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62"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8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6BF01CD-DAAE-401F-84FD-63A8138D0D4E}" type="datetimeFigureOut">
              <a:rPr lang="en-US" smtClean="0"/>
              <a:t>3/30/2016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3FE2008-1F20-4A92-B1D2-DA8E973E2DB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BF01CD-DAAE-401F-84FD-63A8138D0D4E}" type="datetimeFigureOut">
              <a:rPr lang="en-US" smtClean="0"/>
              <a:t>3/30/2016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E2008-1F20-4A92-B1D2-DA8E973E2DB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BF01CD-DAAE-401F-84FD-63A8138D0D4E}" type="datetimeFigureOut">
              <a:rPr lang="en-US" smtClean="0"/>
              <a:t>3/30/2016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E2008-1F20-4A92-B1D2-DA8E973E2DB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6BF01CD-DAAE-401F-84FD-63A8138D0D4E}" type="datetimeFigureOut">
              <a:rPr lang="en-US" smtClean="0"/>
              <a:t>3/30/2016</a:t>
            </a:fld>
            <a:endParaRPr lang="en-US"/>
          </a:p>
        </p:txBody>
      </p:sp>
      <p:sp>
        <p:nvSpPr>
          <p:cNvPr id="9" name="Slide Number Placeholder 8"/>
          <p:cNvSpPr>
            <a:spLocks noGrp="1"/>
          </p:cNvSpPr>
          <p:nvPr>
            <p:ph type="sldNum" sz="quarter" idx="15"/>
          </p:nvPr>
        </p:nvSpPr>
        <p:spPr/>
        <p:txBody>
          <a:bodyPr rtlCol="0"/>
          <a:lstStyle/>
          <a:p>
            <a:fld id="{43FE2008-1F20-4A92-B1D2-DA8E973E2DBC}"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6BF01CD-DAAE-401F-84FD-63A8138D0D4E}" type="datetimeFigureOut">
              <a:rPr lang="en-US" smtClean="0"/>
              <a:t>3/30/2016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3FE2008-1F20-4A92-B1D2-DA8E973E2DB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6BF01CD-DAAE-401F-84FD-63A8138D0D4E}" type="datetimeFigureOut">
              <a:rPr lang="en-US" smtClean="0"/>
              <a:t>3/30/2016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E2008-1F20-4A92-B1D2-DA8E973E2DBC}"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6BF01CD-DAAE-401F-84FD-63A8138D0D4E}" type="datetimeFigureOut">
              <a:rPr lang="en-US" smtClean="0"/>
              <a:t>3/30/2016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FE2008-1F20-4A92-B1D2-DA8E973E2DBC}"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6BF01CD-DAAE-401F-84FD-63A8138D0D4E}" type="datetimeFigureOut">
              <a:rPr lang="en-US" smtClean="0"/>
              <a:t>3/30/2016</a:t>
            </a:fld>
            <a:endParaRPr lang="en-US"/>
          </a:p>
        </p:txBody>
      </p:sp>
      <p:sp>
        <p:nvSpPr>
          <p:cNvPr id="7" name="Slide Number Placeholder 6"/>
          <p:cNvSpPr>
            <a:spLocks noGrp="1"/>
          </p:cNvSpPr>
          <p:nvPr>
            <p:ph type="sldNum" sz="quarter" idx="11"/>
          </p:nvPr>
        </p:nvSpPr>
        <p:spPr/>
        <p:txBody>
          <a:bodyPr rtlCol="0"/>
          <a:lstStyle/>
          <a:p>
            <a:fld id="{43FE2008-1F20-4A92-B1D2-DA8E973E2DBC}"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BF01CD-DAAE-401F-84FD-63A8138D0D4E}" type="datetimeFigureOut">
              <a:rPr lang="en-US" smtClean="0"/>
              <a:t>3/30/2016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FE2008-1F20-4A92-B1D2-DA8E973E2DB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6BF01CD-DAAE-401F-84FD-63A8138D0D4E}" type="datetimeFigureOut">
              <a:rPr lang="en-US" smtClean="0"/>
              <a:t>3/30/2016</a:t>
            </a:fld>
            <a:endParaRPr lang="en-US"/>
          </a:p>
        </p:txBody>
      </p:sp>
      <p:sp>
        <p:nvSpPr>
          <p:cNvPr id="22" name="Slide Number Placeholder 21"/>
          <p:cNvSpPr>
            <a:spLocks noGrp="1"/>
          </p:cNvSpPr>
          <p:nvPr>
            <p:ph type="sldNum" sz="quarter" idx="15"/>
          </p:nvPr>
        </p:nvSpPr>
        <p:spPr/>
        <p:txBody>
          <a:bodyPr rtlCol="0"/>
          <a:lstStyle/>
          <a:p>
            <a:fld id="{43FE2008-1F20-4A92-B1D2-DA8E973E2DBC}"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6BF01CD-DAAE-401F-84FD-63A8138D0D4E}" type="datetimeFigureOut">
              <a:rPr lang="en-US" smtClean="0"/>
              <a:t>3/30/2016</a:t>
            </a:fld>
            <a:endParaRPr lang="en-US"/>
          </a:p>
        </p:txBody>
      </p:sp>
      <p:sp>
        <p:nvSpPr>
          <p:cNvPr id="18" name="Slide Number Placeholder 17"/>
          <p:cNvSpPr>
            <a:spLocks noGrp="1"/>
          </p:cNvSpPr>
          <p:nvPr>
            <p:ph type="sldNum" sz="quarter" idx="11"/>
          </p:nvPr>
        </p:nvSpPr>
        <p:spPr/>
        <p:txBody>
          <a:bodyPr rtlCol="0"/>
          <a:lstStyle/>
          <a:p>
            <a:fld id="{43FE2008-1F20-4A92-B1D2-DA8E973E2DBC}"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6BF01CD-DAAE-401F-84FD-63A8138D0D4E}" type="datetimeFigureOut">
              <a:rPr lang="en-US" smtClean="0"/>
              <a:t>3/30/2016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3FE2008-1F20-4A92-B1D2-DA8E973E2DB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Mission </a:t>
            </a:r>
            <a:r>
              <a:rPr lang="en-US" sz="4000" smtClean="0"/>
              <a:t>statement evaluation</a:t>
            </a:r>
            <a:endParaRPr lang="en-US" sz="4000" dirty="0"/>
          </a:p>
        </p:txBody>
      </p:sp>
    </p:spTree>
    <p:extLst>
      <p:ext uri="{BB962C8B-B14F-4D97-AF65-F5344CB8AC3E}">
        <p14:creationId xmlns:p14="http://schemas.microsoft.com/office/powerpoint/2010/main" val="4259381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57400"/>
            <a:ext cx="7467600" cy="2011362"/>
          </a:xfrm>
        </p:spPr>
        <p:txBody>
          <a:bodyPr>
            <a:noAutofit/>
          </a:bodyPr>
          <a:lstStyle/>
          <a:p>
            <a:pPr algn="ctr"/>
            <a:r>
              <a:rPr lang="en-US" sz="4400" dirty="0" smtClean="0"/>
              <a:t>“Celebrating animals, confronting cruelty”</a:t>
            </a:r>
            <a:endParaRPr lang="en-US" sz="4400" dirty="0"/>
          </a:p>
        </p:txBody>
      </p:sp>
      <p:sp>
        <p:nvSpPr>
          <p:cNvPr id="3" name="Content Placeholder 2"/>
          <p:cNvSpPr>
            <a:spLocks noGrp="1"/>
          </p:cNvSpPr>
          <p:nvPr>
            <p:ph sz="quarter" idx="1"/>
          </p:nvPr>
        </p:nvSpPr>
        <p:spPr>
          <a:xfrm>
            <a:off x="457200" y="4876800"/>
            <a:ext cx="7467600" cy="1597152"/>
          </a:xfrm>
        </p:spPr>
        <p:txBody>
          <a:bodyPr>
            <a:normAutofit/>
          </a:bodyPr>
          <a:lstStyle/>
          <a:p>
            <a:pPr marL="0" indent="0" algn="ctr">
              <a:buNone/>
            </a:pPr>
            <a:r>
              <a:rPr lang="en-US" sz="3200" dirty="0" smtClean="0"/>
              <a:t>The Humane Society</a:t>
            </a:r>
            <a:endParaRPr lang="en-US" sz="3200" dirty="0"/>
          </a:p>
        </p:txBody>
      </p:sp>
    </p:spTree>
    <p:extLst>
      <p:ext uri="{BB962C8B-B14F-4D97-AF65-F5344CB8AC3E}">
        <p14:creationId xmlns:p14="http://schemas.microsoft.com/office/powerpoint/2010/main" val="2265255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124200"/>
            <a:ext cx="8686800" cy="3810000"/>
          </a:xfrm>
        </p:spPr>
        <p:txBody>
          <a:bodyPr>
            <a:noAutofit/>
          </a:bodyPr>
          <a:lstStyle/>
          <a:p>
            <a:pPr algn="ctr"/>
            <a:r>
              <a:rPr lang="en-US" sz="2300" dirty="0"/>
              <a:t>The High Commissioner for Refugees is mandated by the United Nations to lead and coordinate international action for the worldwide protection of refugees and the resolution of refugee problems.</a:t>
            </a:r>
            <a:br>
              <a:rPr lang="en-US" sz="2300" dirty="0"/>
            </a:br>
            <a:r>
              <a:rPr lang="en-US" sz="2300" dirty="0"/>
              <a:t>UNHCR's primary purpose is to safeguard the rights and well-being of refugees. In its efforts to achieve this objective, the Office strives to ensure that everyone can exercise the right to seek asylum and find safe refuge in another State, and to return home voluntarily. By assisting refugees to return to their own country or to settle permanently in another country, UNHCR also seeks lasting solutions to their plight.</a:t>
            </a:r>
            <a:br>
              <a:rPr lang="en-US" sz="2300" dirty="0"/>
            </a:br>
            <a:r>
              <a:rPr lang="en-US" sz="2300" dirty="0"/>
              <a:t>UNHCR's Executive Committee and the UN General Assembly have authorized involvement with other groups. These include former refugees who have returned to their homeland; internally displaced persons; and people who are stateless or whose nationality is </a:t>
            </a:r>
            <a:r>
              <a:rPr lang="en-US" sz="2300" dirty="0" smtClean="0"/>
              <a:t>disputed….</a:t>
            </a:r>
            <a:r>
              <a:rPr lang="en-US" sz="1600" dirty="0"/>
              <a:t/>
            </a:r>
            <a:br>
              <a:rPr lang="en-US" sz="1600" dirty="0"/>
            </a:br>
            <a:endParaRPr lang="en-US" sz="1600" dirty="0"/>
          </a:p>
        </p:txBody>
      </p:sp>
    </p:spTree>
    <p:extLst>
      <p:ext uri="{BB962C8B-B14F-4D97-AF65-F5344CB8AC3E}">
        <p14:creationId xmlns:p14="http://schemas.microsoft.com/office/powerpoint/2010/main" val="3579003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09800"/>
            <a:ext cx="8534400" cy="3810000"/>
          </a:xfrm>
        </p:spPr>
        <p:txBody>
          <a:bodyPr>
            <a:noAutofit/>
          </a:bodyPr>
          <a:lstStyle/>
          <a:p>
            <a:pPr algn="ctr"/>
            <a:r>
              <a:rPr lang="en-US" sz="1600" dirty="0" smtClean="0"/>
              <a:t/>
            </a:r>
            <a:br>
              <a:rPr lang="en-US" sz="1600" dirty="0" smtClean="0"/>
            </a:br>
            <a:r>
              <a:rPr lang="en-US" sz="3200" dirty="0" smtClean="0"/>
              <a:t>…</a:t>
            </a:r>
            <a:r>
              <a:rPr lang="en-US" sz="1600" dirty="0"/>
              <a:t/>
            </a:r>
            <a:br>
              <a:rPr lang="en-US" sz="1600" dirty="0"/>
            </a:br>
            <a:r>
              <a:rPr lang="en-US" sz="2400" dirty="0" smtClean="0"/>
              <a:t>The </a:t>
            </a:r>
            <a:r>
              <a:rPr lang="en-US" sz="2400" dirty="0"/>
              <a:t>Office seeks to reduce situations of forced displacement by encouraging states and other institutions to create conditions which are conducive to the protection of human rights and the peaceful resolution of disputes. In all of its activities, it pays particular attention to the needs of children and seeks to promote the equal rights of women and girls.</a:t>
            </a:r>
            <a:br>
              <a:rPr lang="en-US" sz="2400" dirty="0"/>
            </a:br>
            <a:r>
              <a:rPr lang="en-US" sz="2400" dirty="0"/>
              <a:t>The Office works in partnership with governments, regional organizations, international and non-governmental organizations. It is committed to the principle of participation, believing that refugees and others who benefit from the organization's activities should be consulted over decisions which affect their lives.</a:t>
            </a:r>
          </a:p>
        </p:txBody>
      </p:sp>
      <p:sp>
        <p:nvSpPr>
          <p:cNvPr id="3" name="Content Placeholder 2"/>
          <p:cNvSpPr>
            <a:spLocks noGrp="1"/>
          </p:cNvSpPr>
          <p:nvPr>
            <p:ph sz="quarter" idx="1"/>
          </p:nvPr>
        </p:nvSpPr>
        <p:spPr>
          <a:xfrm>
            <a:off x="228600" y="6022848"/>
            <a:ext cx="8305800" cy="835152"/>
          </a:xfrm>
        </p:spPr>
        <p:txBody>
          <a:bodyPr>
            <a:noAutofit/>
          </a:bodyPr>
          <a:lstStyle/>
          <a:p>
            <a:pPr marL="0" indent="0" algn="ctr">
              <a:buNone/>
            </a:pPr>
            <a:r>
              <a:rPr lang="en-US" sz="2800" dirty="0" smtClean="0"/>
              <a:t>United Nations High Commissioner for Refugees</a:t>
            </a:r>
            <a:endParaRPr lang="en-US" sz="2800" dirty="0"/>
          </a:p>
        </p:txBody>
      </p:sp>
    </p:spTree>
    <p:extLst>
      <p:ext uri="{BB962C8B-B14F-4D97-AF65-F5344CB8AC3E}">
        <p14:creationId xmlns:p14="http://schemas.microsoft.com/office/powerpoint/2010/main" val="672814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52800"/>
            <a:ext cx="7467600" cy="1143000"/>
          </a:xfrm>
        </p:spPr>
        <p:txBody>
          <a:bodyPr>
            <a:noAutofit/>
          </a:bodyPr>
          <a:lstStyle/>
          <a:p>
            <a:pPr algn="ctr"/>
            <a:r>
              <a:rPr lang="en-US" sz="3600" dirty="0"/>
              <a:t>To work in partnership with member stations to create a more informed public – one challenged and invigorated by a deeper understanding and appreciation of events, ideas and cultures. </a:t>
            </a:r>
            <a:endParaRPr lang="en-US" sz="3600" dirty="0"/>
          </a:p>
        </p:txBody>
      </p:sp>
      <p:sp>
        <p:nvSpPr>
          <p:cNvPr id="3" name="Content Placeholder 2"/>
          <p:cNvSpPr>
            <a:spLocks noGrp="1"/>
          </p:cNvSpPr>
          <p:nvPr>
            <p:ph sz="quarter" idx="1"/>
          </p:nvPr>
        </p:nvSpPr>
        <p:spPr>
          <a:xfrm>
            <a:off x="685800" y="5181600"/>
            <a:ext cx="7467600" cy="1292352"/>
          </a:xfrm>
        </p:spPr>
        <p:txBody>
          <a:bodyPr/>
          <a:lstStyle/>
          <a:p>
            <a:pPr marL="0" indent="0" algn="ctr">
              <a:buNone/>
            </a:pPr>
            <a:r>
              <a:rPr lang="en-US" sz="3200" dirty="0" smtClean="0"/>
              <a:t>NPR</a:t>
            </a:r>
            <a:endParaRPr lang="en-US" dirty="0"/>
          </a:p>
        </p:txBody>
      </p:sp>
    </p:spTree>
    <p:extLst>
      <p:ext uri="{BB962C8B-B14F-4D97-AF65-F5344CB8AC3E}">
        <p14:creationId xmlns:p14="http://schemas.microsoft.com/office/powerpoint/2010/main" val="4421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71600"/>
            <a:ext cx="7467600" cy="3200400"/>
          </a:xfrm>
        </p:spPr>
        <p:txBody>
          <a:bodyPr>
            <a:normAutofit/>
          </a:bodyPr>
          <a:lstStyle/>
          <a:p>
            <a:pPr algn="ctr"/>
            <a:r>
              <a:rPr lang="en-US" sz="4000" dirty="0" smtClean="0"/>
              <a:t>_______ </a:t>
            </a:r>
            <a:r>
              <a:rPr lang="en-US" sz="4000" dirty="0"/>
              <a:t> is growing the movement of leaders who work to ensure that kids growing up in poverty get an excellent education. </a:t>
            </a:r>
            <a:endParaRPr lang="en-US" sz="4000" dirty="0"/>
          </a:p>
        </p:txBody>
      </p:sp>
      <p:sp>
        <p:nvSpPr>
          <p:cNvPr id="3" name="Content Placeholder 2"/>
          <p:cNvSpPr>
            <a:spLocks noGrp="1"/>
          </p:cNvSpPr>
          <p:nvPr>
            <p:ph sz="quarter" idx="1"/>
          </p:nvPr>
        </p:nvSpPr>
        <p:spPr>
          <a:xfrm>
            <a:off x="838200" y="5715000"/>
            <a:ext cx="7467600" cy="758952"/>
          </a:xfrm>
        </p:spPr>
        <p:txBody>
          <a:bodyPr>
            <a:normAutofit/>
          </a:bodyPr>
          <a:lstStyle/>
          <a:p>
            <a:pPr marL="0" indent="0" algn="ctr">
              <a:buNone/>
            </a:pPr>
            <a:r>
              <a:rPr lang="en-US" sz="3200" dirty="0" smtClean="0"/>
              <a:t>Teach For America</a:t>
            </a:r>
            <a:endParaRPr lang="en-US" sz="3200" dirty="0"/>
          </a:p>
        </p:txBody>
      </p:sp>
    </p:spTree>
    <p:extLst>
      <p:ext uri="{BB962C8B-B14F-4D97-AF65-F5344CB8AC3E}">
        <p14:creationId xmlns:p14="http://schemas.microsoft.com/office/powerpoint/2010/main" val="2788941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124200"/>
            <a:ext cx="7467600" cy="1143000"/>
          </a:xfrm>
        </p:spPr>
        <p:txBody>
          <a:bodyPr>
            <a:noAutofit/>
          </a:bodyPr>
          <a:lstStyle/>
          <a:p>
            <a:pPr algn="ctr"/>
            <a:r>
              <a:rPr lang="en-US" sz="3600" dirty="0"/>
              <a:t>To inspire breakthroughs in the way the world treats children and to achieve immediate and lasting change in their lives</a:t>
            </a:r>
            <a:r>
              <a:rPr lang="en-US" sz="3600" dirty="0" smtClean="0"/>
              <a:t>.</a:t>
            </a:r>
            <a:endParaRPr lang="en-US" sz="3600" dirty="0"/>
          </a:p>
        </p:txBody>
      </p:sp>
      <p:sp>
        <p:nvSpPr>
          <p:cNvPr id="3" name="Content Placeholder 2"/>
          <p:cNvSpPr>
            <a:spLocks noGrp="1"/>
          </p:cNvSpPr>
          <p:nvPr>
            <p:ph sz="quarter" idx="1"/>
          </p:nvPr>
        </p:nvSpPr>
        <p:spPr>
          <a:xfrm>
            <a:off x="685800" y="5638800"/>
            <a:ext cx="7467600" cy="835152"/>
          </a:xfrm>
        </p:spPr>
        <p:txBody>
          <a:bodyPr>
            <a:normAutofit/>
          </a:bodyPr>
          <a:lstStyle/>
          <a:p>
            <a:pPr marL="0" indent="0" algn="ctr">
              <a:buNone/>
            </a:pPr>
            <a:r>
              <a:rPr lang="en-US" sz="3200" dirty="0" smtClean="0"/>
              <a:t>Save The Children</a:t>
            </a:r>
            <a:endParaRPr lang="en-US" sz="3200" dirty="0"/>
          </a:p>
        </p:txBody>
      </p:sp>
    </p:spTree>
    <p:extLst>
      <p:ext uri="{BB962C8B-B14F-4D97-AF65-F5344CB8AC3E}">
        <p14:creationId xmlns:p14="http://schemas.microsoft.com/office/powerpoint/2010/main" val="4031264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37</TotalTime>
  <Words>109</Words>
  <Application>Microsoft Office PowerPoint</Application>
  <PresentationFormat>On-screen Show (4:3)</PresentationFormat>
  <Paragraphs>12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Mission statement evaluation</vt:lpstr>
      <vt:lpstr>“Celebrating animals, confronting cruelty”</vt:lpstr>
      <vt:lpstr>The High Commissioner for Refugees is mandated by the United Nations to lead and coordinate international action for the worldwide protection of refugees and the resolution of refugee problems. UNHCR's primary purpose is to safeguard the rights and well-being of refugees. In its efforts to achieve this objective, the Office strives to ensure that everyone can exercise the right to seek asylum and find safe refuge in another State, and to return home voluntarily. By assisting refugees to return to their own country or to settle permanently in another country, UNHCR also seeks lasting solutions to their plight. UNHCR's Executive Committee and the UN General Assembly have authorized involvement with other groups. These include former refugees who have returned to their homeland; internally displaced persons; and people who are stateless or whose nationality is disputed…. </vt:lpstr>
      <vt:lpstr> … The Office seeks to reduce situations of forced displacement by encouraging states and other institutions to create conditions which are conducive to the protection of human rights and the peaceful resolution of disputes. In all of its activities, it pays particular attention to the needs of children and seeks to promote the equal rights of women and girls. The Office works in partnership with governments, regional organizations, international and non-governmental organizations. It is committed to the principle of participation, believing that refugees and others who benefit from the organization's activities should be consulted over decisions which affect their lives.</vt:lpstr>
      <vt:lpstr>To work in partnership with member stations to create a more informed public – one challenged and invigorated by a deeper understanding and appreciation of events, ideas and cultures. </vt:lpstr>
      <vt:lpstr>_______  is growing the movement of leaders who work to ensure that kids growing up in poverty get an excellent education. </vt:lpstr>
      <vt:lpstr>To inspire breakthroughs in the way the world treats children and to achieve immediate and lasting change in their lives.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Mission and vision statements</dc:title>
  <dc:creator>Vicki Davis</dc:creator>
  <cp:lastModifiedBy>Vicki Davis</cp:lastModifiedBy>
  <cp:revision>4</cp:revision>
  <dcterms:created xsi:type="dcterms:W3CDTF">2016-03-30T19:21:12Z</dcterms:created>
  <dcterms:modified xsi:type="dcterms:W3CDTF">2016-03-30T19:58:42Z</dcterms:modified>
</cp:coreProperties>
</file>