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38" saveSubsetFonts="1">
  <p:sldMasterIdLst>
    <p:sldMasterId id="2147483708" r:id="rId1"/>
    <p:sldMasterId id="2147483721" r:id="rId2"/>
  </p:sldMasterIdLst>
  <p:notesMasterIdLst>
    <p:notesMasterId r:id="rId25"/>
  </p:notesMasterIdLst>
  <p:sldIdLst>
    <p:sldId id="387" r:id="rId3"/>
    <p:sldId id="378" r:id="rId4"/>
    <p:sldId id="399" r:id="rId5"/>
    <p:sldId id="380" r:id="rId6"/>
    <p:sldId id="381" r:id="rId7"/>
    <p:sldId id="363" r:id="rId8"/>
    <p:sldId id="364" r:id="rId9"/>
    <p:sldId id="365" r:id="rId10"/>
    <p:sldId id="366" r:id="rId11"/>
    <p:sldId id="400" r:id="rId12"/>
    <p:sldId id="369" r:id="rId13"/>
    <p:sldId id="370" r:id="rId14"/>
    <p:sldId id="371" r:id="rId15"/>
    <p:sldId id="373" r:id="rId16"/>
    <p:sldId id="386" r:id="rId17"/>
    <p:sldId id="382" r:id="rId18"/>
    <p:sldId id="374" r:id="rId19"/>
    <p:sldId id="375" r:id="rId20"/>
    <p:sldId id="376" r:id="rId21"/>
    <p:sldId id="383" r:id="rId22"/>
    <p:sldId id="394" r:id="rId23"/>
    <p:sldId id="372" r:id="rId24"/>
  </p:sldIdLst>
  <p:sldSz cx="9144000" cy="6858000" type="screen4x3"/>
  <p:notesSz cx="7102475" cy="938847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5F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8F88E-6FC7-4928-8F5A-C75072CDFF25}" v="9" dt="2025-05-10T21:15:58.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inimized">
    <p:restoredLeft sz="0" autoAdjust="0"/>
    <p:restoredTop sz="0" autoAdjust="0"/>
  </p:normalViewPr>
  <p:slideViewPr>
    <p:cSldViewPr>
      <p:cViewPr varScale="1">
        <p:scale>
          <a:sx n="22" d="100"/>
          <a:sy n="22" d="100"/>
        </p:scale>
        <p:origin x="3701" y="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12"/>
    </p:cViewPr>
  </p:sorterViewPr>
  <p:notesViewPr>
    <p:cSldViewPr>
      <p:cViewPr varScale="1">
        <p:scale>
          <a:sx n="44" d="100"/>
          <a:sy n="44" d="100"/>
        </p:scale>
        <p:origin x="2268" y="60"/>
      </p:cViewPr>
      <p:guideLst>
        <p:guide orient="horz" pos="2958"/>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74B1E-99BF-45CF-ACD3-FF23A50531BF}"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n-US"/>
        </a:p>
      </dgm:t>
    </dgm:pt>
    <dgm:pt modelId="{51E375BF-096A-4EB1-B16E-66534367832A}">
      <dgm:prSet phldrT="[Text]" custT="1"/>
      <dgm:spPr>
        <a:xfrm>
          <a:off x="3190455" y="2238201"/>
          <a:ext cx="1546264" cy="1546264"/>
        </a:xfrm>
      </dgm:spPr>
      <dgm:t>
        <a:bodyPr/>
        <a:lstStyle/>
        <a:p>
          <a:r>
            <a:rPr lang="en-US" sz="2400" b="0" dirty="0">
              <a:solidFill>
                <a:schemeClr val="tx1"/>
              </a:solidFill>
              <a:latin typeface="+mn-lt"/>
              <a:ea typeface="+mn-ea"/>
              <a:cs typeface="Arial"/>
            </a:rPr>
            <a:t>Shared Decision Making</a:t>
          </a:r>
        </a:p>
      </dgm:t>
    </dgm:pt>
    <dgm:pt modelId="{44C35F7A-D22B-432A-9D44-1BD1E8CDF341}" type="parTrans" cxnId="{E4807559-2BAF-4136-A1EA-ED6B4DE9755E}">
      <dgm:prSet/>
      <dgm:spPr/>
      <dgm:t>
        <a:bodyPr/>
        <a:lstStyle/>
        <a:p>
          <a:endParaRPr lang="en-US">
            <a:solidFill>
              <a:schemeClr val="tx1"/>
            </a:solidFill>
          </a:endParaRPr>
        </a:p>
      </dgm:t>
    </dgm:pt>
    <dgm:pt modelId="{4C233789-D7AA-4E25-B73D-7DBFECE7C733}" type="sibTrans" cxnId="{E4807559-2BAF-4136-A1EA-ED6B4DE9755E}">
      <dgm:prSet/>
      <dgm:spPr/>
      <dgm:t>
        <a:bodyPr/>
        <a:lstStyle/>
        <a:p>
          <a:endParaRPr lang="en-US">
            <a:solidFill>
              <a:schemeClr val="tx1"/>
            </a:solidFill>
          </a:endParaRPr>
        </a:p>
      </dgm:t>
    </dgm:pt>
    <dgm:pt modelId="{03A99203-F141-47EB-9A35-D0F8D026A4E1}">
      <dgm:prSet phldrT="[Text]" custT="1"/>
      <dgm:spPr>
        <a:xfrm>
          <a:off x="686991" y="2565400"/>
          <a:ext cx="1396699" cy="891868"/>
        </a:xfrm>
      </dgm:spPr>
      <dgm:t>
        <a:bodyPr/>
        <a:lstStyle/>
        <a:p>
          <a:r>
            <a:rPr lang="en-US" sz="1400" b="1" dirty="0">
              <a:solidFill>
                <a:schemeClr val="tx1"/>
              </a:solidFill>
              <a:latin typeface="+mn-lt"/>
              <a:ea typeface="+mn-ea"/>
              <a:cs typeface="Arial"/>
            </a:rPr>
            <a:t>1. Shared Vision</a:t>
          </a:r>
        </a:p>
      </dgm:t>
    </dgm:pt>
    <dgm:pt modelId="{57682E65-82A9-453A-9E63-A2BFA1F323DC}" type="parTrans" cxnId="{60C2C9F1-B37D-4E50-9691-4CD0FC52B00F}">
      <dgm:prSet/>
      <dgm:spPr>
        <a:xfrm rot="10800000">
          <a:off x="1385341" y="2790991"/>
          <a:ext cx="1705832" cy="440685"/>
        </a:xfrm>
      </dgm:spPr>
      <dgm:t>
        <a:bodyPr/>
        <a:lstStyle/>
        <a:p>
          <a:endParaRPr lang="en-US">
            <a:solidFill>
              <a:schemeClr val="tx1"/>
            </a:solidFill>
          </a:endParaRPr>
        </a:p>
      </dgm:t>
    </dgm:pt>
    <dgm:pt modelId="{CF8727C3-46E2-4EE3-850D-758141B9C169}" type="sibTrans" cxnId="{60C2C9F1-B37D-4E50-9691-4CD0FC52B00F}">
      <dgm:prSet/>
      <dgm:spPr/>
      <dgm:t>
        <a:bodyPr/>
        <a:lstStyle/>
        <a:p>
          <a:endParaRPr lang="en-US">
            <a:solidFill>
              <a:schemeClr val="tx1"/>
            </a:solidFill>
          </a:endParaRPr>
        </a:p>
      </dgm:t>
    </dgm:pt>
    <dgm:pt modelId="{0544FF3B-5D67-4617-A89A-E811E8498253}">
      <dgm:prSet phldrT="[Text]" custT="1"/>
      <dgm:spPr>
        <a:xfrm>
          <a:off x="2133271" y="345553"/>
          <a:ext cx="1082385" cy="865908"/>
        </a:xfrm>
      </dgm:spPr>
      <dgm:t>
        <a:bodyPr/>
        <a:lstStyle/>
        <a:p>
          <a:r>
            <a:rPr lang="en-US" sz="1400" b="1" dirty="0">
              <a:solidFill>
                <a:schemeClr val="tx1"/>
              </a:solidFill>
              <a:latin typeface="+mn-lt"/>
              <a:ea typeface="+mn-ea"/>
              <a:cs typeface="Arial"/>
            </a:rPr>
            <a:t>3. Equal Partners</a:t>
          </a:r>
        </a:p>
      </dgm:t>
    </dgm:pt>
    <dgm:pt modelId="{AB3897ED-EFA7-440A-B0F7-80EE9A66E19C}" type="parTrans" cxnId="{75C1B825-FB5C-4280-848D-BDF2A7173E14}">
      <dgm:prSet/>
      <dgm:spPr>
        <a:xfrm rot="14400000">
          <a:off x="2248006" y="1296811"/>
          <a:ext cx="1705832" cy="440685"/>
        </a:xfrm>
      </dgm:spPr>
      <dgm:t>
        <a:bodyPr/>
        <a:lstStyle/>
        <a:p>
          <a:endParaRPr lang="en-US">
            <a:solidFill>
              <a:schemeClr val="tx1"/>
            </a:solidFill>
          </a:endParaRPr>
        </a:p>
      </dgm:t>
    </dgm:pt>
    <dgm:pt modelId="{7EAC0995-B6FD-44C2-9CE8-65BE8F9392A1}" type="sibTrans" cxnId="{75C1B825-FB5C-4280-848D-BDF2A7173E14}">
      <dgm:prSet/>
      <dgm:spPr/>
      <dgm:t>
        <a:bodyPr/>
        <a:lstStyle/>
        <a:p>
          <a:endParaRPr lang="en-US">
            <a:solidFill>
              <a:schemeClr val="tx1"/>
            </a:solidFill>
          </a:endParaRPr>
        </a:p>
      </dgm:t>
    </dgm:pt>
    <dgm:pt modelId="{9EBD15FD-ADBA-42EF-9260-1F642412C755}">
      <dgm:prSet phldrT="[Text]" custT="1"/>
      <dgm:spPr>
        <a:xfrm>
          <a:off x="3353988" y="133"/>
          <a:ext cx="1219198" cy="865908"/>
        </a:xfrm>
      </dgm:spPr>
      <dgm:t>
        <a:bodyPr/>
        <a:lstStyle/>
        <a:p>
          <a:r>
            <a:rPr lang="en-US" sz="1400" b="1" dirty="0">
              <a:solidFill>
                <a:schemeClr val="tx1"/>
              </a:solidFill>
              <a:latin typeface="+mn-lt"/>
              <a:ea typeface="+mn-ea"/>
              <a:cs typeface="Arial"/>
            </a:rPr>
            <a:t>4. Collaboration</a:t>
          </a:r>
        </a:p>
      </dgm:t>
    </dgm:pt>
    <dgm:pt modelId="{20663633-22E4-455B-8BA4-A0EF5CD7BC75}" type="parTrans" cxnId="{733AB987-4794-404A-A78C-8C6AE9C6E8C6}">
      <dgm:prSet/>
      <dgm:spPr>
        <a:xfrm rot="16200000">
          <a:off x="3110671" y="1065661"/>
          <a:ext cx="1705832" cy="440685"/>
        </a:xfrm>
      </dgm:spPr>
      <dgm:t>
        <a:bodyPr/>
        <a:lstStyle/>
        <a:p>
          <a:endParaRPr lang="en-US">
            <a:solidFill>
              <a:schemeClr val="tx1"/>
            </a:solidFill>
          </a:endParaRPr>
        </a:p>
      </dgm:t>
    </dgm:pt>
    <dgm:pt modelId="{842219CF-DF0E-49DD-9BC6-E23B26A601BB}" type="sibTrans" cxnId="{733AB987-4794-404A-A78C-8C6AE9C6E8C6}">
      <dgm:prSet/>
      <dgm:spPr/>
      <dgm:t>
        <a:bodyPr/>
        <a:lstStyle/>
        <a:p>
          <a:endParaRPr lang="en-US">
            <a:solidFill>
              <a:schemeClr val="tx1"/>
            </a:solidFill>
          </a:endParaRPr>
        </a:p>
      </dgm:t>
    </dgm:pt>
    <dgm:pt modelId="{0C0CD3FA-A18B-434B-A233-D0C1FDBB13A9}">
      <dgm:prSet phldrT="[Text]" custT="1"/>
      <dgm:spPr>
        <a:xfrm>
          <a:off x="1067989" y="1269998"/>
          <a:ext cx="1325543" cy="904423"/>
        </a:xfrm>
      </dgm:spPr>
      <dgm:t>
        <a:bodyPr/>
        <a:lstStyle/>
        <a:p>
          <a:r>
            <a:rPr lang="en-US" sz="1400" b="1" dirty="0">
              <a:solidFill>
                <a:schemeClr val="tx1"/>
              </a:solidFill>
              <a:latin typeface="+mn-lt"/>
              <a:ea typeface="+mn-ea"/>
              <a:cs typeface="Arial"/>
            </a:rPr>
            <a:t>2. Representation</a:t>
          </a:r>
        </a:p>
      </dgm:t>
    </dgm:pt>
    <dgm:pt modelId="{2569AED5-3F7E-4F69-9582-806CBBA71365}" type="parTrans" cxnId="{F105872C-97B6-4DB4-88D4-93A4356F09E6}">
      <dgm:prSet/>
      <dgm:spPr>
        <a:xfrm rot="12600000">
          <a:off x="1616491" y="1928326"/>
          <a:ext cx="1705832" cy="440685"/>
        </a:xfrm>
      </dgm:spPr>
      <dgm:t>
        <a:bodyPr/>
        <a:lstStyle/>
        <a:p>
          <a:endParaRPr lang="en-US">
            <a:solidFill>
              <a:schemeClr val="tx1"/>
            </a:solidFill>
          </a:endParaRPr>
        </a:p>
      </dgm:t>
    </dgm:pt>
    <dgm:pt modelId="{BDD722CF-1C09-43CB-879A-7E6820A3D1EE}" type="sibTrans" cxnId="{F105872C-97B6-4DB4-88D4-93A4356F09E6}">
      <dgm:prSet/>
      <dgm:spPr/>
      <dgm:t>
        <a:bodyPr/>
        <a:lstStyle/>
        <a:p>
          <a:endParaRPr lang="en-US">
            <a:solidFill>
              <a:schemeClr val="tx1"/>
            </a:solidFill>
          </a:endParaRPr>
        </a:p>
      </dgm:t>
    </dgm:pt>
    <dgm:pt modelId="{E4ABAA03-255F-4756-8612-FDC76B6ED72B}">
      <dgm:prSet phldrT="[Text]" custT="1"/>
      <dgm:spPr>
        <a:xfrm>
          <a:off x="4649390" y="203191"/>
          <a:ext cx="1384154" cy="998210"/>
        </a:xfrm>
      </dgm:spPr>
      <dgm:t>
        <a:bodyPr/>
        <a:lstStyle/>
        <a:p>
          <a:r>
            <a:rPr lang="en-US" sz="1400" b="1" dirty="0">
              <a:solidFill>
                <a:schemeClr val="tx1"/>
              </a:solidFill>
              <a:latin typeface="+mn-lt"/>
              <a:ea typeface="+mn-ea"/>
              <a:cs typeface="Arial"/>
            </a:rPr>
            <a:t>5. Shared Responsibility</a:t>
          </a:r>
        </a:p>
      </dgm:t>
    </dgm:pt>
    <dgm:pt modelId="{B2A038E5-F1AE-4545-B6C7-99AD5C3CAAED}" type="parTrans" cxnId="{1A2F7A7B-BF6F-4D71-872D-0EE40E0D5B1A}">
      <dgm:prSet/>
      <dgm:spPr>
        <a:xfrm rot="18049557">
          <a:off x="3972411" y="1259276"/>
          <a:ext cx="1810405" cy="440685"/>
        </a:xfrm>
      </dgm:spPr>
      <dgm:t>
        <a:bodyPr/>
        <a:lstStyle/>
        <a:p>
          <a:endParaRPr lang="en-US">
            <a:solidFill>
              <a:schemeClr val="tx1"/>
            </a:solidFill>
          </a:endParaRPr>
        </a:p>
      </dgm:t>
    </dgm:pt>
    <dgm:pt modelId="{CD107D14-B095-4140-8E34-A1ADB892D8AF}" type="sibTrans" cxnId="{1A2F7A7B-BF6F-4D71-872D-0EE40E0D5B1A}">
      <dgm:prSet/>
      <dgm:spPr/>
      <dgm:t>
        <a:bodyPr/>
        <a:lstStyle/>
        <a:p>
          <a:endParaRPr lang="en-US">
            <a:solidFill>
              <a:schemeClr val="tx1"/>
            </a:solidFill>
          </a:endParaRPr>
        </a:p>
      </dgm:t>
    </dgm:pt>
    <dgm:pt modelId="{19FD058F-7C61-4DF3-9BDA-51FCADDFBCE9}">
      <dgm:prSet phldrT="[Text]" custT="1"/>
      <dgm:spPr>
        <a:xfrm>
          <a:off x="5536019" y="1269998"/>
          <a:ext cx="1320791" cy="904423"/>
        </a:xfrm>
      </dgm:spPr>
      <dgm:t>
        <a:bodyPr/>
        <a:lstStyle/>
        <a:p>
          <a:r>
            <a:rPr lang="en-US" sz="1400" b="1" dirty="0">
              <a:solidFill>
                <a:schemeClr val="tx1"/>
              </a:solidFill>
              <a:latin typeface="+mn-lt"/>
              <a:ea typeface="+mn-ea"/>
              <a:cs typeface="Arial"/>
            </a:rPr>
            <a:t>6. Information Sharing</a:t>
          </a:r>
        </a:p>
      </dgm:t>
    </dgm:pt>
    <dgm:pt modelId="{8601B36F-6B23-4CC8-9097-4AA03FD56CA0}" type="parTrans" cxnId="{7BB20E7C-2764-40A3-8309-19550DD10057}">
      <dgm:prSet/>
      <dgm:spPr>
        <a:xfrm rot="19800000">
          <a:off x="4604851" y="1928326"/>
          <a:ext cx="1705832" cy="440685"/>
        </a:xfrm>
      </dgm:spPr>
      <dgm:t>
        <a:bodyPr/>
        <a:lstStyle/>
        <a:p>
          <a:endParaRPr lang="en-US">
            <a:solidFill>
              <a:schemeClr val="tx1"/>
            </a:solidFill>
          </a:endParaRPr>
        </a:p>
      </dgm:t>
    </dgm:pt>
    <dgm:pt modelId="{3DEE1FCC-53FC-4953-AB05-BE95CD976D48}" type="sibTrans" cxnId="{7BB20E7C-2764-40A3-8309-19550DD10057}">
      <dgm:prSet/>
      <dgm:spPr/>
      <dgm:t>
        <a:bodyPr/>
        <a:lstStyle/>
        <a:p>
          <a:endParaRPr lang="en-US">
            <a:solidFill>
              <a:schemeClr val="tx1"/>
            </a:solidFill>
          </a:endParaRPr>
        </a:p>
      </dgm:t>
    </dgm:pt>
    <dgm:pt modelId="{62B17A0A-74E9-45F1-AA19-A6557140FA04}">
      <dgm:prSet phldrT="[Text]" custT="1"/>
      <dgm:spPr>
        <a:xfrm>
          <a:off x="5845860" y="2565400"/>
          <a:ext cx="1391947" cy="891868"/>
        </a:xfrm>
      </dgm:spPr>
      <dgm:t>
        <a:bodyPr/>
        <a:lstStyle/>
        <a:p>
          <a:r>
            <a:rPr lang="en-US" sz="1400" b="1" dirty="0">
              <a:solidFill>
                <a:schemeClr val="tx1"/>
              </a:solidFill>
              <a:latin typeface="+mn-lt"/>
              <a:ea typeface="+mn-ea"/>
              <a:cs typeface="Arial"/>
            </a:rPr>
            <a:t>7. Producing Results</a:t>
          </a:r>
        </a:p>
      </dgm:t>
    </dgm:pt>
    <dgm:pt modelId="{D31EB06A-36A8-4730-A72D-7479C7DBFF4F}" type="parTrans" cxnId="{D77AD799-E479-4334-8BA1-5C01D516E68C}">
      <dgm:prSet/>
      <dgm:spPr>
        <a:xfrm>
          <a:off x="4836001" y="2790991"/>
          <a:ext cx="1705832" cy="440685"/>
        </a:xfrm>
      </dgm:spPr>
      <dgm:t>
        <a:bodyPr/>
        <a:lstStyle/>
        <a:p>
          <a:endParaRPr lang="en-US">
            <a:solidFill>
              <a:schemeClr val="tx1"/>
            </a:solidFill>
          </a:endParaRPr>
        </a:p>
      </dgm:t>
    </dgm:pt>
    <dgm:pt modelId="{53A76060-F625-44C1-8ACA-FD497AC95C71}" type="sibTrans" cxnId="{D77AD799-E479-4334-8BA1-5C01D516E68C}">
      <dgm:prSet/>
      <dgm:spPr/>
      <dgm:t>
        <a:bodyPr/>
        <a:lstStyle/>
        <a:p>
          <a:endParaRPr lang="en-US">
            <a:solidFill>
              <a:schemeClr val="tx1"/>
            </a:solidFill>
          </a:endParaRPr>
        </a:p>
      </dgm:t>
    </dgm:pt>
    <dgm:pt modelId="{F6D3802C-3913-450B-AC59-DB34B2DED983}" type="pres">
      <dgm:prSet presAssocID="{B7174B1E-99BF-45CF-ACD3-FF23A50531BF}" presName="cycle" presStyleCnt="0">
        <dgm:presLayoutVars>
          <dgm:chMax val="1"/>
          <dgm:dir/>
          <dgm:animLvl val="ctr"/>
          <dgm:resizeHandles val="exact"/>
        </dgm:presLayoutVars>
      </dgm:prSet>
      <dgm:spPr/>
    </dgm:pt>
    <dgm:pt modelId="{007691EA-FD1F-4EA6-93DF-24A360424D1C}" type="pres">
      <dgm:prSet presAssocID="{51E375BF-096A-4EB1-B16E-66534367832A}" presName="centerShape" presStyleLbl="node0" presStyleIdx="0" presStyleCnt="1" custScaleX="135320" custScaleY="118982" custLinFactNeighborX="0" custLinFactNeighborY="-8410"/>
      <dgm:spPr>
        <a:prstGeom prst="ellipse">
          <a:avLst/>
        </a:prstGeom>
      </dgm:spPr>
    </dgm:pt>
    <dgm:pt modelId="{2EC8A1C6-2FCD-4C78-B6A6-7E5D65BD63DC}" type="pres">
      <dgm:prSet presAssocID="{57682E65-82A9-453A-9E63-A2BFA1F323DC}" presName="parTrans" presStyleLbl="bgSibTrans2D1" presStyleIdx="0" presStyleCnt="7" custScaleX="106633"/>
      <dgm:spPr>
        <a:prstGeom prst="leftArrow">
          <a:avLst>
            <a:gd name="adj1" fmla="val 60000"/>
            <a:gd name="adj2" fmla="val 50000"/>
          </a:avLst>
        </a:prstGeom>
      </dgm:spPr>
    </dgm:pt>
    <dgm:pt modelId="{5D226432-3137-4B20-BF7A-FD8982DA1436}" type="pres">
      <dgm:prSet presAssocID="{03A99203-F141-47EB-9A35-D0F8D026A4E1}" presName="node" presStyleLbl="node1" presStyleIdx="0" presStyleCnt="7" custScaleX="129039" custScaleY="102998" custRadScaleRad="100643" custRadScaleInc="22391">
        <dgm:presLayoutVars>
          <dgm:bulletEnabled val="1"/>
        </dgm:presLayoutVars>
      </dgm:prSet>
      <dgm:spPr>
        <a:prstGeom prst="roundRect">
          <a:avLst>
            <a:gd name="adj" fmla="val 10000"/>
          </a:avLst>
        </a:prstGeom>
      </dgm:spPr>
    </dgm:pt>
    <dgm:pt modelId="{665A4EBF-69EA-4A84-92E3-DAE019B04006}" type="pres">
      <dgm:prSet presAssocID="{2569AED5-3F7E-4F69-9582-806CBBA71365}" presName="parTrans" presStyleLbl="bgSibTrans2D1" presStyleIdx="1" presStyleCnt="7"/>
      <dgm:spPr>
        <a:prstGeom prst="leftArrow">
          <a:avLst>
            <a:gd name="adj1" fmla="val 60000"/>
            <a:gd name="adj2" fmla="val 50000"/>
          </a:avLst>
        </a:prstGeom>
      </dgm:spPr>
    </dgm:pt>
    <dgm:pt modelId="{0BFA0431-FDA2-4F8F-8736-3B33BA141276}" type="pres">
      <dgm:prSet presAssocID="{0C0CD3FA-A18B-434B-A233-D0C1FDBB13A9}" presName="node" presStyleLbl="node1" presStyleIdx="1" presStyleCnt="7" custScaleX="140248" custScaleY="104448" custRadScaleRad="99495" custRadScaleInc="-1972">
        <dgm:presLayoutVars>
          <dgm:bulletEnabled val="1"/>
        </dgm:presLayoutVars>
      </dgm:prSet>
      <dgm:spPr>
        <a:prstGeom prst="roundRect">
          <a:avLst>
            <a:gd name="adj" fmla="val 10000"/>
          </a:avLst>
        </a:prstGeom>
      </dgm:spPr>
    </dgm:pt>
    <dgm:pt modelId="{B0914B70-FA07-43B2-869E-DA8072D23F10}" type="pres">
      <dgm:prSet presAssocID="{AB3897ED-EFA7-440A-B0F7-80EE9A66E19C}" presName="parTrans" presStyleLbl="bgSibTrans2D1" presStyleIdx="2" presStyleCnt="7"/>
      <dgm:spPr>
        <a:prstGeom prst="leftArrow">
          <a:avLst>
            <a:gd name="adj1" fmla="val 60000"/>
            <a:gd name="adj2" fmla="val 50000"/>
          </a:avLst>
        </a:prstGeom>
      </dgm:spPr>
    </dgm:pt>
    <dgm:pt modelId="{2C680261-5314-4DD6-8F8E-4398BA66B526}" type="pres">
      <dgm:prSet presAssocID="{0544FF3B-5D67-4617-A89A-E811E8498253}" presName="node" presStyleLbl="node1" presStyleIdx="2" presStyleCnt="7" custScaleX="144175" custScaleY="114857" custRadScaleRad="111844" custRadScaleInc="-18156">
        <dgm:presLayoutVars>
          <dgm:bulletEnabled val="1"/>
        </dgm:presLayoutVars>
      </dgm:prSet>
      <dgm:spPr>
        <a:prstGeom prst="roundRect">
          <a:avLst>
            <a:gd name="adj" fmla="val 10000"/>
          </a:avLst>
        </a:prstGeom>
      </dgm:spPr>
    </dgm:pt>
    <dgm:pt modelId="{BEA7060D-BC56-4227-B277-2028A1996410}" type="pres">
      <dgm:prSet presAssocID="{20663633-22E4-455B-8BA4-A0EF5CD7BC75}" presName="parTrans" presStyleLbl="bgSibTrans2D1" presStyleIdx="3" presStyleCnt="7"/>
      <dgm:spPr>
        <a:prstGeom prst="leftArrow">
          <a:avLst>
            <a:gd name="adj1" fmla="val 60000"/>
            <a:gd name="adj2" fmla="val 50000"/>
          </a:avLst>
        </a:prstGeom>
      </dgm:spPr>
    </dgm:pt>
    <dgm:pt modelId="{EA2D9132-EEA9-491E-858D-376003B211F2}" type="pres">
      <dgm:prSet presAssocID="{9EBD15FD-ADBA-42EF-9260-1F642412C755}" presName="node" presStyleLbl="node1" presStyleIdx="3" presStyleCnt="7" custScaleX="126292">
        <dgm:presLayoutVars>
          <dgm:bulletEnabled val="1"/>
        </dgm:presLayoutVars>
      </dgm:prSet>
      <dgm:spPr>
        <a:prstGeom prst="roundRect">
          <a:avLst>
            <a:gd name="adj" fmla="val 10000"/>
          </a:avLst>
        </a:prstGeom>
      </dgm:spPr>
    </dgm:pt>
    <dgm:pt modelId="{09438700-7042-432D-B150-A2ED452F9FA0}" type="pres">
      <dgm:prSet presAssocID="{B2A038E5-F1AE-4545-B6C7-99AD5C3CAAED}" presName="parTrans" presStyleLbl="bgSibTrans2D1" presStyleIdx="4" presStyleCnt="7"/>
      <dgm:spPr>
        <a:prstGeom prst="leftArrow">
          <a:avLst>
            <a:gd name="adj1" fmla="val 60000"/>
            <a:gd name="adj2" fmla="val 50000"/>
          </a:avLst>
        </a:prstGeom>
      </dgm:spPr>
    </dgm:pt>
    <dgm:pt modelId="{82C8CA4A-05A0-4BFA-A20C-C976BDAF6A85}" type="pres">
      <dgm:prSet presAssocID="{E4ABAA03-255F-4756-8612-FDC76B6ED72B}" presName="node" presStyleLbl="node1" presStyleIdx="4" presStyleCnt="7" custScaleX="127880" custScaleY="115279" custRadScaleRad="109161" custRadScaleInc="10410">
        <dgm:presLayoutVars>
          <dgm:bulletEnabled val="1"/>
        </dgm:presLayoutVars>
      </dgm:prSet>
      <dgm:spPr>
        <a:prstGeom prst="roundRect">
          <a:avLst>
            <a:gd name="adj" fmla="val 10000"/>
          </a:avLst>
        </a:prstGeom>
      </dgm:spPr>
    </dgm:pt>
    <dgm:pt modelId="{E28E0505-5FD8-4D6A-AC9C-3423991475AA}" type="pres">
      <dgm:prSet presAssocID="{8601B36F-6B23-4CC8-9097-4AA03FD56CA0}" presName="parTrans" presStyleLbl="bgSibTrans2D1" presStyleIdx="5" presStyleCnt="7"/>
      <dgm:spPr>
        <a:prstGeom prst="leftArrow">
          <a:avLst>
            <a:gd name="adj1" fmla="val 60000"/>
            <a:gd name="adj2" fmla="val 50000"/>
          </a:avLst>
        </a:prstGeom>
      </dgm:spPr>
    </dgm:pt>
    <dgm:pt modelId="{CF98BF16-D571-45DF-A40D-0DD7352CF3BA}" type="pres">
      <dgm:prSet presAssocID="{19FD058F-7C61-4DF3-9BDA-51FCADDFBCE9}" presName="node" presStyleLbl="node1" presStyleIdx="5" presStyleCnt="7" custScaleX="174799" custScaleY="104448" custRadScaleRad="101931" custRadScaleInc="4972">
        <dgm:presLayoutVars>
          <dgm:bulletEnabled val="1"/>
        </dgm:presLayoutVars>
      </dgm:prSet>
      <dgm:spPr>
        <a:prstGeom prst="roundRect">
          <a:avLst>
            <a:gd name="adj" fmla="val 10000"/>
          </a:avLst>
        </a:prstGeom>
      </dgm:spPr>
    </dgm:pt>
    <dgm:pt modelId="{466D476E-86F1-42BC-B9D9-9F0904CA524B}" type="pres">
      <dgm:prSet presAssocID="{D31EB06A-36A8-4730-A72D-7479C7DBFF4F}" presName="parTrans" presStyleLbl="bgSibTrans2D1" presStyleIdx="6" presStyleCnt="7"/>
      <dgm:spPr>
        <a:prstGeom prst="leftArrow">
          <a:avLst>
            <a:gd name="adj1" fmla="val 60000"/>
            <a:gd name="adj2" fmla="val 50000"/>
          </a:avLst>
        </a:prstGeom>
      </dgm:spPr>
    </dgm:pt>
    <dgm:pt modelId="{72ECBA54-AD3E-4F09-85FA-9D076BCA934B}" type="pres">
      <dgm:prSet presAssocID="{62B17A0A-74E9-45F1-AA19-A6557140FA04}" presName="node" presStyleLbl="node1" presStyleIdx="6" presStyleCnt="7" custScaleX="128600" custScaleY="102998" custRadScaleRad="101515" custRadScaleInc="-22198">
        <dgm:presLayoutVars>
          <dgm:bulletEnabled val="1"/>
        </dgm:presLayoutVars>
      </dgm:prSet>
      <dgm:spPr>
        <a:prstGeom prst="roundRect">
          <a:avLst>
            <a:gd name="adj" fmla="val 10000"/>
          </a:avLst>
        </a:prstGeom>
      </dgm:spPr>
    </dgm:pt>
  </dgm:ptLst>
  <dgm:cxnLst>
    <dgm:cxn modelId="{EFCBC702-84C3-4671-AE6E-B4BC94E63106}" type="presOf" srcId="{03A99203-F141-47EB-9A35-D0F8D026A4E1}" destId="{5D226432-3137-4B20-BF7A-FD8982DA1436}" srcOrd="0" destOrd="0" presId="urn:microsoft.com/office/officeart/2005/8/layout/radial4"/>
    <dgm:cxn modelId="{D47E2A1D-B302-4B1E-9851-5C39449936DF}" type="presOf" srcId="{0C0CD3FA-A18B-434B-A233-D0C1FDBB13A9}" destId="{0BFA0431-FDA2-4F8F-8736-3B33BA141276}" srcOrd="0" destOrd="0" presId="urn:microsoft.com/office/officeart/2005/8/layout/radial4"/>
    <dgm:cxn modelId="{75C1B825-FB5C-4280-848D-BDF2A7173E14}" srcId="{51E375BF-096A-4EB1-B16E-66534367832A}" destId="{0544FF3B-5D67-4617-A89A-E811E8498253}" srcOrd="2" destOrd="0" parTransId="{AB3897ED-EFA7-440A-B0F7-80EE9A66E19C}" sibTransId="{7EAC0995-B6FD-44C2-9CE8-65BE8F9392A1}"/>
    <dgm:cxn modelId="{F105872C-97B6-4DB4-88D4-93A4356F09E6}" srcId="{51E375BF-096A-4EB1-B16E-66534367832A}" destId="{0C0CD3FA-A18B-434B-A233-D0C1FDBB13A9}" srcOrd="1" destOrd="0" parTransId="{2569AED5-3F7E-4F69-9582-806CBBA71365}" sibTransId="{BDD722CF-1C09-43CB-879A-7E6820A3D1EE}"/>
    <dgm:cxn modelId="{7A4A7B40-A20B-4A04-B078-FB0621B64B13}" type="presOf" srcId="{19FD058F-7C61-4DF3-9BDA-51FCADDFBCE9}" destId="{CF98BF16-D571-45DF-A40D-0DD7352CF3BA}" srcOrd="0" destOrd="0" presId="urn:microsoft.com/office/officeart/2005/8/layout/radial4"/>
    <dgm:cxn modelId="{C1B13642-656F-4865-92F9-443F0BFD642D}" type="presOf" srcId="{51E375BF-096A-4EB1-B16E-66534367832A}" destId="{007691EA-FD1F-4EA6-93DF-24A360424D1C}" srcOrd="0" destOrd="0" presId="urn:microsoft.com/office/officeart/2005/8/layout/radial4"/>
    <dgm:cxn modelId="{C55F4469-E59D-45C6-BCE7-C07445281D52}" type="presOf" srcId="{8601B36F-6B23-4CC8-9097-4AA03FD56CA0}" destId="{E28E0505-5FD8-4D6A-AC9C-3423991475AA}" srcOrd="0" destOrd="0" presId="urn:microsoft.com/office/officeart/2005/8/layout/radial4"/>
    <dgm:cxn modelId="{0BF9086A-967D-4364-BE9C-648855F225F1}" type="presOf" srcId="{57682E65-82A9-453A-9E63-A2BFA1F323DC}" destId="{2EC8A1C6-2FCD-4C78-B6A6-7E5D65BD63DC}" srcOrd="0" destOrd="0" presId="urn:microsoft.com/office/officeart/2005/8/layout/radial4"/>
    <dgm:cxn modelId="{E4807559-2BAF-4136-A1EA-ED6B4DE9755E}" srcId="{B7174B1E-99BF-45CF-ACD3-FF23A50531BF}" destId="{51E375BF-096A-4EB1-B16E-66534367832A}" srcOrd="0" destOrd="0" parTransId="{44C35F7A-D22B-432A-9D44-1BD1E8CDF341}" sibTransId="{4C233789-D7AA-4E25-B73D-7DBFECE7C733}"/>
    <dgm:cxn modelId="{1A2F7A7B-BF6F-4D71-872D-0EE40E0D5B1A}" srcId="{51E375BF-096A-4EB1-B16E-66534367832A}" destId="{E4ABAA03-255F-4756-8612-FDC76B6ED72B}" srcOrd="4" destOrd="0" parTransId="{B2A038E5-F1AE-4545-B6C7-99AD5C3CAAED}" sibTransId="{CD107D14-B095-4140-8E34-A1ADB892D8AF}"/>
    <dgm:cxn modelId="{7BB20E7C-2764-40A3-8309-19550DD10057}" srcId="{51E375BF-096A-4EB1-B16E-66534367832A}" destId="{19FD058F-7C61-4DF3-9BDA-51FCADDFBCE9}" srcOrd="5" destOrd="0" parTransId="{8601B36F-6B23-4CC8-9097-4AA03FD56CA0}" sibTransId="{3DEE1FCC-53FC-4953-AB05-BE95CD976D48}"/>
    <dgm:cxn modelId="{733AB987-4794-404A-A78C-8C6AE9C6E8C6}" srcId="{51E375BF-096A-4EB1-B16E-66534367832A}" destId="{9EBD15FD-ADBA-42EF-9260-1F642412C755}" srcOrd="3" destOrd="0" parTransId="{20663633-22E4-455B-8BA4-A0EF5CD7BC75}" sibTransId="{842219CF-DF0E-49DD-9BC6-E23B26A601BB}"/>
    <dgm:cxn modelId="{59DB428C-96D4-452D-9C2B-1060A55475AF}" type="presOf" srcId="{B2A038E5-F1AE-4545-B6C7-99AD5C3CAAED}" destId="{09438700-7042-432D-B150-A2ED452F9FA0}" srcOrd="0" destOrd="0" presId="urn:microsoft.com/office/officeart/2005/8/layout/radial4"/>
    <dgm:cxn modelId="{646BAE94-50CA-4C6C-A0E4-C6FD9BE91547}" type="presOf" srcId="{0544FF3B-5D67-4617-A89A-E811E8498253}" destId="{2C680261-5314-4DD6-8F8E-4398BA66B526}" srcOrd="0" destOrd="0" presId="urn:microsoft.com/office/officeart/2005/8/layout/radial4"/>
    <dgm:cxn modelId="{D77AD799-E479-4334-8BA1-5C01D516E68C}" srcId="{51E375BF-096A-4EB1-B16E-66534367832A}" destId="{62B17A0A-74E9-45F1-AA19-A6557140FA04}" srcOrd="6" destOrd="0" parTransId="{D31EB06A-36A8-4730-A72D-7479C7DBFF4F}" sibTransId="{53A76060-F625-44C1-8ACA-FD497AC95C71}"/>
    <dgm:cxn modelId="{E38BD5AD-C463-4F0C-90E7-084324ADDE8B}" type="presOf" srcId="{E4ABAA03-255F-4756-8612-FDC76B6ED72B}" destId="{82C8CA4A-05A0-4BFA-A20C-C976BDAF6A85}" srcOrd="0" destOrd="0" presId="urn:microsoft.com/office/officeart/2005/8/layout/radial4"/>
    <dgm:cxn modelId="{3A911EB6-79FC-49D7-813B-AD74B53E32CA}" type="presOf" srcId="{D31EB06A-36A8-4730-A72D-7479C7DBFF4F}" destId="{466D476E-86F1-42BC-B9D9-9F0904CA524B}" srcOrd="0" destOrd="0" presId="urn:microsoft.com/office/officeart/2005/8/layout/radial4"/>
    <dgm:cxn modelId="{7E4B47BC-68A5-4F0A-8DD0-2EB9CD7F8B03}" type="presOf" srcId="{9EBD15FD-ADBA-42EF-9260-1F642412C755}" destId="{EA2D9132-EEA9-491E-858D-376003B211F2}" srcOrd="0" destOrd="0" presId="urn:microsoft.com/office/officeart/2005/8/layout/radial4"/>
    <dgm:cxn modelId="{F7792BC7-A622-4B10-A25A-ED2943B7F835}" type="presOf" srcId="{2569AED5-3F7E-4F69-9582-806CBBA71365}" destId="{665A4EBF-69EA-4A84-92E3-DAE019B04006}" srcOrd="0" destOrd="0" presId="urn:microsoft.com/office/officeart/2005/8/layout/radial4"/>
    <dgm:cxn modelId="{737819D7-77B1-48C5-AD1E-D834B13AD90E}" type="presOf" srcId="{AB3897ED-EFA7-440A-B0F7-80EE9A66E19C}" destId="{B0914B70-FA07-43B2-869E-DA8072D23F10}" srcOrd="0" destOrd="0" presId="urn:microsoft.com/office/officeart/2005/8/layout/radial4"/>
    <dgm:cxn modelId="{3C963EDB-CEEC-4F42-AA45-EBC6F051E5AE}" type="presOf" srcId="{62B17A0A-74E9-45F1-AA19-A6557140FA04}" destId="{72ECBA54-AD3E-4F09-85FA-9D076BCA934B}" srcOrd="0" destOrd="0" presId="urn:microsoft.com/office/officeart/2005/8/layout/radial4"/>
    <dgm:cxn modelId="{DF38F9E0-6BD2-4B04-9519-0BB9682EA66D}" type="presOf" srcId="{B7174B1E-99BF-45CF-ACD3-FF23A50531BF}" destId="{F6D3802C-3913-450B-AC59-DB34B2DED983}" srcOrd="0" destOrd="0" presId="urn:microsoft.com/office/officeart/2005/8/layout/radial4"/>
    <dgm:cxn modelId="{FFD1E5EC-463C-4FEB-B923-E76D24747970}" type="presOf" srcId="{20663633-22E4-455B-8BA4-A0EF5CD7BC75}" destId="{BEA7060D-BC56-4227-B277-2028A1996410}" srcOrd="0" destOrd="0" presId="urn:microsoft.com/office/officeart/2005/8/layout/radial4"/>
    <dgm:cxn modelId="{60C2C9F1-B37D-4E50-9691-4CD0FC52B00F}" srcId="{51E375BF-096A-4EB1-B16E-66534367832A}" destId="{03A99203-F141-47EB-9A35-D0F8D026A4E1}" srcOrd="0" destOrd="0" parTransId="{57682E65-82A9-453A-9E63-A2BFA1F323DC}" sibTransId="{CF8727C3-46E2-4EE3-850D-758141B9C169}"/>
    <dgm:cxn modelId="{6CF2697C-C8A3-422C-A388-2864A5BD107A}" type="presParOf" srcId="{F6D3802C-3913-450B-AC59-DB34B2DED983}" destId="{007691EA-FD1F-4EA6-93DF-24A360424D1C}" srcOrd="0" destOrd="0" presId="urn:microsoft.com/office/officeart/2005/8/layout/radial4"/>
    <dgm:cxn modelId="{B6D522C7-F635-4020-9D74-75CF6A0480A2}" type="presParOf" srcId="{F6D3802C-3913-450B-AC59-DB34B2DED983}" destId="{2EC8A1C6-2FCD-4C78-B6A6-7E5D65BD63DC}" srcOrd="1" destOrd="0" presId="urn:microsoft.com/office/officeart/2005/8/layout/radial4"/>
    <dgm:cxn modelId="{48E779F3-323A-4879-96EF-059C2BCF9D59}" type="presParOf" srcId="{F6D3802C-3913-450B-AC59-DB34B2DED983}" destId="{5D226432-3137-4B20-BF7A-FD8982DA1436}" srcOrd="2" destOrd="0" presId="urn:microsoft.com/office/officeart/2005/8/layout/radial4"/>
    <dgm:cxn modelId="{B581F86A-AB40-49B4-BA70-66C3D3D01D83}" type="presParOf" srcId="{F6D3802C-3913-450B-AC59-DB34B2DED983}" destId="{665A4EBF-69EA-4A84-92E3-DAE019B04006}" srcOrd="3" destOrd="0" presId="urn:microsoft.com/office/officeart/2005/8/layout/radial4"/>
    <dgm:cxn modelId="{4C5BD61A-0BDD-4257-87F1-EAC4A2D08BAF}" type="presParOf" srcId="{F6D3802C-3913-450B-AC59-DB34B2DED983}" destId="{0BFA0431-FDA2-4F8F-8736-3B33BA141276}" srcOrd="4" destOrd="0" presId="urn:microsoft.com/office/officeart/2005/8/layout/radial4"/>
    <dgm:cxn modelId="{E7DF92D6-46D6-40EC-A8AF-58CEC4E56F4E}" type="presParOf" srcId="{F6D3802C-3913-450B-AC59-DB34B2DED983}" destId="{B0914B70-FA07-43B2-869E-DA8072D23F10}" srcOrd="5" destOrd="0" presId="urn:microsoft.com/office/officeart/2005/8/layout/radial4"/>
    <dgm:cxn modelId="{D99E0FD3-29A0-4D6F-A886-904A71F0F7F9}" type="presParOf" srcId="{F6D3802C-3913-450B-AC59-DB34B2DED983}" destId="{2C680261-5314-4DD6-8F8E-4398BA66B526}" srcOrd="6" destOrd="0" presId="urn:microsoft.com/office/officeart/2005/8/layout/radial4"/>
    <dgm:cxn modelId="{0596824F-CE0D-474E-A25C-29EF26B96E06}" type="presParOf" srcId="{F6D3802C-3913-450B-AC59-DB34B2DED983}" destId="{BEA7060D-BC56-4227-B277-2028A1996410}" srcOrd="7" destOrd="0" presId="urn:microsoft.com/office/officeart/2005/8/layout/radial4"/>
    <dgm:cxn modelId="{F6E3A7D0-BD65-4194-952F-6A6157DC0D52}" type="presParOf" srcId="{F6D3802C-3913-450B-AC59-DB34B2DED983}" destId="{EA2D9132-EEA9-491E-858D-376003B211F2}" srcOrd="8" destOrd="0" presId="urn:microsoft.com/office/officeart/2005/8/layout/radial4"/>
    <dgm:cxn modelId="{3F94D6F5-54E0-4AAC-B07C-EB13902436EA}" type="presParOf" srcId="{F6D3802C-3913-450B-AC59-DB34B2DED983}" destId="{09438700-7042-432D-B150-A2ED452F9FA0}" srcOrd="9" destOrd="0" presId="urn:microsoft.com/office/officeart/2005/8/layout/radial4"/>
    <dgm:cxn modelId="{BCE6CA80-C75A-445E-A1FF-3324F8E23953}" type="presParOf" srcId="{F6D3802C-3913-450B-AC59-DB34B2DED983}" destId="{82C8CA4A-05A0-4BFA-A20C-C976BDAF6A85}" srcOrd="10" destOrd="0" presId="urn:microsoft.com/office/officeart/2005/8/layout/radial4"/>
    <dgm:cxn modelId="{2094CB99-0230-4346-8528-296CA2C7E0C8}" type="presParOf" srcId="{F6D3802C-3913-450B-AC59-DB34B2DED983}" destId="{E28E0505-5FD8-4D6A-AC9C-3423991475AA}" srcOrd="11" destOrd="0" presId="urn:microsoft.com/office/officeart/2005/8/layout/radial4"/>
    <dgm:cxn modelId="{025C9676-533E-4924-B88F-A59AE183EDB4}" type="presParOf" srcId="{F6D3802C-3913-450B-AC59-DB34B2DED983}" destId="{CF98BF16-D571-45DF-A40D-0DD7352CF3BA}" srcOrd="12" destOrd="0" presId="urn:microsoft.com/office/officeart/2005/8/layout/radial4"/>
    <dgm:cxn modelId="{07143545-2AE2-48A5-9FCC-3F118C63DF59}" type="presParOf" srcId="{F6D3802C-3913-450B-AC59-DB34B2DED983}" destId="{466D476E-86F1-42BC-B9D9-9F0904CA524B}" srcOrd="13" destOrd="0" presId="urn:microsoft.com/office/officeart/2005/8/layout/radial4"/>
    <dgm:cxn modelId="{6821E83E-A133-4E25-B4DE-98E25C9123DB}" type="presParOf" srcId="{F6D3802C-3913-450B-AC59-DB34B2DED983}" destId="{72ECBA54-AD3E-4F09-85FA-9D076BCA934B}"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174B1E-99BF-45CF-ACD3-FF23A50531BF}"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n-US"/>
        </a:p>
      </dgm:t>
    </dgm:pt>
    <dgm:pt modelId="{51E375BF-096A-4EB1-B16E-66534367832A}">
      <dgm:prSet phldrT="[Text]"/>
      <dgm:spPr>
        <a:xfrm>
          <a:off x="3190455" y="2238201"/>
          <a:ext cx="1546264" cy="1546264"/>
        </a:xfrm>
        <a:scene3d>
          <a:camera prst="orthographicFront"/>
          <a:lightRig rig="flat" dir="t"/>
        </a:scene3d>
        <a:sp3d prstMaterial="dkEdge">
          <a:bevelT w="8200" h="38100"/>
        </a:sp3d>
      </dgm:spPr>
      <dgm:t>
        <a:bodyPr/>
        <a:lstStyle/>
        <a:p>
          <a:pPr>
            <a:lnSpc>
              <a:spcPct val="100000"/>
            </a:lnSpc>
            <a:spcAft>
              <a:spcPts val="0"/>
            </a:spcAft>
          </a:pPr>
          <a:r>
            <a:rPr lang="en-US" dirty="0">
              <a:latin typeface="+mn-lt"/>
              <a:ea typeface="+mn-ea"/>
              <a:cs typeface="Arial"/>
            </a:rPr>
            <a:t>IFSP/IEP meeting</a:t>
          </a:r>
        </a:p>
        <a:p>
          <a:pPr>
            <a:lnSpc>
              <a:spcPct val="100000"/>
            </a:lnSpc>
            <a:spcAft>
              <a:spcPts val="0"/>
            </a:spcAft>
          </a:pPr>
          <a:endParaRPr lang="en-US" dirty="0">
            <a:latin typeface="+mn-lt"/>
            <a:ea typeface="+mn-ea"/>
            <a:cs typeface="Arial"/>
          </a:endParaRPr>
        </a:p>
      </dgm:t>
    </dgm:pt>
    <dgm:pt modelId="{44C35F7A-D22B-432A-9D44-1BD1E8CDF341}" type="parTrans" cxnId="{E4807559-2BAF-4136-A1EA-ED6B4DE9755E}">
      <dgm:prSet/>
      <dgm:spPr/>
      <dgm:t>
        <a:bodyPr/>
        <a:lstStyle/>
        <a:p>
          <a:endParaRPr lang="en-US"/>
        </a:p>
      </dgm:t>
    </dgm:pt>
    <dgm:pt modelId="{4C233789-D7AA-4E25-B73D-7DBFECE7C733}" type="sibTrans" cxnId="{E4807559-2BAF-4136-A1EA-ED6B4DE9755E}">
      <dgm:prSet/>
      <dgm:spPr/>
      <dgm:t>
        <a:bodyPr/>
        <a:lstStyle/>
        <a:p>
          <a:endParaRPr lang="en-US"/>
        </a:p>
      </dgm:t>
    </dgm:pt>
    <dgm:pt modelId="{03A99203-F141-47EB-9A35-D0F8D026A4E1}">
      <dgm:prSet phldrT="[Text]" custT="1"/>
      <dgm:spPr>
        <a:xfrm>
          <a:off x="686991" y="2565400"/>
          <a:ext cx="1396699" cy="891868"/>
        </a:xfrm>
        <a:scene3d>
          <a:camera prst="orthographicFront"/>
          <a:lightRig rig="flat" dir="t"/>
        </a:scene3d>
        <a:sp3d prstMaterial="dkEdge">
          <a:bevelT w="8200" h="38100"/>
        </a:sp3d>
      </dgm:spPr>
      <dgm:t>
        <a:bodyPr/>
        <a:lstStyle/>
        <a:p>
          <a:r>
            <a:rPr lang="en-US" sz="1400" b="1" dirty="0">
              <a:latin typeface="+mn-lt"/>
              <a:ea typeface="+mn-ea"/>
              <a:cs typeface="Arial"/>
            </a:rPr>
            <a:t>1. Shared Vision</a:t>
          </a:r>
          <a:endParaRPr lang="en-US" sz="1400" dirty="0">
            <a:latin typeface="+mn-lt"/>
            <a:ea typeface="+mn-ea"/>
            <a:cs typeface="Arial"/>
          </a:endParaRPr>
        </a:p>
        <a:p>
          <a:r>
            <a:rPr lang="en-US" sz="1400" dirty="0">
              <a:latin typeface="+mn-lt"/>
              <a:ea typeface="+mn-ea"/>
              <a:cs typeface="Arial"/>
            </a:rPr>
            <a:t>All want the child to be healthy, happy, and successful.</a:t>
          </a:r>
        </a:p>
      </dgm:t>
    </dgm:pt>
    <dgm:pt modelId="{57682E65-82A9-453A-9E63-A2BFA1F323DC}" type="parTrans" cxnId="{60C2C9F1-B37D-4E50-9691-4CD0FC52B00F}">
      <dgm:prSet/>
      <dgm:spPr>
        <a:xfrm rot="10800000">
          <a:off x="1385341" y="2790991"/>
          <a:ext cx="1705832" cy="440685"/>
        </a:xfrm>
      </dgm:spPr>
      <dgm:t>
        <a:bodyPr/>
        <a:lstStyle/>
        <a:p>
          <a:endParaRPr lang="en-US"/>
        </a:p>
      </dgm:t>
    </dgm:pt>
    <dgm:pt modelId="{CF8727C3-46E2-4EE3-850D-758141B9C169}" type="sibTrans" cxnId="{60C2C9F1-B37D-4E50-9691-4CD0FC52B00F}">
      <dgm:prSet/>
      <dgm:spPr/>
      <dgm:t>
        <a:bodyPr/>
        <a:lstStyle/>
        <a:p>
          <a:endParaRPr lang="en-US"/>
        </a:p>
      </dgm:t>
    </dgm:pt>
    <dgm:pt modelId="{0544FF3B-5D67-4617-A89A-E811E8498253}">
      <dgm:prSet phldrT="[Text]" custT="1"/>
      <dgm:spPr>
        <a:xfrm>
          <a:off x="2133271" y="345553"/>
          <a:ext cx="1082385" cy="865908"/>
        </a:xfrm>
        <a:scene3d>
          <a:camera prst="orthographicFront"/>
          <a:lightRig rig="flat" dir="t"/>
        </a:scene3d>
        <a:sp3d prstMaterial="dkEdge">
          <a:bevelT w="8200" h="38100"/>
        </a:sp3d>
      </dgm:spPr>
      <dgm:t>
        <a:bodyPr/>
        <a:lstStyle/>
        <a:p>
          <a:r>
            <a:rPr lang="en-US" sz="1400" b="1" dirty="0">
              <a:latin typeface="+mn-lt"/>
              <a:ea typeface="+mn-ea"/>
              <a:cs typeface="Arial"/>
            </a:rPr>
            <a:t>3. Equal Partners</a:t>
          </a:r>
        </a:p>
        <a:p>
          <a:r>
            <a:rPr lang="en-US" sz="1400" dirty="0">
              <a:latin typeface="+mn-lt"/>
              <a:ea typeface="+mn-ea"/>
              <a:cs typeface="Arial"/>
            </a:rPr>
            <a:t>All ideas, concerns, and questions are heard and are valued.</a:t>
          </a:r>
        </a:p>
      </dgm:t>
    </dgm:pt>
    <dgm:pt modelId="{AB3897ED-EFA7-440A-B0F7-80EE9A66E19C}" type="parTrans" cxnId="{75C1B825-FB5C-4280-848D-BDF2A7173E14}">
      <dgm:prSet/>
      <dgm:spPr>
        <a:xfrm rot="14400000">
          <a:off x="2248006" y="1296811"/>
          <a:ext cx="1705832" cy="440685"/>
        </a:xfrm>
      </dgm:spPr>
      <dgm:t>
        <a:bodyPr/>
        <a:lstStyle/>
        <a:p>
          <a:endParaRPr lang="en-US"/>
        </a:p>
      </dgm:t>
    </dgm:pt>
    <dgm:pt modelId="{7EAC0995-B6FD-44C2-9CE8-65BE8F9392A1}" type="sibTrans" cxnId="{75C1B825-FB5C-4280-848D-BDF2A7173E14}">
      <dgm:prSet/>
      <dgm:spPr/>
      <dgm:t>
        <a:bodyPr/>
        <a:lstStyle/>
        <a:p>
          <a:endParaRPr lang="en-US"/>
        </a:p>
      </dgm:t>
    </dgm:pt>
    <dgm:pt modelId="{9EBD15FD-ADBA-42EF-9260-1F642412C755}">
      <dgm:prSet phldrT="[Text]" custT="1"/>
      <dgm:spPr>
        <a:xfrm>
          <a:off x="3353988" y="133"/>
          <a:ext cx="1219198" cy="865908"/>
        </a:xfrm>
        <a:scene3d>
          <a:camera prst="orthographicFront"/>
          <a:lightRig rig="flat" dir="t"/>
        </a:scene3d>
        <a:sp3d prstMaterial="dkEdge">
          <a:bevelT w="8200" h="38100"/>
        </a:sp3d>
      </dgm:spPr>
      <dgm:t>
        <a:bodyPr/>
        <a:lstStyle/>
        <a:p>
          <a:r>
            <a:rPr lang="en-US" sz="1400" b="1" dirty="0">
              <a:latin typeface="+mn-lt"/>
              <a:ea typeface="+mn-ea"/>
              <a:cs typeface="Arial"/>
            </a:rPr>
            <a:t>4. Collaboration</a:t>
          </a:r>
        </a:p>
        <a:p>
          <a:r>
            <a:rPr lang="en-US" sz="1400" dirty="0">
              <a:latin typeface="+mn-lt"/>
              <a:ea typeface="+mn-ea"/>
              <a:cs typeface="Arial"/>
            </a:rPr>
            <a:t>Everyone works together to come up with a plan. </a:t>
          </a:r>
        </a:p>
      </dgm:t>
    </dgm:pt>
    <dgm:pt modelId="{20663633-22E4-455B-8BA4-A0EF5CD7BC75}" type="parTrans" cxnId="{733AB987-4794-404A-A78C-8C6AE9C6E8C6}">
      <dgm:prSet/>
      <dgm:spPr>
        <a:xfrm rot="16200000">
          <a:off x="3110671" y="1065661"/>
          <a:ext cx="1705832" cy="440685"/>
        </a:xfrm>
      </dgm:spPr>
      <dgm:t>
        <a:bodyPr/>
        <a:lstStyle/>
        <a:p>
          <a:endParaRPr lang="en-US"/>
        </a:p>
      </dgm:t>
    </dgm:pt>
    <dgm:pt modelId="{842219CF-DF0E-49DD-9BC6-E23B26A601BB}" type="sibTrans" cxnId="{733AB987-4794-404A-A78C-8C6AE9C6E8C6}">
      <dgm:prSet/>
      <dgm:spPr/>
      <dgm:t>
        <a:bodyPr/>
        <a:lstStyle/>
        <a:p>
          <a:endParaRPr lang="en-US"/>
        </a:p>
      </dgm:t>
    </dgm:pt>
    <dgm:pt modelId="{0C0CD3FA-A18B-434B-A233-D0C1FDBB13A9}">
      <dgm:prSet phldrT="[Text]" custT="1"/>
      <dgm:spPr>
        <a:xfrm>
          <a:off x="1067989" y="1269998"/>
          <a:ext cx="1325543" cy="904423"/>
        </a:xfrm>
        <a:scene3d>
          <a:camera prst="orthographicFront"/>
          <a:lightRig rig="flat" dir="t"/>
        </a:scene3d>
        <a:sp3d prstMaterial="dkEdge">
          <a:bevelT w="8200" h="38100"/>
        </a:sp3d>
      </dgm:spPr>
      <dgm:t>
        <a:bodyPr/>
        <a:lstStyle/>
        <a:p>
          <a:r>
            <a:rPr lang="en-US" sz="1400" b="1" dirty="0">
              <a:latin typeface="+mn-lt"/>
              <a:ea typeface="+mn-ea"/>
              <a:cs typeface="Arial"/>
            </a:rPr>
            <a:t>2. Representation</a:t>
          </a:r>
        </a:p>
        <a:p>
          <a:r>
            <a:rPr lang="en-US" sz="1400" dirty="0">
              <a:latin typeface="+mn-lt"/>
              <a:ea typeface="+mn-ea"/>
              <a:cs typeface="Arial"/>
            </a:rPr>
            <a:t>Anyone working with the child or representing the child’s best  interest is present.</a:t>
          </a:r>
        </a:p>
      </dgm:t>
    </dgm:pt>
    <dgm:pt modelId="{2569AED5-3F7E-4F69-9582-806CBBA71365}" type="parTrans" cxnId="{F105872C-97B6-4DB4-88D4-93A4356F09E6}">
      <dgm:prSet/>
      <dgm:spPr>
        <a:xfrm rot="12600000">
          <a:off x="1616491" y="1928326"/>
          <a:ext cx="1705832" cy="440685"/>
        </a:xfrm>
      </dgm:spPr>
      <dgm:t>
        <a:bodyPr/>
        <a:lstStyle/>
        <a:p>
          <a:endParaRPr lang="en-US"/>
        </a:p>
      </dgm:t>
    </dgm:pt>
    <dgm:pt modelId="{BDD722CF-1C09-43CB-879A-7E6820A3D1EE}" type="sibTrans" cxnId="{F105872C-97B6-4DB4-88D4-93A4356F09E6}">
      <dgm:prSet/>
      <dgm:spPr/>
      <dgm:t>
        <a:bodyPr/>
        <a:lstStyle/>
        <a:p>
          <a:endParaRPr lang="en-US"/>
        </a:p>
      </dgm:t>
    </dgm:pt>
    <dgm:pt modelId="{E4ABAA03-255F-4756-8612-FDC76B6ED72B}">
      <dgm:prSet phldrT="[Text]" custT="1"/>
      <dgm:spPr>
        <a:xfrm>
          <a:off x="4649390" y="203191"/>
          <a:ext cx="1384154" cy="998210"/>
        </a:xfrm>
        <a:scene3d>
          <a:camera prst="orthographicFront"/>
          <a:lightRig rig="flat" dir="t"/>
        </a:scene3d>
        <a:sp3d prstMaterial="dkEdge">
          <a:bevelT w="8200" h="38100"/>
        </a:sp3d>
      </dgm:spPr>
      <dgm:t>
        <a:bodyPr/>
        <a:lstStyle/>
        <a:p>
          <a:r>
            <a:rPr lang="en-US" sz="1400" b="1" dirty="0">
              <a:latin typeface="+mn-lt"/>
              <a:ea typeface="+mn-ea"/>
              <a:cs typeface="Arial"/>
            </a:rPr>
            <a:t>5. Shared Responsibility</a:t>
          </a:r>
        </a:p>
        <a:p>
          <a:r>
            <a:rPr lang="en-US" sz="1400" dirty="0">
              <a:latin typeface="+mn-lt"/>
              <a:ea typeface="+mn-ea"/>
              <a:cs typeface="Arial"/>
            </a:rPr>
            <a:t>Everyone does their part to support the child’s learning at school, home, and in the community.</a:t>
          </a:r>
        </a:p>
      </dgm:t>
    </dgm:pt>
    <dgm:pt modelId="{B2A038E5-F1AE-4545-B6C7-99AD5C3CAAED}" type="parTrans" cxnId="{1A2F7A7B-BF6F-4D71-872D-0EE40E0D5B1A}">
      <dgm:prSet/>
      <dgm:spPr>
        <a:xfrm rot="18049557">
          <a:off x="3972411" y="1259276"/>
          <a:ext cx="1810405" cy="440685"/>
        </a:xfrm>
      </dgm:spPr>
      <dgm:t>
        <a:bodyPr/>
        <a:lstStyle/>
        <a:p>
          <a:endParaRPr lang="en-US"/>
        </a:p>
      </dgm:t>
    </dgm:pt>
    <dgm:pt modelId="{CD107D14-B095-4140-8E34-A1ADB892D8AF}" type="sibTrans" cxnId="{1A2F7A7B-BF6F-4D71-872D-0EE40E0D5B1A}">
      <dgm:prSet/>
      <dgm:spPr/>
      <dgm:t>
        <a:bodyPr/>
        <a:lstStyle/>
        <a:p>
          <a:endParaRPr lang="en-US"/>
        </a:p>
      </dgm:t>
    </dgm:pt>
    <dgm:pt modelId="{19FD058F-7C61-4DF3-9BDA-51FCADDFBCE9}">
      <dgm:prSet phldrT="[Text]" custT="1"/>
      <dgm:spPr>
        <a:xfrm>
          <a:off x="5536019" y="1269998"/>
          <a:ext cx="1320791" cy="904423"/>
        </a:xfrm>
        <a:scene3d>
          <a:camera prst="orthographicFront"/>
          <a:lightRig rig="flat" dir="t"/>
        </a:scene3d>
        <a:sp3d prstMaterial="dkEdge">
          <a:bevelT w="8200" h="38100"/>
        </a:sp3d>
      </dgm:spPr>
      <dgm:t>
        <a:bodyPr/>
        <a:lstStyle/>
        <a:p>
          <a:r>
            <a:rPr lang="en-US" sz="1400" b="1" dirty="0">
              <a:latin typeface="+mn-lt"/>
              <a:ea typeface="+mn-ea"/>
              <a:cs typeface="Arial"/>
            </a:rPr>
            <a:t>6. Information Sharing</a:t>
          </a:r>
        </a:p>
        <a:p>
          <a:r>
            <a:rPr lang="en-US" sz="1400" dirty="0">
              <a:latin typeface="+mn-lt"/>
              <a:ea typeface="+mn-ea"/>
              <a:cs typeface="Arial"/>
            </a:rPr>
            <a:t>The same information is given to all so all are able to make a well-informed decision.</a:t>
          </a:r>
        </a:p>
      </dgm:t>
    </dgm:pt>
    <dgm:pt modelId="{8601B36F-6B23-4CC8-9097-4AA03FD56CA0}" type="parTrans" cxnId="{7BB20E7C-2764-40A3-8309-19550DD10057}">
      <dgm:prSet/>
      <dgm:spPr>
        <a:xfrm rot="19800000">
          <a:off x="4604851" y="1928326"/>
          <a:ext cx="1705832" cy="440685"/>
        </a:xfrm>
      </dgm:spPr>
      <dgm:t>
        <a:bodyPr/>
        <a:lstStyle/>
        <a:p>
          <a:endParaRPr lang="en-US"/>
        </a:p>
      </dgm:t>
    </dgm:pt>
    <dgm:pt modelId="{3DEE1FCC-53FC-4953-AB05-BE95CD976D48}" type="sibTrans" cxnId="{7BB20E7C-2764-40A3-8309-19550DD10057}">
      <dgm:prSet/>
      <dgm:spPr/>
      <dgm:t>
        <a:bodyPr/>
        <a:lstStyle/>
        <a:p>
          <a:endParaRPr lang="en-US"/>
        </a:p>
      </dgm:t>
    </dgm:pt>
    <dgm:pt modelId="{62B17A0A-74E9-45F1-AA19-A6557140FA04}">
      <dgm:prSet phldrT="[Text]" custT="1"/>
      <dgm:spPr>
        <a:xfrm>
          <a:off x="5845860" y="2565400"/>
          <a:ext cx="1391947" cy="891868"/>
        </a:xfrm>
        <a:scene3d>
          <a:camera prst="orthographicFront"/>
          <a:lightRig rig="flat" dir="t"/>
        </a:scene3d>
        <a:sp3d prstMaterial="dkEdge">
          <a:bevelT w="8200" h="38100"/>
        </a:sp3d>
      </dgm:spPr>
      <dgm:t>
        <a:bodyPr/>
        <a:lstStyle/>
        <a:p>
          <a:r>
            <a:rPr lang="en-US" sz="1400" b="1" dirty="0">
              <a:latin typeface="+mn-lt"/>
              <a:ea typeface="+mn-ea"/>
              <a:cs typeface="Arial"/>
            </a:rPr>
            <a:t>7. Producing Results</a:t>
          </a:r>
        </a:p>
        <a:p>
          <a:r>
            <a:rPr lang="en-US" sz="1400" dirty="0">
              <a:latin typeface="+mn-lt"/>
              <a:ea typeface="+mn-ea"/>
              <a:cs typeface="Arial"/>
            </a:rPr>
            <a:t>Child makes progress.</a:t>
          </a:r>
        </a:p>
      </dgm:t>
    </dgm:pt>
    <dgm:pt modelId="{D31EB06A-36A8-4730-A72D-7479C7DBFF4F}" type="parTrans" cxnId="{D77AD799-E479-4334-8BA1-5C01D516E68C}">
      <dgm:prSet/>
      <dgm:spPr>
        <a:xfrm>
          <a:off x="4836001" y="2790991"/>
          <a:ext cx="1705832" cy="440685"/>
        </a:xfrm>
      </dgm:spPr>
      <dgm:t>
        <a:bodyPr/>
        <a:lstStyle/>
        <a:p>
          <a:endParaRPr lang="en-US"/>
        </a:p>
      </dgm:t>
    </dgm:pt>
    <dgm:pt modelId="{53A76060-F625-44C1-8ACA-FD497AC95C71}" type="sibTrans" cxnId="{D77AD799-E479-4334-8BA1-5C01D516E68C}">
      <dgm:prSet/>
      <dgm:spPr/>
      <dgm:t>
        <a:bodyPr/>
        <a:lstStyle/>
        <a:p>
          <a:endParaRPr lang="en-US"/>
        </a:p>
      </dgm:t>
    </dgm:pt>
    <dgm:pt modelId="{F6D3802C-3913-450B-AC59-DB34B2DED983}" type="pres">
      <dgm:prSet presAssocID="{B7174B1E-99BF-45CF-ACD3-FF23A50531BF}" presName="cycle" presStyleCnt="0">
        <dgm:presLayoutVars>
          <dgm:chMax val="1"/>
          <dgm:dir/>
          <dgm:animLvl val="ctr"/>
          <dgm:resizeHandles val="exact"/>
        </dgm:presLayoutVars>
      </dgm:prSet>
      <dgm:spPr/>
    </dgm:pt>
    <dgm:pt modelId="{007691EA-FD1F-4EA6-93DF-24A360424D1C}" type="pres">
      <dgm:prSet presAssocID="{51E375BF-096A-4EB1-B16E-66534367832A}" presName="centerShape" presStyleLbl="node0" presStyleIdx="0" presStyleCnt="1" custScaleX="113385" custScaleY="113822" custLinFactNeighborX="-1195" custLinFactNeighborY="-7105"/>
      <dgm:spPr>
        <a:prstGeom prst="ellipse">
          <a:avLst/>
        </a:prstGeom>
      </dgm:spPr>
    </dgm:pt>
    <dgm:pt modelId="{2EC8A1C6-2FCD-4C78-B6A6-7E5D65BD63DC}" type="pres">
      <dgm:prSet presAssocID="{57682E65-82A9-453A-9E63-A2BFA1F323DC}" presName="parTrans" presStyleLbl="bgSibTrans2D1" presStyleIdx="0" presStyleCnt="7"/>
      <dgm:spPr>
        <a:prstGeom prst="leftArrow">
          <a:avLst>
            <a:gd name="adj1" fmla="val 60000"/>
            <a:gd name="adj2" fmla="val 50000"/>
          </a:avLst>
        </a:prstGeom>
      </dgm:spPr>
    </dgm:pt>
    <dgm:pt modelId="{5D226432-3137-4B20-BF7A-FD8982DA1436}" type="pres">
      <dgm:prSet presAssocID="{03A99203-F141-47EB-9A35-D0F8D026A4E1}" presName="node" presStyleLbl="node1" presStyleIdx="0" presStyleCnt="7" custScaleX="143522" custScaleY="117948" custRadScaleRad="107850" custRadScaleInc="-6653">
        <dgm:presLayoutVars>
          <dgm:bulletEnabled val="1"/>
        </dgm:presLayoutVars>
      </dgm:prSet>
      <dgm:spPr>
        <a:prstGeom prst="roundRect">
          <a:avLst>
            <a:gd name="adj" fmla="val 10000"/>
          </a:avLst>
        </a:prstGeom>
      </dgm:spPr>
    </dgm:pt>
    <dgm:pt modelId="{665A4EBF-69EA-4A84-92E3-DAE019B04006}" type="pres">
      <dgm:prSet presAssocID="{2569AED5-3F7E-4F69-9582-806CBBA71365}" presName="parTrans" presStyleLbl="bgSibTrans2D1" presStyleIdx="1" presStyleCnt="7"/>
      <dgm:spPr>
        <a:prstGeom prst="leftArrow">
          <a:avLst>
            <a:gd name="adj1" fmla="val 60000"/>
            <a:gd name="adj2" fmla="val 50000"/>
          </a:avLst>
        </a:prstGeom>
      </dgm:spPr>
    </dgm:pt>
    <dgm:pt modelId="{0BFA0431-FDA2-4F8F-8736-3B33BA141276}" type="pres">
      <dgm:prSet presAssocID="{0C0CD3FA-A18B-434B-A233-D0C1FDBB13A9}" presName="node" presStyleLbl="node1" presStyleIdx="1" presStyleCnt="7" custScaleX="180341" custScaleY="147892" custRadScaleRad="114998" custRadScaleInc="-28219">
        <dgm:presLayoutVars>
          <dgm:bulletEnabled val="1"/>
        </dgm:presLayoutVars>
      </dgm:prSet>
      <dgm:spPr>
        <a:prstGeom prst="roundRect">
          <a:avLst>
            <a:gd name="adj" fmla="val 10000"/>
          </a:avLst>
        </a:prstGeom>
      </dgm:spPr>
    </dgm:pt>
    <dgm:pt modelId="{B0914B70-FA07-43B2-869E-DA8072D23F10}" type="pres">
      <dgm:prSet presAssocID="{AB3897ED-EFA7-440A-B0F7-80EE9A66E19C}" presName="parTrans" presStyleLbl="bgSibTrans2D1" presStyleIdx="2" presStyleCnt="7"/>
      <dgm:spPr>
        <a:prstGeom prst="leftArrow">
          <a:avLst>
            <a:gd name="adj1" fmla="val 60000"/>
            <a:gd name="adj2" fmla="val 50000"/>
          </a:avLst>
        </a:prstGeom>
      </dgm:spPr>
    </dgm:pt>
    <dgm:pt modelId="{2C680261-5314-4DD6-8F8E-4398BA66B526}" type="pres">
      <dgm:prSet presAssocID="{0544FF3B-5D67-4617-A89A-E811E8498253}" presName="node" presStyleLbl="node1" presStyleIdx="2" presStyleCnt="7" custScaleX="210031" custScaleY="131604" custRadScaleRad="126696" custRadScaleInc="-43138">
        <dgm:presLayoutVars>
          <dgm:bulletEnabled val="1"/>
        </dgm:presLayoutVars>
      </dgm:prSet>
      <dgm:spPr>
        <a:prstGeom prst="roundRect">
          <a:avLst>
            <a:gd name="adj" fmla="val 10000"/>
          </a:avLst>
        </a:prstGeom>
      </dgm:spPr>
    </dgm:pt>
    <dgm:pt modelId="{BEA7060D-BC56-4227-B277-2028A1996410}" type="pres">
      <dgm:prSet presAssocID="{20663633-22E4-455B-8BA4-A0EF5CD7BC75}" presName="parTrans" presStyleLbl="bgSibTrans2D1" presStyleIdx="3" presStyleCnt="7"/>
      <dgm:spPr>
        <a:prstGeom prst="leftArrow">
          <a:avLst>
            <a:gd name="adj1" fmla="val 60000"/>
            <a:gd name="adj2" fmla="val 50000"/>
          </a:avLst>
        </a:prstGeom>
      </dgm:spPr>
    </dgm:pt>
    <dgm:pt modelId="{EA2D9132-EEA9-491E-858D-376003B211F2}" type="pres">
      <dgm:prSet presAssocID="{9EBD15FD-ADBA-42EF-9260-1F642412C755}" presName="node" presStyleLbl="node1" presStyleIdx="3" presStyleCnt="7" custScaleX="132649" custScaleY="133954" custRadScaleRad="94532" custRadScaleInc="-6973">
        <dgm:presLayoutVars>
          <dgm:bulletEnabled val="1"/>
        </dgm:presLayoutVars>
      </dgm:prSet>
      <dgm:spPr>
        <a:prstGeom prst="roundRect">
          <a:avLst>
            <a:gd name="adj" fmla="val 10000"/>
          </a:avLst>
        </a:prstGeom>
      </dgm:spPr>
    </dgm:pt>
    <dgm:pt modelId="{09438700-7042-432D-B150-A2ED452F9FA0}" type="pres">
      <dgm:prSet presAssocID="{B2A038E5-F1AE-4545-B6C7-99AD5C3CAAED}" presName="parTrans" presStyleLbl="bgSibTrans2D1" presStyleIdx="4" presStyleCnt="7"/>
      <dgm:spPr>
        <a:prstGeom prst="leftArrow">
          <a:avLst>
            <a:gd name="adj1" fmla="val 60000"/>
            <a:gd name="adj2" fmla="val 50000"/>
          </a:avLst>
        </a:prstGeom>
      </dgm:spPr>
    </dgm:pt>
    <dgm:pt modelId="{82C8CA4A-05A0-4BFA-A20C-C976BDAF6A85}" type="pres">
      <dgm:prSet presAssocID="{E4ABAA03-255F-4756-8612-FDC76B6ED72B}" presName="node" presStyleLbl="node1" presStyleIdx="4" presStyleCnt="7" custScaleX="211229" custScaleY="131116" custRadScaleRad="123645" custRadScaleInc="38384">
        <dgm:presLayoutVars>
          <dgm:bulletEnabled val="1"/>
        </dgm:presLayoutVars>
      </dgm:prSet>
      <dgm:spPr>
        <a:prstGeom prst="roundRect">
          <a:avLst>
            <a:gd name="adj" fmla="val 10000"/>
          </a:avLst>
        </a:prstGeom>
      </dgm:spPr>
    </dgm:pt>
    <dgm:pt modelId="{E28E0505-5FD8-4D6A-AC9C-3423991475AA}" type="pres">
      <dgm:prSet presAssocID="{8601B36F-6B23-4CC8-9097-4AA03FD56CA0}" presName="parTrans" presStyleLbl="bgSibTrans2D1" presStyleIdx="5" presStyleCnt="7" custScaleX="93166" custLinFactNeighborX="-7320" custLinFactNeighborY="-28719"/>
      <dgm:spPr>
        <a:prstGeom prst="leftArrow">
          <a:avLst>
            <a:gd name="adj1" fmla="val 60000"/>
            <a:gd name="adj2" fmla="val 50000"/>
          </a:avLst>
        </a:prstGeom>
      </dgm:spPr>
    </dgm:pt>
    <dgm:pt modelId="{CF98BF16-D571-45DF-A40D-0DD7352CF3BA}" type="pres">
      <dgm:prSet presAssocID="{19FD058F-7C61-4DF3-9BDA-51FCADDFBCE9}" presName="node" presStyleLbl="node1" presStyleIdx="5" presStyleCnt="7" custScaleX="181610" custScaleY="145849" custRadScaleRad="117674" custRadScaleInc="31842">
        <dgm:presLayoutVars>
          <dgm:bulletEnabled val="1"/>
        </dgm:presLayoutVars>
      </dgm:prSet>
      <dgm:spPr>
        <a:prstGeom prst="roundRect">
          <a:avLst>
            <a:gd name="adj" fmla="val 10000"/>
          </a:avLst>
        </a:prstGeom>
      </dgm:spPr>
    </dgm:pt>
    <dgm:pt modelId="{466D476E-86F1-42BC-B9D9-9F0904CA524B}" type="pres">
      <dgm:prSet presAssocID="{D31EB06A-36A8-4730-A72D-7479C7DBFF4F}" presName="parTrans" presStyleLbl="bgSibTrans2D1" presStyleIdx="6" presStyleCnt="7"/>
      <dgm:spPr>
        <a:prstGeom prst="leftArrow">
          <a:avLst>
            <a:gd name="adj1" fmla="val 60000"/>
            <a:gd name="adj2" fmla="val 50000"/>
          </a:avLst>
        </a:prstGeom>
      </dgm:spPr>
    </dgm:pt>
    <dgm:pt modelId="{72ECBA54-AD3E-4F09-85FA-9D076BCA934B}" type="pres">
      <dgm:prSet presAssocID="{62B17A0A-74E9-45F1-AA19-A6557140FA04}" presName="node" presStyleLbl="node1" presStyleIdx="6" presStyleCnt="7" custScaleX="136281" custScaleY="113654" custRadScaleRad="101981" custRadScaleInc="7965">
        <dgm:presLayoutVars>
          <dgm:bulletEnabled val="1"/>
        </dgm:presLayoutVars>
      </dgm:prSet>
      <dgm:spPr>
        <a:prstGeom prst="roundRect">
          <a:avLst>
            <a:gd name="adj" fmla="val 10000"/>
          </a:avLst>
        </a:prstGeom>
      </dgm:spPr>
    </dgm:pt>
  </dgm:ptLst>
  <dgm:cxnLst>
    <dgm:cxn modelId="{5A494301-3BA9-4722-962F-B34137A8C1F4}" type="presOf" srcId="{B7174B1E-99BF-45CF-ACD3-FF23A50531BF}" destId="{F6D3802C-3913-450B-AC59-DB34B2DED983}" srcOrd="0" destOrd="0" presId="urn:microsoft.com/office/officeart/2005/8/layout/radial4"/>
    <dgm:cxn modelId="{A2390D0B-3ABE-46C9-AB20-8CF6794F8697}" type="presOf" srcId="{9EBD15FD-ADBA-42EF-9260-1F642412C755}" destId="{EA2D9132-EEA9-491E-858D-376003B211F2}" srcOrd="0" destOrd="0" presId="urn:microsoft.com/office/officeart/2005/8/layout/radial4"/>
    <dgm:cxn modelId="{94AC7B16-21A3-4106-A485-7E6774A7DDCC}" type="presOf" srcId="{19FD058F-7C61-4DF3-9BDA-51FCADDFBCE9}" destId="{CF98BF16-D571-45DF-A40D-0DD7352CF3BA}" srcOrd="0" destOrd="0" presId="urn:microsoft.com/office/officeart/2005/8/layout/radial4"/>
    <dgm:cxn modelId="{CA28D123-B014-4E7D-B7E3-FD638403DEA9}" type="presOf" srcId="{0C0CD3FA-A18B-434B-A233-D0C1FDBB13A9}" destId="{0BFA0431-FDA2-4F8F-8736-3B33BA141276}" srcOrd="0" destOrd="0" presId="urn:microsoft.com/office/officeart/2005/8/layout/radial4"/>
    <dgm:cxn modelId="{75C1B825-FB5C-4280-848D-BDF2A7173E14}" srcId="{51E375BF-096A-4EB1-B16E-66534367832A}" destId="{0544FF3B-5D67-4617-A89A-E811E8498253}" srcOrd="2" destOrd="0" parTransId="{AB3897ED-EFA7-440A-B0F7-80EE9A66E19C}" sibTransId="{7EAC0995-B6FD-44C2-9CE8-65BE8F9392A1}"/>
    <dgm:cxn modelId="{F105872C-97B6-4DB4-88D4-93A4356F09E6}" srcId="{51E375BF-096A-4EB1-B16E-66534367832A}" destId="{0C0CD3FA-A18B-434B-A233-D0C1FDBB13A9}" srcOrd="1" destOrd="0" parTransId="{2569AED5-3F7E-4F69-9582-806CBBA71365}" sibTransId="{BDD722CF-1C09-43CB-879A-7E6820A3D1EE}"/>
    <dgm:cxn modelId="{4FE80E60-32AF-48EE-B0D1-1587A8FD8E81}" type="presOf" srcId="{03A99203-F141-47EB-9A35-D0F8D026A4E1}" destId="{5D226432-3137-4B20-BF7A-FD8982DA1436}" srcOrd="0" destOrd="0" presId="urn:microsoft.com/office/officeart/2005/8/layout/radial4"/>
    <dgm:cxn modelId="{22A09645-601D-44A5-BF99-2F220D1A377F}" type="presOf" srcId="{57682E65-82A9-453A-9E63-A2BFA1F323DC}" destId="{2EC8A1C6-2FCD-4C78-B6A6-7E5D65BD63DC}" srcOrd="0" destOrd="0" presId="urn:microsoft.com/office/officeart/2005/8/layout/radial4"/>
    <dgm:cxn modelId="{1E39AA69-4DD3-43F5-99B8-4E39889436D8}" type="presOf" srcId="{0544FF3B-5D67-4617-A89A-E811E8498253}" destId="{2C680261-5314-4DD6-8F8E-4398BA66B526}" srcOrd="0" destOrd="0" presId="urn:microsoft.com/office/officeart/2005/8/layout/radial4"/>
    <dgm:cxn modelId="{8DC93A52-A43E-4AF2-B156-0CE126A8A074}" type="presOf" srcId="{20663633-22E4-455B-8BA4-A0EF5CD7BC75}" destId="{BEA7060D-BC56-4227-B277-2028A1996410}" srcOrd="0" destOrd="0" presId="urn:microsoft.com/office/officeart/2005/8/layout/radial4"/>
    <dgm:cxn modelId="{421FE676-9997-4785-AAA7-64E195016899}" type="presOf" srcId="{D31EB06A-36A8-4730-A72D-7479C7DBFF4F}" destId="{466D476E-86F1-42BC-B9D9-9F0904CA524B}" srcOrd="0" destOrd="0" presId="urn:microsoft.com/office/officeart/2005/8/layout/radial4"/>
    <dgm:cxn modelId="{E4807559-2BAF-4136-A1EA-ED6B4DE9755E}" srcId="{B7174B1E-99BF-45CF-ACD3-FF23A50531BF}" destId="{51E375BF-096A-4EB1-B16E-66534367832A}" srcOrd="0" destOrd="0" parTransId="{44C35F7A-D22B-432A-9D44-1BD1E8CDF341}" sibTransId="{4C233789-D7AA-4E25-B73D-7DBFECE7C733}"/>
    <dgm:cxn modelId="{1A2F7A7B-BF6F-4D71-872D-0EE40E0D5B1A}" srcId="{51E375BF-096A-4EB1-B16E-66534367832A}" destId="{E4ABAA03-255F-4756-8612-FDC76B6ED72B}" srcOrd="4" destOrd="0" parTransId="{B2A038E5-F1AE-4545-B6C7-99AD5C3CAAED}" sibTransId="{CD107D14-B095-4140-8E34-A1ADB892D8AF}"/>
    <dgm:cxn modelId="{7BB20E7C-2764-40A3-8309-19550DD10057}" srcId="{51E375BF-096A-4EB1-B16E-66534367832A}" destId="{19FD058F-7C61-4DF3-9BDA-51FCADDFBCE9}" srcOrd="5" destOrd="0" parTransId="{8601B36F-6B23-4CC8-9097-4AA03FD56CA0}" sibTransId="{3DEE1FCC-53FC-4953-AB05-BE95CD976D48}"/>
    <dgm:cxn modelId="{733AB987-4794-404A-A78C-8C6AE9C6E8C6}" srcId="{51E375BF-096A-4EB1-B16E-66534367832A}" destId="{9EBD15FD-ADBA-42EF-9260-1F642412C755}" srcOrd="3" destOrd="0" parTransId="{20663633-22E4-455B-8BA4-A0EF5CD7BC75}" sibTransId="{842219CF-DF0E-49DD-9BC6-E23B26A601BB}"/>
    <dgm:cxn modelId="{843BC78D-F4A1-4AFC-9E1A-1E0791F47AB7}" type="presOf" srcId="{E4ABAA03-255F-4756-8612-FDC76B6ED72B}" destId="{82C8CA4A-05A0-4BFA-A20C-C976BDAF6A85}" srcOrd="0" destOrd="0" presId="urn:microsoft.com/office/officeart/2005/8/layout/radial4"/>
    <dgm:cxn modelId="{18267793-258A-4462-80DB-87F4CF51189A}" type="presOf" srcId="{B2A038E5-F1AE-4545-B6C7-99AD5C3CAAED}" destId="{09438700-7042-432D-B150-A2ED452F9FA0}" srcOrd="0" destOrd="0" presId="urn:microsoft.com/office/officeart/2005/8/layout/radial4"/>
    <dgm:cxn modelId="{D77AD799-E479-4334-8BA1-5C01D516E68C}" srcId="{51E375BF-096A-4EB1-B16E-66534367832A}" destId="{62B17A0A-74E9-45F1-AA19-A6557140FA04}" srcOrd="6" destOrd="0" parTransId="{D31EB06A-36A8-4730-A72D-7479C7DBFF4F}" sibTransId="{53A76060-F625-44C1-8ACA-FD497AC95C71}"/>
    <dgm:cxn modelId="{8CD8579E-1A1E-4C37-A5A4-22F44A238ED1}" type="presOf" srcId="{2569AED5-3F7E-4F69-9582-806CBBA71365}" destId="{665A4EBF-69EA-4A84-92E3-DAE019B04006}" srcOrd="0" destOrd="0" presId="urn:microsoft.com/office/officeart/2005/8/layout/radial4"/>
    <dgm:cxn modelId="{DB40A2B6-774F-42C0-8F23-412BD387BCAF}" type="presOf" srcId="{51E375BF-096A-4EB1-B16E-66534367832A}" destId="{007691EA-FD1F-4EA6-93DF-24A360424D1C}" srcOrd="0" destOrd="0" presId="urn:microsoft.com/office/officeart/2005/8/layout/radial4"/>
    <dgm:cxn modelId="{6F18E3D6-4480-4CD4-BDAF-CDFA3FACD88D}" type="presOf" srcId="{8601B36F-6B23-4CC8-9097-4AA03FD56CA0}" destId="{E28E0505-5FD8-4D6A-AC9C-3423991475AA}" srcOrd="0" destOrd="0" presId="urn:microsoft.com/office/officeart/2005/8/layout/radial4"/>
    <dgm:cxn modelId="{A898BDE7-011E-4A12-B2E4-7908AF6F337D}" type="presOf" srcId="{62B17A0A-74E9-45F1-AA19-A6557140FA04}" destId="{72ECBA54-AD3E-4F09-85FA-9D076BCA934B}" srcOrd="0" destOrd="0" presId="urn:microsoft.com/office/officeart/2005/8/layout/radial4"/>
    <dgm:cxn modelId="{60C2C9F1-B37D-4E50-9691-4CD0FC52B00F}" srcId="{51E375BF-096A-4EB1-B16E-66534367832A}" destId="{03A99203-F141-47EB-9A35-D0F8D026A4E1}" srcOrd="0" destOrd="0" parTransId="{57682E65-82A9-453A-9E63-A2BFA1F323DC}" sibTransId="{CF8727C3-46E2-4EE3-850D-758141B9C169}"/>
    <dgm:cxn modelId="{5F1604F8-7487-404D-B3C5-4422A830B716}" type="presOf" srcId="{AB3897ED-EFA7-440A-B0F7-80EE9A66E19C}" destId="{B0914B70-FA07-43B2-869E-DA8072D23F10}" srcOrd="0" destOrd="0" presId="urn:microsoft.com/office/officeart/2005/8/layout/radial4"/>
    <dgm:cxn modelId="{90208C54-12E6-432F-8D47-DBBD8906CD04}" type="presParOf" srcId="{F6D3802C-3913-450B-AC59-DB34B2DED983}" destId="{007691EA-FD1F-4EA6-93DF-24A360424D1C}" srcOrd="0" destOrd="0" presId="urn:microsoft.com/office/officeart/2005/8/layout/radial4"/>
    <dgm:cxn modelId="{207AE7EE-2983-4DCB-A70E-A932F397DF61}" type="presParOf" srcId="{F6D3802C-3913-450B-AC59-DB34B2DED983}" destId="{2EC8A1C6-2FCD-4C78-B6A6-7E5D65BD63DC}" srcOrd="1" destOrd="0" presId="urn:microsoft.com/office/officeart/2005/8/layout/radial4"/>
    <dgm:cxn modelId="{7B7671C8-8A1C-4821-B5EA-4EC6B916274B}" type="presParOf" srcId="{F6D3802C-3913-450B-AC59-DB34B2DED983}" destId="{5D226432-3137-4B20-BF7A-FD8982DA1436}" srcOrd="2" destOrd="0" presId="urn:microsoft.com/office/officeart/2005/8/layout/radial4"/>
    <dgm:cxn modelId="{1F1AB760-61C5-41FF-BEEF-4E73E5EA3B83}" type="presParOf" srcId="{F6D3802C-3913-450B-AC59-DB34B2DED983}" destId="{665A4EBF-69EA-4A84-92E3-DAE019B04006}" srcOrd="3" destOrd="0" presId="urn:microsoft.com/office/officeart/2005/8/layout/radial4"/>
    <dgm:cxn modelId="{2769EF2D-53FD-4296-9571-FA3E615FC5B6}" type="presParOf" srcId="{F6D3802C-3913-450B-AC59-DB34B2DED983}" destId="{0BFA0431-FDA2-4F8F-8736-3B33BA141276}" srcOrd="4" destOrd="0" presId="urn:microsoft.com/office/officeart/2005/8/layout/radial4"/>
    <dgm:cxn modelId="{75F37423-634D-493A-B6F3-6CC81AE3BA6F}" type="presParOf" srcId="{F6D3802C-3913-450B-AC59-DB34B2DED983}" destId="{B0914B70-FA07-43B2-869E-DA8072D23F10}" srcOrd="5" destOrd="0" presId="urn:microsoft.com/office/officeart/2005/8/layout/radial4"/>
    <dgm:cxn modelId="{A9DC55D4-3B11-4FB9-B7AD-41B2A81C0172}" type="presParOf" srcId="{F6D3802C-3913-450B-AC59-DB34B2DED983}" destId="{2C680261-5314-4DD6-8F8E-4398BA66B526}" srcOrd="6" destOrd="0" presId="urn:microsoft.com/office/officeart/2005/8/layout/radial4"/>
    <dgm:cxn modelId="{F21AD6F3-48C9-46E2-B9DB-0600CFADC883}" type="presParOf" srcId="{F6D3802C-3913-450B-AC59-DB34B2DED983}" destId="{BEA7060D-BC56-4227-B277-2028A1996410}" srcOrd="7" destOrd="0" presId="urn:microsoft.com/office/officeart/2005/8/layout/radial4"/>
    <dgm:cxn modelId="{1C936EA3-9A20-4DDB-810B-FF6BCB2A09C9}" type="presParOf" srcId="{F6D3802C-3913-450B-AC59-DB34B2DED983}" destId="{EA2D9132-EEA9-491E-858D-376003B211F2}" srcOrd="8" destOrd="0" presId="urn:microsoft.com/office/officeart/2005/8/layout/radial4"/>
    <dgm:cxn modelId="{76D49C0A-6850-4C43-ABDF-B9ED1B1557CB}" type="presParOf" srcId="{F6D3802C-3913-450B-AC59-DB34B2DED983}" destId="{09438700-7042-432D-B150-A2ED452F9FA0}" srcOrd="9" destOrd="0" presId="urn:microsoft.com/office/officeart/2005/8/layout/radial4"/>
    <dgm:cxn modelId="{B9F6B946-BCB6-4494-A11B-A044CD98A992}" type="presParOf" srcId="{F6D3802C-3913-450B-AC59-DB34B2DED983}" destId="{82C8CA4A-05A0-4BFA-A20C-C976BDAF6A85}" srcOrd="10" destOrd="0" presId="urn:microsoft.com/office/officeart/2005/8/layout/radial4"/>
    <dgm:cxn modelId="{15C99CA3-DE3D-47FF-9C6B-F7696011EDAB}" type="presParOf" srcId="{F6D3802C-3913-450B-AC59-DB34B2DED983}" destId="{E28E0505-5FD8-4D6A-AC9C-3423991475AA}" srcOrd="11" destOrd="0" presId="urn:microsoft.com/office/officeart/2005/8/layout/radial4"/>
    <dgm:cxn modelId="{F4A1C146-B37E-4171-AB01-03F72C357D49}" type="presParOf" srcId="{F6D3802C-3913-450B-AC59-DB34B2DED983}" destId="{CF98BF16-D571-45DF-A40D-0DD7352CF3BA}" srcOrd="12" destOrd="0" presId="urn:microsoft.com/office/officeart/2005/8/layout/radial4"/>
    <dgm:cxn modelId="{AFEB9921-B299-4F67-B9CB-33868064FF64}" type="presParOf" srcId="{F6D3802C-3913-450B-AC59-DB34B2DED983}" destId="{466D476E-86F1-42BC-B9D9-9F0904CA524B}" srcOrd="13" destOrd="0" presId="urn:microsoft.com/office/officeart/2005/8/layout/radial4"/>
    <dgm:cxn modelId="{CB1D0E19-17BD-4759-B1A7-9F872750EE85}" type="presParOf" srcId="{F6D3802C-3913-450B-AC59-DB34B2DED983}" destId="{72ECBA54-AD3E-4F09-85FA-9D076BCA934B}"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900F6-97E0-4C55-BE11-F03CD43692F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7C20D70-D314-43A0-B767-1E30F343B292}">
      <dgm:prSet phldrT="[Text]" custT="1"/>
      <dgm:spPr/>
      <dgm:t>
        <a:bodyPr/>
        <a:lstStyle/>
        <a:p>
          <a:r>
            <a:rPr lang="en-US" sz="1800" dirty="0"/>
            <a:t>1. Information Gathering</a:t>
          </a:r>
        </a:p>
      </dgm:t>
    </dgm:pt>
    <dgm:pt modelId="{88795A2E-F2FF-4390-AB8A-67C9B4E80E4C}" type="parTrans" cxnId="{9BAD816B-1D51-4EDF-9D0E-CCCADA07C136}">
      <dgm:prSet/>
      <dgm:spPr/>
      <dgm:t>
        <a:bodyPr/>
        <a:lstStyle/>
        <a:p>
          <a:endParaRPr lang="en-US"/>
        </a:p>
      </dgm:t>
    </dgm:pt>
    <dgm:pt modelId="{F76E4434-ED01-45ED-AEFA-5D3726DB09B5}" type="sibTrans" cxnId="{9BAD816B-1D51-4EDF-9D0E-CCCADA07C136}">
      <dgm:prSet/>
      <dgm:spPr/>
      <dgm:t>
        <a:bodyPr/>
        <a:lstStyle/>
        <a:p>
          <a:endParaRPr lang="en-US"/>
        </a:p>
      </dgm:t>
    </dgm:pt>
    <dgm:pt modelId="{4CAB553E-480A-4A83-BA04-E14B8EB26507}">
      <dgm:prSet phldrT="[Text]" custT="1"/>
      <dgm:spPr/>
      <dgm:t>
        <a:bodyPr/>
        <a:lstStyle/>
        <a:p>
          <a:r>
            <a:rPr lang="en-US" sz="1800" dirty="0"/>
            <a:t>2. Goal Setting</a:t>
          </a:r>
        </a:p>
      </dgm:t>
    </dgm:pt>
    <dgm:pt modelId="{0D6F0608-03ED-41CA-B091-1C20706DF9C7}" type="parTrans" cxnId="{374D54DE-3B04-4A4C-8B9E-5ECAD1611C41}">
      <dgm:prSet/>
      <dgm:spPr/>
      <dgm:t>
        <a:bodyPr/>
        <a:lstStyle/>
        <a:p>
          <a:endParaRPr lang="en-US"/>
        </a:p>
      </dgm:t>
    </dgm:pt>
    <dgm:pt modelId="{AA5EC15E-DF3B-4D8C-A20D-F3737C665869}" type="sibTrans" cxnId="{374D54DE-3B04-4A4C-8B9E-5ECAD1611C41}">
      <dgm:prSet/>
      <dgm:spPr/>
      <dgm:t>
        <a:bodyPr/>
        <a:lstStyle/>
        <a:p>
          <a:endParaRPr lang="en-US"/>
        </a:p>
      </dgm:t>
    </dgm:pt>
    <dgm:pt modelId="{EE53EC56-100B-46AF-902C-7F2A25C19581}">
      <dgm:prSet phldrT="[Text]" custT="1"/>
      <dgm:spPr/>
      <dgm:t>
        <a:bodyPr/>
        <a:lstStyle/>
        <a:p>
          <a:r>
            <a:rPr lang="en-US" sz="1800" dirty="0"/>
            <a:t>3. Planning</a:t>
          </a:r>
        </a:p>
      </dgm:t>
    </dgm:pt>
    <dgm:pt modelId="{8C8E34CB-FCCF-4FBE-A00B-455793413F77}" type="parTrans" cxnId="{15338399-3512-4E0D-87C8-93585FC09A4A}">
      <dgm:prSet/>
      <dgm:spPr/>
      <dgm:t>
        <a:bodyPr/>
        <a:lstStyle/>
        <a:p>
          <a:endParaRPr lang="en-US"/>
        </a:p>
      </dgm:t>
    </dgm:pt>
    <dgm:pt modelId="{747B5FD6-C1B0-4BE0-A943-C84DD8E19355}" type="sibTrans" cxnId="{15338399-3512-4E0D-87C8-93585FC09A4A}">
      <dgm:prSet/>
      <dgm:spPr/>
      <dgm:t>
        <a:bodyPr/>
        <a:lstStyle/>
        <a:p>
          <a:endParaRPr lang="en-US"/>
        </a:p>
      </dgm:t>
    </dgm:pt>
    <dgm:pt modelId="{029D683F-3EA2-403D-8163-F3B7CC1B6BB7}">
      <dgm:prSet phldrT="[Text]" custT="1"/>
      <dgm:spPr/>
      <dgm:t>
        <a:bodyPr/>
        <a:lstStyle/>
        <a:p>
          <a:r>
            <a:rPr lang="en-US" sz="1800" dirty="0"/>
            <a:t>4.Collaboration</a:t>
          </a:r>
        </a:p>
      </dgm:t>
    </dgm:pt>
    <dgm:pt modelId="{9C4D85DE-88D6-4819-ADE5-127040EA5E3F}" type="parTrans" cxnId="{31403A23-5DDE-4E5B-874A-C5D9AD97C1A2}">
      <dgm:prSet/>
      <dgm:spPr/>
      <dgm:t>
        <a:bodyPr/>
        <a:lstStyle/>
        <a:p>
          <a:endParaRPr lang="en-US"/>
        </a:p>
      </dgm:t>
    </dgm:pt>
    <dgm:pt modelId="{CCC32403-4D43-44BA-BB30-0F54E1B49000}" type="sibTrans" cxnId="{31403A23-5DDE-4E5B-874A-C5D9AD97C1A2}">
      <dgm:prSet/>
      <dgm:spPr/>
      <dgm:t>
        <a:bodyPr/>
        <a:lstStyle/>
        <a:p>
          <a:endParaRPr lang="en-US"/>
        </a:p>
      </dgm:t>
    </dgm:pt>
    <dgm:pt modelId="{1887FE4B-C13E-4DD8-B6DC-8392EE54FF21}">
      <dgm:prSet phldrT="[Text]" custT="1"/>
      <dgm:spPr/>
      <dgm:t>
        <a:bodyPr/>
        <a:lstStyle/>
        <a:p>
          <a:r>
            <a:rPr lang="en-US" sz="1800" dirty="0"/>
            <a:t>5. Evaluation</a:t>
          </a:r>
        </a:p>
      </dgm:t>
    </dgm:pt>
    <dgm:pt modelId="{F11C99B8-6A62-45B3-A1D7-69E5AFCC21CB}" type="parTrans" cxnId="{BFFD5168-637D-4C6E-BE87-A2D30049855A}">
      <dgm:prSet/>
      <dgm:spPr/>
      <dgm:t>
        <a:bodyPr/>
        <a:lstStyle/>
        <a:p>
          <a:endParaRPr lang="en-US"/>
        </a:p>
      </dgm:t>
    </dgm:pt>
    <dgm:pt modelId="{50F16976-A38B-4D56-9AB0-D063F1E68B9B}" type="sibTrans" cxnId="{BFFD5168-637D-4C6E-BE87-A2D30049855A}">
      <dgm:prSet/>
      <dgm:spPr/>
      <dgm:t>
        <a:bodyPr/>
        <a:lstStyle/>
        <a:p>
          <a:endParaRPr lang="en-US"/>
        </a:p>
      </dgm:t>
    </dgm:pt>
    <dgm:pt modelId="{E4FC0537-FD01-4CED-9B74-0568E8B34DCD}">
      <dgm:prSet phldrT="[Text]" custT="1"/>
      <dgm:spPr/>
      <dgm:t>
        <a:bodyPr/>
        <a:lstStyle/>
        <a:p>
          <a:r>
            <a:rPr lang="en-US" sz="1800" dirty="0"/>
            <a:t>6. Reaching Agreement</a:t>
          </a:r>
        </a:p>
      </dgm:t>
    </dgm:pt>
    <dgm:pt modelId="{A6384B4C-FFF1-4A3E-8ED7-4C1F15AC37A1}" type="parTrans" cxnId="{A41C3952-1F4A-48F3-B051-B2B31C1CC07F}">
      <dgm:prSet/>
      <dgm:spPr/>
      <dgm:t>
        <a:bodyPr/>
        <a:lstStyle/>
        <a:p>
          <a:endParaRPr lang="en-US"/>
        </a:p>
      </dgm:t>
    </dgm:pt>
    <dgm:pt modelId="{A1BDBC6F-BC93-46AA-B7BD-1B6AAE258200}" type="sibTrans" cxnId="{A41C3952-1F4A-48F3-B051-B2B31C1CC07F}">
      <dgm:prSet/>
      <dgm:spPr/>
      <dgm:t>
        <a:bodyPr/>
        <a:lstStyle/>
        <a:p>
          <a:endParaRPr lang="en-US"/>
        </a:p>
      </dgm:t>
    </dgm:pt>
    <dgm:pt modelId="{C0F46C9B-9358-4850-87D0-3C56A7E57ABB}" type="pres">
      <dgm:prSet presAssocID="{3BA900F6-97E0-4C55-BE11-F03CD43692F8}" presName="cycle" presStyleCnt="0">
        <dgm:presLayoutVars>
          <dgm:dir/>
          <dgm:resizeHandles val="exact"/>
        </dgm:presLayoutVars>
      </dgm:prSet>
      <dgm:spPr/>
    </dgm:pt>
    <dgm:pt modelId="{E8266A17-CFD8-4B80-B6D1-4E68FE7E4C95}" type="pres">
      <dgm:prSet presAssocID="{07C20D70-D314-43A0-B767-1E30F343B292}" presName="dummy" presStyleCnt="0"/>
      <dgm:spPr/>
    </dgm:pt>
    <dgm:pt modelId="{AEEEDED4-9F43-459B-871A-CB4F3BA59AFD}" type="pres">
      <dgm:prSet presAssocID="{07C20D70-D314-43A0-B767-1E30F343B292}" presName="node" presStyleLbl="revTx" presStyleIdx="0" presStyleCnt="6" custScaleX="240885" custScaleY="82868" custRadScaleRad="96676" custRadScaleInc="71996">
        <dgm:presLayoutVars>
          <dgm:bulletEnabled val="1"/>
        </dgm:presLayoutVars>
      </dgm:prSet>
      <dgm:spPr/>
    </dgm:pt>
    <dgm:pt modelId="{F57AC49F-434F-444D-BFAE-503412325681}" type="pres">
      <dgm:prSet presAssocID="{F76E4434-ED01-45ED-AEFA-5D3726DB09B5}" presName="sibTrans" presStyleLbl="node1" presStyleIdx="0" presStyleCnt="6"/>
      <dgm:spPr/>
    </dgm:pt>
    <dgm:pt modelId="{1D6A2F2D-8714-4D29-BA48-E2442EDEDF24}" type="pres">
      <dgm:prSet presAssocID="{4CAB553E-480A-4A83-BA04-E14B8EB26507}" presName="dummy" presStyleCnt="0"/>
      <dgm:spPr/>
    </dgm:pt>
    <dgm:pt modelId="{674619BD-C017-42F9-B2B8-328E6BB75F05}" type="pres">
      <dgm:prSet presAssocID="{4CAB553E-480A-4A83-BA04-E14B8EB26507}" presName="node" presStyleLbl="revTx" presStyleIdx="1" presStyleCnt="6" custScaleX="240885" custScaleY="52418" custRadScaleRad="99016" custRadScaleInc="34074">
        <dgm:presLayoutVars>
          <dgm:bulletEnabled val="1"/>
        </dgm:presLayoutVars>
      </dgm:prSet>
      <dgm:spPr/>
    </dgm:pt>
    <dgm:pt modelId="{CB837261-A498-435E-B3DD-D74E15C60C11}" type="pres">
      <dgm:prSet presAssocID="{AA5EC15E-DF3B-4D8C-A20D-F3737C665869}" presName="sibTrans" presStyleLbl="node1" presStyleIdx="1" presStyleCnt="6"/>
      <dgm:spPr/>
    </dgm:pt>
    <dgm:pt modelId="{AE463E73-E6FA-4AF3-AC15-C46F7BD4950A}" type="pres">
      <dgm:prSet presAssocID="{EE53EC56-100B-46AF-902C-7F2A25C19581}" presName="dummy" presStyleCnt="0"/>
      <dgm:spPr/>
    </dgm:pt>
    <dgm:pt modelId="{B5F06A97-2BD3-41B0-B1D4-CD6548D9747A}" type="pres">
      <dgm:prSet presAssocID="{EE53EC56-100B-46AF-902C-7F2A25C19581}" presName="node" presStyleLbl="revTx" presStyleIdx="2" presStyleCnt="6" custScaleX="228348" custScaleY="54664" custRadScaleRad="104168" custRadScaleInc="-36958">
        <dgm:presLayoutVars>
          <dgm:bulletEnabled val="1"/>
        </dgm:presLayoutVars>
      </dgm:prSet>
      <dgm:spPr/>
    </dgm:pt>
    <dgm:pt modelId="{1E3672F2-B14D-43C8-8CB9-C0AEC00BA0AB}" type="pres">
      <dgm:prSet presAssocID="{747B5FD6-C1B0-4BE0-A943-C84DD8E19355}" presName="sibTrans" presStyleLbl="node1" presStyleIdx="2" presStyleCnt="6"/>
      <dgm:spPr/>
    </dgm:pt>
    <dgm:pt modelId="{97E23CCB-88B5-4DA6-AF72-C488B7386B52}" type="pres">
      <dgm:prSet presAssocID="{029D683F-3EA2-403D-8163-F3B7CC1B6BB7}" presName="dummy" presStyleCnt="0"/>
      <dgm:spPr/>
    </dgm:pt>
    <dgm:pt modelId="{7225EB6C-F508-4CDF-871E-0C7BEFE2C4FE}" type="pres">
      <dgm:prSet presAssocID="{029D683F-3EA2-403D-8163-F3B7CC1B6BB7}" presName="node" presStyleLbl="revTx" presStyleIdx="3" presStyleCnt="6" custScaleX="240885" custScaleY="56410" custRadScaleRad="99408" custRadScaleInc="18193">
        <dgm:presLayoutVars>
          <dgm:bulletEnabled val="1"/>
        </dgm:presLayoutVars>
      </dgm:prSet>
      <dgm:spPr/>
    </dgm:pt>
    <dgm:pt modelId="{2339F644-59DB-4DA7-B06B-CB5BD77132C8}" type="pres">
      <dgm:prSet presAssocID="{CCC32403-4D43-44BA-BB30-0F54E1B49000}" presName="sibTrans" presStyleLbl="node1" presStyleIdx="3" presStyleCnt="6"/>
      <dgm:spPr/>
    </dgm:pt>
    <dgm:pt modelId="{FE0CDA00-599C-4349-B161-DFFC8E7DBD78}" type="pres">
      <dgm:prSet presAssocID="{1887FE4B-C13E-4DD8-B6DC-8392EE54FF21}" presName="dummy" presStyleCnt="0"/>
      <dgm:spPr/>
    </dgm:pt>
    <dgm:pt modelId="{F7617ADB-21AD-42FF-8D89-9BCA536E0421}" type="pres">
      <dgm:prSet presAssocID="{1887FE4B-C13E-4DD8-B6DC-8392EE54FF21}" presName="node" presStyleLbl="revTx" presStyleIdx="4" presStyleCnt="6" custScaleX="240885" custScaleY="52418" custRadScaleRad="95236" custRadScaleInc="-35433">
        <dgm:presLayoutVars>
          <dgm:bulletEnabled val="1"/>
        </dgm:presLayoutVars>
      </dgm:prSet>
      <dgm:spPr/>
    </dgm:pt>
    <dgm:pt modelId="{FB7532D5-C387-4F3F-A254-2C859456EB80}" type="pres">
      <dgm:prSet presAssocID="{50F16976-A38B-4D56-9AB0-D063F1E68B9B}" presName="sibTrans" presStyleLbl="node1" presStyleIdx="4" presStyleCnt="6"/>
      <dgm:spPr/>
    </dgm:pt>
    <dgm:pt modelId="{0665BB53-CACA-452A-824E-72E5DA76577B}" type="pres">
      <dgm:prSet presAssocID="{E4FC0537-FD01-4CED-9B74-0568E8B34DCD}" presName="dummy" presStyleCnt="0"/>
      <dgm:spPr/>
    </dgm:pt>
    <dgm:pt modelId="{7975671C-20B7-4F99-9F9C-6AD96EB0A25E}" type="pres">
      <dgm:prSet presAssocID="{E4FC0537-FD01-4CED-9B74-0568E8B34DCD}" presName="node" presStyleLbl="revTx" presStyleIdx="5" presStyleCnt="6" custScaleX="240885" custScaleY="82868" custRadScaleRad="94051" custRadScaleInc="-63709">
        <dgm:presLayoutVars>
          <dgm:bulletEnabled val="1"/>
        </dgm:presLayoutVars>
      </dgm:prSet>
      <dgm:spPr/>
    </dgm:pt>
    <dgm:pt modelId="{88CDF279-DE67-44BC-A50B-A2C668906B68}" type="pres">
      <dgm:prSet presAssocID="{A1BDBC6F-BC93-46AA-B7BD-1B6AAE258200}" presName="sibTrans" presStyleLbl="node1" presStyleIdx="5" presStyleCnt="6"/>
      <dgm:spPr/>
    </dgm:pt>
  </dgm:ptLst>
  <dgm:cxnLst>
    <dgm:cxn modelId="{2B360C0D-AB08-4408-AC4F-8F7D20112471}" type="presOf" srcId="{E4FC0537-FD01-4CED-9B74-0568E8B34DCD}" destId="{7975671C-20B7-4F99-9F9C-6AD96EB0A25E}" srcOrd="0" destOrd="0" presId="urn:microsoft.com/office/officeart/2005/8/layout/cycle1"/>
    <dgm:cxn modelId="{225F0017-1984-407A-B429-235F55930B5A}" type="presOf" srcId="{F76E4434-ED01-45ED-AEFA-5D3726DB09B5}" destId="{F57AC49F-434F-444D-BFAE-503412325681}" srcOrd="0" destOrd="0" presId="urn:microsoft.com/office/officeart/2005/8/layout/cycle1"/>
    <dgm:cxn modelId="{31403A23-5DDE-4E5B-874A-C5D9AD97C1A2}" srcId="{3BA900F6-97E0-4C55-BE11-F03CD43692F8}" destId="{029D683F-3EA2-403D-8163-F3B7CC1B6BB7}" srcOrd="3" destOrd="0" parTransId="{9C4D85DE-88D6-4819-ADE5-127040EA5E3F}" sibTransId="{CCC32403-4D43-44BA-BB30-0F54E1B49000}"/>
    <dgm:cxn modelId="{BFFD5168-637D-4C6E-BE87-A2D30049855A}" srcId="{3BA900F6-97E0-4C55-BE11-F03CD43692F8}" destId="{1887FE4B-C13E-4DD8-B6DC-8392EE54FF21}" srcOrd="4" destOrd="0" parTransId="{F11C99B8-6A62-45B3-A1D7-69E5AFCC21CB}" sibTransId="{50F16976-A38B-4D56-9AB0-D063F1E68B9B}"/>
    <dgm:cxn modelId="{9BAD816B-1D51-4EDF-9D0E-CCCADA07C136}" srcId="{3BA900F6-97E0-4C55-BE11-F03CD43692F8}" destId="{07C20D70-D314-43A0-B767-1E30F343B292}" srcOrd="0" destOrd="0" parTransId="{88795A2E-F2FF-4390-AB8A-67C9B4E80E4C}" sibTransId="{F76E4434-ED01-45ED-AEFA-5D3726DB09B5}"/>
    <dgm:cxn modelId="{2A984250-20BB-4AA9-83AF-4A7D25D0C2A0}" type="presOf" srcId="{EE53EC56-100B-46AF-902C-7F2A25C19581}" destId="{B5F06A97-2BD3-41B0-B1D4-CD6548D9747A}" srcOrd="0" destOrd="0" presId="urn:microsoft.com/office/officeart/2005/8/layout/cycle1"/>
    <dgm:cxn modelId="{A41C3952-1F4A-48F3-B051-B2B31C1CC07F}" srcId="{3BA900F6-97E0-4C55-BE11-F03CD43692F8}" destId="{E4FC0537-FD01-4CED-9B74-0568E8B34DCD}" srcOrd="5" destOrd="0" parTransId="{A6384B4C-FFF1-4A3E-8ED7-4C1F15AC37A1}" sibTransId="{A1BDBC6F-BC93-46AA-B7BD-1B6AAE258200}"/>
    <dgm:cxn modelId="{041E5A7C-AD68-45D8-8FD7-7EC1B7BF25EE}" type="presOf" srcId="{A1BDBC6F-BC93-46AA-B7BD-1B6AAE258200}" destId="{88CDF279-DE67-44BC-A50B-A2C668906B68}" srcOrd="0" destOrd="0" presId="urn:microsoft.com/office/officeart/2005/8/layout/cycle1"/>
    <dgm:cxn modelId="{5FD1F782-3832-428B-96C4-E58E177994D3}" type="presOf" srcId="{4CAB553E-480A-4A83-BA04-E14B8EB26507}" destId="{674619BD-C017-42F9-B2B8-328E6BB75F05}" srcOrd="0" destOrd="0" presId="urn:microsoft.com/office/officeart/2005/8/layout/cycle1"/>
    <dgm:cxn modelId="{894ADC88-89BB-4B56-A777-75E3BE122DAD}" type="presOf" srcId="{AA5EC15E-DF3B-4D8C-A20D-F3737C665869}" destId="{CB837261-A498-435E-B3DD-D74E15C60C11}" srcOrd="0" destOrd="0" presId="urn:microsoft.com/office/officeart/2005/8/layout/cycle1"/>
    <dgm:cxn modelId="{A7C46C8C-EF95-43F3-98EB-5A8BCB64FD5A}" type="presOf" srcId="{1887FE4B-C13E-4DD8-B6DC-8392EE54FF21}" destId="{F7617ADB-21AD-42FF-8D89-9BCA536E0421}" srcOrd="0" destOrd="0" presId="urn:microsoft.com/office/officeart/2005/8/layout/cycle1"/>
    <dgm:cxn modelId="{15338399-3512-4E0D-87C8-93585FC09A4A}" srcId="{3BA900F6-97E0-4C55-BE11-F03CD43692F8}" destId="{EE53EC56-100B-46AF-902C-7F2A25C19581}" srcOrd="2" destOrd="0" parTransId="{8C8E34CB-FCCF-4FBE-A00B-455793413F77}" sibTransId="{747B5FD6-C1B0-4BE0-A943-C84DD8E19355}"/>
    <dgm:cxn modelId="{6BB8289A-C6D9-412C-A174-8E8A3F441F8D}" type="presOf" srcId="{07C20D70-D314-43A0-B767-1E30F343B292}" destId="{AEEEDED4-9F43-459B-871A-CB4F3BA59AFD}" srcOrd="0" destOrd="0" presId="urn:microsoft.com/office/officeart/2005/8/layout/cycle1"/>
    <dgm:cxn modelId="{AB9C43A5-4508-4932-A3A1-7F5C81B3B181}" type="presOf" srcId="{CCC32403-4D43-44BA-BB30-0F54E1B49000}" destId="{2339F644-59DB-4DA7-B06B-CB5BD77132C8}" srcOrd="0" destOrd="0" presId="urn:microsoft.com/office/officeart/2005/8/layout/cycle1"/>
    <dgm:cxn modelId="{D1539AB2-8025-41AD-B5C0-A348BB20B6E9}" type="presOf" srcId="{3BA900F6-97E0-4C55-BE11-F03CD43692F8}" destId="{C0F46C9B-9358-4850-87D0-3C56A7E57ABB}" srcOrd="0" destOrd="0" presId="urn:microsoft.com/office/officeart/2005/8/layout/cycle1"/>
    <dgm:cxn modelId="{3B4D14B7-C58A-43FA-8965-344F0837357B}" type="presOf" srcId="{50F16976-A38B-4D56-9AB0-D063F1E68B9B}" destId="{FB7532D5-C387-4F3F-A254-2C859456EB80}" srcOrd="0" destOrd="0" presId="urn:microsoft.com/office/officeart/2005/8/layout/cycle1"/>
    <dgm:cxn modelId="{FECB90B8-4320-45B8-BA9F-D60D5751DF54}" type="presOf" srcId="{029D683F-3EA2-403D-8163-F3B7CC1B6BB7}" destId="{7225EB6C-F508-4CDF-871E-0C7BEFE2C4FE}" srcOrd="0" destOrd="0" presId="urn:microsoft.com/office/officeart/2005/8/layout/cycle1"/>
    <dgm:cxn modelId="{374D54DE-3B04-4A4C-8B9E-5ECAD1611C41}" srcId="{3BA900F6-97E0-4C55-BE11-F03CD43692F8}" destId="{4CAB553E-480A-4A83-BA04-E14B8EB26507}" srcOrd="1" destOrd="0" parTransId="{0D6F0608-03ED-41CA-B091-1C20706DF9C7}" sibTransId="{AA5EC15E-DF3B-4D8C-A20D-F3737C665869}"/>
    <dgm:cxn modelId="{C9B8C1EB-038F-4E39-8217-D8845D1ABBEC}" type="presOf" srcId="{747B5FD6-C1B0-4BE0-A943-C84DD8E19355}" destId="{1E3672F2-B14D-43C8-8CB9-C0AEC00BA0AB}" srcOrd="0" destOrd="0" presId="urn:microsoft.com/office/officeart/2005/8/layout/cycle1"/>
    <dgm:cxn modelId="{3F4E7056-15D4-47B9-9AF6-44AADC4F704E}" type="presParOf" srcId="{C0F46C9B-9358-4850-87D0-3C56A7E57ABB}" destId="{E8266A17-CFD8-4B80-B6D1-4E68FE7E4C95}" srcOrd="0" destOrd="0" presId="urn:microsoft.com/office/officeart/2005/8/layout/cycle1"/>
    <dgm:cxn modelId="{D5568554-3BEA-4EA4-B2AE-BD6AFF5932EC}" type="presParOf" srcId="{C0F46C9B-9358-4850-87D0-3C56A7E57ABB}" destId="{AEEEDED4-9F43-459B-871A-CB4F3BA59AFD}" srcOrd="1" destOrd="0" presId="urn:microsoft.com/office/officeart/2005/8/layout/cycle1"/>
    <dgm:cxn modelId="{26CF3CD6-0B0F-4601-81F7-795234BB4B9D}" type="presParOf" srcId="{C0F46C9B-9358-4850-87D0-3C56A7E57ABB}" destId="{F57AC49F-434F-444D-BFAE-503412325681}" srcOrd="2" destOrd="0" presId="urn:microsoft.com/office/officeart/2005/8/layout/cycle1"/>
    <dgm:cxn modelId="{8F60250E-F5B9-421A-8A62-CAA85BE01913}" type="presParOf" srcId="{C0F46C9B-9358-4850-87D0-3C56A7E57ABB}" destId="{1D6A2F2D-8714-4D29-BA48-E2442EDEDF24}" srcOrd="3" destOrd="0" presId="urn:microsoft.com/office/officeart/2005/8/layout/cycle1"/>
    <dgm:cxn modelId="{1120B526-54DC-4716-ADAB-AE002A2CA281}" type="presParOf" srcId="{C0F46C9B-9358-4850-87D0-3C56A7E57ABB}" destId="{674619BD-C017-42F9-B2B8-328E6BB75F05}" srcOrd="4" destOrd="0" presId="urn:microsoft.com/office/officeart/2005/8/layout/cycle1"/>
    <dgm:cxn modelId="{255632F1-5434-461D-9DA1-06FD82EDD197}" type="presParOf" srcId="{C0F46C9B-9358-4850-87D0-3C56A7E57ABB}" destId="{CB837261-A498-435E-B3DD-D74E15C60C11}" srcOrd="5" destOrd="0" presId="urn:microsoft.com/office/officeart/2005/8/layout/cycle1"/>
    <dgm:cxn modelId="{FAEBF8FC-0184-4882-9D7E-F0A83AB60007}" type="presParOf" srcId="{C0F46C9B-9358-4850-87D0-3C56A7E57ABB}" destId="{AE463E73-E6FA-4AF3-AC15-C46F7BD4950A}" srcOrd="6" destOrd="0" presId="urn:microsoft.com/office/officeart/2005/8/layout/cycle1"/>
    <dgm:cxn modelId="{1A5E515C-8B1E-4DF7-8445-61EFF4D9DD82}" type="presParOf" srcId="{C0F46C9B-9358-4850-87D0-3C56A7E57ABB}" destId="{B5F06A97-2BD3-41B0-B1D4-CD6548D9747A}" srcOrd="7" destOrd="0" presId="urn:microsoft.com/office/officeart/2005/8/layout/cycle1"/>
    <dgm:cxn modelId="{02BE1928-0EEA-4C31-9819-0D1212F92B5A}" type="presParOf" srcId="{C0F46C9B-9358-4850-87D0-3C56A7E57ABB}" destId="{1E3672F2-B14D-43C8-8CB9-C0AEC00BA0AB}" srcOrd="8" destOrd="0" presId="urn:microsoft.com/office/officeart/2005/8/layout/cycle1"/>
    <dgm:cxn modelId="{EACD8D98-29C2-4A38-A4A3-439A99059DC0}" type="presParOf" srcId="{C0F46C9B-9358-4850-87D0-3C56A7E57ABB}" destId="{97E23CCB-88B5-4DA6-AF72-C488B7386B52}" srcOrd="9" destOrd="0" presId="urn:microsoft.com/office/officeart/2005/8/layout/cycle1"/>
    <dgm:cxn modelId="{9AC85D47-00B8-4ED5-A3C9-9120C76C2952}" type="presParOf" srcId="{C0F46C9B-9358-4850-87D0-3C56A7E57ABB}" destId="{7225EB6C-F508-4CDF-871E-0C7BEFE2C4FE}" srcOrd="10" destOrd="0" presId="urn:microsoft.com/office/officeart/2005/8/layout/cycle1"/>
    <dgm:cxn modelId="{695F9A7D-88E1-4154-A51C-57049B6A2417}" type="presParOf" srcId="{C0F46C9B-9358-4850-87D0-3C56A7E57ABB}" destId="{2339F644-59DB-4DA7-B06B-CB5BD77132C8}" srcOrd="11" destOrd="0" presId="urn:microsoft.com/office/officeart/2005/8/layout/cycle1"/>
    <dgm:cxn modelId="{05C6E6DA-3A12-4DF9-BB5B-63D1819E0610}" type="presParOf" srcId="{C0F46C9B-9358-4850-87D0-3C56A7E57ABB}" destId="{FE0CDA00-599C-4349-B161-DFFC8E7DBD78}" srcOrd="12" destOrd="0" presId="urn:microsoft.com/office/officeart/2005/8/layout/cycle1"/>
    <dgm:cxn modelId="{D09909B0-6E94-4743-839B-CD03688367F9}" type="presParOf" srcId="{C0F46C9B-9358-4850-87D0-3C56A7E57ABB}" destId="{F7617ADB-21AD-42FF-8D89-9BCA536E0421}" srcOrd="13" destOrd="0" presId="urn:microsoft.com/office/officeart/2005/8/layout/cycle1"/>
    <dgm:cxn modelId="{FDD51602-FA4B-437F-B05B-36834B9C4844}" type="presParOf" srcId="{C0F46C9B-9358-4850-87D0-3C56A7E57ABB}" destId="{FB7532D5-C387-4F3F-A254-2C859456EB80}" srcOrd="14" destOrd="0" presId="urn:microsoft.com/office/officeart/2005/8/layout/cycle1"/>
    <dgm:cxn modelId="{F4097BB1-21B0-4B3C-B997-261D8A45D223}" type="presParOf" srcId="{C0F46C9B-9358-4850-87D0-3C56A7E57ABB}" destId="{0665BB53-CACA-452A-824E-72E5DA76577B}" srcOrd="15" destOrd="0" presId="urn:microsoft.com/office/officeart/2005/8/layout/cycle1"/>
    <dgm:cxn modelId="{8944FD31-AF81-4931-A62B-0BE8013E5D3E}" type="presParOf" srcId="{C0F46C9B-9358-4850-87D0-3C56A7E57ABB}" destId="{7975671C-20B7-4F99-9F9C-6AD96EB0A25E}" srcOrd="16" destOrd="0" presId="urn:microsoft.com/office/officeart/2005/8/layout/cycle1"/>
    <dgm:cxn modelId="{D3023123-27B0-4174-8642-556BBB567CFD}" type="presParOf" srcId="{C0F46C9B-9358-4850-87D0-3C56A7E57ABB}" destId="{88CDF279-DE67-44BC-A50B-A2C668906B68}" srcOrd="17"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1DF73D-CDF9-4BB1-A901-79B5B0823729}"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0975AD12-994B-4E62-B5DF-92DA0BF22C98}">
      <dgm:prSet phldrT="[Text]" custT="1"/>
      <dgm:spPr/>
      <dgm:t>
        <a:bodyPr/>
        <a:lstStyle/>
        <a:p>
          <a:r>
            <a:rPr lang="en-US" sz="2400" b="1" dirty="0">
              <a:solidFill>
                <a:schemeClr val="tx1"/>
              </a:solidFill>
            </a:rPr>
            <a:t>Data</a:t>
          </a:r>
        </a:p>
        <a:p>
          <a:r>
            <a:rPr lang="en-US" sz="1600" dirty="0">
              <a:solidFill>
                <a:schemeClr val="tx1"/>
              </a:solidFill>
            </a:rPr>
            <a:t>Numbers</a:t>
          </a:r>
        </a:p>
        <a:p>
          <a:r>
            <a:rPr lang="en-US" sz="1600" dirty="0">
              <a:solidFill>
                <a:schemeClr val="tx1"/>
              </a:solidFill>
            </a:rPr>
            <a:t>Facts</a:t>
          </a:r>
        </a:p>
      </dgm:t>
    </dgm:pt>
    <dgm:pt modelId="{511E8ACA-D831-49D3-B0CC-D41535FF3C3B}" type="parTrans" cxnId="{DFB32120-8DA7-4608-9DB2-0662A843E6CD}">
      <dgm:prSet/>
      <dgm:spPr/>
      <dgm:t>
        <a:bodyPr/>
        <a:lstStyle/>
        <a:p>
          <a:endParaRPr lang="en-US"/>
        </a:p>
      </dgm:t>
    </dgm:pt>
    <dgm:pt modelId="{14C853F8-334E-4EF9-95C9-1A63CECD2518}" type="sibTrans" cxnId="{DFB32120-8DA7-4608-9DB2-0662A843E6CD}">
      <dgm:prSet/>
      <dgm:spPr/>
      <dgm:t>
        <a:bodyPr/>
        <a:lstStyle/>
        <a:p>
          <a:endParaRPr lang="en-US"/>
        </a:p>
      </dgm:t>
    </dgm:pt>
    <dgm:pt modelId="{4E56C738-183D-4B82-B33C-BD197321523F}">
      <dgm:prSet phldrT="[Text]" custT="1"/>
      <dgm:spPr/>
      <dgm:t>
        <a:bodyPr/>
        <a:lstStyle/>
        <a:p>
          <a:r>
            <a:rPr lang="en-US" sz="2400" b="1" dirty="0">
              <a:solidFill>
                <a:schemeClr val="tx1"/>
              </a:solidFill>
            </a:rPr>
            <a:t>Brain-</a:t>
          </a:r>
        </a:p>
        <a:p>
          <a:r>
            <a:rPr lang="en-US" sz="2400" b="1" dirty="0">
              <a:solidFill>
                <a:schemeClr val="tx1"/>
              </a:solidFill>
            </a:rPr>
            <a:t>storming</a:t>
          </a:r>
        </a:p>
        <a:p>
          <a:r>
            <a:rPr lang="en-US" sz="1600" dirty="0">
              <a:solidFill>
                <a:schemeClr val="tx1"/>
              </a:solidFill>
            </a:rPr>
            <a:t>Ideas</a:t>
          </a:r>
        </a:p>
      </dgm:t>
    </dgm:pt>
    <dgm:pt modelId="{C4B19786-ACBF-4A04-8289-C476C873D79D}" type="parTrans" cxnId="{A560DBCB-C5F5-49A9-8177-FC492451FD05}">
      <dgm:prSet/>
      <dgm:spPr/>
      <dgm:t>
        <a:bodyPr/>
        <a:lstStyle/>
        <a:p>
          <a:endParaRPr lang="en-US"/>
        </a:p>
      </dgm:t>
    </dgm:pt>
    <dgm:pt modelId="{8A4E5C48-AC8D-4A35-ADDC-4F7CBF952188}" type="sibTrans" cxnId="{A560DBCB-C5F5-49A9-8177-FC492451FD05}">
      <dgm:prSet/>
      <dgm:spPr/>
      <dgm:t>
        <a:bodyPr/>
        <a:lstStyle/>
        <a:p>
          <a:endParaRPr lang="en-US"/>
        </a:p>
      </dgm:t>
    </dgm:pt>
    <dgm:pt modelId="{E613771F-1C69-46AA-9047-11B5703E90BD}">
      <dgm:prSet phldrT="[Text]" custT="1"/>
      <dgm:spPr/>
      <dgm:t>
        <a:bodyPr/>
        <a:lstStyle/>
        <a:p>
          <a:r>
            <a:rPr lang="en-US" sz="2400" b="1" dirty="0">
              <a:solidFill>
                <a:schemeClr val="tx1"/>
              </a:solidFill>
            </a:rPr>
            <a:t>Focus Group</a:t>
          </a:r>
          <a:r>
            <a:rPr lang="en-US" sz="2000" b="1" dirty="0">
              <a:solidFill>
                <a:schemeClr val="tx1"/>
              </a:solidFill>
            </a:rPr>
            <a:t> </a:t>
          </a:r>
          <a:r>
            <a:rPr lang="en-US" sz="1800" b="0" dirty="0">
              <a:solidFill>
                <a:schemeClr val="tx1"/>
              </a:solidFill>
            </a:rPr>
            <a:t>Perspectives Stories</a:t>
          </a:r>
        </a:p>
      </dgm:t>
    </dgm:pt>
    <dgm:pt modelId="{A5DDDD16-57B3-4C6C-92C5-D9D1CF1C5618}" type="parTrans" cxnId="{61A488F6-D5FF-4EE2-9613-524D743B4ED5}">
      <dgm:prSet/>
      <dgm:spPr/>
      <dgm:t>
        <a:bodyPr/>
        <a:lstStyle/>
        <a:p>
          <a:endParaRPr lang="en-US"/>
        </a:p>
      </dgm:t>
    </dgm:pt>
    <dgm:pt modelId="{C05B26D8-9E56-4B7B-8BA2-645006E13FA1}" type="sibTrans" cxnId="{61A488F6-D5FF-4EE2-9613-524D743B4ED5}">
      <dgm:prSet/>
      <dgm:spPr/>
      <dgm:t>
        <a:bodyPr/>
        <a:lstStyle/>
        <a:p>
          <a:endParaRPr lang="en-US"/>
        </a:p>
      </dgm:t>
    </dgm:pt>
    <dgm:pt modelId="{7CF7C546-54F0-46CC-B25D-85039431BC4F}">
      <dgm:prSet phldrT="[Text]" phldr="1"/>
      <dgm:spPr/>
      <dgm:t>
        <a:bodyPr/>
        <a:lstStyle/>
        <a:p>
          <a:endParaRPr lang="en-US"/>
        </a:p>
      </dgm:t>
    </dgm:pt>
    <dgm:pt modelId="{2A754E57-6F4D-4C84-BA4F-DC6ACD59012B}" type="parTrans" cxnId="{7C859ABD-A164-482A-A630-60F51DA1BAB0}">
      <dgm:prSet/>
      <dgm:spPr/>
      <dgm:t>
        <a:bodyPr/>
        <a:lstStyle/>
        <a:p>
          <a:endParaRPr lang="en-US"/>
        </a:p>
      </dgm:t>
    </dgm:pt>
    <dgm:pt modelId="{57F90D7A-D358-4B6C-AC7C-A8B7F8D91760}" type="sibTrans" cxnId="{7C859ABD-A164-482A-A630-60F51DA1BAB0}">
      <dgm:prSet/>
      <dgm:spPr/>
      <dgm:t>
        <a:bodyPr/>
        <a:lstStyle/>
        <a:p>
          <a:endParaRPr lang="en-US"/>
        </a:p>
      </dgm:t>
    </dgm:pt>
    <dgm:pt modelId="{1089B711-A37F-4BC5-BB8B-564F372BC8D2}">
      <dgm:prSet phldrT="[Text]"/>
      <dgm:spPr/>
      <dgm:t>
        <a:bodyPr/>
        <a:lstStyle/>
        <a:p>
          <a:endParaRPr lang="en-US" dirty="0"/>
        </a:p>
      </dgm:t>
    </dgm:pt>
    <dgm:pt modelId="{D713BCEB-32B2-4901-B136-7512D202C22F}" type="parTrans" cxnId="{0B361E4F-23FA-4179-BCA3-2110E43633C9}">
      <dgm:prSet/>
      <dgm:spPr/>
      <dgm:t>
        <a:bodyPr/>
        <a:lstStyle/>
        <a:p>
          <a:endParaRPr lang="en-US"/>
        </a:p>
      </dgm:t>
    </dgm:pt>
    <dgm:pt modelId="{700D30BD-C8A9-4106-B3A9-378DC4795A9C}" type="sibTrans" cxnId="{0B361E4F-23FA-4179-BCA3-2110E43633C9}">
      <dgm:prSet/>
      <dgm:spPr/>
      <dgm:t>
        <a:bodyPr/>
        <a:lstStyle/>
        <a:p>
          <a:endParaRPr lang="en-US"/>
        </a:p>
      </dgm:t>
    </dgm:pt>
    <dgm:pt modelId="{23911187-FC56-452A-BFAE-43467663D20A}">
      <dgm:prSet phldrT="[Text]"/>
      <dgm:spPr/>
      <dgm:t>
        <a:bodyPr/>
        <a:lstStyle/>
        <a:p>
          <a:r>
            <a:rPr lang="en-US" dirty="0"/>
            <a:t>Prioritize Issues</a:t>
          </a:r>
        </a:p>
      </dgm:t>
    </dgm:pt>
    <dgm:pt modelId="{F415104C-0A3D-44DB-9E53-A676AFF1B770}" type="parTrans" cxnId="{FCB0C529-7A2D-480C-9CDC-F41C6799AB9B}">
      <dgm:prSet/>
      <dgm:spPr/>
      <dgm:t>
        <a:bodyPr/>
        <a:lstStyle/>
        <a:p>
          <a:endParaRPr lang="en-US"/>
        </a:p>
      </dgm:t>
    </dgm:pt>
    <dgm:pt modelId="{38C0B02D-8D9B-4FCE-BE2A-A5A1523F0728}" type="sibTrans" cxnId="{FCB0C529-7A2D-480C-9CDC-F41C6799AB9B}">
      <dgm:prSet/>
      <dgm:spPr/>
      <dgm:t>
        <a:bodyPr/>
        <a:lstStyle/>
        <a:p>
          <a:endParaRPr lang="en-US"/>
        </a:p>
      </dgm:t>
    </dgm:pt>
    <dgm:pt modelId="{671E0C8F-B052-4969-999D-9BAA641B1CDE}" type="pres">
      <dgm:prSet presAssocID="{671DF73D-CDF9-4BB1-A901-79B5B0823729}" presName="Name0" presStyleCnt="0">
        <dgm:presLayoutVars>
          <dgm:chMax val="4"/>
          <dgm:resizeHandles val="exact"/>
        </dgm:presLayoutVars>
      </dgm:prSet>
      <dgm:spPr/>
    </dgm:pt>
    <dgm:pt modelId="{607272D1-8E4A-43A1-B4B8-6AE5009F1B2F}" type="pres">
      <dgm:prSet presAssocID="{671DF73D-CDF9-4BB1-A901-79B5B0823729}" presName="ellipse" presStyleLbl="trBgShp" presStyleIdx="0" presStyleCnt="1"/>
      <dgm:spPr/>
    </dgm:pt>
    <dgm:pt modelId="{F122137C-B425-484F-8A4A-64B98FC96FBC}" type="pres">
      <dgm:prSet presAssocID="{671DF73D-CDF9-4BB1-A901-79B5B0823729}" presName="arrow1" presStyleLbl="fgShp" presStyleIdx="0" presStyleCnt="1" custLinFactNeighborX="-14357" custLinFactNeighborY="28957"/>
      <dgm:spPr>
        <a:solidFill>
          <a:schemeClr val="bg2">
            <a:lumMod val="75000"/>
          </a:schemeClr>
        </a:solidFill>
      </dgm:spPr>
    </dgm:pt>
    <dgm:pt modelId="{B7DD7CC8-15B7-4ACB-906F-0420F9C85B05}" type="pres">
      <dgm:prSet presAssocID="{671DF73D-CDF9-4BB1-A901-79B5B0823729}" presName="rectangle" presStyleLbl="revTx" presStyleIdx="0" presStyleCnt="1">
        <dgm:presLayoutVars>
          <dgm:bulletEnabled val="1"/>
        </dgm:presLayoutVars>
      </dgm:prSet>
      <dgm:spPr/>
    </dgm:pt>
    <dgm:pt modelId="{EACB8F97-F7B9-4732-88B2-0FD3FFD9E724}" type="pres">
      <dgm:prSet presAssocID="{4E56C738-183D-4B82-B33C-BD197321523F}" presName="item1" presStyleLbl="node1" presStyleIdx="0" presStyleCnt="3" custScaleX="181718" custScaleY="145787" custLinFactNeighborX="-14930" custLinFactNeighborY="8730">
        <dgm:presLayoutVars>
          <dgm:bulletEnabled val="1"/>
        </dgm:presLayoutVars>
      </dgm:prSet>
      <dgm:spPr/>
    </dgm:pt>
    <dgm:pt modelId="{392FA799-C893-46E5-9AED-1FD4A0D14D8B}" type="pres">
      <dgm:prSet presAssocID="{E613771F-1C69-46AA-9047-11B5703E90BD}" presName="item2" presStyleLbl="node1" presStyleIdx="1" presStyleCnt="3" custScaleX="148863" custScaleY="132009" custLinFactNeighborX="-31310" custLinFactNeighborY="-24441">
        <dgm:presLayoutVars>
          <dgm:bulletEnabled val="1"/>
        </dgm:presLayoutVars>
      </dgm:prSet>
      <dgm:spPr/>
    </dgm:pt>
    <dgm:pt modelId="{2C6B79F0-6B64-4261-A2DF-6AD360ED82A2}" type="pres">
      <dgm:prSet presAssocID="{23911187-FC56-452A-BFAE-43467663D20A}" presName="item3" presStyleLbl="node1" presStyleIdx="2" presStyleCnt="3" custScaleX="153731" custScaleY="144453" custLinFactNeighborX="11918" custLinFactNeighborY="-11918">
        <dgm:presLayoutVars>
          <dgm:bulletEnabled val="1"/>
        </dgm:presLayoutVars>
      </dgm:prSet>
      <dgm:spPr/>
    </dgm:pt>
    <dgm:pt modelId="{757214B2-1FCB-437E-8DA8-170BE1ADC374}" type="pres">
      <dgm:prSet presAssocID="{671DF73D-CDF9-4BB1-A901-79B5B0823729}" presName="funnel" presStyleLbl="trAlignAcc1" presStyleIdx="0" presStyleCnt="1" custScaleX="126416" custScaleY="115540" custLinFactNeighborX="-1915" custLinFactNeighborY="-2594"/>
      <dgm:spPr/>
    </dgm:pt>
  </dgm:ptLst>
  <dgm:cxnLst>
    <dgm:cxn modelId="{DFB32120-8DA7-4608-9DB2-0662A843E6CD}" srcId="{671DF73D-CDF9-4BB1-A901-79B5B0823729}" destId="{0975AD12-994B-4E62-B5DF-92DA0BF22C98}" srcOrd="0" destOrd="0" parTransId="{511E8ACA-D831-49D3-B0CC-D41535FF3C3B}" sibTransId="{14C853F8-334E-4EF9-95C9-1A63CECD2518}"/>
    <dgm:cxn modelId="{5EB02921-63F5-4F9E-A432-930306726644}" type="presOf" srcId="{E613771F-1C69-46AA-9047-11B5703E90BD}" destId="{EACB8F97-F7B9-4732-88B2-0FD3FFD9E724}" srcOrd="0" destOrd="0" presId="urn:microsoft.com/office/officeart/2005/8/layout/funnel1"/>
    <dgm:cxn modelId="{FCB0C529-7A2D-480C-9CDC-F41C6799AB9B}" srcId="{671DF73D-CDF9-4BB1-A901-79B5B0823729}" destId="{23911187-FC56-452A-BFAE-43467663D20A}" srcOrd="3" destOrd="0" parTransId="{F415104C-0A3D-44DB-9E53-A676AFF1B770}" sibTransId="{38C0B02D-8D9B-4FCE-BE2A-A5A1523F0728}"/>
    <dgm:cxn modelId="{DA85602B-0021-4CC9-B148-54F2FCFF3AA0}" type="presOf" srcId="{671DF73D-CDF9-4BB1-A901-79B5B0823729}" destId="{671E0C8F-B052-4969-999D-9BAA641B1CDE}" srcOrd="0" destOrd="0" presId="urn:microsoft.com/office/officeart/2005/8/layout/funnel1"/>
    <dgm:cxn modelId="{0B361E4F-23FA-4179-BCA3-2110E43633C9}" srcId="{671DF73D-CDF9-4BB1-A901-79B5B0823729}" destId="{1089B711-A37F-4BC5-BB8B-564F372BC8D2}" srcOrd="4" destOrd="0" parTransId="{D713BCEB-32B2-4901-B136-7512D202C22F}" sibTransId="{700D30BD-C8A9-4106-B3A9-378DC4795A9C}"/>
    <dgm:cxn modelId="{2AE0949F-5C9C-4F93-B357-E317BFE74F9F}" type="presOf" srcId="{0975AD12-994B-4E62-B5DF-92DA0BF22C98}" destId="{2C6B79F0-6B64-4261-A2DF-6AD360ED82A2}" srcOrd="0" destOrd="0" presId="urn:microsoft.com/office/officeart/2005/8/layout/funnel1"/>
    <dgm:cxn modelId="{7C859ABD-A164-482A-A630-60F51DA1BAB0}" srcId="{671DF73D-CDF9-4BB1-A901-79B5B0823729}" destId="{7CF7C546-54F0-46CC-B25D-85039431BC4F}" srcOrd="5" destOrd="0" parTransId="{2A754E57-6F4D-4C84-BA4F-DC6ACD59012B}" sibTransId="{57F90D7A-D358-4B6C-AC7C-A8B7F8D91760}"/>
    <dgm:cxn modelId="{A560DBCB-C5F5-49A9-8177-FC492451FD05}" srcId="{671DF73D-CDF9-4BB1-A901-79B5B0823729}" destId="{4E56C738-183D-4B82-B33C-BD197321523F}" srcOrd="1" destOrd="0" parTransId="{C4B19786-ACBF-4A04-8289-C476C873D79D}" sibTransId="{8A4E5C48-AC8D-4A35-ADDC-4F7CBF952188}"/>
    <dgm:cxn modelId="{D4D87CED-011D-4B39-995F-EB035EC3439A}" type="presOf" srcId="{23911187-FC56-452A-BFAE-43467663D20A}" destId="{B7DD7CC8-15B7-4ACB-906F-0420F9C85B05}" srcOrd="0" destOrd="0" presId="urn:microsoft.com/office/officeart/2005/8/layout/funnel1"/>
    <dgm:cxn modelId="{6D639EED-017A-47F2-839C-55994BBE1643}" type="presOf" srcId="{4E56C738-183D-4B82-B33C-BD197321523F}" destId="{392FA799-C893-46E5-9AED-1FD4A0D14D8B}" srcOrd="0" destOrd="0" presId="urn:microsoft.com/office/officeart/2005/8/layout/funnel1"/>
    <dgm:cxn modelId="{61A488F6-D5FF-4EE2-9613-524D743B4ED5}" srcId="{671DF73D-CDF9-4BB1-A901-79B5B0823729}" destId="{E613771F-1C69-46AA-9047-11B5703E90BD}" srcOrd="2" destOrd="0" parTransId="{A5DDDD16-57B3-4C6C-92C5-D9D1CF1C5618}" sibTransId="{C05B26D8-9E56-4B7B-8BA2-645006E13FA1}"/>
    <dgm:cxn modelId="{009BC563-C7BA-48B9-B78B-D1A304D5DAE9}" type="presParOf" srcId="{671E0C8F-B052-4969-999D-9BAA641B1CDE}" destId="{607272D1-8E4A-43A1-B4B8-6AE5009F1B2F}" srcOrd="0" destOrd="0" presId="urn:microsoft.com/office/officeart/2005/8/layout/funnel1"/>
    <dgm:cxn modelId="{363C8990-939E-4475-A008-C8E21E75F247}" type="presParOf" srcId="{671E0C8F-B052-4969-999D-9BAA641B1CDE}" destId="{F122137C-B425-484F-8A4A-64B98FC96FBC}" srcOrd="1" destOrd="0" presId="urn:microsoft.com/office/officeart/2005/8/layout/funnel1"/>
    <dgm:cxn modelId="{1BD201BF-7EEF-42CC-8CA1-BBDACFC18388}" type="presParOf" srcId="{671E0C8F-B052-4969-999D-9BAA641B1CDE}" destId="{B7DD7CC8-15B7-4ACB-906F-0420F9C85B05}" srcOrd="2" destOrd="0" presId="urn:microsoft.com/office/officeart/2005/8/layout/funnel1"/>
    <dgm:cxn modelId="{3EC0D6B6-A2BF-4E04-A36F-BA5812A154C0}" type="presParOf" srcId="{671E0C8F-B052-4969-999D-9BAA641B1CDE}" destId="{EACB8F97-F7B9-4732-88B2-0FD3FFD9E724}" srcOrd="3" destOrd="0" presId="urn:microsoft.com/office/officeart/2005/8/layout/funnel1"/>
    <dgm:cxn modelId="{E2F87744-F320-4790-BC42-2632EDC534C0}" type="presParOf" srcId="{671E0C8F-B052-4969-999D-9BAA641B1CDE}" destId="{392FA799-C893-46E5-9AED-1FD4A0D14D8B}" srcOrd="4" destOrd="0" presId="urn:microsoft.com/office/officeart/2005/8/layout/funnel1"/>
    <dgm:cxn modelId="{3ADC0C50-C97C-4788-9C51-75DAA5023F76}" type="presParOf" srcId="{671E0C8F-B052-4969-999D-9BAA641B1CDE}" destId="{2C6B79F0-6B64-4261-A2DF-6AD360ED82A2}" srcOrd="5" destOrd="0" presId="urn:microsoft.com/office/officeart/2005/8/layout/funnel1"/>
    <dgm:cxn modelId="{B5869B61-EEC5-4744-80EE-E6CAC93A1621}" type="presParOf" srcId="{671E0C8F-B052-4969-999D-9BAA641B1CDE}" destId="{757214B2-1FCB-437E-8DA8-170BE1ADC374}"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81BB93-527D-425B-9949-F8A91CC3BB66}" type="doc">
      <dgm:prSet loTypeId="urn:microsoft.com/office/officeart/2009/layout/CircleArrowProcess" loCatId="cycle" qsTypeId="urn:microsoft.com/office/officeart/2005/8/quickstyle/3d1" qsCatId="3D" csTypeId="urn:microsoft.com/office/officeart/2005/8/colors/colorful1" csCatId="colorful" phldr="1"/>
      <dgm:spPr/>
      <dgm:t>
        <a:bodyPr/>
        <a:lstStyle/>
        <a:p>
          <a:endParaRPr lang="en-US"/>
        </a:p>
      </dgm:t>
    </dgm:pt>
    <dgm:pt modelId="{7A4BAA00-DF83-4088-8C29-B6D2853CE0D7}">
      <dgm:prSet phldrT="[Text]"/>
      <dgm:spPr/>
      <dgm:t>
        <a:bodyPr/>
        <a:lstStyle/>
        <a:p>
          <a:r>
            <a:rPr lang="en-US" dirty="0">
              <a:solidFill>
                <a:schemeClr val="tx2"/>
              </a:solidFill>
            </a:rPr>
            <a:t>Benefits</a:t>
          </a:r>
          <a:r>
            <a:rPr lang="en-US" dirty="0"/>
            <a:t> </a:t>
          </a:r>
        </a:p>
      </dgm:t>
    </dgm:pt>
    <dgm:pt modelId="{489C3F36-5D78-4732-B090-4D9845F65D3B}" type="parTrans" cxnId="{F8655821-D745-4C3A-A04A-48B560CE617E}">
      <dgm:prSet/>
      <dgm:spPr/>
      <dgm:t>
        <a:bodyPr/>
        <a:lstStyle/>
        <a:p>
          <a:endParaRPr lang="en-US">
            <a:solidFill>
              <a:schemeClr val="tx1"/>
            </a:solidFill>
          </a:endParaRPr>
        </a:p>
      </dgm:t>
    </dgm:pt>
    <dgm:pt modelId="{4BB8B518-36EB-4B93-81D9-9C9D9326180B}" type="sibTrans" cxnId="{F8655821-D745-4C3A-A04A-48B560CE617E}">
      <dgm:prSet/>
      <dgm:spPr/>
      <dgm:t>
        <a:bodyPr/>
        <a:lstStyle/>
        <a:p>
          <a:endParaRPr lang="en-US">
            <a:solidFill>
              <a:schemeClr val="tx1"/>
            </a:solidFill>
          </a:endParaRPr>
        </a:p>
      </dgm:t>
    </dgm:pt>
    <dgm:pt modelId="{2326EB9B-D1D3-4875-9871-02AA9C8D9C30}">
      <dgm:prSet phldrT="[Text]"/>
      <dgm:spPr/>
      <dgm:t>
        <a:bodyPr/>
        <a:lstStyle/>
        <a:p>
          <a:r>
            <a:rPr lang="en-US" dirty="0">
              <a:solidFill>
                <a:schemeClr val="tx2"/>
              </a:solidFill>
            </a:rPr>
            <a:t>More Involvement</a:t>
          </a:r>
        </a:p>
      </dgm:t>
    </dgm:pt>
    <dgm:pt modelId="{C978A9B6-F874-4E66-AE1F-865FF058C164}" type="parTrans" cxnId="{7AFDB054-6F36-4391-905B-244701F72F12}">
      <dgm:prSet/>
      <dgm:spPr/>
      <dgm:t>
        <a:bodyPr/>
        <a:lstStyle/>
        <a:p>
          <a:endParaRPr lang="en-US">
            <a:solidFill>
              <a:schemeClr val="tx1"/>
            </a:solidFill>
          </a:endParaRPr>
        </a:p>
      </dgm:t>
    </dgm:pt>
    <dgm:pt modelId="{584C6258-4FC3-4EFF-B3D8-69D4E196B5A2}" type="sibTrans" cxnId="{7AFDB054-6F36-4391-905B-244701F72F12}">
      <dgm:prSet/>
      <dgm:spPr/>
      <dgm:t>
        <a:bodyPr/>
        <a:lstStyle/>
        <a:p>
          <a:endParaRPr lang="en-US">
            <a:solidFill>
              <a:schemeClr val="tx1"/>
            </a:solidFill>
          </a:endParaRPr>
        </a:p>
      </dgm:t>
    </dgm:pt>
    <dgm:pt modelId="{9223B34B-0EF5-4DCC-BEA5-6A429D30709C}">
      <dgm:prSet phldrT="[Text]"/>
      <dgm:spPr/>
      <dgm:t>
        <a:bodyPr/>
        <a:lstStyle/>
        <a:p>
          <a:r>
            <a:rPr lang="en-US" dirty="0">
              <a:solidFill>
                <a:schemeClr val="tx2"/>
              </a:solidFill>
            </a:rPr>
            <a:t>Better Relationships</a:t>
          </a:r>
        </a:p>
      </dgm:t>
    </dgm:pt>
    <dgm:pt modelId="{48FD6729-4760-49BC-B90E-7F16AA77856F}" type="parTrans" cxnId="{AA499A61-5E83-40D9-93E4-E728F9095E28}">
      <dgm:prSet/>
      <dgm:spPr/>
      <dgm:t>
        <a:bodyPr/>
        <a:lstStyle/>
        <a:p>
          <a:endParaRPr lang="en-US">
            <a:solidFill>
              <a:schemeClr val="tx1"/>
            </a:solidFill>
          </a:endParaRPr>
        </a:p>
      </dgm:t>
    </dgm:pt>
    <dgm:pt modelId="{9C4CFEA1-B21C-4517-BD96-8BEF8FAEDC90}" type="sibTrans" cxnId="{AA499A61-5E83-40D9-93E4-E728F9095E28}">
      <dgm:prSet/>
      <dgm:spPr/>
      <dgm:t>
        <a:bodyPr/>
        <a:lstStyle/>
        <a:p>
          <a:endParaRPr lang="en-US">
            <a:solidFill>
              <a:schemeClr val="tx1"/>
            </a:solidFill>
          </a:endParaRPr>
        </a:p>
      </dgm:t>
    </dgm:pt>
    <dgm:pt modelId="{F91F3EE7-0D29-4A71-91FC-C88360620A6E}">
      <dgm:prSet phldrT="[Text]"/>
      <dgm:spPr/>
      <dgm:t>
        <a:bodyPr/>
        <a:lstStyle/>
        <a:p>
          <a:r>
            <a:rPr lang="en-US" dirty="0">
              <a:solidFill>
                <a:schemeClr val="tx2"/>
              </a:solidFill>
            </a:rPr>
            <a:t>Greater Commitment</a:t>
          </a:r>
        </a:p>
      </dgm:t>
    </dgm:pt>
    <dgm:pt modelId="{63398104-9449-44E6-B775-BA1BCE3279D4}" type="parTrans" cxnId="{1AE1665C-19A6-45A6-A2E9-FA0FA20B6BFD}">
      <dgm:prSet/>
      <dgm:spPr/>
      <dgm:t>
        <a:bodyPr/>
        <a:lstStyle/>
        <a:p>
          <a:endParaRPr lang="en-US">
            <a:solidFill>
              <a:schemeClr val="tx1"/>
            </a:solidFill>
          </a:endParaRPr>
        </a:p>
      </dgm:t>
    </dgm:pt>
    <dgm:pt modelId="{3928DBCE-7464-4BDF-AF60-E86979AB87AF}" type="sibTrans" cxnId="{1AE1665C-19A6-45A6-A2E9-FA0FA20B6BFD}">
      <dgm:prSet/>
      <dgm:spPr/>
      <dgm:t>
        <a:bodyPr/>
        <a:lstStyle/>
        <a:p>
          <a:endParaRPr lang="en-US">
            <a:solidFill>
              <a:schemeClr val="tx1"/>
            </a:solidFill>
          </a:endParaRPr>
        </a:p>
      </dgm:t>
    </dgm:pt>
    <dgm:pt modelId="{19E667EF-D065-4681-91FF-5F4BA3D4D070}">
      <dgm:prSet phldrT="[Text]"/>
      <dgm:spPr/>
      <dgm:t>
        <a:bodyPr/>
        <a:lstStyle/>
        <a:p>
          <a:r>
            <a:rPr lang="en-US" dirty="0">
              <a:solidFill>
                <a:schemeClr val="tx2"/>
              </a:solidFill>
            </a:rPr>
            <a:t>Better Communication</a:t>
          </a:r>
        </a:p>
      </dgm:t>
    </dgm:pt>
    <dgm:pt modelId="{D60628CC-3B43-4CE0-A29E-66CA12EE910B}" type="parTrans" cxnId="{96B94B7A-10A3-4995-B516-0E1F850E41DE}">
      <dgm:prSet/>
      <dgm:spPr/>
      <dgm:t>
        <a:bodyPr/>
        <a:lstStyle/>
        <a:p>
          <a:endParaRPr lang="en-US">
            <a:solidFill>
              <a:schemeClr val="tx1"/>
            </a:solidFill>
          </a:endParaRPr>
        </a:p>
      </dgm:t>
    </dgm:pt>
    <dgm:pt modelId="{030E7481-A445-4CFB-A4A1-E8B0A527B7CE}" type="sibTrans" cxnId="{96B94B7A-10A3-4995-B516-0E1F850E41DE}">
      <dgm:prSet/>
      <dgm:spPr/>
      <dgm:t>
        <a:bodyPr/>
        <a:lstStyle/>
        <a:p>
          <a:endParaRPr lang="en-US">
            <a:solidFill>
              <a:schemeClr val="tx1"/>
            </a:solidFill>
          </a:endParaRPr>
        </a:p>
      </dgm:t>
    </dgm:pt>
    <dgm:pt modelId="{9CA28751-5EDB-4840-B1E8-3F336AE2EEAF}" type="pres">
      <dgm:prSet presAssocID="{8681BB93-527D-425B-9949-F8A91CC3BB66}" presName="Name0" presStyleCnt="0">
        <dgm:presLayoutVars>
          <dgm:chMax val="7"/>
          <dgm:chPref val="7"/>
          <dgm:dir/>
          <dgm:animLvl val="lvl"/>
        </dgm:presLayoutVars>
      </dgm:prSet>
      <dgm:spPr/>
    </dgm:pt>
    <dgm:pt modelId="{0F39DA84-6603-42E4-8738-FF6E86ACFCA2}" type="pres">
      <dgm:prSet presAssocID="{7A4BAA00-DF83-4088-8C29-B6D2853CE0D7}" presName="Accent1" presStyleCnt="0"/>
      <dgm:spPr/>
    </dgm:pt>
    <dgm:pt modelId="{35392C78-2C36-4843-A3F6-AD20AB4DAEF1}" type="pres">
      <dgm:prSet presAssocID="{7A4BAA00-DF83-4088-8C29-B6D2853CE0D7}" presName="Accent" presStyleLbl="node1" presStyleIdx="0" presStyleCnt="1"/>
      <dgm:spPr/>
    </dgm:pt>
    <dgm:pt modelId="{A65BB7BD-6664-443E-9CA2-E3EE12A8B5F4}" type="pres">
      <dgm:prSet presAssocID="{7A4BAA00-DF83-4088-8C29-B6D2853CE0D7}" presName="Child1" presStyleLbl="revTx" presStyleIdx="0" presStyleCnt="2" custScaleX="107263" custScaleY="148825">
        <dgm:presLayoutVars>
          <dgm:chMax val="0"/>
          <dgm:chPref val="0"/>
          <dgm:bulletEnabled val="1"/>
        </dgm:presLayoutVars>
      </dgm:prSet>
      <dgm:spPr/>
    </dgm:pt>
    <dgm:pt modelId="{AB922E0B-3AB2-4BF2-845A-04F46358F85E}" type="pres">
      <dgm:prSet presAssocID="{7A4BAA00-DF83-4088-8C29-B6D2853CE0D7}" presName="Parent1" presStyleLbl="revTx" presStyleIdx="1" presStyleCnt="2">
        <dgm:presLayoutVars>
          <dgm:chMax val="1"/>
          <dgm:chPref val="1"/>
          <dgm:bulletEnabled val="1"/>
        </dgm:presLayoutVars>
      </dgm:prSet>
      <dgm:spPr/>
    </dgm:pt>
  </dgm:ptLst>
  <dgm:cxnLst>
    <dgm:cxn modelId="{F8655821-D745-4C3A-A04A-48B560CE617E}" srcId="{8681BB93-527D-425B-9949-F8A91CC3BB66}" destId="{7A4BAA00-DF83-4088-8C29-B6D2853CE0D7}" srcOrd="0" destOrd="0" parTransId="{489C3F36-5D78-4732-B090-4D9845F65D3B}" sibTransId="{4BB8B518-36EB-4B93-81D9-9C9D9326180B}"/>
    <dgm:cxn modelId="{1AE1665C-19A6-45A6-A2E9-FA0FA20B6BFD}" srcId="{7A4BAA00-DF83-4088-8C29-B6D2853CE0D7}" destId="{F91F3EE7-0D29-4A71-91FC-C88360620A6E}" srcOrd="2" destOrd="0" parTransId="{63398104-9449-44E6-B775-BA1BCE3279D4}" sibTransId="{3928DBCE-7464-4BDF-AF60-E86979AB87AF}"/>
    <dgm:cxn modelId="{AA499A61-5E83-40D9-93E4-E728F9095E28}" srcId="{7A4BAA00-DF83-4088-8C29-B6D2853CE0D7}" destId="{9223B34B-0EF5-4DCC-BEA5-6A429D30709C}" srcOrd="1" destOrd="0" parTransId="{48FD6729-4760-49BC-B90E-7F16AA77856F}" sibTransId="{9C4CFEA1-B21C-4517-BD96-8BEF8FAEDC90}"/>
    <dgm:cxn modelId="{009F0943-4B21-4104-A548-BA58E3CAF64F}" type="presOf" srcId="{19E667EF-D065-4681-91FF-5F4BA3D4D070}" destId="{A65BB7BD-6664-443E-9CA2-E3EE12A8B5F4}" srcOrd="0" destOrd="3" presId="urn:microsoft.com/office/officeart/2009/layout/CircleArrowProcess"/>
    <dgm:cxn modelId="{7AFDB054-6F36-4391-905B-244701F72F12}" srcId="{7A4BAA00-DF83-4088-8C29-B6D2853CE0D7}" destId="{2326EB9B-D1D3-4875-9871-02AA9C8D9C30}" srcOrd="0" destOrd="0" parTransId="{C978A9B6-F874-4E66-AE1F-865FF058C164}" sibTransId="{584C6258-4FC3-4EFF-B3D8-69D4E196B5A2}"/>
    <dgm:cxn modelId="{7D919E75-604A-40DD-B27C-632645FB13AC}" type="presOf" srcId="{2326EB9B-D1D3-4875-9871-02AA9C8D9C30}" destId="{A65BB7BD-6664-443E-9CA2-E3EE12A8B5F4}" srcOrd="0" destOrd="0" presId="urn:microsoft.com/office/officeart/2009/layout/CircleArrowProcess"/>
    <dgm:cxn modelId="{96B94B7A-10A3-4995-B516-0E1F850E41DE}" srcId="{7A4BAA00-DF83-4088-8C29-B6D2853CE0D7}" destId="{19E667EF-D065-4681-91FF-5F4BA3D4D070}" srcOrd="3" destOrd="0" parTransId="{D60628CC-3B43-4CE0-A29E-66CA12EE910B}" sibTransId="{030E7481-A445-4CFB-A4A1-E8B0A527B7CE}"/>
    <dgm:cxn modelId="{16E8267F-4D10-4D35-82B6-08DC7B7E5BF3}" type="presOf" srcId="{F91F3EE7-0D29-4A71-91FC-C88360620A6E}" destId="{A65BB7BD-6664-443E-9CA2-E3EE12A8B5F4}" srcOrd="0" destOrd="2" presId="urn:microsoft.com/office/officeart/2009/layout/CircleArrowProcess"/>
    <dgm:cxn modelId="{5EE301D1-1B9B-445E-A73A-A69085B15FD3}" type="presOf" srcId="{9223B34B-0EF5-4DCC-BEA5-6A429D30709C}" destId="{A65BB7BD-6664-443E-9CA2-E3EE12A8B5F4}" srcOrd="0" destOrd="1" presId="urn:microsoft.com/office/officeart/2009/layout/CircleArrowProcess"/>
    <dgm:cxn modelId="{A18AB0D9-D501-4E04-B976-3F7D7E4575D2}" type="presOf" srcId="{7A4BAA00-DF83-4088-8C29-B6D2853CE0D7}" destId="{AB922E0B-3AB2-4BF2-845A-04F46358F85E}" srcOrd="0" destOrd="0" presId="urn:microsoft.com/office/officeart/2009/layout/CircleArrowProcess"/>
    <dgm:cxn modelId="{161F1DEB-0B87-41C7-BC63-2EF4A5307ECC}" type="presOf" srcId="{8681BB93-527D-425B-9949-F8A91CC3BB66}" destId="{9CA28751-5EDB-4840-B1E8-3F336AE2EEAF}" srcOrd="0" destOrd="0" presId="urn:microsoft.com/office/officeart/2009/layout/CircleArrowProcess"/>
    <dgm:cxn modelId="{82573B51-B1C2-45AA-9750-6CB116C70324}" type="presParOf" srcId="{9CA28751-5EDB-4840-B1E8-3F336AE2EEAF}" destId="{0F39DA84-6603-42E4-8738-FF6E86ACFCA2}" srcOrd="0" destOrd="0" presId="urn:microsoft.com/office/officeart/2009/layout/CircleArrowProcess"/>
    <dgm:cxn modelId="{A956FADD-777B-4EBB-8F01-53D98AAB1C03}" type="presParOf" srcId="{0F39DA84-6603-42E4-8738-FF6E86ACFCA2}" destId="{35392C78-2C36-4843-A3F6-AD20AB4DAEF1}" srcOrd="0" destOrd="0" presId="urn:microsoft.com/office/officeart/2009/layout/CircleArrowProcess"/>
    <dgm:cxn modelId="{0FE81779-7598-4D60-B9E5-E23BDBD6046B}" type="presParOf" srcId="{9CA28751-5EDB-4840-B1E8-3F336AE2EEAF}" destId="{A65BB7BD-6664-443E-9CA2-E3EE12A8B5F4}" srcOrd="1" destOrd="0" presId="urn:microsoft.com/office/officeart/2009/layout/CircleArrowProcess"/>
    <dgm:cxn modelId="{D5932908-42AB-4B8E-A634-99B223FA6BE1}" type="presParOf" srcId="{9CA28751-5EDB-4840-B1E8-3F336AE2EEAF}" destId="{AB922E0B-3AB2-4BF2-845A-04F46358F85E}" srcOrd="2"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91EA-FD1F-4EA6-93DF-24A360424D1C}">
      <dsp:nvSpPr>
        <dsp:cNvPr id="0" name=""/>
        <dsp:cNvSpPr/>
      </dsp:nvSpPr>
      <dsp:spPr>
        <a:xfrm>
          <a:off x="2788634" y="1722622"/>
          <a:ext cx="2273913" cy="1999370"/>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mn-lt"/>
              <a:ea typeface="+mn-ea"/>
              <a:cs typeface="Arial"/>
            </a:rPr>
            <a:t>Shared Decision Making</a:t>
          </a:r>
        </a:p>
      </dsp:txBody>
      <dsp:txXfrm>
        <a:off x="3121641" y="2015423"/>
        <a:ext cx="1607899" cy="1413768"/>
      </dsp:txXfrm>
    </dsp:sp>
    <dsp:sp modelId="{2EC8A1C6-2FCD-4C78-B6A6-7E5D65BD63DC}">
      <dsp:nvSpPr>
        <dsp:cNvPr id="0" name=""/>
        <dsp:cNvSpPr/>
      </dsp:nvSpPr>
      <dsp:spPr>
        <a:xfrm rot="10569527">
          <a:off x="1066147" y="2618168"/>
          <a:ext cx="1688136" cy="478913"/>
        </a:xfrm>
        <a:prstGeom prst="leftArrow">
          <a:avLst>
            <a:gd name="adj1" fmla="val 60000"/>
            <a:gd name="adj2" fmla="val 5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5D226432-3137-4B20-BF7A-FD8982DA1436}">
      <dsp:nvSpPr>
        <dsp:cNvPr id="0" name=""/>
        <dsp:cNvSpPr/>
      </dsp:nvSpPr>
      <dsp:spPr>
        <a:xfrm>
          <a:off x="361501" y="2426036"/>
          <a:ext cx="1517857" cy="969234"/>
        </a:xfrm>
        <a:prstGeom prst="roundRect">
          <a:avLst>
            <a:gd name="adj" fmla="val 1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1. Shared Vision</a:t>
          </a:r>
        </a:p>
      </dsp:txBody>
      <dsp:txXfrm>
        <a:off x="389889" y="2454424"/>
        <a:ext cx="1461081" cy="912458"/>
      </dsp:txXfrm>
    </dsp:sp>
    <dsp:sp modelId="{665A4EBF-69EA-4A84-92E3-DAE019B04006}">
      <dsp:nvSpPr>
        <dsp:cNvPr id="0" name=""/>
        <dsp:cNvSpPr/>
      </dsp:nvSpPr>
      <dsp:spPr>
        <a:xfrm rot="12022463">
          <a:off x="1456070" y="1823780"/>
          <a:ext cx="1389807" cy="478913"/>
        </a:xfrm>
        <a:prstGeom prst="leftArrow">
          <a:avLst>
            <a:gd name="adj1" fmla="val 60000"/>
            <a:gd name="adj2" fmla="val 5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0BFA0431-FDA2-4F8F-8736-3B33BA141276}">
      <dsp:nvSpPr>
        <dsp:cNvPr id="0" name=""/>
        <dsp:cNvSpPr/>
      </dsp:nvSpPr>
      <dsp:spPr>
        <a:xfrm>
          <a:off x="674691" y="1329864"/>
          <a:ext cx="1649706" cy="982879"/>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2. Representation</a:t>
          </a:r>
        </a:p>
      </dsp:txBody>
      <dsp:txXfrm>
        <a:off x="703479" y="1358652"/>
        <a:ext cx="1592130" cy="925303"/>
      </dsp:txXfrm>
    </dsp:sp>
    <dsp:sp modelId="{B0914B70-FA07-43B2-869E-DA8072D23F10}">
      <dsp:nvSpPr>
        <dsp:cNvPr id="0" name=""/>
        <dsp:cNvSpPr/>
      </dsp:nvSpPr>
      <dsp:spPr>
        <a:xfrm rot="13785348">
          <a:off x="1857699" y="993162"/>
          <a:ext cx="1614071" cy="478913"/>
        </a:xfrm>
        <a:prstGeom prst="leftArrow">
          <a:avLst>
            <a:gd name="adj1" fmla="val 60000"/>
            <a:gd name="adj2" fmla="val 5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2C680261-5314-4DD6-8F8E-4398BA66B526}">
      <dsp:nvSpPr>
        <dsp:cNvPr id="0" name=""/>
        <dsp:cNvSpPr/>
      </dsp:nvSpPr>
      <dsp:spPr>
        <a:xfrm>
          <a:off x="1295402" y="76195"/>
          <a:ext cx="1695899" cy="1080830"/>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3. Equal Partners</a:t>
          </a:r>
        </a:p>
      </dsp:txBody>
      <dsp:txXfrm>
        <a:off x="1327058" y="107851"/>
        <a:ext cx="1632587" cy="1017518"/>
      </dsp:txXfrm>
    </dsp:sp>
    <dsp:sp modelId="{BEA7060D-BC56-4227-B277-2028A1996410}">
      <dsp:nvSpPr>
        <dsp:cNvPr id="0" name=""/>
        <dsp:cNvSpPr/>
      </dsp:nvSpPr>
      <dsp:spPr>
        <a:xfrm rot="16200000">
          <a:off x="3296931" y="781329"/>
          <a:ext cx="1257317" cy="478913"/>
        </a:xfrm>
        <a:prstGeom prst="leftArrow">
          <a:avLst>
            <a:gd name="adj1" fmla="val 60000"/>
            <a:gd name="adj2" fmla="val 5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EA2D9132-EEA9-491E-858D-376003B211F2}">
      <dsp:nvSpPr>
        <dsp:cNvPr id="0" name=""/>
        <dsp:cNvSpPr/>
      </dsp:nvSpPr>
      <dsp:spPr>
        <a:xfrm>
          <a:off x="3182818" y="-78383"/>
          <a:ext cx="1485545" cy="941022"/>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4. Collaboration</a:t>
          </a:r>
        </a:p>
      </dsp:txBody>
      <dsp:txXfrm>
        <a:off x="3210380" y="-50821"/>
        <a:ext cx="1430421" cy="885898"/>
      </dsp:txXfrm>
    </dsp:sp>
    <dsp:sp modelId="{09438700-7042-432D-B150-A2ED452F9FA0}">
      <dsp:nvSpPr>
        <dsp:cNvPr id="0" name=""/>
        <dsp:cNvSpPr/>
      </dsp:nvSpPr>
      <dsp:spPr>
        <a:xfrm rot="18488222">
          <a:off x="4332682" y="984894"/>
          <a:ext cx="1538043" cy="478913"/>
        </a:xfrm>
        <a:prstGeom prst="leftArrow">
          <a:avLst>
            <a:gd name="adj1" fmla="val 60000"/>
            <a:gd name="adj2" fmla="val 50000"/>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82C8CA4A-05A0-4BFA-A20C-C976BDAF6A85}">
      <dsp:nvSpPr>
        <dsp:cNvPr id="0" name=""/>
        <dsp:cNvSpPr/>
      </dsp:nvSpPr>
      <dsp:spPr>
        <a:xfrm>
          <a:off x="4824496" y="77086"/>
          <a:ext cx="1504224" cy="1084801"/>
        </a:xfrm>
        <a:prstGeom prst="roundRect">
          <a:avLst>
            <a:gd name="adj" fmla="val 10000"/>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5. Shared Responsibility</a:t>
          </a:r>
        </a:p>
      </dsp:txBody>
      <dsp:txXfrm>
        <a:off x="4856269" y="108859"/>
        <a:ext cx="1440678" cy="1021255"/>
      </dsp:txXfrm>
    </dsp:sp>
    <dsp:sp modelId="{E28E0505-5FD8-4D6A-AC9C-3423991475AA}">
      <dsp:nvSpPr>
        <dsp:cNvPr id="0" name=""/>
        <dsp:cNvSpPr/>
      </dsp:nvSpPr>
      <dsp:spPr>
        <a:xfrm rot="20412654">
          <a:off x="5014651" y="1828674"/>
          <a:ext cx="1458141" cy="478913"/>
        </a:xfrm>
        <a:prstGeom prst="leftArrow">
          <a:avLst>
            <a:gd name="adj1" fmla="val 60000"/>
            <a:gd name="adj2" fmla="val 5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CF98BF16-D571-45DF-A40D-0DD7352CF3BA}">
      <dsp:nvSpPr>
        <dsp:cNvPr id="0" name=""/>
        <dsp:cNvSpPr/>
      </dsp:nvSpPr>
      <dsp:spPr>
        <a:xfrm>
          <a:off x="5401675" y="1329858"/>
          <a:ext cx="2056122" cy="982879"/>
        </a:xfrm>
        <a:prstGeom prst="roundRect">
          <a:avLst>
            <a:gd name="adj" fmla="val 1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6. Information Sharing</a:t>
          </a:r>
        </a:p>
      </dsp:txBody>
      <dsp:txXfrm>
        <a:off x="5430463" y="1358646"/>
        <a:ext cx="1998546" cy="925303"/>
      </dsp:txXfrm>
    </dsp:sp>
    <dsp:sp modelId="{466D476E-86F1-42BC-B9D9-9F0904CA524B}">
      <dsp:nvSpPr>
        <dsp:cNvPr id="0" name=""/>
        <dsp:cNvSpPr/>
      </dsp:nvSpPr>
      <dsp:spPr>
        <a:xfrm rot="228480">
          <a:off x="5150810" y="2617858"/>
          <a:ext cx="1606264" cy="478913"/>
        </a:xfrm>
        <a:prstGeom prst="leftArrow">
          <a:avLst>
            <a:gd name="adj1" fmla="val 60000"/>
            <a:gd name="adj2" fmla="val 5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72ECBA54-AD3E-4F09-85FA-9D076BCA934B}">
      <dsp:nvSpPr>
        <dsp:cNvPr id="0" name=""/>
        <dsp:cNvSpPr/>
      </dsp:nvSpPr>
      <dsp:spPr>
        <a:xfrm>
          <a:off x="5998955" y="2426036"/>
          <a:ext cx="1512693" cy="969234"/>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7. Producing Results</a:t>
          </a:r>
        </a:p>
      </dsp:txBody>
      <dsp:txXfrm>
        <a:off x="6027343" y="2454424"/>
        <a:ext cx="1455917" cy="912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91EA-FD1F-4EA6-93DF-24A360424D1C}">
      <dsp:nvSpPr>
        <dsp:cNvPr id="0" name=""/>
        <dsp:cNvSpPr/>
      </dsp:nvSpPr>
      <dsp:spPr>
        <a:xfrm>
          <a:off x="2971802" y="1923579"/>
          <a:ext cx="1890647" cy="1897934"/>
        </a:xfrm>
        <a:prstGeom prst="ellipse">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en-US" sz="2500" kern="1200" dirty="0">
              <a:latin typeface="+mn-lt"/>
              <a:ea typeface="+mn-ea"/>
              <a:cs typeface="Arial"/>
            </a:rPr>
            <a:t>IFSP/IEP meeting</a:t>
          </a:r>
        </a:p>
        <a:p>
          <a:pPr marL="0" lvl="0" indent="0" algn="ctr" defTabSz="1111250">
            <a:lnSpc>
              <a:spcPct val="100000"/>
            </a:lnSpc>
            <a:spcBef>
              <a:spcPct val="0"/>
            </a:spcBef>
            <a:spcAft>
              <a:spcPts val="0"/>
            </a:spcAft>
            <a:buNone/>
          </a:pPr>
          <a:endParaRPr lang="en-US" sz="2500" kern="1200" dirty="0">
            <a:latin typeface="+mn-lt"/>
            <a:ea typeface="+mn-ea"/>
            <a:cs typeface="Arial"/>
          </a:endParaRPr>
        </a:p>
      </dsp:txBody>
      <dsp:txXfrm>
        <a:off x="3248681" y="2201525"/>
        <a:ext cx="1336889" cy="1342042"/>
      </dsp:txXfrm>
    </dsp:sp>
    <dsp:sp modelId="{2EC8A1C6-2FCD-4C78-B6A6-7E5D65BD63DC}">
      <dsp:nvSpPr>
        <dsp:cNvPr id="0" name=""/>
        <dsp:cNvSpPr/>
      </dsp:nvSpPr>
      <dsp:spPr>
        <a:xfrm rot="10236669">
          <a:off x="975569" y="2963257"/>
          <a:ext cx="1911827" cy="475225"/>
        </a:xfrm>
        <a:prstGeom prst="leftArrow">
          <a:avLst>
            <a:gd name="adj1" fmla="val 60000"/>
            <a:gd name="adj2" fmla="val 5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5D226432-3137-4B20-BF7A-FD8982DA1436}">
      <dsp:nvSpPr>
        <dsp:cNvPr id="0" name=""/>
        <dsp:cNvSpPr/>
      </dsp:nvSpPr>
      <dsp:spPr>
        <a:xfrm>
          <a:off x="150765" y="2806127"/>
          <a:ext cx="1675218" cy="1101370"/>
        </a:xfrm>
        <a:prstGeom prst="roundRect">
          <a:avLst>
            <a:gd name="adj" fmla="val 1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1. Shared Vision</a:t>
          </a:r>
          <a:endParaRPr lang="en-US" sz="1400" kern="1200" dirty="0">
            <a:latin typeface="+mn-lt"/>
            <a:ea typeface="+mn-ea"/>
            <a:cs typeface="Arial"/>
          </a:endParaRPr>
        </a:p>
        <a:p>
          <a:pPr marL="0" lvl="0" indent="0" algn="ctr" defTabSz="622300">
            <a:lnSpc>
              <a:spcPct val="90000"/>
            </a:lnSpc>
            <a:spcBef>
              <a:spcPct val="0"/>
            </a:spcBef>
            <a:spcAft>
              <a:spcPct val="35000"/>
            </a:spcAft>
            <a:buNone/>
          </a:pPr>
          <a:r>
            <a:rPr lang="en-US" sz="1400" kern="1200" dirty="0">
              <a:latin typeface="+mn-lt"/>
              <a:ea typeface="+mn-ea"/>
              <a:cs typeface="Arial"/>
            </a:rPr>
            <a:t>All want the child to be healthy, happy, and successful.</a:t>
          </a:r>
        </a:p>
      </dsp:txBody>
      <dsp:txXfrm>
        <a:off x="183023" y="2838385"/>
        <a:ext cx="1610702" cy="1036854"/>
      </dsp:txXfrm>
    </dsp:sp>
    <dsp:sp modelId="{665A4EBF-69EA-4A84-92E3-DAE019B04006}">
      <dsp:nvSpPr>
        <dsp:cNvPr id="0" name=""/>
        <dsp:cNvSpPr/>
      </dsp:nvSpPr>
      <dsp:spPr>
        <a:xfrm rot="11781055">
          <a:off x="1013508" y="2065816"/>
          <a:ext cx="1927581" cy="475225"/>
        </a:xfrm>
        <a:prstGeom prst="leftArrow">
          <a:avLst>
            <a:gd name="adj1" fmla="val 60000"/>
            <a:gd name="adj2" fmla="val 5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0BFA0431-FDA2-4F8F-8736-3B33BA141276}">
      <dsp:nvSpPr>
        <dsp:cNvPr id="0" name=""/>
        <dsp:cNvSpPr/>
      </dsp:nvSpPr>
      <dsp:spPr>
        <a:xfrm>
          <a:off x="0" y="1341613"/>
          <a:ext cx="2104977" cy="1380981"/>
        </a:xfrm>
        <a:prstGeom prst="roundRect">
          <a:avLst>
            <a:gd name="adj" fmla="val 1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2. Representation</a:t>
          </a:r>
        </a:p>
        <a:p>
          <a:pPr marL="0" lvl="0" indent="0" algn="ctr" defTabSz="622300">
            <a:lnSpc>
              <a:spcPct val="90000"/>
            </a:lnSpc>
            <a:spcBef>
              <a:spcPct val="0"/>
            </a:spcBef>
            <a:spcAft>
              <a:spcPct val="35000"/>
            </a:spcAft>
            <a:buNone/>
          </a:pPr>
          <a:r>
            <a:rPr lang="en-US" sz="1400" kern="1200" dirty="0">
              <a:latin typeface="+mn-lt"/>
              <a:ea typeface="+mn-ea"/>
              <a:cs typeface="Arial"/>
            </a:rPr>
            <a:t>Anyone working with the child or representing the child’s best  interest is present.</a:t>
          </a:r>
        </a:p>
      </dsp:txBody>
      <dsp:txXfrm>
        <a:off x="40448" y="1382061"/>
        <a:ext cx="2024081" cy="1300085"/>
      </dsp:txXfrm>
    </dsp:sp>
    <dsp:sp modelId="{B0914B70-FA07-43B2-869E-DA8072D23F10}">
      <dsp:nvSpPr>
        <dsp:cNvPr id="0" name=""/>
        <dsp:cNvSpPr/>
      </dsp:nvSpPr>
      <dsp:spPr>
        <a:xfrm rot="13508254">
          <a:off x="1358231" y="1126575"/>
          <a:ext cx="2115524" cy="475225"/>
        </a:xfrm>
        <a:prstGeom prst="leftArrow">
          <a:avLst>
            <a:gd name="adj1" fmla="val 60000"/>
            <a:gd name="adj2" fmla="val 50000"/>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2C680261-5314-4DD6-8F8E-4398BA66B526}">
      <dsp:nvSpPr>
        <dsp:cNvPr id="0" name=""/>
        <dsp:cNvSpPr/>
      </dsp:nvSpPr>
      <dsp:spPr>
        <a:xfrm>
          <a:off x="444078" y="0"/>
          <a:ext cx="2451525" cy="1228887"/>
        </a:xfrm>
        <a:prstGeom prst="roundRect">
          <a:avLst>
            <a:gd name="adj" fmla="val 10000"/>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3. Equal Partners</a:t>
          </a:r>
        </a:p>
        <a:p>
          <a:pPr marL="0" lvl="0" indent="0" algn="ctr" defTabSz="622300">
            <a:lnSpc>
              <a:spcPct val="90000"/>
            </a:lnSpc>
            <a:spcBef>
              <a:spcPct val="0"/>
            </a:spcBef>
            <a:spcAft>
              <a:spcPct val="35000"/>
            </a:spcAft>
            <a:buNone/>
          </a:pPr>
          <a:r>
            <a:rPr lang="en-US" sz="1400" kern="1200" dirty="0">
              <a:latin typeface="+mn-lt"/>
              <a:ea typeface="+mn-ea"/>
              <a:cs typeface="Arial"/>
            </a:rPr>
            <a:t>All ideas, concerns, and questions are heard and are valued.</a:t>
          </a:r>
        </a:p>
      </dsp:txBody>
      <dsp:txXfrm>
        <a:off x="480071" y="35993"/>
        <a:ext cx="2379539" cy="1156901"/>
      </dsp:txXfrm>
    </dsp:sp>
    <dsp:sp modelId="{BEA7060D-BC56-4227-B277-2028A1996410}">
      <dsp:nvSpPr>
        <dsp:cNvPr id="0" name=""/>
        <dsp:cNvSpPr/>
      </dsp:nvSpPr>
      <dsp:spPr>
        <a:xfrm rot="16175682">
          <a:off x="3300142" y="1010037"/>
          <a:ext cx="1210978" cy="475225"/>
        </a:xfrm>
        <a:prstGeom prst="leftArrow">
          <a:avLst>
            <a:gd name="adj1" fmla="val 60000"/>
            <a:gd name="adj2" fmla="val 50000"/>
          </a:avLst>
        </a:prstGeom>
        <a:gradFill rotWithShape="0">
          <a:gsLst>
            <a:gs pos="0">
              <a:schemeClr val="accent5">
                <a:hueOff val="0"/>
                <a:satOff val="0"/>
                <a:lumOff val="0"/>
                <a:alphaOff val="0"/>
                <a:tint val="20000"/>
                <a:satMod val="180000"/>
                <a:lumMod val="98000"/>
              </a:schemeClr>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EA2D9132-EEA9-491E-858D-376003B211F2}">
      <dsp:nvSpPr>
        <dsp:cNvPr id="0" name=""/>
        <dsp:cNvSpPr/>
      </dsp:nvSpPr>
      <dsp:spPr>
        <a:xfrm>
          <a:off x="3127195" y="16760"/>
          <a:ext cx="1548306" cy="1250831"/>
        </a:xfrm>
        <a:prstGeom prst="roundRect">
          <a:avLst>
            <a:gd name="adj" fmla="val 10000"/>
          </a:avLst>
        </a:prstGeom>
        <a:gradFill rotWithShape="0">
          <a:gsLst>
            <a:gs pos="0">
              <a:schemeClr val="accent5">
                <a:hueOff val="0"/>
                <a:satOff val="0"/>
                <a:lumOff val="0"/>
                <a:alphaOff val="0"/>
                <a:tint val="20000"/>
                <a:satMod val="180000"/>
                <a:lumMod val="98000"/>
              </a:schemeClr>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4. Collaboration</a:t>
          </a:r>
        </a:p>
        <a:p>
          <a:pPr marL="0" lvl="0" indent="0" algn="ctr" defTabSz="622300">
            <a:lnSpc>
              <a:spcPct val="90000"/>
            </a:lnSpc>
            <a:spcBef>
              <a:spcPct val="0"/>
            </a:spcBef>
            <a:spcAft>
              <a:spcPct val="35000"/>
            </a:spcAft>
            <a:buNone/>
          </a:pPr>
          <a:r>
            <a:rPr lang="en-US" sz="1400" kern="1200" dirty="0">
              <a:latin typeface="+mn-lt"/>
              <a:ea typeface="+mn-ea"/>
              <a:cs typeface="Arial"/>
            </a:rPr>
            <a:t>Everyone works together to come up with a plan. </a:t>
          </a:r>
        </a:p>
      </dsp:txBody>
      <dsp:txXfrm>
        <a:off x="3163831" y="53396"/>
        <a:ext cx="1475034" cy="1177559"/>
      </dsp:txXfrm>
    </dsp:sp>
    <dsp:sp modelId="{09438700-7042-432D-B150-A2ED452F9FA0}">
      <dsp:nvSpPr>
        <dsp:cNvPr id="0" name=""/>
        <dsp:cNvSpPr/>
      </dsp:nvSpPr>
      <dsp:spPr>
        <a:xfrm rot="18920440">
          <a:off x="4372657" y="1137826"/>
          <a:ext cx="2118970" cy="475225"/>
        </a:xfrm>
        <a:prstGeom prst="leftArrow">
          <a:avLst>
            <a:gd name="adj1" fmla="val 60000"/>
            <a:gd name="adj2" fmla="val 50000"/>
          </a:avLst>
        </a:prstGeom>
        <a:gradFill rotWithShape="0">
          <a:gsLst>
            <a:gs pos="0">
              <a:schemeClr val="accent6">
                <a:hueOff val="0"/>
                <a:satOff val="0"/>
                <a:lumOff val="0"/>
                <a:alphaOff val="0"/>
                <a:tint val="20000"/>
                <a:satMod val="180000"/>
                <a:lumMod val="98000"/>
              </a:schemeClr>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82C8CA4A-05A0-4BFA-A20C-C976BDAF6A85}">
      <dsp:nvSpPr>
        <dsp:cNvPr id="0" name=""/>
        <dsp:cNvSpPr/>
      </dsp:nvSpPr>
      <dsp:spPr>
        <a:xfrm>
          <a:off x="4952998" y="18572"/>
          <a:ext cx="2465509" cy="1224330"/>
        </a:xfrm>
        <a:prstGeom prst="roundRect">
          <a:avLst>
            <a:gd name="adj" fmla="val 10000"/>
          </a:avLst>
        </a:prstGeom>
        <a:gradFill rotWithShape="0">
          <a:gsLst>
            <a:gs pos="0">
              <a:schemeClr val="accent6">
                <a:hueOff val="0"/>
                <a:satOff val="0"/>
                <a:lumOff val="0"/>
                <a:alphaOff val="0"/>
                <a:tint val="20000"/>
                <a:satMod val="180000"/>
                <a:lumMod val="98000"/>
              </a:schemeClr>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5. Shared Responsibility</a:t>
          </a:r>
        </a:p>
        <a:p>
          <a:pPr marL="0" lvl="0" indent="0" algn="ctr" defTabSz="622300">
            <a:lnSpc>
              <a:spcPct val="90000"/>
            </a:lnSpc>
            <a:spcBef>
              <a:spcPct val="0"/>
            </a:spcBef>
            <a:spcAft>
              <a:spcPct val="35000"/>
            </a:spcAft>
            <a:buNone/>
          </a:pPr>
          <a:r>
            <a:rPr lang="en-US" sz="1400" kern="1200" dirty="0">
              <a:latin typeface="+mn-lt"/>
              <a:ea typeface="+mn-ea"/>
              <a:cs typeface="Arial"/>
            </a:rPr>
            <a:t>Everyone does their part to support the child’s learning at school, home, and in the community.</a:t>
          </a:r>
        </a:p>
      </dsp:txBody>
      <dsp:txXfrm>
        <a:off x="4988857" y="54431"/>
        <a:ext cx="2393791" cy="1152612"/>
      </dsp:txXfrm>
    </dsp:sp>
    <dsp:sp modelId="{E28E0505-5FD8-4D6A-AC9C-3423991475AA}">
      <dsp:nvSpPr>
        <dsp:cNvPr id="0" name=""/>
        <dsp:cNvSpPr/>
      </dsp:nvSpPr>
      <dsp:spPr>
        <a:xfrm rot="20667290">
          <a:off x="4825626" y="1946167"/>
          <a:ext cx="1861311" cy="475225"/>
        </a:xfrm>
        <a:prstGeom prst="leftArrow">
          <a:avLst>
            <a:gd name="adj1" fmla="val 60000"/>
            <a:gd name="adj2" fmla="val 5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CF98BF16-D571-45DF-A40D-0DD7352CF3BA}">
      <dsp:nvSpPr>
        <dsp:cNvPr id="0" name=""/>
        <dsp:cNvSpPr/>
      </dsp:nvSpPr>
      <dsp:spPr>
        <a:xfrm>
          <a:off x="5805010" y="1371599"/>
          <a:ext cx="2119789" cy="1361903"/>
        </a:xfrm>
        <a:prstGeom prst="roundRect">
          <a:avLst>
            <a:gd name="adj" fmla="val 1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6. Information Sharing</a:t>
          </a:r>
        </a:p>
        <a:p>
          <a:pPr marL="0" lvl="0" indent="0" algn="ctr" defTabSz="622300">
            <a:lnSpc>
              <a:spcPct val="90000"/>
            </a:lnSpc>
            <a:spcBef>
              <a:spcPct val="0"/>
            </a:spcBef>
            <a:spcAft>
              <a:spcPct val="35000"/>
            </a:spcAft>
            <a:buNone/>
          </a:pPr>
          <a:r>
            <a:rPr lang="en-US" sz="1400" kern="1200" dirty="0">
              <a:latin typeface="+mn-lt"/>
              <a:ea typeface="+mn-ea"/>
              <a:cs typeface="Arial"/>
            </a:rPr>
            <a:t>The same information is given to all so all are able to make a well-informed decision.</a:t>
          </a:r>
        </a:p>
      </dsp:txBody>
      <dsp:txXfrm>
        <a:off x="5844899" y="1411488"/>
        <a:ext cx="2040011" cy="1282125"/>
      </dsp:txXfrm>
    </dsp:sp>
    <dsp:sp modelId="{466D476E-86F1-42BC-B9D9-9F0904CA524B}">
      <dsp:nvSpPr>
        <dsp:cNvPr id="0" name=""/>
        <dsp:cNvSpPr/>
      </dsp:nvSpPr>
      <dsp:spPr>
        <a:xfrm rot="582813">
          <a:off x="4943624" y="2971982"/>
          <a:ext cx="1885033" cy="475225"/>
        </a:xfrm>
        <a:prstGeom prst="leftArrow">
          <a:avLst>
            <a:gd name="adj1" fmla="val 60000"/>
            <a:gd name="adj2" fmla="val 5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72ECBA54-AD3E-4F09-85FA-9D076BCA934B}">
      <dsp:nvSpPr>
        <dsp:cNvPr id="0" name=""/>
        <dsp:cNvSpPr/>
      </dsp:nvSpPr>
      <dsp:spPr>
        <a:xfrm>
          <a:off x="6019796" y="2837982"/>
          <a:ext cx="1590700" cy="1061274"/>
        </a:xfrm>
        <a:prstGeom prst="roundRect">
          <a:avLst>
            <a:gd name="adj" fmla="val 1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7. Producing Results</a:t>
          </a:r>
        </a:p>
        <a:p>
          <a:pPr marL="0" lvl="0" indent="0" algn="ctr" defTabSz="622300">
            <a:lnSpc>
              <a:spcPct val="90000"/>
            </a:lnSpc>
            <a:spcBef>
              <a:spcPct val="0"/>
            </a:spcBef>
            <a:spcAft>
              <a:spcPct val="35000"/>
            </a:spcAft>
            <a:buNone/>
          </a:pPr>
          <a:r>
            <a:rPr lang="en-US" sz="1400" kern="1200" dirty="0">
              <a:latin typeface="+mn-lt"/>
              <a:ea typeface="+mn-ea"/>
              <a:cs typeface="Arial"/>
            </a:rPr>
            <a:t>Child makes progress.</a:t>
          </a:r>
        </a:p>
      </dsp:txBody>
      <dsp:txXfrm>
        <a:off x="6050880" y="2869066"/>
        <a:ext cx="1528532" cy="999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EDED4-9F43-459B-871A-CB4F3BA59AFD}">
      <dsp:nvSpPr>
        <dsp:cNvPr id="0" name=""/>
        <dsp:cNvSpPr/>
      </dsp:nvSpPr>
      <dsp:spPr>
        <a:xfrm>
          <a:off x="3505207" y="380995"/>
          <a:ext cx="1877662" cy="64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1. Information Gathering</a:t>
          </a:r>
        </a:p>
      </dsp:txBody>
      <dsp:txXfrm>
        <a:off x="3505207" y="380995"/>
        <a:ext cx="1877662" cy="645943"/>
      </dsp:txXfrm>
    </dsp:sp>
    <dsp:sp modelId="{F57AC49F-434F-444D-BFAE-503412325681}">
      <dsp:nvSpPr>
        <dsp:cNvPr id="0" name=""/>
        <dsp:cNvSpPr/>
      </dsp:nvSpPr>
      <dsp:spPr>
        <a:xfrm>
          <a:off x="1349397" y="85343"/>
          <a:ext cx="3806892" cy="3806892"/>
        </a:xfrm>
        <a:prstGeom prst="circularArrow">
          <a:avLst>
            <a:gd name="adj1" fmla="val 3993"/>
            <a:gd name="adj2" fmla="val 250488"/>
            <a:gd name="adj3" fmla="val 21183786"/>
            <a:gd name="adj4" fmla="val 19584892"/>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619BD-C017-42F9-B2B8-328E6BB75F05}">
      <dsp:nvSpPr>
        <dsp:cNvPr id="0" name=""/>
        <dsp:cNvSpPr/>
      </dsp:nvSpPr>
      <dsp:spPr>
        <a:xfrm>
          <a:off x="4038608" y="1904998"/>
          <a:ext cx="1877662" cy="4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 Goal Setting</a:t>
          </a:r>
        </a:p>
      </dsp:txBody>
      <dsp:txXfrm>
        <a:off x="4038608" y="1904998"/>
        <a:ext cx="1877662" cy="408590"/>
      </dsp:txXfrm>
    </dsp:sp>
    <dsp:sp modelId="{CB837261-A498-435E-B3DD-D74E15C60C11}">
      <dsp:nvSpPr>
        <dsp:cNvPr id="0" name=""/>
        <dsp:cNvSpPr/>
      </dsp:nvSpPr>
      <dsp:spPr>
        <a:xfrm>
          <a:off x="1314259" y="174300"/>
          <a:ext cx="3806892" cy="3806892"/>
        </a:xfrm>
        <a:prstGeom prst="circularArrow">
          <a:avLst>
            <a:gd name="adj1" fmla="val 3993"/>
            <a:gd name="adj2" fmla="val 250488"/>
            <a:gd name="adj3" fmla="val 1986445"/>
            <a:gd name="adj4" fmla="val 467727"/>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F06A97-2BD3-41B0-B1D4-CD6548D9747A}">
      <dsp:nvSpPr>
        <dsp:cNvPr id="0" name=""/>
        <dsp:cNvSpPr/>
      </dsp:nvSpPr>
      <dsp:spPr>
        <a:xfrm>
          <a:off x="3477863" y="3130997"/>
          <a:ext cx="1779938" cy="4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3. Planning</a:t>
          </a:r>
        </a:p>
      </dsp:txBody>
      <dsp:txXfrm>
        <a:off x="3477863" y="3130997"/>
        <a:ext cx="1779938" cy="426097"/>
      </dsp:txXfrm>
    </dsp:sp>
    <dsp:sp modelId="{1E3672F2-B14D-43C8-8CB9-C0AEC00BA0AB}">
      <dsp:nvSpPr>
        <dsp:cNvPr id="0" name=""/>
        <dsp:cNvSpPr/>
      </dsp:nvSpPr>
      <dsp:spPr>
        <a:xfrm>
          <a:off x="1483939" y="30305"/>
          <a:ext cx="3806892" cy="3806892"/>
        </a:xfrm>
        <a:prstGeom prst="circularArrow">
          <a:avLst>
            <a:gd name="adj1" fmla="val 3993"/>
            <a:gd name="adj2" fmla="val 250488"/>
            <a:gd name="adj3" fmla="val 6371111"/>
            <a:gd name="adj4" fmla="val 4140290"/>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5EB6C-F508-4CDF-871E-0C7BEFE2C4FE}">
      <dsp:nvSpPr>
        <dsp:cNvPr id="0" name=""/>
        <dsp:cNvSpPr/>
      </dsp:nvSpPr>
      <dsp:spPr>
        <a:xfrm>
          <a:off x="1371602" y="3124194"/>
          <a:ext cx="1877662" cy="43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4.Collaboration</a:t>
          </a:r>
        </a:p>
      </dsp:txBody>
      <dsp:txXfrm>
        <a:off x="1371602" y="3124194"/>
        <a:ext cx="1877662" cy="439707"/>
      </dsp:txXfrm>
    </dsp:sp>
    <dsp:sp modelId="{2339F644-59DB-4DA7-B06B-CB5BD77132C8}">
      <dsp:nvSpPr>
        <dsp:cNvPr id="0" name=""/>
        <dsp:cNvSpPr/>
      </dsp:nvSpPr>
      <dsp:spPr>
        <a:xfrm>
          <a:off x="1471186" y="103038"/>
          <a:ext cx="3806892" cy="3806892"/>
        </a:xfrm>
        <a:prstGeom prst="circularArrow">
          <a:avLst>
            <a:gd name="adj1" fmla="val 3993"/>
            <a:gd name="adj2" fmla="val 250488"/>
            <a:gd name="adj3" fmla="val 9939136"/>
            <a:gd name="adj4" fmla="val 8399888"/>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17ADB-21AD-42FF-8D89-9BCA536E0421}">
      <dsp:nvSpPr>
        <dsp:cNvPr id="0" name=""/>
        <dsp:cNvSpPr/>
      </dsp:nvSpPr>
      <dsp:spPr>
        <a:xfrm>
          <a:off x="685807" y="1904997"/>
          <a:ext cx="1877662" cy="4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5. Evaluation</a:t>
          </a:r>
        </a:p>
      </dsp:txBody>
      <dsp:txXfrm>
        <a:off x="685807" y="1904997"/>
        <a:ext cx="1877662" cy="408590"/>
      </dsp:txXfrm>
    </dsp:sp>
    <dsp:sp modelId="{FB7532D5-C387-4F3F-A254-2C859456EB80}">
      <dsp:nvSpPr>
        <dsp:cNvPr id="0" name=""/>
        <dsp:cNvSpPr/>
      </dsp:nvSpPr>
      <dsp:spPr>
        <a:xfrm>
          <a:off x="1446132" y="65864"/>
          <a:ext cx="3806892" cy="3806892"/>
        </a:xfrm>
        <a:prstGeom prst="circularArrow">
          <a:avLst>
            <a:gd name="adj1" fmla="val 3993"/>
            <a:gd name="adj2" fmla="val 250488"/>
            <a:gd name="adj3" fmla="val 12518579"/>
            <a:gd name="adj4" fmla="val 10927183"/>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5671C-20B7-4F99-9F9C-6AD96EB0A25E}">
      <dsp:nvSpPr>
        <dsp:cNvPr id="0" name=""/>
        <dsp:cNvSpPr/>
      </dsp:nvSpPr>
      <dsp:spPr>
        <a:xfrm>
          <a:off x="1219203" y="381002"/>
          <a:ext cx="1877662" cy="64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6. Reaching Agreement</a:t>
          </a:r>
        </a:p>
      </dsp:txBody>
      <dsp:txXfrm>
        <a:off x="1219203" y="381002"/>
        <a:ext cx="1877662" cy="645943"/>
      </dsp:txXfrm>
    </dsp:sp>
    <dsp:sp modelId="{88CDF279-DE67-44BC-A50B-A2C668906B68}">
      <dsp:nvSpPr>
        <dsp:cNvPr id="0" name=""/>
        <dsp:cNvSpPr/>
      </dsp:nvSpPr>
      <dsp:spPr>
        <a:xfrm>
          <a:off x="1422597" y="89784"/>
          <a:ext cx="3806892" cy="3806892"/>
        </a:xfrm>
        <a:prstGeom prst="circularArrow">
          <a:avLst>
            <a:gd name="adj1" fmla="val 3993"/>
            <a:gd name="adj2" fmla="val 250488"/>
            <a:gd name="adj3" fmla="val 17269162"/>
            <a:gd name="adj4" fmla="val 14880314"/>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272D1-8E4A-43A1-B4B8-6AE5009F1B2F}">
      <dsp:nvSpPr>
        <dsp:cNvPr id="0" name=""/>
        <dsp:cNvSpPr/>
      </dsp:nvSpPr>
      <dsp:spPr>
        <a:xfrm>
          <a:off x="1438068" y="308350"/>
          <a:ext cx="3665696" cy="12730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2137C-B425-484F-8A4A-64B98FC96FBC}">
      <dsp:nvSpPr>
        <dsp:cNvPr id="0" name=""/>
        <dsp:cNvSpPr/>
      </dsp:nvSpPr>
      <dsp:spPr>
        <a:xfrm>
          <a:off x="2819403" y="3557268"/>
          <a:ext cx="710406" cy="454660"/>
        </a:xfrm>
        <a:prstGeom prst="downArrow">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D7CC8-15B7-4ACB-906F-0420F9C85B05}">
      <dsp:nvSpPr>
        <dsp:cNvPr id="0" name=""/>
        <dsp:cNvSpPr/>
      </dsp:nvSpPr>
      <dsp:spPr>
        <a:xfrm>
          <a:off x="1571624" y="3789341"/>
          <a:ext cx="3409950" cy="85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Prioritize Issues</a:t>
          </a:r>
        </a:p>
      </dsp:txBody>
      <dsp:txXfrm>
        <a:off x="1571624" y="3789341"/>
        <a:ext cx="3409950" cy="852487"/>
      </dsp:txXfrm>
    </dsp:sp>
    <dsp:sp modelId="{EACB8F97-F7B9-4732-88B2-0FD3FFD9E724}">
      <dsp:nvSpPr>
        <dsp:cNvPr id="0" name=""/>
        <dsp:cNvSpPr/>
      </dsp:nvSpPr>
      <dsp:spPr>
        <a:xfrm>
          <a:off x="2057399" y="1498605"/>
          <a:ext cx="2323684" cy="186422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Focus Group</a:t>
          </a:r>
          <a:r>
            <a:rPr lang="en-US" sz="2000" b="1" kern="1200" dirty="0">
              <a:solidFill>
                <a:schemeClr val="tx1"/>
              </a:solidFill>
            </a:rPr>
            <a:t> </a:t>
          </a:r>
          <a:r>
            <a:rPr lang="en-US" sz="1800" b="0" kern="1200" dirty="0">
              <a:solidFill>
                <a:schemeClr val="tx1"/>
              </a:solidFill>
            </a:rPr>
            <a:t>Perspectives Stories</a:t>
          </a:r>
        </a:p>
      </dsp:txBody>
      <dsp:txXfrm>
        <a:off x="2397695" y="1771614"/>
        <a:ext cx="1643092" cy="1318205"/>
      </dsp:txXfrm>
    </dsp:sp>
    <dsp:sp modelId="{392FA799-C893-46E5-9AED-1FD4A0D14D8B}">
      <dsp:nvSpPr>
        <dsp:cNvPr id="0" name=""/>
        <dsp:cNvSpPr/>
      </dsp:nvSpPr>
      <dsp:spPr>
        <a:xfrm>
          <a:off x="1143003" y="203196"/>
          <a:ext cx="1903557" cy="168804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Brain-</a:t>
          </a:r>
        </a:p>
        <a:p>
          <a:pPr marL="0" lvl="0" indent="0" algn="ctr" defTabSz="1066800">
            <a:lnSpc>
              <a:spcPct val="90000"/>
            </a:lnSpc>
            <a:spcBef>
              <a:spcPct val="0"/>
            </a:spcBef>
            <a:spcAft>
              <a:spcPct val="35000"/>
            </a:spcAft>
            <a:buNone/>
          </a:pPr>
          <a:r>
            <a:rPr lang="en-US" sz="2400" b="1" kern="1200" dirty="0">
              <a:solidFill>
                <a:schemeClr val="tx1"/>
              </a:solidFill>
            </a:rPr>
            <a:t>storming</a:t>
          </a:r>
        </a:p>
        <a:p>
          <a:pPr marL="0" lvl="0" indent="0" algn="ctr" defTabSz="1066800">
            <a:lnSpc>
              <a:spcPct val="90000"/>
            </a:lnSpc>
            <a:spcBef>
              <a:spcPct val="0"/>
            </a:spcBef>
            <a:spcAft>
              <a:spcPct val="35000"/>
            </a:spcAft>
            <a:buNone/>
          </a:pPr>
          <a:r>
            <a:rPr lang="en-US" sz="1600" kern="1200" dirty="0">
              <a:solidFill>
                <a:schemeClr val="tx1"/>
              </a:solidFill>
            </a:rPr>
            <a:t>Ideas</a:t>
          </a:r>
        </a:p>
      </dsp:txBody>
      <dsp:txXfrm>
        <a:off x="1421772" y="450404"/>
        <a:ext cx="1346019" cy="1193624"/>
      </dsp:txXfrm>
    </dsp:sp>
    <dsp:sp modelId="{2C6B79F0-6B64-4261-A2DF-6AD360ED82A2}">
      <dsp:nvSpPr>
        <dsp:cNvPr id="0" name=""/>
        <dsp:cNvSpPr/>
      </dsp:nvSpPr>
      <dsp:spPr>
        <a:xfrm>
          <a:off x="2971796" y="0"/>
          <a:ext cx="1965806" cy="184716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Data</a:t>
          </a:r>
        </a:p>
        <a:p>
          <a:pPr marL="0" lvl="0" indent="0" algn="ctr" defTabSz="1066800">
            <a:lnSpc>
              <a:spcPct val="90000"/>
            </a:lnSpc>
            <a:spcBef>
              <a:spcPct val="0"/>
            </a:spcBef>
            <a:spcAft>
              <a:spcPct val="35000"/>
            </a:spcAft>
            <a:buNone/>
          </a:pPr>
          <a:r>
            <a:rPr lang="en-US" sz="1600" kern="1200" dirty="0">
              <a:solidFill>
                <a:schemeClr val="tx1"/>
              </a:solidFill>
            </a:rPr>
            <a:t>Numbers</a:t>
          </a:r>
        </a:p>
        <a:p>
          <a:pPr marL="0" lvl="0" indent="0" algn="ctr" defTabSz="1066800">
            <a:lnSpc>
              <a:spcPct val="90000"/>
            </a:lnSpc>
            <a:spcBef>
              <a:spcPct val="0"/>
            </a:spcBef>
            <a:spcAft>
              <a:spcPct val="35000"/>
            </a:spcAft>
            <a:buNone/>
          </a:pPr>
          <a:r>
            <a:rPr lang="en-US" sz="1600" kern="1200" dirty="0">
              <a:solidFill>
                <a:schemeClr val="tx1"/>
              </a:solidFill>
            </a:rPr>
            <a:t>Facts</a:t>
          </a:r>
        </a:p>
      </dsp:txBody>
      <dsp:txXfrm>
        <a:off x="3259682" y="270511"/>
        <a:ext cx="1390034" cy="1306143"/>
      </dsp:txXfrm>
    </dsp:sp>
    <dsp:sp modelId="{757214B2-1FCB-437E-8DA8-170BE1ADC374}">
      <dsp:nvSpPr>
        <dsp:cNvPr id="0" name=""/>
        <dsp:cNvSpPr/>
      </dsp:nvSpPr>
      <dsp:spPr>
        <a:xfrm>
          <a:off x="685827" y="-95228"/>
          <a:ext cx="5029176" cy="367719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92C78-2C36-4843-A3F6-AD20AB4DAEF1}">
      <dsp:nvSpPr>
        <dsp:cNvPr id="0" name=""/>
        <dsp:cNvSpPr/>
      </dsp:nvSpPr>
      <dsp:spPr>
        <a:xfrm>
          <a:off x="23605" y="0"/>
          <a:ext cx="4307516" cy="4308475"/>
        </a:xfrm>
        <a:prstGeom prst="circularArrow">
          <a:avLst>
            <a:gd name="adj1" fmla="val 10980"/>
            <a:gd name="adj2" fmla="val 1142322"/>
            <a:gd name="adj3" fmla="val 9000000"/>
            <a:gd name="adj4" fmla="val 10800000"/>
            <a:gd name="adj5" fmla="val 125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65BB7BD-6664-443E-9CA2-E3EE12A8B5F4}">
      <dsp:nvSpPr>
        <dsp:cNvPr id="0" name=""/>
        <dsp:cNvSpPr/>
      </dsp:nvSpPr>
      <dsp:spPr>
        <a:xfrm>
          <a:off x="4237939" y="863528"/>
          <a:ext cx="2772666" cy="256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solidFill>
            </a:rPr>
            <a:t>More Involvement</a:t>
          </a:r>
        </a:p>
        <a:p>
          <a:pPr marL="228600" lvl="1" indent="-228600" algn="l" defTabSz="977900">
            <a:lnSpc>
              <a:spcPct val="90000"/>
            </a:lnSpc>
            <a:spcBef>
              <a:spcPct val="0"/>
            </a:spcBef>
            <a:spcAft>
              <a:spcPct val="15000"/>
            </a:spcAft>
            <a:buChar char="•"/>
          </a:pPr>
          <a:r>
            <a:rPr lang="en-US" sz="2200" kern="1200" dirty="0">
              <a:solidFill>
                <a:schemeClr val="tx2"/>
              </a:solidFill>
            </a:rPr>
            <a:t>Better Relationships</a:t>
          </a:r>
        </a:p>
        <a:p>
          <a:pPr marL="228600" lvl="1" indent="-228600" algn="l" defTabSz="977900">
            <a:lnSpc>
              <a:spcPct val="90000"/>
            </a:lnSpc>
            <a:spcBef>
              <a:spcPct val="0"/>
            </a:spcBef>
            <a:spcAft>
              <a:spcPct val="15000"/>
            </a:spcAft>
            <a:buChar char="•"/>
          </a:pPr>
          <a:r>
            <a:rPr lang="en-US" sz="2200" kern="1200" dirty="0">
              <a:solidFill>
                <a:schemeClr val="tx2"/>
              </a:solidFill>
            </a:rPr>
            <a:t>Greater Commitment</a:t>
          </a:r>
        </a:p>
        <a:p>
          <a:pPr marL="228600" lvl="1" indent="-228600" algn="l" defTabSz="977900">
            <a:lnSpc>
              <a:spcPct val="90000"/>
            </a:lnSpc>
            <a:spcBef>
              <a:spcPct val="0"/>
            </a:spcBef>
            <a:spcAft>
              <a:spcPct val="15000"/>
            </a:spcAft>
            <a:buChar char="•"/>
          </a:pPr>
          <a:r>
            <a:rPr lang="en-US" sz="2200" kern="1200" dirty="0">
              <a:solidFill>
                <a:schemeClr val="tx2"/>
              </a:solidFill>
            </a:rPr>
            <a:t>Better Communication</a:t>
          </a:r>
        </a:p>
      </dsp:txBody>
      <dsp:txXfrm>
        <a:off x="4237939" y="863528"/>
        <a:ext cx="2772666" cy="2565476"/>
      </dsp:txXfrm>
    </dsp:sp>
    <dsp:sp modelId="{AB922E0B-3AB2-4BF2-845A-04F46358F85E}">
      <dsp:nvSpPr>
        <dsp:cNvPr id="0" name=""/>
        <dsp:cNvSpPr/>
      </dsp:nvSpPr>
      <dsp:spPr>
        <a:xfrm>
          <a:off x="974857" y="1559667"/>
          <a:ext cx="2403634" cy="120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tx2"/>
              </a:solidFill>
            </a:rPr>
            <a:t>Benefits</a:t>
          </a:r>
          <a:r>
            <a:rPr lang="en-US" sz="4900" kern="1200" dirty="0"/>
            <a:t> </a:t>
          </a:r>
        </a:p>
      </dsp:txBody>
      <dsp:txXfrm>
        <a:off x="974857" y="1559667"/>
        <a:ext cx="2403634" cy="12016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2300" tIns="46150" rIns="92300" bIns="46150" rtlCol="0"/>
          <a:lstStyle>
            <a:lvl1pPr algn="l">
              <a:defRPr sz="1200"/>
            </a:lvl1pPr>
          </a:lstStyle>
          <a:p>
            <a:endParaRPr lang="en-US"/>
          </a:p>
        </p:txBody>
      </p:sp>
      <p:sp>
        <p:nvSpPr>
          <p:cNvPr id="4" name="Slide Image Placeholder 3"/>
          <p:cNvSpPr>
            <a:spLocks noGrp="1" noRot="1" noChangeAspect="1"/>
          </p:cNvSpPr>
          <p:nvPr>
            <p:ph type="sldImg" idx="2"/>
          </p:nvPr>
        </p:nvSpPr>
        <p:spPr>
          <a:xfrm>
            <a:off x="1874838" y="579438"/>
            <a:ext cx="2955925" cy="2217737"/>
          </a:xfrm>
          <a:prstGeom prst="rect">
            <a:avLst/>
          </a:prstGeom>
          <a:noFill/>
          <a:ln w="12700">
            <a:solidFill>
              <a:prstClr val="black"/>
            </a:solidFill>
          </a:ln>
        </p:spPr>
        <p:txBody>
          <a:bodyPr vert="horz" lIns="92300" tIns="46150" rIns="92300" bIns="46150" rtlCol="0" anchor="ctr"/>
          <a:lstStyle/>
          <a:p>
            <a:endParaRPr lang="en-US"/>
          </a:p>
        </p:txBody>
      </p:sp>
      <p:sp>
        <p:nvSpPr>
          <p:cNvPr id="5" name="Notes Placeholder 4"/>
          <p:cNvSpPr>
            <a:spLocks noGrp="1"/>
          </p:cNvSpPr>
          <p:nvPr>
            <p:ph type="body" sz="quarter" idx="3"/>
          </p:nvPr>
        </p:nvSpPr>
        <p:spPr>
          <a:xfrm>
            <a:off x="427037" y="2941638"/>
            <a:ext cx="6248400" cy="5943599"/>
          </a:xfrm>
          <a:prstGeom prst="rect">
            <a:avLst/>
          </a:prstGeom>
        </p:spPr>
        <p:txBody>
          <a:bodyPr vert="horz" lIns="92300" tIns="46150" rIns="92300" bIns="4615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2300" tIns="46150" rIns="92300" bIns="46150" rtlCol="0" anchor="b"/>
          <a:lstStyle>
            <a:lvl1pPr algn="l">
              <a:defRPr sz="1200"/>
            </a:lvl1pPr>
          </a:lstStyle>
          <a:p>
            <a:endParaRPr lang="en-US"/>
          </a:p>
        </p:txBody>
      </p:sp>
      <p:sp>
        <p:nvSpPr>
          <p:cNvPr id="8" name="Slide Number Placeholder 7"/>
          <p:cNvSpPr>
            <a:spLocks noGrp="1"/>
          </p:cNvSpPr>
          <p:nvPr>
            <p:ph type="sldNum" sz="quarter" idx="5"/>
          </p:nvPr>
        </p:nvSpPr>
        <p:spPr>
          <a:xfrm>
            <a:off x="4022728" y="8916989"/>
            <a:ext cx="3078163" cy="469900"/>
          </a:xfrm>
          <a:prstGeom prst="rect">
            <a:avLst/>
          </a:prstGeom>
        </p:spPr>
        <p:txBody>
          <a:bodyPr vert="horz" lIns="89568" tIns="44784" rIns="89568" bIns="44784"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8038" y="15875"/>
            <a:ext cx="2265362" cy="1698625"/>
          </a:xfrm>
        </p:spPr>
      </p:sp>
      <p:sp>
        <p:nvSpPr>
          <p:cNvPr id="3" name="Notes Placeholder 2"/>
          <p:cNvSpPr>
            <a:spLocks noGrp="1"/>
          </p:cNvSpPr>
          <p:nvPr>
            <p:ph type="body" idx="1"/>
          </p:nvPr>
        </p:nvSpPr>
        <p:spPr>
          <a:xfrm>
            <a:off x="163620" y="1112837"/>
            <a:ext cx="6959087" cy="6172200"/>
          </a:xfrm>
        </p:spPr>
        <p:txBody>
          <a:bodyPr/>
          <a:lstStyle/>
          <a:p>
            <a:r>
              <a:rPr lang="en-US" sz="1400" b="1" dirty="0"/>
              <a:t>Slide #1: </a:t>
            </a:r>
            <a:r>
              <a:rPr lang="en-US" sz="1400" dirty="0"/>
              <a:t> Welcome and Introduction</a:t>
            </a:r>
          </a:p>
          <a:p>
            <a:r>
              <a:rPr lang="en-US" sz="1400" dirty="0"/>
              <a:t> </a:t>
            </a:r>
          </a:p>
          <a:p>
            <a:r>
              <a:rPr lang="en-US" sz="1400" b="1" dirty="0"/>
              <a:t>Procedural Directions:</a:t>
            </a:r>
            <a:endParaRPr lang="en-US" sz="1400" dirty="0"/>
          </a:p>
          <a:p>
            <a:pPr marL="285750" indent="-285750">
              <a:buFont typeface="Arial" panose="020B0604020202020204" pitchFamily="34" charset="0"/>
              <a:buChar char="•"/>
            </a:pPr>
            <a:r>
              <a:rPr lang="en-US" sz="1400" dirty="0"/>
              <a:t>Review </a:t>
            </a:r>
            <a:r>
              <a:rPr lang="en-US" sz="1400" dirty="0" err="1"/>
              <a:t>PPt</a:t>
            </a:r>
            <a:r>
              <a:rPr lang="en-US" sz="1400" dirty="0"/>
              <a:t>, HOs, Speaker notes </a:t>
            </a:r>
            <a:r>
              <a:rPr lang="en-US" sz="1400" b="1" dirty="0"/>
              <a:t>at least 2 week prior </a:t>
            </a:r>
            <a:r>
              <a:rPr lang="en-US" sz="1400" dirty="0"/>
              <a:t>to webinar. Make sure all information is current and that all links are live. </a:t>
            </a:r>
            <a:r>
              <a:rPr lang="en-US" sz="1400" b="1" dirty="0">
                <a:solidFill>
                  <a:srgbClr val="FF0000"/>
                </a:solidFill>
              </a:rPr>
              <a:t>Slide 1 and HO1 </a:t>
            </a:r>
            <a:r>
              <a:rPr lang="en-US" sz="1400" dirty="0"/>
              <a:t>must be revised. </a:t>
            </a:r>
          </a:p>
          <a:p>
            <a:pPr marL="285750" indent="-285750">
              <a:buFont typeface="Arial" panose="020B0604020202020204" pitchFamily="34" charset="0"/>
              <a:buChar char="•"/>
            </a:pPr>
            <a:r>
              <a:rPr lang="en-US" sz="1400" dirty="0"/>
              <a:t>One week before webinar, send the </a:t>
            </a:r>
            <a:r>
              <a:rPr lang="en-US" sz="1400" dirty="0" err="1"/>
              <a:t>PPt</a:t>
            </a:r>
            <a:r>
              <a:rPr lang="en-US" sz="1400" dirty="0"/>
              <a:t>, HOs, Speaker notes to webinar moderator. Important for moderator to have </a:t>
            </a:r>
            <a:r>
              <a:rPr lang="en-US" sz="1400" dirty="0" err="1"/>
              <a:t>PPt</a:t>
            </a:r>
            <a:r>
              <a:rPr lang="en-US" sz="1400" dirty="0"/>
              <a:t> slides in case she/he has to show the slides if technical problem arise.</a:t>
            </a:r>
          </a:p>
          <a:p>
            <a:pPr marL="223921" indent="-223921">
              <a:buFont typeface="+mj-lt"/>
              <a:buAutoNum type="arabicPeriod"/>
            </a:pPr>
            <a:endParaRPr lang="en-US" sz="1400" dirty="0"/>
          </a:p>
          <a:p>
            <a:pPr defTabSz="923000">
              <a:defRPr/>
            </a:pPr>
            <a:r>
              <a:rPr lang="en-US" sz="1400" b="1" dirty="0"/>
              <a:t>Presenter Notes:</a:t>
            </a:r>
          </a:p>
          <a:p>
            <a:pPr marL="171964" indent="-171964" eaLnBrk="0" fontAlgn="base" hangingPunct="0">
              <a:buFont typeface="Arial" panose="020B0604020202020204" pitchFamily="34" charset="0"/>
              <a:buChar char="•"/>
            </a:pPr>
            <a:r>
              <a:rPr lang="en-US" sz="1800" dirty="0"/>
              <a:t>Hello and welcome to today’s webinar This is the 2</a:t>
            </a:r>
            <a:r>
              <a:rPr lang="en-US" sz="1800" baseline="30000" dirty="0"/>
              <a:t>nd</a:t>
            </a:r>
            <a:r>
              <a:rPr lang="en-US" sz="1800" dirty="0"/>
              <a:t> in our 5-part </a:t>
            </a:r>
            <a:r>
              <a:rPr lang="en-US" sz="1800" i="1" dirty="0"/>
              <a:t>Serving on Groups that Make Decisions </a:t>
            </a:r>
            <a:r>
              <a:rPr lang="en-US" sz="1800" dirty="0"/>
              <a:t>fall webinar series – </a:t>
            </a:r>
            <a:r>
              <a:rPr lang="en-US" sz="1800" i="1" dirty="0"/>
              <a:t>Section 3. Processes Groups Use.   </a:t>
            </a:r>
          </a:p>
          <a:p>
            <a:pPr marL="167940" indent="-167940" defTabSz="923000">
              <a:buFont typeface="Arial" panose="020B0604020202020204" pitchFamily="34" charset="0"/>
              <a:buChar char="•"/>
              <a:defRPr/>
            </a:pPr>
            <a:r>
              <a:rPr lang="en-US" sz="1800" dirty="0"/>
              <a:t>My name is Jan Serak.</a:t>
            </a:r>
          </a:p>
          <a:p>
            <a:pPr marL="626512" lvl="1" indent="-167940" defTabSz="923000">
              <a:buFont typeface="Arial" panose="020B0604020202020204" pitchFamily="34" charset="0"/>
              <a:buChar char="•"/>
              <a:defRPr/>
            </a:pPr>
            <a:r>
              <a:rPr lang="en-US" sz="1800" dirty="0"/>
              <a:t>I am the founder &amp; former (now retired) ED &amp; CEO of WF. </a:t>
            </a:r>
          </a:p>
          <a:p>
            <a:pPr marL="626512" lvl="1" indent="-167940" defTabSz="923000">
              <a:buFont typeface="Arial" panose="020B0604020202020204" pitchFamily="34" charset="0"/>
              <a:buChar char="•"/>
              <a:defRPr/>
            </a:pPr>
            <a:r>
              <a:rPr lang="en-US" sz="1800" dirty="0"/>
              <a:t>I am currently the Director of Serak Consulting Services where I work with nonprofit agencies to provide training for Boards of Directors &amp; others, grant writing, and other services. </a:t>
            </a:r>
          </a:p>
          <a:p>
            <a:pPr marL="626512" lvl="1" indent="-167940" defTabSz="923000">
              <a:buFont typeface="Arial" panose="020B0604020202020204" pitchFamily="34" charset="0"/>
              <a:buChar char="•"/>
              <a:defRPr/>
            </a:pPr>
            <a:r>
              <a:rPr lang="en-US" sz="1800" dirty="0"/>
              <a:t>I am the parent of two adult sons, one of whom has autism.</a:t>
            </a:r>
          </a:p>
          <a:p>
            <a:pPr marL="171964" indent="-171964" defTabSz="923000">
              <a:buFont typeface="Arial" panose="020B0604020202020204" pitchFamily="34" charset="0"/>
              <a:buChar char="•"/>
              <a:defRPr/>
            </a:pPr>
            <a:r>
              <a:rPr lang="en-US" sz="1800" dirty="0"/>
              <a:t>We covered Sections 1 &amp; 2 in the 1</a:t>
            </a:r>
            <a:r>
              <a:rPr lang="en-US" sz="1800" baseline="30000" dirty="0"/>
              <a:t>st</a:t>
            </a:r>
            <a:r>
              <a:rPr lang="en-US" sz="1800" dirty="0"/>
              <a:t> webinar in this series.  That recording is available if you are interested. Just contact WI FACETS at the number listed on the screen. </a:t>
            </a:r>
          </a:p>
          <a:p>
            <a:pPr marL="171964" indent="-171964" defTabSz="923000">
              <a:buFont typeface="Arial" panose="020B0604020202020204" pitchFamily="34" charset="0"/>
              <a:buChar char="•"/>
              <a:defRPr/>
            </a:pPr>
            <a:r>
              <a:rPr lang="en-US" sz="1800" dirty="0"/>
              <a:t>The HOs for this webinar include a copy of all the slides that you will be seeing on your screen today.</a:t>
            </a:r>
          </a:p>
          <a:p>
            <a:pPr defTabSz="923000">
              <a:defRPr/>
            </a:pPr>
            <a:endParaRPr lang="en-US" sz="1800" dirty="0"/>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r>
              <a:rPr lang="en-US" dirty="0">
                <a:solidFill>
                  <a:prstClr val="black"/>
                </a:solidFill>
              </a:rPr>
              <a:t>1</a:t>
            </a: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3238" y="122238"/>
            <a:ext cx="2665412" cy="2000250"/>
          </a:xfrm>
        </p:spPr>
      </p:sp>
      <p:sp>
        <p:nvSpPr>
          <p:cNvPr id="3" name="Notes Placeholder 2"/>
          <p:cNvSpPr>
            <a:spLocks noGrp="1"/>
          </p:cNvSpPr>
          <p:nvPr>
            <p:ph type="body" idx="1"/>
          </p:nvPr>
        </p:nvSpPr>
        <p:spPr>
          <a:xfrm>
            <a:off x="274637" y="1036637"/>
            <a:ext cx="6248400" cy="7010400"/>
          </a:xfrm>
        </p:spPr>
        <p:txBody>
          <a:bodyPr/>
          <a:lstStyle/>
          <a:p>
            <a:r>
              <a:rPr lang="en-US" sz="1800" b="1" dirty="0"/>
              <a:t>Slide #9A:  Vision or Mission Statement?</a:t>
            </a:r>
            <a:endParaRPr lang="en-US" sz="1800" dirty="0"/>
          </a:p>
          <a:p>
            <a:r>
              <a:rPr lang="en-US" sz="1800" dirty="0"/>
              <a:t>   </a:t>
            </a:r>
            <a:r>
              <a:rPr lang="en-US" sz="1800" b="1" dirty="0"/>
              <a:t>Procedural Directions:</a:t>
            </a:r>
            <a:endParaRPr lang="en-US" sz="1800" dirty="0"/>
          </a:p>
          <a:p>
            <a:pPr marL="223921" indent="-223921">
              <a:buFont typeface="+mj-lt"/>
              <a:buAutoNum type="arabicPeriod"/>
            </a:pPr>
            <a:r>
              <a:rPr lang="en-US" sz="1800" dirty="0"/>
              <a:t>Show slide</a:t>
            </a:r>
          </a:p>
          <a:p>
            <a:r>
              <a:rPr lang="en-US" sz="1800" b="1" dirty="0"/>
              <a:t>Presenter Notes:</a:t>
            </a:r>
          </a:p>
          <a:p>
            <a:pPr marL="99092" lvl="1" indent="-285750" fontAlgn="base">
              <a:buFont typeface="Arial" panose="020B0604020202020204" pitchFamily="34" charset="0"/>
              <a:buChar char="•"/>
            </a:pPr>
            <a:r>
              <a:rPr lang="en-US" sz="1800" dirty="0"/>
              <a:t>Here is another </a:t>
            </a:r>
            <a:r>
              <a:rPr lang="en-US" sz="1800" b="1" dirty="0">
                <a:solidFill>
                  <a:srgbClr val="FF0000"/>
                </a:solidFill>
              </a:rPr>
              <a:t>quick POLL </a:t>
            </a:r>
            <a:r>
              <a:rPr lang="en-US" sz="1800" dirty="0"/>
              <a:t>for you.  In the Q&amp;A box, please write:</a:t>
            </a:r>
          </a:p>
          <a:p>
            <a:pPr marL="556292" lvl="2" indent="-285750" fontAlgn="base">
              <a:buFont typeface="Arial" panose="020B0604020202020204" pitchFamily="34" charset="0"/>
              <a:buChar char="•"/>
            </a:pPr>
            <a:r>
              <a:rPr lang="en-US" sz="1800" dirty="0"/>
              <a:t>if you think #1 is a Vision or Mission Statement?                    </a:t>
            </a:r>
            <a:r>
              <a:rPr lang="en-US" sz="1800" b="1" dirty="0"/>
              <a:t>An Asia and Pacific region free of poverty.  </a:t>
            </a:r>
            <a:endParaRPr lang="en-US" sz="1800" b="1" dirty="0">
              <a:solidFill>
                <a:srgbClr val="FF0000"/>
              </a:solidFill>
            </a:endParaRPr>
          </a:p>
          <a:p>
            <a:pPr marL="457200" lvl="2" indent="-188030" fontAlgn="base">
              <a:buFont typeface="Arial" panose="020B0604020202020204" pitchFamily="34" charset="0"/>
              <a:buChar char="•"/>
            </a:pPr>
            <a:r>
              <a:rPr lang="en-US" sz="1800" dirty="0"/>
              <a:t>And, if you think #2 is a Vision or Mission Statement?</a:t>
            </a:r>
            <a:r>
              <a:rPr lang="en-US" sz="1800" b="1" dirty="0">
                <a:solidFill>
                  <a:srgbClr val="FF0000"/>
                </a:solidFill>
              </a:rPr>
              <a:t>  </a:t>
            </a:r>
            <a:r>
              <a:rPr lang="en-US" sz="1800" b="1" dirty="0"/>
              <a:t>Promoting child health and development through a comprehensive family and community initiative. </a:t>
            </a:r>
          </a:p>
          <a:p>
            <a:pPr marL="269170" lvl="2" fontAlgn="base"/>
            <a:r>
              <a:rPr lang="en-US" sz="1800" b="1" dirty="0"/>
              <a:t>Answer:</a:t>
            </a:r>
          </a:p>
          <a:p>
            <a:pPr marL="914400" lvl="3" indent="-188030" fontAlgn="base">
              <a:buFont typeface="Arial" panose="020B0604020202020204" pitchFamily="34" charset="0"/>
              <a:buChar char="•"/>
            </a:pPr>
            <a:r>
              <a:rPr lang="en-US" sz="2000" dirty="0"/>
              <a:t>#1 is a Vision Statement– top of mountain is the “region </a:t>
            </a:r>
            <a:r>
              <a:rPr lang="en-US" sz="1800" dirty="0"/>
              <a:t>free of poverty” ..the desired goal or end state that the grp envisions for the future.</a:t>
            </a:r>
          </a:p>
          <a:p>
            <a:pPr marL="914400" lvl="3" indent="-188030" fontAlgn="base">
              <a:buFont typeface="Arial" panose="020B0604020202020204" pitchFamily="34" charset="0"/>
              <a:buChar char="•"/>
            </a:pPr>
            <a:r>
              <a:rPr lang="en-US" sz="1800" dirty="0"/>
              <a:t>#2 is a Mission statement – has the “</a:t>
            </a:r>
            <a:r>
              <a:rPr lang="en-US" sz="1800" dirty="0" err="1"/>
              <a:t>ing</a:t>
            </a:r>
            <a:r>
              <a:rPr lang="en-US" sz="1800" dirty="0"/>
              <a:t>” verb, promot</a:t>
            </a:r>
            <a:r>
              <a:rPr lang="en-US" sz="1800" b="1" dirty="0"/>
              <a:t>ing</a:t>
            </a:r>
            <a:r>
              <a:rPr lang="en-US" sz="1800" dirty="0"/>
              <a:t>, this is what  we are going to do to get us from where we are now to the mountain top goal that is in our vision statement</a:t>
            </a:r>
          </a:p>
          <a:p>
            <a:pPr marL="0" lvl="1" indent="-189402" fontAlgn="base">
              <a:buFont typeface="Arial" panose="020B0604020202020204" pitchFamily="34" charset="0"/>
              <a:buChar char="•"/>
            </a:pPr>
            <a:r>
              <a:rPr lang="en-US" sz="1800" dirty="0"/>
              <a:t>I hope that this helps you think about your group’s own mission and vision statements, or if you are not in a group that has these guiding statements, maybe you can think about suggesting the grp work together to develop them</a:t>
            </a:r>
          </a:p>
          <a:p>
            <a:pPr marL="441134" lvl="2" indent="-171964" fontAlgn="base">
              <a:buFont typeface="Arial" panose="020B0604020202020204" pitchFamily="34" charset="0"/>
              <a:buChar char="•"/>
            </a:pPr>
            <a:endParaRPr lang="en-US" sz="1800" dirty="0"/>
          </a:p>
          <a:p>
            <a:endParaRPr lang="en-US" sz="1100" dirty="0"/>
          </a:p>
          <a:p>
            <a:endParaRPr lang="en-US" dirty="0"/>
          </a:p>
        </p:txBody>
      </p:sp>
      <p:sp>
        <p:nvSpPr>
          <p:cNvPr id="4" name="Slide Number Placeholder 3"/>
          <p:cNvSpPr>
            <a:spLocks noGrp="1"/>
          </p:cNvSpPr>
          <p:nvPr>
            <p:ph type="sldNum" sz="quarter" idx="5"/>
          </p:nvPr>
        </p:nvSpPr>
        <p:spPr/>
        <p:txBody>
          <a:bodyPr/>
          <a:lstStyle/>
          <a:p>
            <a:fld id="{1D94A9CC-91BA-4D30-8CFB-B7A6E1279EEA}" type="slidenum">
              <a:rPr lang="en-US" smtClean="0"/>
              <a:t>47</a:t>
            </a:fld>
            <a:endParaRPr lang="en-US"/>
          </a:p>
        </p:txBody>
      </p:sp>
    </p:spTree>
    <p:extLst>
      <p:ext uri="{BB962C8B-B14F-4D97-AF65-F5344CB8AC3E}">
        <p14:creationId xmlns:p14="http://schemas.microsoft.com/office/powerpoint/2010/main" val="194247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3025" y="160338"/>
            <a:ext cx="2959100" cy="2219325"/>
          </a:xfrm>
        </p:spPr>
      </p:sp>
      <p:sp>
        <p:nvSpPr>
          <p:cNvPr id="3" name="Notes Placeholder 2"/>
          <p:cNvSpPr>
            <a:spLocks noGrp="1"/>
          </p:cNvSpPr>
          <p:nvPr>
            <p:ph type="body" idx="1"/>
          </p:nvPr>
        </p:nvSpPr>
        <p:spPr>
          <a:xfrm>
            <a:off x="252489" y="1270000"/>
            <a:ext cx="6564960" cy="7843837"/>
          </a:xfrm>
        </p:spPr>
        <p:txBody>
          <a:bodyPr/>
          <a:lstStyle/>
          <a:p>
            <a:r>
              <a:rPr lang="en-US" sz="1800" b="1" dirty="0"/>
              <a:t>Slide #10:  </a:t>
            </a:r>
            <a:r>
              <a:rPr lang="en-US" sz="1800" dirty="0"/>
              <a:t>Planning </a:t>
            </a:r>
          </a:p>
          <a:p>
            <a:r>
              <a:rPr lang="en-US" sz="1800" dirty="0"/>
              <a:t>  </a:t>
            </a:r>
          </a:p>
          <a:p>
            <a:r>
              <a:rPr lang="en-US" sz="1800" b="1" dirty="0"/>
              <a:t>Presenter Notes:</a:t>
            </a:r>
          </a:p>
          <a:p>
            <a:pPr marL="167940" indent="-167940" fontAlgn="base">
              <a:buFont typeface="Arial" panose="020B0604020202020204" pitchFamily="34" charset="0"/>
              <a:buChar char="•"/>
            </a:pPr>
            <a:r>
              <a:rPr lang="en-US" sz="1800" dirty="0"/>
              <a:t>The 3rd process is </a:t>
            </a:r>
            <a:r>
              <a:rPr lang="en-US" sz="1800" b="1" dirty="0"/>
              <a:t>Planning.</a:t>
            </a:r>
          </a:p>
          <a:p>
            <a:pPr marL="167940" indent="-167940" fontAlgn="base">
              <a:buFont typeface="Arial" panose="020B0604020202020204" pitchFamily="34" charset="0"/>
              <a:buChar char="•"/>
            </a:pPr>
            <a:r>
              <a:rPr lang="en-US" sz="1800" dirty="0"/>
              <a:t>A Plan begins to form when the group agrees on the first steps, agrees on the goals, and agrees on when they are going to do it, in what order they are going to do it, who is going to do what, in what order will they do it, and what resources they need to use for their work.  </a:t>
            </a:r>
          </a:p>
          <a:p>
            <a:pPr marL="167940" indent="-167940" fontAlgn="base">
              <a:buFont typeface="Arial" panose="020B0604020202020204" pitchFamily="34" charset="0"/>
              <a:buChar char="•"/>
            </a:pPr>
            <a:r>
              <a:rPr lang="en-US" sz="1800" dirty="0"/>
              <a:t>Sometimes this Plan is called an ‘</a:t>
            </a:r>
            <a:r>
              <a:rPr lang="en-US" sz="1800" b="1" dirty="0"/>
              <a:t>Action Plan’</a:t>
            </a:r>
          </a:p>
          <a:p>
            <a:pPr marL="167940" indent="-167940">
              <a:buFont typeface="Arial" panose="020B0604020202020204" pitchFamily="34" charset="0"/>
              <a:buChar char="•"/>
            </a:pPr>
            <a:r>
              <a:rPr lang="en-US" sz="1800" dirty="0"/>
              <a:t>A tool that can be effective in helping when you are trying to create your Plan is a </a:t>
            </a:r>
            <a:r>
              <a:rPr lang="en-US" sz="1800" b="1" dirty="0"/>
              <a:t>Logic Model</a:t>
            </a:r>
            <a:r>
              <a:rPr lang="en-US" sz="1800" dirty="0"/>
              <a:t>. You can also use </a:t>
            </a:r>
            <a:r>
              <a:rPr lang="en-US" sz="1800" b="1" dirty="0"/>
              <a:t>Schedule</a:t>
            </a:r>
            <a:r>
              <a:rPr lang="en-US" sz="1800" dirty="0"/>
              <a:t>s and </a:t>
            </a:r>
            <a:r>
              <a:rPr lang="en-US" sz="1800" b="1" dirty="0"/>
              <a:t>Strategy Charts </a:t>
            </a:r>
            <a:r>
              <a:rPr lang="en-US" sz="1800" dirty="0"/>
              <a:t>as well.  </a:t>
            </a:r>
          </a:p>
          <a:p>
            <a:pPr marL="615782" lvl="1" indent="-167940">
              <a:buFont typeface="Arial" panose="020B0604020202020204" pitchFamily="34" charset="0"/>
              <a:buChar char="•"/>
            </a:pPr>
            <a:r>
              <a:rPr lang="en-US" sz="1800" b="1" dirty="0"/>
              <a:t>Logic models </a:t>
            </a:r>
            <a:r>
              <a:rPr lang="en-US" sz="1800" dirty="0"/>
              <a:t>are diagrams that illustrate how a group’s activities connect to its goals and outcomes.  More info about these on next few slides.</a:t>
            </a:r>
          </a:p>
          <a:p>
            <a:pPr marL="615782" lvl="1" indent="-167940">
              <a:buFont typeface="Arial" panose="020B0604020202020204" pitchFamily="34" charset="0"/>
              <a:buChar char="•"/>
            </a:pPr>
            <a:r>
              <a:rPr lang="en-US" sz="1800" b="1" dirty="0"/>
              <a:t>Schedules, </a:t>
            </a:r>
            <a:r>
              <a:rPr lang="en-US" sz="1800" dirty="0"/>
              <a:t>also referred to as </a:t>
            </a:r>
            <a:r>
              <a:rPr lang="en-US" sz="1800" u="sng" dirty="0"/>
              <a:t>timelines, </a:t>
            </a:r>
            <a:r>
              <a:rPr lang="en-US" sz="1800" dirty="0"/>
              <a:t>provide the group with assignments to accomplish within agreed upon deadlines.</a:t>
            </a:r>
          </a:p>
          <a:p>
            <a:r>
              <a:rPr lang="en-US" sz="1800" b="1" dirty="0"/>
              <a:t>ACTIVITY: </a:t>
            </a:r>
          </a:p>
          <a:p>
            <a:pPr marL="158582" indent="-167940">
              <a:buFont typeface="Arial" panose="020B0604020202020204" pitchFamily="34" charset="0"/>
              <a:buChar char="•"/>
            </a:pPr>
            <a:r>
              <a:rPr lang="en-US" sz="1800" dirty="0"/>
              <a:t>Think about the last time you had to come up with a plan personally or in a group. How did you do it? What were you planning? Did you use one of these tools to help you reach your goal?</a:t>
            </a:r>
          </a:p>
          <a:p>
            <a:pPr marL="158582" indent="-167940">
              <a:buFont typeface="Arial" panose="020B0604020202020204" pitchFamily="34" charset="0"/>
              <a:buChar char="•"/>
            </a:pPr>
            <a:r>
              <a:rPr lang="en-US" sz="1800" dirty="0"/>
              <a:t>As, planning for an IEP meeting; birthday party or aby shower strategy chart, church fundraiser/ask for assignments &amp; feedback by a certain date, etc.</a:t>
            </a:r>
          </a:p>
          <a:p>
            <a:pPr marL="447842" lvl="1"/>
            <a:r>
              <a:rPr lang="en-US" sz="1600" dirty="0">
                <a:solidFill>
                  <a:srgbClr val="000000"/>
                </a:solidFill>
                <a:cs typeface="Arial" charset="0"/>
              </a:rPr>
              <a:t>	</a:t>
            </a:r>
            <a:r>
              <a:rPr lang="en-US" sz="1600" dirty="0"/>
              <a:t> </a:t>
            </a:r>
          </a:p>
          <a:p>
            <a:endParaRPr lang="en-US" sz="1600" dirty="0"/>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r>
              <a:rPr lang="en-US" dirty="0"/>
              <a:t>10</a:t>
            </a:r>
          </a:p>
        </p:txBody>
      </p:sp>
    </p:spTree>
    <p:extLst>
      <p:ext uri="{BB962C8B-B14F-4D97-AF65-F5344CB8AC3E}">
        <p14:creationId xmlns:p14="http://schemas.microsoft.com/office/powerpoint/2010/main" val="317526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25" y="160338"/>
            <a:ext cx="2957513" cy="2217737"/>
          </a:xfrm>
        </p:spPr>
      </p:sp>
      <p:sp>
        <p:nvSpPr>
          <p:cNvPr id="3" name="Notes Placeholder 2"/>
          <p:cNvSpPr>
            <a:spLocks noGrp="1"/>
          </p:cNvSpPr>
          <p:nvPr>
            <p:ph type="body" idx="1"/>
          </p:nvPr>
        </p:nvSpPr>
        <p:spPr>
          <a:xfrm>
            <a:off x="287337" y="1646237"/>
            <a:ext cx="6616700" cy="5943599"/>
          </a:xfrm>
        </p:spPr>
        <p:txBody>
          <a:bodyPr/>
          <a:lstStyle/>
          <a:p>
            <a:r>
              <a:rPr lang="en-US" sz="1800" b="1" dirty="0"/>
              <a:t>Slide #11:  </a:t>
            </a:r>
            <a:r>
              <a:rPr lang="en-US" sz="1800" dirty="0"/>
              <a:t>Logic Model Example</a:t>
            </a:r>
          </a:p>
          <a:p>
            <a:r>
              <a:rPr lang="en-US" sz="1800" dirty="0"/>
              <a:t> </a:t>
            </a:r>
          </a:p>
          <a:p>
            <a:r>
              <a:rPr lang="en-US" sz="1800" b="1" dirty="0"/>
              <a:t>Presenter Notes:</a:t>
            </a:r>
          </a:p>
          <a:p>
            <a:pPr marL="167940" indent="-167940" defTabSz="895682">
              <a:buFont typeface="Arial" panose="020B0604020202020204" pitchFamily="34" charset="0"/>
              <a:buChar char="•"/>
              <a:defRPr/>
            </a:pPr>
            <a:r>
              <a:rPr lang="en-US" sz="1800" b="1" dirty="0">
                <a:solidFill>
                  <a:srgbClr val="FF0000"/>
                </a:solidFill>
                <a:highlight>
                  <a:srgbClr val="FFFF00"/>
                </a:highlight>
                <a:cs typeface="Arial" charset="0"/>
              </a:rPr>
              <a:t>Go ahead and type in the Q&amp;A  box </a:t>
            </a:r>
            <a:r>
              <a:rPr lang="en-US" sz="1800" b="1" dirty="0">
                <a:cs typeface="Arial" charset="0"/>
              </a:rPr>
              <a:t>if a group that you are a part of uses a Logic Model as part of their regular communication of their </a:t>
            </a:r>
            <a:r>
              <a:rPr lang="en-US" sz="1800" b="1" u="sng" dirty="0">
                <a:cs typeface="Arial" charset="0"/>
              </a:rPr>
              <a:t>action plan.</a:t>
            </a:r>
          </a:p>
          <a:p>
            <a:pPr marL="167940" indent="-167940" defTabSz="895682">
              <a:buFont typeface="Arial" panose="020B0604020202020204" pitchFamily="34" charset="0"/>
              <a:buChar char="•"/>
              <a:defRPr/>
            </a:pPr>
            <a:r>
              <a:rPr lang="en-US" sz="1800" dirty="0">
                <a:solidFill>
                  <a:srgbClr val="000000"/>
                </a:solidFill>
                <a:cs typeface="Arial" charset="0"/>
              </a:rPr>
              <a:t>Here’s an </a:t>
            </a:r>
            <a:r>
              <a:rPr lang="en-US" sz="1800" b="1" dirty="0">
                <a:solidFill>
                  <a:srgbClr val="000000"/>
                </a:solidFill>
                <a:cs typeface="Arial" charset="0"/>
              </a:rPr>
              <a:t>EX of a logic model</a:t>
            </a:r>
            <a:r>
              <a:rPr lang="en-US" sz="1800" dirty="0">
                <a:solidFill>
                  <a:srgbClr val="000000"/>
                </a:solidFill>
                <a:cs typeface="Arial" charset="0"/>
              </a:rPr>
              <a:t>.  It is for a family camping vacation.</a:t>
            </a:r>
          </a:p>
          <a:p>
            <a:pPr marL="615782" lvl="1" indent="-167940" defTabSz="895682">
              <a:buFont typeface="Arial" panose="020B0604020202020204" pitchFamily="34" charset="0"/>
              <a:buChar char="•"/>
              <a:defRPr/>
            </a:pPr>
            <a:r>
              <a:rPr lang="en-US" sz="1800" dirty="0">
                <a:solidFill>
                  <a:srgbClr val="000000"/>
                </a:solidFill>
                <a:cs typeface="Arial" charset="0"/>
              </a:rPr>
              <a:t>The orange items are the </a:t>
            </a:r>
            <a:r>
              <a:rPr lang="en-US" sz="1800" u="sng" dirty="0">
                <a:solidFill>
                  <a:srgbClr val="000000"/>
                </a:solidFill>
                <a:cs typeface="Arial" charset="0"/>
              </a:rPr>
              <a:t>inputs</a:t>
            </a:r>
            <a:r>
              <a:rPr lang="en-US" sz="1800" dirty="0">
                <a:solidFill>
                  <a:srgbClr val="000000"/>
                </a:solidFill>
                <a:cs typeface="Arial" charset="0"/>
              </a:rPr>
              <a:t>. These are the things that you are going to need to make this trip happen.  SO, for a family vacation, you will need family members, a budget, a car, and camping equipment.</a:t>
            </a:r>
          </a:p>
          <a:p>
            <a:pPr marL="615782" lvl="1" indent="-167940" defTabSz="895682">
              <a:buFont typeface="Arial" panose="020B0604020202020204" pitchFamily="34" charset="0"/>
              <a:buChar char="•"/>
              <a:defRPr/>
            </a:pPr>
            <a:r>
              <a:rPr lang="en-US" sz="1800" dirty="0">
                <a:solidFill>
                  <a:srgbClr val="000000"/>
                </a:solidFill>
                <a:cs typeface="Arial" charset="0"/>
              </a:rPr>
              <a:t>The green boxes are the </a:t>
            </a:r>
            <a:r>
              <a:rPr lang="en-US" sz="1800" u="sng" dirty="0">
                <a:solidFill>
                  <a:srgbClr val="000000"/>
                </a:solidFill>
                <a:cs typeface="Arial" charset="0"/>
              </a:rPr>
              <a:t>outputs</a:t>
            </a:r>
            <a:r>
              <a:rPr lang="en-US" sz="1800" dirty="0">
                <a:solidFill>
                  <a:srgbClr val="000000"/>
                </a:solidFill>
                <a:cs typeface="Arial" charset="0"/>
              </a:rPr>
              <a:t>.  These are the things that need to be done.  You will need to drive to the state park, set up camp, and cook, play, talk, laugh, and hike.</a:t>
            </a:r>
          </a:p>
          <a:p>
            <a:pPr marL="615782" lvl="1" indent="-167940" defTabSz="895682">
              <a:buFont typeface="Arial" panose="020B0604020202020204" pitchFamily="34" charset="0"/>
              <a:buChar char="•"/>
              <a:defRPr/>
            </a:pPr>
            <a:r>
              <a:rPr lang="en-US" sz="1800" dirty="0">
                <a:solidFill>
                  <a:srgbClr val="000000"/>
                </a:solidFill>
                <a:cs typeface="Arial" charset="0"/>
              </a:rPr>
              <a:t>The hot pink item, is the </a:t>
            </a:r>
            <a:r>
              <a:rPr lang="en-US" sz="1800" u="sng" dirty="0">
                <a:solidFill>
                  <a:srgbClr val="000000"/>
                </a:solidFill>
                <a:cs typeface="Arial" charset="0"/>
              </a:rPr>
              <a:t>outcome</a:t>
            </a:r>
            <a:r>
              <a:rPr lang="en-US" sz="1800" dirty="0">
                <a:solidFill>
                  <a:srgbClr val="000000"/>
                </a:solidFill>
                <a:cs typeface="Arial" charset="0"/>
              </a:rPr>
              <a:t> of the family vacation that you are trying to reach.  It will be that family members learn about each other, the family has a good time, and the family bonds.</a:t>
            </a:r>
          </a:p>
          <a:p>
            <a:pPr marL="157210" indent="-167940" defTabSz="895682">
              <a:buFont typeface="Arial" panose="020B0604020202020204" pitchFamily="34" charset="0"/>
              <a:buChar char="•"/>
              <a:defRPr/>
            </a:pPr>
            <a:r>
              <a:rPr lang="en-US" sz="1800" dirty="0">
                <a:solidFill>
                  <a:srgbClr val="000000"/>
                </a:solidFill>
                <a:cs typeface="Arial" charset="0"/>
              </a:rPr>
              <a:t>This is a very basic model to give you the idea of how easy it is to develop a logic model – you just need to think through what the Inputs, Outputs, and Outcomes will be.</a:t>
            </a:r>
          </a:p>
          <a:p>
            <a:pPr marL="157210" indent="-167940" defTabSz="895682">
              <a:buFont typeface="Arial" panose="020B0604020202020204" pitchFamily="34" charset="0"/>
              <a:buChar char="•"/>
              <a:defRPr/>
            </a:pPr>
            <a:endParaRPr lang="en-US" sz="1800" dirty="0"/>
          </a:p>
          <a:p>
            <a:endParaRPr lang="en-US" sz="1600" dirty="0"/>
          </a:p>
          <a:p>
            <a:pPr defTabSz="923000">
              <a:defRPr/>
            </a:pPr>
            <a:endParaRPr lang="en-US" u="sng" dirty="0">
              <a:solidFill>
                <a:srgbClr val="000000"/>
              </a:solidFill>
              <a:cs typeface="Arial" charset="0"/>
            </a:endParaRP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r>
              <a:rPr lang="en-US" dirty="0"/>
              <a:t>11</a:t>
            </a:r>
          </a:p>
        </p:txBody>
      </p:sp>
    </p:spTree>
    <p:extLst>
      <p:ext uri="{BB962C8B-B14F-4D97-AF65-F5344CB8AC3E}">
        <p14:creationId xmlns:p14="http://schemas.microsoft.com/office/powerpoint/2010/main" val="1710535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21263" y="33338"/>
            <a:ext cx="1946275" cy="1460500"/>
          </a:xfrm>
        </p:spPr>
      </p:sp>
      <p:sp>
        <p:nvSpPr>
          <p:cNvPr id="3" name="Notes Placeholder 2"/>
          <p:cNvSpPr>
            <a:spLocks noGrp="1"/>
          </p:cNvSpPr>
          <p:nvPr>
            <p:ph type="body" idx="1"/>
          </p:nvPr>
        </p:nvSpPr>
        <p:spPr>
          <a:xfrm>
            <a:off x="134997" y="171119"/>
            <a:ext cx="6832541" cy="8878301"/>
          </a:xfrm>
        </p:spPr>
        <p:txBody>
          <a:bodyPr/>
          <a:lstStyle/>
          <a:p>
            <a:r>
              <a:rPr lang="en-US" sz="1800" b="1" dirty="0"/>
              <a:t>Slide #12:  </a:t>
            </a:r>
            <a:r>
              <a:rPr lang="en-US" sz="1800" dirty="0"/>
              <a:t>Logic Model Example</a:t>
            </a:r>
            <a:endParaRPr lang="en-US" sz="800" dirty="0"/>
          </a:p>
          <a:p>
            <a:r>
              <a:rPr lang="en-US" sz="800" dirty="0"/>
              <a:t>  </a:t>
            </a:r>
          </a:p>
          <a:p>
            <a:r>
              <a:rPr lang="en-US" sz="1800" b="1" dirty="0"/>
              <a:t>Presenter Notes:</a:t>
            </a:r>
          </a:p>
          <a:p>
            <a:pPr marL="167940" indent="-167940">
              <a:buFont typeface="Arial" panose="020B0604020202020204" pitchFamily="34" charset="0"/>
              <a:buChar char="•"/>
            </a:pPr>
            <a:r>
              <a:rPr lang="en-US" sz="1800" dirty="0"/>
              <a:t>Here is another example of a logic model. </a:t>
            </a:r>
          </a:p>
          <a:p>
            <a:pPr marL="167940" indent="-167940">
              <a:buFont typeface="Arial" panose="020B0604020202020204" pitchFamily="34" charset="0"/>
              <a:buChar char="•"/>
            </a:pPr>
            <a:r>
              <a:rPr lang="en-US" sz="1800" dirty="0"/>
              <a:t>This one, looks more like what we would see in                                              our professional settings of decision-making groups.  </a:t>
            </a:r>
          </a:p>
          <a:p>
            <a:pPr marL="167940" indent="-167940">
              <a:buFont typeface="Arial" panose="020B0604020202020204" pitchFamily="34" charset="0"/>
              <a:buChar char="•"/>
            </a:pPr>
            <a:r>
              <a:rPr lang="en-US" sz="1800" dirty="0"/>
              <a:t>It has the same categories as the example on the last slide of inputs, outputs, and outcomes.  There are other areas too.  </a:t>
            </a:r>
          </a:p>
          <a:p>
            <a:pPr marL="167940" indent="-167940">
              <a:buFont typeface="Arial" panose="020B0604020202020204" pitchFamily="34" charset="0"/>
              <a:buChar char="•"/>
            </a:pPr>
            <a:r>
              <a:rPr lang="en-US" sz="1800" dirty="0"/>
              <a:t>You’ll see the </a:t>
            </a:r>
            <a:r>
              <a:rPr lang="en-US" sz="1800" b="1" dirty="0"/>
              <a:t>outputs</a:t>
            </a:r>
            <a:r>
              <a:rPr lang="en-US" sz="1800" dirty="0"/>
              <a:t> (green) are broken into </a:t>
            </a:r>
            <a:r>
              <a:rPr lang="en-US" sz="1800" b="1" dirty="0"/>
              <a:t>Activities&amp; Participation</a:t>
            </a:r>
          </a:p>
          <a:p>
            <a:pPr marL="167940" indent="-167940">
              <a:buFont typeface="Arial" panose="020B0604020202020204" pitchFamily="34" charset="0"/>
              <a:buChar char="•"/>
            </a:pPr>
            <a:r>
              <a:rPr lang="en-US" sz="1800" dirty="0"/>
              <a:t>The </a:t>
            </a:r>
            <a:r>
              <a:rPr lang="en-US" sz="1800" b="1" dirty="0"/>
              <a:t>Outcomes</a:t>
            </a:r>
            <a:r>
              <a:rPr lang="en-US" sz="1800" dirty="0"/>
              <a:t> (pink/orange) have subcategories of </a:t>
            </a:r>
            <a:r>
              <a:rPr lang="en-US" sz="1800" b="1" dirty="0"/>
              <a:t>Short term, medium term, and long-term </a:t>
            </a:r>
            <a:r>
              <a:rPr lang="en-US" sz="1800" dirty="0"/>
              <a:t>outcomes</a:t>
            </a:r>
          </a:p>
          <a:p>
            <a:pPr marL="167940" indent="-167940">
              <a:buFont typeface="Arial" panose="020B0604020202020204" pitchFamily="34" charset="0"/>
              <a:buChar char="•"/>
            </a:pPr>
            <a:r>
              <a:rPr lang="en-US" sz="1800" dirty="0"/>
              <a:t>The Model starts out w/the </a:t>
            </a:r>
            <a:r>
              <a:rPr lang="en-US" sz="1800" b="1" dirty="0"/>
              <a:t>Situation</a:t>
            </a:r>
            <a:r>
              <a:rPr lang="en-US" sz="1800" dirty="0"/>
              <a:t> (darker blue/far left)– what is the situation that the group is going into?</a:t>
            </a:r>
          </a:p>
          <a:p>
            <a:pPr marL="167940" indent="-167940">
              <a:buFont typeface="Arial" panose="020B0604020202020204" pitchFamily="34" charset="0"/>
              <a:buChar char="•"/>
            </a:pPr>
            <a:r>
              <a:rPr lang="en-US" sz="1800" dirty="0"/>
              <a:t>Also at the left (lighter blue) are the group’s Priorities.  </a:t>
            </a:r>
          </a:p>
          <a:p>
            <a:pPr marL="167940" indent="-167940">
              <a:buFont typeface="Arial" panose="020B0604020202020204" pitchFamily="34" charset="0"/>
              <a:buChar char="•"/>
            </a:pPr>
            <a:r>
              <a:rPr lang="en-US" sz="1800" dirty="0"/>
              <a:t>In blue boxes near the bottom, are the </a:t>
            </a:r>
            <a:r>
              <a:rPr lang="en-US" sz="1800" b="1" dirty="0"/>
              <a:t>Assumptions </a:t>
            </a:r>
            <a:r>
              <a:rPr lang="en-US" sz="1800" dirty="0"/>
              <a:t>and </a:t>
            </a:r>
            <a:r>
              <a:rPr lang="en-US" sz="1800" b="1" dirty="0"/>
              <a:t>External Factors </a:t>
            </a:r>
            <a:r>
              <a:rPr lang="en-US" sz="1800" dirty="0"/>
              <a:t>that will impact decision-making.</a:t>
            </a:r>
          </a:p>
          <a:p>
            <a:pPr marL="626512" lvl="1" indent="-167940">
              <a:buFont typeface="Arial" panose="020B0604020202020204" pitchFamily="34" charset="0"/>
              <a:buChar char="•"/>
            </a:pPr>
            <a:r>
              <a:rPr lang="en-US" sz="1800" b="1" dirty="0"/>
              <a:t>Assumptions</a:t>
            </a:r>
            <a:r>
              <a:rPr lang="en-US" sz="1800" dirty="0"/>
              <a:t> – are kind of a place to write what things are assumed about the work…such as, you will have the time to implement the change, you have the $</a:t>
            </a:r>
          </a:p>
          <a:p>
            <a:pPr marL="626512" lvl="1" indent="-167940">
              <a:buFont typeface="Arial" panose="020B0604020202020204" pitchFamily="34" charset="0"/>
              <a:buChar char="•"/>
            </a:pPr>
            <a:r>
              <a:rPr lang="en-US" sz="1800" dirty="0"/>
              <a:t>EX of an </a:t>
            </a:r>
            <a:r>
              <a:rPr lang="en-US" sz="1800" b="1" dirty="0"/>
              <a:t>External Factor</a:t>
            </a:r>
            <a:r>
              <a:rPr lang="en-US" sz="1800" dirty="0"/>
              <a:t> might be if the group was working on a school decision and the law changes halfway into the work, you will need to change the course of action. </a:t>
            </a:r>
          </a:p>
          <a:p>
            <a:pPr marL="167940" indent="-167940">
              <a:buFont typeface="Arial" panose="020B0604020202020204" pitchFamily="34" charset="0"/>
              <a:buChar char="•"/>
            </a:pPr>
            <a:r>
              <a:rPr lang="en-US" sz="1800" dirty="0"/>
              <a:t>And, at the bottom (in yellow), going across the whole plan is </a:t>
            </a:r>
            <a:r>
              <a:rPr lang="en-US" sz="1800" b="1" dirty="0"/>
              <a:t>Evaluation</a:t>
            </a:r>
            <a:r>
              <a:rPr lang="en-US" sz="1800" dirty="0"/>
              <a:t>. The group would be evaluating through the whole process – not just get to the end and then evaluate. The group will evaluate how the group is doing, make changes if needed, and decide next steps as we go along.’</a:t>
            </a:r>
          </a:p>
          <a:p>
            <a:r>
              <a:rPr lang="en-US" sz="1800" dirty="0"/>
              <a:t>You have a 1-page </a:t>
            </a:r>
            <a:r>
              <a:rPr lang="en-US" sz="1800" b="1" dirty="0">
                <a:solidFill>
                  <a:srgbClr val="FF0000"/>
                </a:solidFill>
              </a:rPr>
              <a:t>HO – Logic Model Template &amp; Logic Model Example</a:t>
            </a:r>
            <a:r>
              <a:rPr lang="en-US" sz="1800" dirty="0"/>
              <a:t>.</a:t>
            </a:r>
            <a:endParaRPr lang="en-US" sz="1800" b="1" dirty="0">
              <a:solidFill>
                <a:srgbClr val="FF0000"/>
              </a:solidFill>
            </a:endParaRPr>
          </a:p>
          <a:p>
            <a:pPr marL="286607" indent="-286607">
              <a:buFont typeface="Arial" panose="020B0604020202020204" pitchFamily="34" charset="0"/>
              <a:buChar char="•"/>
            </a:pPr>
            <a:r>
              <a:rPr lang="en-US" sz="1800" dirty="0"/>
              <a:t>This is a great template you can use to develop a Logic Model with your group – </a:t>
            </a:r>
          </a:p>
          <a:p>
            <a:pPr marL="286607" indent="-286607">
              <a:buFont typeface="Arial" panose="020B0604020202020204" pitchFamily="34" charset="0"/>
              <a:buChar char="•"/>
            </a:pPr>
            <a:r>
              <a:rPr lang="en-US" sz="1800" dirty="0"/>
              <a:t>There is also an EX on your HO – </a:t>
            </a:r>
            <a:r>
              <a:rPr lang="en-US" sz="1800" i="1" dirty="0"/>
              <a:t>Going to the Dr. with a Sick Child</a:t>
            </a:r>
            <a:endParaRPr lang="en-US" i="1" dirty="0"/>
          </a:p>
        </p:txBody>
      </p:sp>
      <p:sp>
        <p:nvSpPr>
          <p:cNvPr id="4" name="Slide Number Placeholder 3"/>
          <p:cNvSpPr>
            <a:spLocks noGrp="1"/>
          </p:cNvSpPr>
          <p:nvPr>
            <p:ph type="sldNum" sz="quarter" idx="10"/>
          </p:nvPr>
        </p:nvSpPr>
        <p:spPr/>
        <p:txBody>
          <a:bodyPr/>
          <a:lstStyle/>
          <a:p>
            <a:r>
              <a:rPr lang="en-US" dirty="0"/>
              <a:t>12</a:t>
            </a:r>
          </a:p>
        </p:txBody>
      </p:sp>
    </p:spTree>
    <p:extLst>
      <p:ext uri="{BB962C8B-B14F-4D97-AF65-F5344CB8AC3E}">
        <p14:creationId xmlns:p14="http://schemas.microsoft.com/office/powerpoint/2010/main" val="3252530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0525" y="0"/>
            <a:ext cx="1587500" cy="1190625"/>
          </a:xfrm>
        </p:spPr>
      </p:sp>
      <p:sp>
        <p:nvSpPr>
          <p:cNvPr id="3" name="Notes Placeholder 2"/>
          <p:cNvSpPr>
            <a:spLocks noGrp="1"/>
          </p:cNvSpPr>
          <p:nvPr>
            <p:ph type="body" idx="1"/>
          </p:nvPr>
        </p:nvSpPr>
        <p:spPr>
          <a:xfrm>
            <a:off x="148167" y="46037"/>
            <a:ext cx="6755870" cy="9144000"/>
          </a:xfrm>
        </p:spPr>
        <p:txBody>
          <a:bodyPr/>
          <a:lstStyle/>
          <a:p>
            <a:r>
              <a:rPr lang="en-US" sz="1800" b="1" dirty="0"/>
              <a:t>Slide #13:  </a:t>
            </a:r>
            <a:r>
              <a:rPr lang="en-US" sz="1800" dirty="0"/>
              <a:t>Collaboration</a:t>
            </a:r>
          </a:p>
          <a:p>
            <a:r>
              <a:rPr lang="en-US" sz="1800" dirty="0"/>
              <a:t>  </a:t>
            </a:r>
            <a:r>
              <a:rPr lang="en-US" sz="1800" b="1" dirty="0"/>
              <a:t>Presenter Notes:</a:t>
            </a:r>
          </a:p>
          <a:p>
            <a:pPr marL="167940" indent="-167940">
              <a:buFont typeface="Arial" panose="020B0604020202020204" pitchFamily="34" charset="0"/>
              <a:buChar char="•"/>
            </a:pPr>
            <a:r>
              <a:rPr lang="en-US" sz="1800" dirty="0">
                <a:solidFill>
                  <a:srgbClr val="000000"/>
                </a:solidFill>
                <a:ea typeface="Times New Roman"/>
                <a:cs typeface="Calibri"/>
              </a:rPr>
              <a:t>The 4th Process is </a:t>
            </a:r>
            <a:r>
              <a:rPr lang="en-US" sz="1800" b="1" dirty="0">
                <a:solidFill>
                  <a:srgbClr val="000000"/>
                </a:solidFill>
                <a:ea typeface="Times New Roman"/>
                <a:cs typeface="Calibri"/>
              </a:rPr>
              <a:t>Collaboration – </a:t>
            </a:r>
            <a:r>
              <a:rPr lang="en-US" sz="1800" dirty="0">
                <a:solidFill>
                  <a:srgbClr val="000000"/>
                </a:solidFill>
                <a:ea typeface="Times New Roman"/>
                <a:cs typeface="Calibri"/>
              </a:rPr>
              <a:t>this is when                                          members of a group voluntarily bring their knowledge                                &amp; experiences together to work toward a common goal.  </a:t>
            </a:r>
          </a:p>
          <a:p>
            <a:pPr marL="167940" indent="-167940">
              <a:buFont typeface="Arial" panose="020B0604020202020204" pitchFamily="34" charset="0"/>
              <a:buChar char="•"/>
            </a:pPr>
            <a:r>
              <a:rPr lang="en-US" sz="1800" dirty="0">
                <a:solidFill>
                  <a:srgbClr val="000000"/>
                </a:solidFill>
                <a:ea typeface="Times New Roman"/>
                <a:cs typeface="Calibri"/>
              </a:rPr>
              <a:t>There are several ways to </a:t>
            </a:r>
            <a:r>
              <a:rPr lang="en-US" sz="1800" u="sng" dirty="0">
                <a:solidFill>
                  <a:srgbClr val="000000"/>
                </a:solidFill>
                <a:ea typeface="Times New Roman"/>
                <a:cs typeface="Calibri"/>
              </a:rPr>
              <a:t>help encourage collaboration </a:t>
            </a:r>
            <a:r>
              <a:rPr lang="en-US" sz="1800" dirty="0">
                <a:solidFill>
                  <a:srgbClr val="000000"/>
                </a:solidFill>
                <a:ea typeface="Times New Roman"/>
                <a:cs typeface="Calibri"/>
              </a:rPr>
              <a:t>among your group members if it is not already happening:</a:t>
            </a:r>
            <a:endParaRPr lang="en-US" sz="1800" dirty="0">
              <a:ea typeface="Times New Roman"/>
              <a:cs typeface="Times New Roman"/>
            </a:endParaRPr>
          </a:p>
          <a:p>
            <a:pPr marL="157210" indent="-167940">
              <a:buFont typeface="Arial" panose="020B0604020202020204" pitchFamily="34" charset="0"/>
              <a:buChar char="•"/>
            </a:pPr>
            <a:r>
              <a:rPr lang="en-US" sz="1800" dirty="0">
                <a:solidFill>
                  <a:srgbClr val="000000"/>
                </a:solidFill>
                <a:ea typeface="Times New Roman"/>
                <a:cs typeface="Calibri"/>
              </a:rPr>
              <a:t>One way is to </a:t>
            </a:r>
            <a:r>
              <a:rPr lang="en-US" sz="1800" b="1" dirty="0">
                <a:solidFill>
                  <a:srgbClr val="000000"/>
                </a:solidFill>
                <a:ea typeface="Times New Roman"/>
                <a:cs typeface="Calibri"/>
              </a:rPr>
              <a:t>set expectations </a:t>
            </a:r>
            <a:r>
              <a:rPr lang="en-US" sz="1800" dirty="0">
                <a:solidFill>
                  <a:srgbClr val="000000"/>
                </a:solidFill>
                <a:ea typeface="Times New Roman"/>
                <a:cs typeface="Calibri"/>
              </a:rPr>
              <a:t>that everyone agrees upon.  That helps increase cooperation and a positive working environment.                               </a:t>
            </a:r>
          </a:p>
          <a:p>
            <a:pPr marL="615782" lvl="1" indent="-167940">
              <a:buFont typeface="Arial" panose="020B0604020202020204" pitchFamily="34" charset="0"/>
              <a:buChar char="•"/>
            </a:pPr>
            <a:r>
              <a:rPr lang="en-US" sz="1800" b="1" i="1" dirty="0">
                <a:solidFill>
                  <a:srgbClr val="000000"/>
                </a:solidFill>
                <a:ea typeface="Times New Roman"/>
                <a:cs typeface="Calibri"/>
              </a:rPr>
              <a:t>EX: </a:t>
            </a:r>
            <a:r>
              <a:rPr lang="en-US" sz="1800" i="1" dirty="0">
                <a:solidFill>
                  <a:srgbClr val="000000"/>
                </a:solidFill>
                <a:ea typeface="Times New Roman"/>
                <a:cs typeface="Calibri"/>
              </a:rPr>
              <a:t>If you are on a Board &amp; people are not reading the materials ahead of time, then one of the expectations is that everyone reads the materials &amp; comes prepared to the meeting. Then, if people show up unprepared,  the group leader can refer them back to the list of expectations &amp; </a:t>
            </a:r>
            <a:r>
              <a:rPr lang="en-US" sz="1800" i="1" dirty="0" err="1">
                <a:solidFill>
                  <a:srgbClr val="000000"/>
                </a:solidFill>
                <a:ea typeface="Times New Roman"/>
                <a:cs typeface="Calibri"/>
              </a:rPr>
              <a:t>cAn</a:t>
            </a:r>
            <a:r>
              <a:rPr lang="en-US" sz="1800" i="1" dirty="0">
                <a:solidFill>
                  <a:srgbClr val="000000"/>
                </a:solidFill>
                <a:ea typeface="Times New Roman"/>
                <a:cs typeface="Calibri"/>
              </a:rPr>
              <a:t> remind them that the group decided that this was necessary to make the group function well &amp; encourage a positive work environment.  </a:t>
            </a:r>
            <a:endParaRPr lang="en-US" sz="1800" i="1" dirty="0">
              <a:ea typeface="Times New Roman"/>
              <a:cs typeface="Times New Roman"/>
            </a:endParaRPr>
          </a:p>
          <a:p>
            <a:pPr marL="157210" indent="-167940">
              <a:buFont typeface="Arial" panose="020B0604020202020204" pitchFamily="34" charset="0"/>
              <a:buChar char="•"/>
            </a:pPr>
            <a:r>
              <a:rPr lang="en-US" sz="1800" dirty="0">
                <a:solidFill>
                  <a:srgbClr val="000000"/>
                </a:solidFill>
                <a:ea typeface="Times New Roman"/>
                <a:cs typeface="Calibri"/>
              </a:rPr>
              <a:t>Another Collab tool is to encourage </a:t>
            </a:r>
            <a:r>
              <a:rPr lang="en-US" sz="1800" b="1" dirty="0">
                <a:solidFill>
                  <a:srgbClr val="000000"/>
                </a:solidFill>
                <a:ea typeface="Times New Roman"/>
                <a:cs typeface="Calibri"/>
              </a:rPr>
              <a:t>On-going </a:t>
            </a:r>
            <a:r>
              <a:rPr lang="en-US" sz="1800" b="1" dirty="0" err="1">
                <a:solidFill>
                  <a:srgbClr val="000000"/>
                </a:solidFill>
                <a:ea typeface="Times New Roman"/>
                <a:cs typeface="Calibri"/>
              </a:rPr>
              <a:t>commctn</a:t>
            </a:r>
            <a:r>
              <a:rPr lang="en-US" sz="1800" b="1" dirty="0">
                <a:solidFill>
                  <a:srgbClr val="000000"/>
                </a:solidFill>
                <a:ea typeface="Times New Roman"/>
                <a:cs typeface="Calibri"/>
              </a:rPr>
              <a:t> &amp; </a:t>
            </a:r>
            <a:r>
              <a:rPr lang="en-US" sz="1800" b="1" dirty="0" err="1">
                <a:solidFill>
                  <a:srgbClr val="000000"/>
                </a:solidFill>
                <a:ea typeface="Times New Roman"/>
                <a:cs typeface="Calibri"/>
              </a:rPr>
              <a:t>netwkg</a:t>
            </a:r>
            <a:r>
              <a:rPr lang="en-US" sz="1800" b="1" dirty="0">
                <a:solidFill>
                  <a:srgbClr val="000000"/>
                </a:solidFill>
                <a:ea typeface="Times New Roman"/>
                <a:cs typeface="Calibri"/>
              </a:rPr>
              <a:t>. </a:t>
            </a:r>
          </a:p>
          <a:p>
            <a:pPr marL="615782" lvl="1" indent="-167940">
              <a:buFont typeface="Arial" panose="020B0604020202020204" pitchFamily="34" charset="0"/>
              <a:buChar char="•"/>
            </a:pPr>
            <a:r>
              <a:rPr lang="en-US" sz="1800" b="1" i="1" dirty="0">
                <a:solidFill>
                  <a:srgbClr val="000000"/>
                </a:solidFill>
                <a:ea typeface="Times New Roman"/>
                <a:cs typeface="Calibri"/>
              </a:rPr>
              <a:t>EX: </a:t>
            </a:r>
            <a:r>
              <a:rPr lang="en-US" sz="1800" i="1" dirty="0">
                <a:solidFill>
                  <a:srgbClr val="000000"/>
                </a:solidFill>
                <a:ea typeface="Times New Roman"/>
                <a:cs typeface="Calibri"/>
              </a:rPr>
              <a:t>If you are part of a group that only meets a few times a year, find a way to stay in touch in between times, update each other with information via email maybe with smaller committee meetings, or a closed Facebook group (like Workplace), etc. to make sure that the work of the group is ongoing.</a:t>
            </a:r>
            <a:endParaRPr lang="en-US" sz="1800" b="1" i="1" dirty="0">
              <a:ea typeface="Times New Roman"/>
              <a:cs typeface="Times New Roman"/>
            </a:endParaRPr>
          </a:p>
          <a:p>
            <a:pPr marL="157210" indent="-167940">
              <a:buFont typeface="Arial" panose="020B0604020202020204" pitchFamily="34" charset="0"/>
              <a:buChar char="•"/>
            </a:pPr>
            <a:r>
              <a:rPr lang="en-US" sz="1800" dirty="0">
                <a:solidFill>
                  <a:srgbClr val="000000"/>
                </a:solidFill>
                <a:ea typeface="Times New Roman"/>
                <a:cs typeface="Calibri"/>
              </a:rPr>
              <a:t>Another strategy for Collab is to have a  </a:t>
            </a:r>
            <a:r>
              <a:rPr lang="en-US" sz="1800" b="1" dirty="0">
                <a:solidFill>
                  <a:srgbClr val="000000"/>
                </a:solidFill>
                <a:ea typeface="Times New Roman"/>
                <a:cs typeface="Calibri"/>
              </a:rPr>
              <a:t>neutral facilitator </a:t>
            </a:r>
            <a:r>
              <a:rPr lang="en-US" sz="1800" dirty="0">
                <a:solidFill>
                  <a:srgbClr val="000000"/>
                </a:solidFill>
                <a:ea typeface="Times New Roman"/>
                <a:cs typeface="Calibri"/>
              </a:rPr>
              <a:t>to help with group dynamics, especially if members of the group have not worked together before, or if there is already some barriers to the group working together effectively.  This is just a person who is neutral, doesn’t have a strong opinion about the group’s work, can help make sure meetings run smoothly &amp; stay focused on outcomes.</a:t>
            </a:r>
          </a:p>
          <a:p>
            <a:pPr marL="615782" lvl="1" indent="-167940">
              <a:buFont typeface="Arial" panose="020B0604020202020204" pitchFamily="34" charset="0"/>
              <a:buChar char="•"/>
            </a:pPr>
            <a:r>
              <a:rPr lang="en-US" sz="1800" b="1" i="1" dirty="0">
                <a:solidFill>
                  <a:srgbClr val="000000"/>
                </a:solidFill>
                <a:ea typeface="Times New Roman"/>
                <a:cs typeface="Calibri"/>
              </a:rPr>
              <a:t>EX: </a:t>
            </a:r>
            <a:r>
              <a:rPr lang="en-US" sz="1800" i="1" dirty="0">
                <a:solidFill>
                  <a:srgbClr val="FF0000"/>
                </a:solidFill>
                <a:ea typeface="Times New Roman"/>
                <a:cs typeface="Calibri"/>
              </a:rPr>
              <a:t>When IDEA was reauthorized, WI had to change state law to conform with the federal IDEA law. I was part of a state leadership group whose job it was to make recommendations for changing the state law. This was a tough group that started</a:t>
            </a:r>
          </a:p>
          <a:p>
            <a:pPr marL="447842" lvl="1"/>
            <a:r>
              <a:rPr lang="en-US" sz="1800" i="1" dirty="0">
                <a:solidFill>
                  <a:srgbClr val="FF0000"/>
                </a:solidFill>
                <a:ea typeface="Times New Roman"/>
                <a:cs typeface="Calibri"/>
              </a:rPr>
              <a:t> off with very diverse opinions.  Our WI DPI brought in a mediator, </a:t>
            </a:r>
          </a:p>
          <a:p>
            <a:pPr marL="447842" lvl="1"/>
            <a:endParaRPr lang="en-US" sz="1800" i="1" dirty="0">
              <a:solidFill>
                <a:srgbClr val="FF0000"/>
              </a:solidFill>
              <a:ea typeface="Times New Roman"/>
              <a:cs typeface="Calibri"/>
            </a:endParaRPr>
          </a:p>
          <a:p>
            <a:pPr marL="447842" lvl="1"/>
            <a:r>
              <a:rPr lang="en-US" sz="1800" i="1" dirty="0">
                <a:solidFill>
                  <a:srgbClr val="FF0000"/>
                </a:solidFill>
                <a:ea typeface="Times New Roman"/>
                <a:cs typeface="Calibri"/>
              </a:rPr>
              <a:t>a neutral person, to facilitate the group’s work. This was very effective &amp; made the work of the group much easier AND much more </a:t>
            </a:r>
            <a:r>
              <a:rPr lang="en-US" sz="1800" b="1" i="1" u="sng" dirty="0">
                <a:solidFill>
                  <a:srgbClr val="FF0000"/>
                </a:solidFill>
                <a:ea typeface="Times New Roman"/>
                <a:cs typeface="Calibri"/>
              </a:rPr>
              <a:t>collaborative</a:t>
            </a:r>
            <a:r>
              <a:rPr lang="en-US" sz="1800" i="1" dirty="0">
                <a:solidFill>
                  <a:srgbClr val="FF0000"/>
                </a:solidFill>
                <a:ea typeface="Times New Roman"/>
                <a:cs typeface="Calibri"/>
              </a:rPr>
              <a:t> than it would have been without a facilitator.</a:t>
            </a:r>
          </a:p>
          <a:p>
            <a:pPr marL="157210" indent="-167940">
              <a:buFont typeface="Arial" panose="020B0604020202020204" pitchFamily="34" charset="0"/>
              <a:buChar char="•"/>
            </a:pPr>
            <a:r>
              <a:rPr lang="en-US" sz="1800" dirty="0">
                <a:solidFill>
                  <a:srgbClr val="000000"/>
                </a:solidFill>
                <a:ea typeface="Times New Roman"/>
                <a:cs typeface="Calibri"/>
              </a:rPr>
              <a:t>Another strategy for Collaboration is making sure that there are </a:t>
            </a:r>
            <a:r>
              <a:rPr lang="en-US" sz="1800" b="1" dirty="0">
                <a:solidFill>
                  <a:srgbClr val="000000"/>
                </a:solidFill>
                <a:ea typeface="Times New Roman"/>
                <a:cs typeface="Calibri"/>
              </a:rPr>
              <a:t>Meaningful activities for all members. </a:t>
            </a:r>
          </a:p>
          <a:p>
            <a:pPr marL="615782" lvl="1" indent="-167940">
              <a:buFont typeface="Arial" panose="020B0604020202020204" pitchFamily="34" charset="0"/>
              <a:buChar char="•"/>
            </a:pPr>
            <a:r>
              <a:rPr lang="en-US" sz="1700" b="1" i="1" dirty="0">
                <a:solidFill>
                  <a:srgbClr val="000000"/>
                </a:solidFill>
                <a:ea typeface="Times New Roman"/>
                <a:cs typeface="Calibri"/>
              </a:rPr>
              <a:t>EX: </a:t>
            </a:r>
            <a:r>
              <a:rPr lang="en-US" sz="1700" i="1" dirty="0">
                <a:solidFill>
                  <a:srgbClr val="000000"/>
                </a:solidFill>
                <a:ea typeface="Times New Roman"/>
                <a:cs typeface="Calibri"/>
              </a:rPr>
              <a:t>if someone is part of the group and they say they love planning events and then don’t get included in the Fundraising Planning committee, it is certainly not using their talents to the best of their abilities is a barrier to collaboration. Try to make sure you get to know people on the group, knowing where their skills and talents lie, what is important to people, and what will bring out their passion and their commitment to collaboration</a:t>
            </a:r>
            <a:endParaRPr lang="en-US" sz="1700" b="1" i="1" dirty="0">
              <a:ea typeface="Times New Roman"/>
              <a:cs typeface="Times New Roman"/>
            </a:endParaRPr>
          </a:p>
          <a:p>
            <a:pPr marL="157210" indent="-167940">
              <a:buFont typeface="Arial" panose="020B0604020202020204" pitchFamily="34" charset="0"/>
              <a:buChar char="•"/>
            </a:pPr>
            <a:r>
              <a:rPr lang="en-US" sz="1800" dirty="0">
                <a:solidFill>
                  <a:srgbClr val="000000"/>
                </a:solidFill>
                <a:ea typeface="Times New Roman"/>
                <a:cs typeface="Calibri"/>
              </a:rPr>
              <a:t>Finally, another tool is to offer </a:t>
            </a:r>
            <a:r>
              <a:rPr lang="en-US" sz="1800" b="1" dirty="0">
                <a:solidFill>
                  <a:srgbClr val="000000"/>
                </a:solidFill>
                <a:ea typeface="Times New Roman"/>
                <a:cs typeface="Calibri"/>
              </a:rPr>
              <a:t>focused training &amp; technical assistance to group members</a:t>
            </a:r>
            <a:r>
              <a:rPr lang="en-US" sz="1800" dirty="0">
                <a:solidFill>
                  <a:srgbClr val="000000"/>
                </a:solidFill>
                <a:ea typeface="Times New Roman"/>
                <a:cs typeface="Calibri"/>
              </a:rPr>
              <a:t>.  </a:t>
            </a:r>
          </a:p>
          <a:p>
            <a:pPr marL="615782" lvl="1" indent="-167940">
              <a:buFont typeface="Arial" panose="020B0604020202020204" pitchFamily="34" charset="0"/>
              <a:buChar char="•"/>
            </a:pPr>
            <a:r>
              <a:rPr lang="en-US" sz="1700" b="1" i="1" dirty="0">
                <a:solidFill>
                  <a:srgbClr val="000000"/>
                </a:solidFill>
                <a:ea typeface="Times New Roman"/>
                <a:cs typeface="Calibri"/>
              </a:rPr>
              <a:t>EX: </a:t>
            </a:r>
            <a:r>
              <a:rPr lang="en-US" sz="1700" i="1" dirty="0">
                <a:solidFill>
                  <a:srgbClr val="000000"/>
                </a:solidFill>
                <a:ea typeface="Times New Roman"/>
                <a:cs typeface="Calibri"/>
              </a:rPr>
              <a:t>If someone doesn’t understand budgets or financial reports, &amp; you think the person is not making good decisions because they don’t really understand the information, rather than just ignoring them or excluding them from the group, offer them training about budgets &amp;financial reports so they can improve their understanding &amp; better collaborate with the group.</a:t>
            </a:r>
            <a:endParaRPr lang="en-US" sz="1700" dirty="0">
              <a:ea typeface="Times New Roman"/>
              <a:cs typeface="Times New Roman"/>
            </a:endParaRPr>
          </a:p>
        </p:txBody>
      </p:sp>
      <p:sp>
        <p:nvSpPr>
          <p:cNvPr id="4" name="Slide Number Placeholder 3"/>
          <p:cNvSpPr>
            <a:spLocks noGrp="1"/>
          </p:cNvSpPr>
          <p:nvPr>
            <p:ph type="sldNum" sz="quarter" idx="10"/>
          </p:nvPr>
        </p:nvSpPr>
        <p:spPr>
          <a:xfrm>
            <a:off x="6751637" y="8917423"/>
            <a:ext cx="349194" cy="469424"/>
          </a:xfrm>
          <a:prstGeom prst="rect">
            <a:avLst/>
          </a:prstGeom>
        </p:spPr>
        <p:txBody>
          <a:bodyPr/>
          <a:lstStyle/>
          <a:p>
            <a:r>
              <a:rPr lang="en-US" dirty="0"/>
              <a:t>13</a:t>
            </a:r>
          </a:p>
        </p:txBody>
      </p:sp>
    </p:spTree>
    <p:extLst>
      <p:ext uri="{BB962C8B-B14F-4D97-AF65-F5344CB8AC3E}">
        <p14:creationId xmlns:p14="http://schemas.microsoft.com/office/powerpoint/2010/main" val="268684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0700" y="46038"/>
            <a:ext cx="2528888" cy="1897062"/>
          </a:xfrm>
        </p:spPr>
      </p:sp>
      <p:sp>
        <p:nvSpPr>
          <p:cNvPr id="3" name="Notes Placeholder 2"/>
          <p:cNvSpPr>
            <a:spLocks noGrp="1"/>
          </p:cNvSpPr>
          <p:nvPr>
            <p:ph type="body" idx="1"/>
          </p:nvPr>
        </p:nvSpPr>
        <p:spPr>
          <a:xfrm>
            <a:off x="190608" y="1103121"/>
            <a:ext cx="6641979" cy="8086916"/>
          </a:xfrm>
        </p:spPr>
        <p:txBody>
          <a:bodyPr/>
          <a:lstStyle/>
          <a:p>
            <a:r>
              <a:rPr lang="en-US" sz="1800" b="1" dirty="0"/>
              <a:t>Slide #14:  </a:t>
            </a:r>
            <a:r>
              <a:rPr lang="en-US" sz="1800" dirty="0"/>
              <a:t>Collaboration</a:t>
            </a:r>
          </a:p>
          <a:p>
            <a:endParaRPr lang="en-US" sz="1800" b="1" dirty="0"/>
          </a:p>
          <a:p>
            <a:r>
              <a:rPr lang="en-US" sz="1800" b="1" dirty="0"/>
              <a:t>Presenter Notes:</a:t>
            </a:r>
          </a:p>
          <a:p>
            <a:pPr marL="167940" indent="-167940" defTabSz="895682">
              <a:buFont typeface="Arial" panose="020B0604020202020204" pitchFamily="34" charset="0"/>
              <a:buChar char="•"/>
              <a:defRPr/>
            </a:pPr>
            <a:r>
              <a:rPr lang="en-US" sz="1800" dirty="0"/>
              <a:t>A proverb that we like to share related to the importance of Collaboration is this wonderful African Proverb: </a:t>
            </a:r>
          </a:p>
          <a:p>
            <a:pPr defTabSz="895682">
              <a:defRPr/>
            </a:pPr>
            <a:r>
              <a:rPr lang="en-US" sz="1800" dirty="0"/>
              <a:t>     </a:t>
            </a:r>
            <a:r>
              <a:rPr lang="en-US" sz="1800" b="1" i="1" dirty="0"/>
              <a:t>“If you want to go fast, go alone; if you want to go far, go together.” </a:t>
            </a:r>
          </a:p>
          <a:p>
            <a:pPr marL="171964" indent="-171964" defTabSz="895682">
              <a:buFont typeface="Arial" panose="020B0604020202020204" pitchFamily="34" charset="0"/>
              <a:buChar char="•"/>
              <a:defRPr/>
            </a:pPr>
            <a:r>
              <a:rPr lang="en-US" sz="1800" dirty="0"/>
              <a:t>Think about what experience you have had that illustrates the message in this proverb. Maybe being on a sports team, where it takes all members to play together, 1 player can’t do it alone. </a:t>
            </a:r>
          </a:p>
          <a:p>
            <a:pPr marL="171964" indent="-171964" defTabSz="895682">
              <a:buFont typeface="Arial" panose="020B0604020202020204" pitchFamily="34" charset="0"/>
              <a:buChar char="•"/>
              <a:defRPr/>
            </a:pPr>
            <a:r>
              <a:rPr lang="en-US" sz="1800" b="1" dirty="0"/>
              <a:t>EX:  </a:t>
            </a:r>
            <a:r>
              <a:rPr lang="en-US" sz="1800" dirty="0"/>
              <a:t>One of my experiences…. </a:t>
            </a:r>
            <a:r>
              <a:rPr lang="en-US" sz="1800" b="1" dirty="0">
                <a:solidFill>
                  <a:srgbClr val="FF0000"/>
                </a:solidFill>
              </a:rPr>
              <a:t>Passing a WI Seclusion/Restraint Law – we first tried to have just a grp of parents write &amp; pass a state law related to S/R. No Luck. We then expanded our group to include all stakeholders – parents, school admins, teachers, school board, students, attorneys, special ed. admin. Once our group included everyone involved I the issue, and we were able to really collaborate, gather everyone’s ideas and give everyone a voice, we drafted a state law and proposed it together to the state legislature – it passed unanimously!</a:t>
            </a:r>
          </a:p>
          <a:p>
            <a:pPr marL="285750" indent="-285750" defTabSz="895682">
              <a:buFont typeface="Arial" panose="020B0604020202020204" pitchFamily="34" charset="0"/>
              <a:buChar char="•"/>
              <a:defRPr/>
            </a:pPr>
            <a:r>
              <a:rPr lang="en-US" sz="1800" dirty="0"/>
              <a:t>Looking back at tools we discussed for meaningful collaboration, it really depends on individual members of the group being raised up, increasing their skills &amp; capacity, and their leadership, in order for the whole group to move forward together.</a:t>
            </a:r>
            <a:endParaRPr lang="en-US" sz="1800" b="1" dirty="0"/>
          </a:p>
          <a:p>
            <a:pPr marL="354536" indent="-285750">
              <a:buFont typeface="Arial" panose="020B0604020202020204" pitchFamily="34" charset="0"/>
              <a:buChar char="•"/>
            </a:pPr>
            <a:r>
              <a:rPr lang="en-US" sz="1800" dirty="0"/>
              <a:t>Some helpful Tools were:</a:t>
            </a:r>
          </a:p>
          <a:p>
            <a:pPr lvl="2">
              <a:buClr>
                <a:schemeClr val="accent1">
                  <a:lumMod val="75000"/>
                </a:schemeClr>
              </a:buClr>
              <a:buSzPct val="65000"/>
            </a:pPr>
            <a:r>
              <a:rPr lang="en-US" sz="1800" dirty="0"/>
              <a:t>Agreed Upon Expectations</a:t>
            </a:r>
          </a:p>
          <a:p>
            <a:pPr lvl="2">
              <a:buClr>
                <a:schemeClr val="accent1">
                  <a:lumMod val="75000"/>
                </a:schemeClr>
              </a:buClr>
              <a:buSzPct val="65000"/>
            </a:pPr>
            <a:r>
              <a:rPr lang="en-US" sz="1800" dirty="0"/>
              <a:t>On-going Communication and Networking</a:t>
            </a:r>
          </a:p>
          <a:p>
            <a:pPr lvl="2">
              <a:buClr>
                <a:schemeClr val="accent1">
                  <a:lumMod val="75000"/>
                </a:schemeClr>
              </a:buClr>
              <a:buSzPct val="65000"/>
            </a:pPr>
            <a:r>
              <a:rPr lang="en-US" sz="1800" dirty="0"/>
              <a:t>Using a Neutral Facilitator</a:t>
            </a:r>
          </a:p>
          <a:p>
            <a:pPr lvl="2">
              <a:buClr>
                <a:schemeClr val="accent1">
                  <a:lumMod val="75000"/>
                </a:schemeClr>
              </a:buClr>
              <a:buSzPct val="65000"/>
            </a:pPr>
            <a:r>
              <a:rPr lang="en-US" sz="1800" dirty="0"/>
              <a:t>Meaningful Activities for all members</a:t>
            </a:r>
          </a:p>
          <a:p>
            <a:pPr lvl="2">
              <a:buClr>
                <a:schemeClr val="accent1">
                  <a:lumMod val="75000"/>
                </a:schemeClr>
              </a:buClr>
              <a:buSzPct val="65000"/>
            </a:pPr>
            <a:r>
              <a:rPr lang="en-US" sz="1800" dirty="0"/>
              <a:t>Focused Training and Technical Assistance</a:t>
            </a:r>
          </a:p>
          <a:p>
            <a:pPr defTabSz="895682">
              <a:defRPr/>
            </a:pPr>
            <a:endParaRPr lang="en-US" sz="1600" dirty="0"/>
          </a:p>
          <a:p>
            <a:pPr defTabSz="895682">
              <a:defRPr/>
            </a:pPr>
            <a:endParaRPr lang="en-US" baseline="0" dirty="0"/>
          </a:p>
        </p:txBody>
      </p:sp>
      <p:sp>
        <p:nvSpPr>
          <p:cNvPr id="4" name="Slide Number Placeholder 3"/>
          <p:cNvSpPr>
            <a:spLocks noGrp="1"/>
          </p:cNvSpPr>
          <p:nvPr>
            <p:ph type="sldNum" sz="quarter" idx="10"/>
          </p:nvPr>
        </p:nvSpPr>
        <p:spPr/>
        <p:txBody>
          <a:bodyPr/>
          <a:lstStyle/>
          <a:p>
            <a:r>
              <a:rPr lang="en-US" dirty="0"/>
              <a:t>14</a:t>
            </a:r>
          </a:p>
        </p:txBody>
      </p:sp>
    </p:spTree>
    <p:extLst>
      <p:ext uri="{BB962C8B-B14F-4D97-AF65-F5344CB8AC3E}">
        <p14:creationId xmlns:p14="http://schemas.microsoft.com/office/powerpoint/2010/main" val="1049387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9688" y="160338"/>
            <a:ext cx="2957512" cy="2217737"/>
          </a:xfrm>
        </p:spPr>
      </p:sp>
      <p:sp>
        <p:nvSpPr>
          <p:cNvPr id="3" name="Notes Placeholder 2"/>
          <p:cNvSpPr>
            <a:spLocks noGrp="1"/>
          </p:cNvSpPr>
          <p:nvPr>
            <p:ph type="body" idx="1"/>
          </p:nvPr>
        </p:nvSpPr>
        <p:spPr>
          <a:xfrm>
            <a:off x="274637" y="731838"/>
            <a:ext cx="6248400" cy="5638800"/>
          </a:xfrm>
        </p:spPr>
        <p:txBody>
          <a:bodyPr/>
          <a:lstStyle/>
          <a:p>
            <a:r>
              <a:rPr lang="en-US" sz="1800" b="1" dirty="0"/>
              <a:t>Slide #15</a:t>
            </a:r>
            <a:r>
              <a:rPr lang="en-US" sz="1800" dirty="0"/>
              <a:t>Collaboration</a:t>
            </a:r>
          </a:p>
          <a:p>
            <a:r>
              <a:rPr lang="en-US" sz="1800" dirty="0"/>
              <a:t>  </a:t>
            </a:r>
          </a:p>
          <a:p>
            <a:r>
              <a:rPr lang="en-US" sz="1800" b="1" dirty="0"/>
              <a:t>Procedural Directions:</a:t>
            </a:r>
            <a:endParaRPr lang="en-US" sz="1800" dirty="0"/>
          </a:p>
          <a:p>
            <a:pPr marL="223921" indent="-223921" defTabSz="895682">
              <a:buFont typeface="+mj-lt"/>
              <a:buAutoNum type="arabicPeriod"/>
              <a:defRPr/>
            </a:pPr>
            <a:r>
              <a:rPr lang="en-US" sz="1800" dirty="0"/>
              <a:t>*</a:t>
            </a:r>
            <a:r>
              <a:rPr lang="en-US" sz="1800" b="1" dirty="0">
                <a:solidFill>
                  <a:srgbClr val="FF0000"/>
                </a:solidFill>
              </a:rPr>
              <a:t> [CLICK] </a:t>
            </a:r>
            <a:r>
              <a:rPr lang="en-US" sz="1800" dirty="0"/>
              <a:t>for animation to appear.  </a:t>
            </a:r>
          </a:p>
          <a:p>
            <a:endParaRPr lang="en-US" sz="1800" dirty="0"/>
          </a:p>
          <a:p>
            <a:r>
              <a:rPr lang="en-US" sz="1800" b="1" dirty="0"/>
              <a:t>Presenter Notes:</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What are some of the benefits of collaboration?</a:t>
            </a:r>
          </a:p>
          <a:p>
            <a:pPr marL="167940" indent="-167940" defTabSz="895682">
              <a:buFont typeface="Arial" panose="020B0604020202020204" pitchFamily="34" charset="0"/>
              <a:buChar char="•"/>
              <a:defRPr/>
            </a:pPr>
            <a:r>
              <a:rPr lang="en-US" sz="1800" b="1" dirty="0">
                <a:solidFill>
                  <a:srgbClr val="FF0000"/>
                </a:solidFill>
              </a:rPr>
              <a:t>[CLICK] </a:t>
            </a:r>
            <a:r>
              <a:rPr lang="en-US" sz="1800" dirty="0">
                <a:solidFill>
                  <a:srgbClr val="000000"/>
                </a:solidFill>
                <a:ea typeface="Times New Roman"/>
                <a:cs typeface="Calibri"/>
              </a:rPr>
              <a:t>When a collaborative process is used, there will be </a:t>
            </a:r>
            <a:r>
              <a:rPr lang="en-US" sz="1800" b="1" dirty="0">
                <a:solidFill>
                  <a:srgbClr val="000000"/>
                </a:solidFill>
                <a:ea typeface="Times New Roman"/>
                <a:cs typeface="Calibri"/>
              </a:rPr>
              <a:t>more involvement by its members</a:t>
            </a:r>
            <a:r>
              <a:rPr lang="en-US" sz="1800" dirty="0">
                <a:solidFill>
                  <a:srgbClr val="000000"/>
                </a:solidFill>
                <a:ea typeface="Times New Roman"/>
                <a:cs typeface="Calibri"/>
              </a:rPr>
              <a:t>.  Members will feel more a part of the work and have ownership in the results.</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Better relationships.</a:t>
            </a:r>
          </a:p>
          <a:p>
            <a:pPr marL="167940" indent="-167940" defTabSz="895682">
              <a:buFont typeface="Arial" panose="020B0604020202020204" pitchFamily="34" charset="0"/>
              <a:buChar char="•"/>
              <a:defRPr/>
            </a:pPr>
            <a:r>
              <a:rPr lang="en-US" sz="1800" b="1" dirty="0">
                <a:solidFill>
                  <a:srgbClr val="000000"/>
                </a:solidFill>
                <a:ea typeface="Times New Roman"/>
                <a:cs typeface="Calibri"/>
              </a:rPr>
              <a:t>Greater commitment </a:t>
            </a:r>
            <a:r>
              <a:rPr lang="en-US" sz="1800" dirty="0">
                <a:solidFill>
                  <a:srgbClr val="000000"/>
                </a:solidFill>
                <a:ea typeface="Times New Roman"/>
                <a:cs typeface="Calibri"/>
              </a:rPr>
              <a:t>Members will be more committed because they helped design the process &amp; helped choose the outcomes.</a:t>
            </a:r>
          </a:p>
          <a:p>
            <a:pPr marL="167940" indent="-167940" defTabSz="895682">
              <a:buFont typeface="Arial" panose="020B0604020202020204" pitchFamily="34" charset="0"/>
              <a:buChar char="•"/>
              <a:defRPr/>
            </a:pPr>
            <a:r>
              <a:rPr lang="en-US" sz="1800" b="1" dirty="0">
                <a:solidFill>
                  <a:srgbClr val="000000"/>
                </a:solidFill>
                <a:ea typeface="Times New Roman"/>
                <a:cs typeface="Calibri"/>
              </a:rPr>
              <a:t>Better communication </a:t>
            </a:r>
            <a:r>
              <a:rPr lang="en-US" sz="1800" dirty="0">
                <a:solidFill>
                  <a:srgbClr val="000000"/>
                </a:solidFill>
                <a:ea typeface="Times New Roman"/>
                <a:cs typeface="Calibri"/>
              </a:rPr>
              <a:t>between members of the group because everyone is working together for this common goal.</a:t>
            </a:r>
          </a:p>
          <a:p>
            <a:pPr marL="167940" indent="-167940" defTabSz="895682">
              <a:buFont typeface="Arial" panose="020B0604020202020204" pitchFamily="34" charset="0"/>
              <a:buChar char="•"/>
              <a:defRPr/>
            </a:pPr>
            <a:endParaRPr lang="en-US" sz="1600"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r>
              <a:rPr lang="en-US" dirty="0"/>
              <a:t>15</a:t>
            </a:r>
          </a:p>
        </p:txBody>
      </p:sp>
    </p:spTree>
    <p:extLst>
      <p:ext uri="{BB962C8B-B14F-4D97-AF65-F5344CB8AC3E}">
        <p14:creationId xmlns:p14="http://schemas.microsoft.com/office/powerpoint/2010/main" val="2686842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3988" y="4763"/>
            <a:ext cx="1643062" cy="1231900"/>
          </a:xfrm>
        </p:spPr>
      </p:sp>
      <p:sp>
        <p:nvSpPr>
          <p:cNvPr id="3" name="Notes Placeholder 2"/>
          <p:cNvSpPr>
            <a:spLocks noGrp="1"/>
          </p:cNvSpPr>
          <p:nvPr>
            <p:ph type="body" idx="1"/>
          </p:nvPr>
        </p:nvSpPr>
        <p:spPr>
          <a:xfrm>
            <a:off x="103517" y="109834"/>
            <a:ext cx="7014936" cy="9308803"/>
          </a:xfrm>
        </p:spPr>
        <p:txBody>
          <a:bodyPr/>
          <a:lstStyle/>
          <a:p>
            <a:r>
              <a:rPr lang="en-US" sz="1800" b="1" dirty="0"/>
              <a:t>Slide #16:  </a:t>
            </a:r>
            <a:r>
              <a:rPr lang="en-US" sz="1800" dirty="0"/>
              <a:t>Evaluation</a:t>
            </a:r>
          </a:p>
          <a:p>
            <a:r>
              <a:rPr lang="en-US" sz="1000" dirty="0"/>
              <a:t>  </a:t>
            </a:r>
          </a:p>
          <a:p>
            <a:r>
              <a:rPr lang="en-US" sz="1800" b="1" dirty="0"/>
              <a:t>Presenter Notes:</a:t>
            </a:r>
          </a:p>
          <a:p>
            <a:pPr marL="167940" indent="-167940" fontAlgn="base">
              <a:buFont typeface="Arial" panose="020B0604020202020204" pitchFamily="34" charset="0"/>
              <a:buChar char="•"/>
            </a:pPr>
            <a:r>
              <a:rPr lang="en-US" sz="1800" dirty="0"/>
              <a:t>The 5</a:t>
            </a:r>
            <a:r>
              <a:rPr lang="en-US" sz="1800" baseline="30000" dirty="0"/>
              <a:t>th</a:t>
            </a:r>
            <a:r>
              <a:rPr lang="en-US" sz="1800" dirty="0"/>
              <a:t> </a:t>
            </a:r>
            <a:r>
              <a:rPr lang="en-US" sz="1800" dirty="0" err="1"/>
              <a:t>impt</a:t>
            </a:r>
            <a:r>
              <a:rPr lang="en-US" sz="1800" dirty="0"/>
              <a:t> process for an effective </a:t>
            </a:r>
            <a:r>
              <a:rPr lang="en-US" sz="1800" dirty="0" err="1"/>
              <a:t>dec-mkg</a:t>
            </a:r>
            <a:r>
              <a:rPr lang="en-US" sz="1800" dirty="0"/>
              <a:t> group is </a:t>
            </a:r>
            <a:r>
              <a:rPr lang="en-US" sz="1800" b="1" dirty="0"/>
              <a:t>Evaluation. </a:t>
            </a:r>
          </a:p>
          <a:p>
            <a:pPr marL="167940" indent="-167940" fontAlgn="base">
              <a:buFont typeface="Arial" panose="020B0604020202020204" pitchFamily="34" charset="0"/>
              <a:buChar char="•"/>
            </a:pPr>
            <a:r>
              <a:rPr lang="en-US" sz="1800" dirty="0"/>
              <a:t>After a grp has begun collaborating &amp; </a:t>
            </a:r>
            <a:r>
              <a:rPr lang="en-US" sz="1800" dirty="0" err="1"/>
              <a:t>Wkg</a:t>
            </a:r>
            <a:r>
              <a:rPr lang="en-US" sz="1800" dirty="0"/>
              <a:t> together for a while, the members will need to revisit their plan to see if it is resulting in what they had hoped for.  It may be </a:t>
            </a:r>
            <a:r>
              <a:rPr lang="en-US" sz="1800" dirty="0" err="1"/>
              <a:t>nec</a:t>
            </a:r>
            <a:r>
              <a:rPr lang="en-US" sz="1800" dirty="0"/>
              <a:t>. for the group to collect more info..  It might also be necessary to change course and do this differently.</a:t>
            </a:r>
          </a:p>
          <a:p>
            <a:pPr marL="167940" indent="-167940" fontAlgn="base">
              <a:buFont typeface="Arial" panose="020B0604020202020204" pitchFamily="34" charset="0"/>
              <a:buChar char="•"/>
            </a:pPr>
            <a:r>
              <a:rPr lang="en-US" sz="1800" b="1" dirty="0"/>
              <a:t>Evaluation</a:t>
            </a:r>
            <a:r>
              <a:rPr lang="en-US" sz="1800" dirty="0"/>
              <a:t> is when the </a:t>
            </a:r>
            <a:r>
              <a:rPr lang="en-US" sz="1800" u="sng" dirty="0"/>
              <a:t>new</a:t>
            </a:r>
            <a:r>
              <a:rPr lang="en-US" sz="1800" dirty="0"/>
              <a:t> info is compared to the info you </a:t>
            </a:r>
            <a:r>
              <a:rPr lang="en-US" sz="1800" u="sng" dirty="0"/>
              <a:t>already know</a:t>
            </a:r>
            <a:r>
              <a:rPr lang="en-US" sz="1800" dirty="0"/>
              <a:t>.  </a:t>
            </a:r>
          </a:p>
          <a:p>
            <a:pPr marL="167940" indent="-167940" fontAlgn="base">
              <a:buFont typeface="Arial" panose="020B0604020202020204" pitchFamily="34" charset="0"/>
              <a:buChar char="•"/>
            </a:pPr>
            <a:r>
              <a:rPr lang="en-US" sz="1800" dirty="0"/>
              <a:t>There are </a:t>
            </a:r>
            <a:r>
              <a:rPr lang="en-US" sz="1800" b="1" dirty="0"/>
              <a:t>2 types of evaluation </a:t>
            </a:r>
            <a:r>
              <a:rPr lang="en-US" sz="1800" dirty="0"/>
              <a:t>to discuss in the </a:t>
            </a:r>
            <a:r>
              <a:rPr lang="en-US" sz="1800" dirty="0" err="1"/>
              <a:t>dec-mkg</a:t>
            </a:r>
            <a:r>
              <a:rPr lang="en-US" sz="1800" dirty="0"/>
              <a:t> process – these terms are </a:t>
            </a:r>
            <a:r>
              <a:rPr lang="en-US" sz="1800" b="1" dirty="0"/>
              <a:t>formative </a:t>
            </a:r>
            <a:r>
              <a:rPr lang="en-US" sz="1800" b="1" dirty="0" err="1"/>
              <a:t>evaltn</a:t>
            </a:r>
            <a:r>
              <a:rPr lang="en-US" sz="1800" dirty="0"/>
              <a:t> &amp; </a:t>
            </a:r>
            <a:r>
              <a:rPr lang="en-US" sz="1800" b="1" dirty="0"/>
              <a:t>summative </a:t>
            </a:r>
            <a:r>
              <a:rPr lang="en-US" sz="1800" b="1" dirty="0" err="1"/>
              <a:t>evaltn</a:t>
            </a:r>
            <a:r>
              <a:rPr lang="en-US" sz="1800" dirty="0"/>
              <a:t>.  It is </a:t>
            </a:r>
            <a:r>
              <a:rPr lang="en-US" sz="1800" dirty="0" err="1"/>
              <a:t>impt</a:t>
            </a:r>
            <a:r>
              <a:rPr lang="en-US" sz="1800" dirty="0"/>
              <a:t> to know diff.   </a:t>
            </a:r>
          </a:p>
          <a:p>
            <a:pPr marL="615782" lvl="1" indent="-167940" fontAlgn="base">
              <a:buFont typeface="Arial" panose="020B0604020202020204" pitchFamily="34" charset="0"/>
              <a:buChar char="•"/>
            </a:pPr>
            <a:r>
              <a:rPr lang="en-US" sz="1800" dirty="0"/>
              <a:t>A </a:t>
            </a:r>
            <a:r>
              <a:rPr lang="en-US" sz="1800" b="1" u="sng" dirty="0"/>
              <a:t>formative evaluation </a:t>
            </a:r>
            <a:r>
              <a:rPr lang="en-US" sz="1800" dirty="0"/>
              <a:t>is when the information is reviewed, usually in-house or with a small test group, during the planning process, so that the plan can be tweaked if needed.  It is also known as to monitor progress or “ </a:t>
            </a:r>
            <a:r>
              <a:rPr lang="en-US" sz="1800" b="1" dirty="0"/>
              <a:t>Progress Monitoring</a:t>
            </a:r>
            <a:r>
              <a:rPr lang="en-US" sz="1800" dirty="0"/>
              <a:t>”.  </a:t>
            </a:r>
          </a:p>
          <a:p>
            <a:pPr marL="1074353" lvl="2" indent="-167940" fontAlgn="base">
              <a:buFont typeface="Arial" panose="020B0604020202020204" pitchFamily="34" charset="0"/>
              <a:buChar char="•"/>
            </a:pPr>
            <a:r>
              <a:rPr lang="en-US" sz="1800" b="1" dirty="0"/>
              <a:t>EX:  </a:t>
            </a:r>
            <a:r>
              <a:rPr lang="en-US" sz="1800" dirty="0"/>
              <a:t>the evals WI FACETS does after all of its </a:t>
            </a:r>
            <a:r>
              <a:rPr lang="en-US" sz="1800" dirty="0" err="1"/>
              <a:t>wkshops</a:t>
            </a:r>
            <a:r>
              <a:rPr lang="en-US" sz="1800" dirty="0"/>
              <a:t>, incl. the evaluation you’ll get after this webinar, is </a:t>
            </a:r>
            <a:r>
              <a:rPr lang="en-US" sz="1800" b="1" dirty="0"/>
              <a:t>Progress Monitoring</a:t>
            </a:r>
            <a:r>
              <a:rPr lang="en-US" sz="1800" dirty="0"/>
              <a:t>.  During a grant </a:t>
            </a:r>
            <a:r>
              <a:rPr lang="en-US" sz="1800" dirty="0" err="1"/>
              <a:t>yr</a:t>
            </a:r>
            <a:r>
              <a:rPr lang="en-US" sz="1800" dirty="0"/>
              <a:t>, if a workshop isn’t getting good evals, WF can make changes, add or delete things, etc. </a:t>
            </a:r>
          </a:p>
          <a:p>
            <a:pPr marL="615782" lvl="1" indent="-167940" fontAlgn="base">
              <a:buFont typeface="Arial" panose="020B0604020202020204" pitchFamily="34" charset="0"/>
              <a:buChar char="•"/>
            </a:pPr>
            <a:r>
              <a:rPr lang="en-US" sz="1800" dirty="0"/>
              <a:t>A </a:t>
            </a:r>
            <a:r>
              <a:rPr lang="en-US" sz="1800" u="sng" dirty="0"/>
              <a:t>summative </a:t>
            </a:r>
            <a:r>
              <a:rPr lang="en-US" sz="1800" u="sng" dirty="0" err="1"/>
              <a:t>evaltn</a:t>
            </a:r>
            <a:r>
              <a:rPr lang="en-US" sz="1800" u="sng" dirty="0"/>
              <a:t> </a:t>
            </a:r>
            <a:r>
              <a:rPr lang="en-US" sz="1800" dirty="0"/>
              <a:t>is done at the end of the plan to look at what has been accomplished. Also known as “measure final results”.  </a:t>
            </a:r>
          </a:p>
          <a:p>
            <a:pPr marL="167940" indent="-167940">
              <a:buFont typeface="Arial" panose="020B0604020202020204" pitchFamily="34" charset="0"/>
              <a:buChar char="•"/>
            </a:pPr>
            <a:r>
              <a:rPr lang="en-US" sz="1800" dirty="0"/>
              <a:t>A simple way of looking at it is:</a:t>
            </a:r>
          </a:p>
          <a:p>
            <a:pPr marL="626512" lvl="1" indent="-167940">
              <a:buFont typeface="Arial" panose="020B0604020202020204" pitchFamily="34" charset="0"/>
              <a:buChar char="•"/>
            </a:pPr>
            <a:r>
              <a:rPr lang="en-US" sz="1800" dirty="0"/>
              <a:t>"When the </a:t>
            </a:r>
            <a:r>
              <a:rPr lang="en-US" sz="1800" u="sng" dirty="0"/>
              <a:t>cook</a:t>
            </a:r>
            <a:r>
              <a:rPr lang="en-US" sz="1800" dirty="0"/>
              <a:t> tastes the soup, that’s </a:t>
            </a:r>
            <a:r>
              <a:rPr lang="en-US" sz="1800" b="1" u="sng" dirty="0"/>
              <a:t>formative evaluation.  </a:t>
            </a:r>
            <a:r>
              <a:rPr lang="en-US" sz="1800" dirty="0"/>
              <a:t>You can still change it, you can add ingredients, make it warmer, etc.</a:t>
            </a:r>
          </a:p>
          <a:p>
            <a:pPr marL="626512" lvl="1" indent="-167940">
              <a:buFont typeface="Arial" panose="020B0604020202020204" pitchFamily="34" charset="0"/>
              <a:buChar char="•"/>
            </a:pPr>
            <a:r>
              <a:rPr lang="en-US" sz="1800" dirty="0"/>
              <a:t>when the g</a:t>
            </a:r>
            <a:r>
              <a:rPr lang="en-US" sz="1800" u="sng" dirty="0"/>
              <a:t>uests</a:t>
            </a:r>
            <a:r>
              <a:rPr lang="en-US" sz="1800" dirty="0"/>
              <a:t> taste the soup, that’s </a:t>
            </a:r>
            <a:r>
              <a:rPr lang="en-US" sz="1800" b="1" u="sng" dirty="0"/>
              <a:t>summative evaluation</a:t>
            </a:r>
            <a:r>
              <a:rPr lang="en-US" sz="1800" dirty="0"/>
              <a:t>.” Everything is done at this point, and  we are evaluating how we did, but you can’t go back &amp; change what already has been done.</a:t>
            </a:r>
            <a:endParaRPr lang="en-US" sz="1800" dirty="0">
              <a:solidFill>
                <a:srgbClr val="000000"/>
              </a:solidFill>
              <a:cs typeface="Arial" charset="0"/>
            </a:endParaRPr>
          </a:p>
          <a:p>
            <a:pPr>
              <a:lnSpc>
                <a:spcPct val="115000"/>
              </a:lnSpc>
            </a:pPr>
            <a:r>
              <a:rPr lang="en-US" sz="1800" dirty="0">
                <a:solidFill>
                  <a:srgbClr val="000000"/>
                </a:solidFill>
                <a:ea typeface="Times New Roman"/>
                <a:cs typeface="Calibri"/>
              </a:rPr>
              <a:t>The </a:t>
            </a:r>
            <a:r>
              <a:rPr lang="en-US" sz="1800" dirty="0" err="1">
                <a:solidFill>
                  <a:srgbClr val="000000"/>
                </a:solidFill>
                <a:ea typeface="Times New Roman"/>
                <a:cs typeface="Calibri"/>
              </a:rPr>
              <a:t>impt</a:t>
            </a:r>
            <a:r>
              <a:rPr lang="en-US" sz="1800" dirty="0">
                <a:solidFill>
                  <a:srgbClr val="000000"/>
                </a:solidFill>
                <a:ea typeface="Times New Roman"/>
                <a:cs typeface="Calibri"/>
              </a:rPr>
              <a:t> thing with evaluation for a grp is to include in your planning to use </a:t>
            </a:r>
            <a:r>
              <a:rPr lang="en-US" sz="1800" b="1" dirty="0">
                <a:solidFill>
                  <a:srgbClr val="000000"/>
                </a:solidFill>
                <a:ea typeface="Times New Roman"/>
                <a:cs typeface="Calibri"/>
              </a:rPr>
              <a:t>Formative evaluations </a:t>
            </a:r>
            <a:r>
              <a:rPr lang="en-US" sz="1800" dirty="0">
                <a:solidFill>
                  <a:srgbClr val="000000"/>
                </a:solidFill>
                <a:ea typeface="Times New Roman"/>
                <a:cs typeface="Calibri"/>
              </a:rPr>
              <a:t>so the grp has time to make changes before it gets to the point where there’s not much </a:t>
            </a:r>
            <a:r>
              <a:rPr lang="en-US" sz="1800" dirty="0" err="1">
                <a:solidFill>
                  <a:srgbClr val="000000"/>
                </a:solidFill>
                <a:ea typeface="Times New Roman"/>
                <a:cs typeface="Calibri"/>
              </a:rPr>
              <a:t>oppty</a:t>
            </a:r>
            <a:r>
              <a:rPr lang="en-US" sz="1800" dirty="0">
                <a:solidFill>
                  <a:srgbClr val="000000"/>
                </a:solidFill>
                <a:ea typeface="Times New Roman"/>
                <a:cs typeface="Calibri"/>
              </a:rPr>
              <a:t> to make changes to what’s already done.</a:t>
            </a: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r>
              <a:rPr lang="en-US" dirty="0"/>
              <a:t>16</a:t>
            </a:r>
          </a:p>
        </p:txBody>
      </p:sp>
    </p:spTree>
    <p:extLst>
      <p:ext uri="{BB962C8B-B14F-4D97-AF65-F5344CB8AC3E}">
        <p14:creationId xmlns:p14="http://schemas.microsoft.com/office/powerpoint/2010/main" val="1799043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73650" y="69850"/>
            <a:ext cx="1989138" cy="1490663"/>
          </a:xfrm>
        </p:spPr>
      </p:sp>
      <p:sp>
        <p:nvSpPr>
          <p:cNvPr id="3" name="Notes Placeholder 2"/>
          <p:cNvSpPr>
            <a:spLocks noGrp="1"/>
          </p:cNvSpPr>
          <p:nvPr>
            <p:ph type="body" idx="1"/>
          </p:nvPr>
        </p:nvSpPr>
        <p:spPr>
          <a:xfrm>
            <a:off x="111576" y="134946"/>
            <a:ext cx="6990900" cy="8978891"/>
          </a:xfrm>
        </p:spPr>
        <p:txBody>
          <a:bodyPr/>
          <a:lstStyle/>
          <a:p>
            <a:r>
              <a:rPr lang="en-US" b="1" dirty="0"/>
              <a:t>Slide #17:  </a:t>
            </a:r>
            <a:r>
              <a:rPr lang="en-US" b="0" dirty="0"/>
              <a:t>Process</a:t>
            </a:r>
            <a:r>
              <a:rPr lang="en-US" b="0" baseline="0" dirty="0"/>
              <a:t> for Reaching Agreement</a:t>
            </a:r>
            <a:endParaRPr lang="en-US" dirty="0"/>
          </a:p>
          <a:p>
            <a:r>
              <a:rPr lang="en-US" dirty="0"/>
              <a:t>  </a:t>
            </a:r>
            <a:r>
              <a:rPr lang="en-US" sz="1800" b="1" dirty="0"/>
              <a:t>Presenter Notes:</a:t>
            </a:r>
          </a:p>
          <a:p>
            <a:pPr marL="167940" indent="-167940">
              <a:buFont typeface="Arial" panose="020B0604020202020204" pitchFamily="34" charset="0"/>
              <a:buChar char="•"/>
            </a:pPr>
            <a:r>
              <a:rPr lang="en-US" sz="1800" dirty="0">
                <a:solidFill>
                  <a:srgbClr val="000000"/>
                </a:solidFill>
                <a:ea typeface="Times New Roman"/>
                <a:cs typeface="Calibri"/>
              </a:rPr>
              <a:t>Our 6</a:t>
            </a:r>
            <a:r>
              <a:rPr lang="en-US" sz="1800" baseline="30000" dirty="0">
                <a:solidFill>
                  <a:srgbClr val="000000"/>
                </a:solidFill>
                <a:ea typeface="Times New Roman"/>
                <a:cs typeface="Calibri"/>
              </a:rPr>
              <a:t>th</a:t>
            </a:r>
            <a:r>
              <a:rPr lang="en-US" sz="1800" dirty="0">
                <a:solidFill>
                  <a:srgbClr val="000000"/>
                </a:solidFill>
                <a:ea typeface="Times New Roman"/>
                <a:cs typeface="Calibri"/>
              </a:rPr>
              <a:t> &amp; final Process is to have an agreed upon                                   process or way of how the group is going to “</a:t>
            </a:r>
            <a:r>
              <a:rPr lang="en-US" sz="1800" b="1" dirty="0">
                <a:solidFill>
                  <a:srgbClr val="000000"/>
                </a:solidFill>
                <a:ea typeface="Times New Roman"/>
                <a:cs typeface="Calibri"/>
              </a:rPr>
              <a:t>Reach an Agreement.”</a:t>
            </a:r>
          </a:p>
          <a:p>
            <a:pPr marL="167940" indent="-167940">
              <a:buFont typeface="Arial" panose="020B0604020202020204" pitchFamily="34" charset="0"/>
              <a:buChar char="•"/>
            </a:pPr>
            <a:r>
              <a:rPr lang="en-US" sz="1800" dirty="0">
                <a:solidFill>
                  <a:srgbClr val="000000"/>
                </a:solidFill>
                <a:ea typeface="Times New Roman"/>
                <a:cs typeface="Calibri"/>
              </a:rPr>
              <a:t>Sometimes one of most difficult tasks for groups is                                          reaching agreement on an issue.  </a:t>
            </a:r>
          </a:p>
          <a:p>
            <a:pPr marL="167940" indent="-167940">
              <a:buFont typeface="Arial" panose="020B0604020202020204" pitchFamily="34" charset="0"/>
              <a:buChar char="•"/>
            </a:pPr>
            <a:r>
              <a:rPr lang="en-US" sz="1800" dirty="0">
                <a:solidFill>
                  <a:srgbClr val="000000"/>
                </a:solidFill>
                <a:ea typeface="Times New Roman"/>
                <a:cs typeface="Calibri"/>
              </a:rPr>
              <a:t>One way groups choose to do this is by </a:t>
            </a:r>
            <a:r>
              <a:rPr lang="en-US" sz="1800" b="1" dirty="0">
                <a:solidFill>
                  <a:srgbClr val="000000"/>
                </a:solidFill>
                <a:ea typeface="Times New Roman"/>
                <a:cs typeface="Calibri"/>
              </a:rPr>
              <a:t>Voting - </a:t>
            </a:r>
            <a:r>
              <a:rPr lang="en-US" sz="1800" dirty="0">
                <a:solidFill>
                  <a:srgbClr val="000000"/>
                </a:solidFill>
                <a:ea typeface="Times New Roman"/>
                <a:cs typeface="Calibri"/>
              </a:rPr>
              <a:t>this is the most formal way to reach agreement</a:t>
            </a:r>
          </a:p>
          <a:p>
            <a:pPr marL="167940" indent="-167940">
              <a:buFont typeface="Arial" panose="020B0604020202020204" pitchFamily="34" charset="0"/>
              <a:buChar char="•"/>
              <a:defRPr/>
            </a:pPr>
            <a:r>
              <a:rPr lang="en-US" sz="1800" dirty="0">
                <a:solidFill>
                  <a:srgbClr val="000000"/>
                </a:solidFill>
                <a:ea typeface="Times New Roman"/>
                <a:cs typeface="Calibri"/>
              </a:rPr>
              <a:t>Robert’s Rules of Order is a specific tool that provides structure to the voting process.  It requires a majority of group members to vote </a:t>
            </a:r>
            <a:r>
              <a:rPr lang="en-US" sz="1800" u="sng" dirty="0">
                <a:solidFill>
                  <a:srgbClr val="000000"/>
                </a:solidFill>
                <a:ea typeface="Times New Roman"/>
                <a:cs typeface="Calibri"/>
              </a:rPr>
              <a:t>yes</a:t>
            </a:r>
            <a:r>
              <a:rPr lang="en-US" sz="1800" dirty="0">
                <a:solidFill>
                  <a:srgbClr val="000000"/>
                </a:solidFill>
                <a:ea typeface="Times New Roman"/>
                <a:cs typeface="Calibri"/>
              </a:rPr>
              <a:t> (in favor of) or </a:t>
            </a:r>
            <a:r>
              <a:rPr lang="en-US" sz="1800" u="sng" dirty="0">
                <a:solidFill>
                  <a:srgbClr val="000000"/>
                </a:solidFill>
                <a:ea typeface="Times New Roman"/>
                <a:cs typeface="Calibri"/>
              </a:rPr>
              <a:t>no</a:t>
            </a:r>
            <a:r>
              <a:rPr lang="en-US" sz="1800" dirty="0">
                <a:solidFill>
                  <a:srgbClr val="000000"/>
                </a:solidFill>
                <a:ea typeface="Times New Roman"/>
                <a:cs typeface="Calibri"/>
              </a:rPr>
              <a:t> (in opposition of) to whatever the group is working on. </a:t>
            </a:r>
          </a:p>
          <a:p>
            <a:pPr marL="626512" lvl="1" indent="-167940">
              <a:buFont typeface="Arial" panose="020B0604020202020204" pitchFamily="34" charset="0"/>
              <a:buChar char="•"/>
              <a:defRPr/>
            </a:pPr>
            <a:r>
              <a:rPr lang="en-US" sz="1800" dirty="0">
                <a:solidFill>
                  <a:srgbClr val="000000"/>
                </a:solidFill>
                <a:ea typeface="Times New Roman"/>
                <a:cs typeface="Calibri"/>
              </a:rPr>
              <a:t>Someone has to make a “motion” to the group – the motion is asking them to make a decision on a certain thing.  </a:t>
            </a:r>
          </a:p>
          <a:p>
            <a:pPr marL="626512" lvl="1" indent="-167940">
              <a:buFont typeface="Arial" panose="020B0604020202020204" pitchFamily="34" charset="0"/>
              <a:buChar char="•"/>
              <a:defRPr/>
            </a:pPr>
            <a:r>
              <a:rPr lang="en-US" sz="1800" dirty="0">
                <a:solidFill>
                  <a:srgbClr val="000000"/>
                </a:solidFill>
                <a:ea typeface="Times New Roman"/>
                <a:cs typeface="Calibri"/>
              </a:rPr>
              <a:t>Someone else has to “second” the motion.  </a:t>
            </a:r>
          </a:p>
          <a:p>
            <a:pPr marL="626512" lvl="1" indent="-167940">
              <a:buFont typeface="Arial" panose="020B0604020202020204" pitchFamily="34" charset="0"/>
              <a:buChar char="•"/>
              <a:defRPr/>
            </a:pPr>
            <a:r>
              <a:rPr lang="en-US" sz="1800" dirty="0">
                <a:solidFill>
                  <a:srgbClr val="000000"/>
                </a:solidFill>
                <a:ea typeface="Times New Roman"/>
                <a:cs typeface="Calibri"/>
              </a:rPr>
              <a:t>Then, there is an opportunity to discuss the motion.</a:t>
            </a:r>
          </a:p>
          <a:p>
            <a:pPr marL="626512" lvl="1" indent="-167940">
              <a:buFont typeface="Arial" panose="020B0604020202020204" pitchFamily="34" charset="0"/>
              <a:buChar char="•"/>
              <a:defRPr/>
            </a:pPr>
            <a:r>
              <a:rPr lang="en-US" sz="1800" dirty="0">
                <a:solidFill>
                  <a:srgbClr val="000000"/>
                </a:solidFill>
                <a:ea typeface="Times New Roman"/>
                <a:cs typeface="Calibri"/>
              </a:rPr>
              <a:t>Then, the members all vote – either yes, no, or abstain (abstain means the person does not feel they can vote either yes or no).  </a:t>
            </a:r>
          </a:p>
          <a:p>
            <a:pPr marL="626512" lvl="1" indent="-167940">
              <a:buFont typeface="Arial" panose="020B0604020202020204" pitchFamily="34" charset="0"/>
              <a:buChar char="•"/>
              <a:defRPr/>
            </a:pPr>
            <a:r>
              <a:rPr lang="en-US" sz="1800" dirty="0">
                <a:solidFill>
                  <a:srgbClr val="000000"/>
                </a:solidFill>
                <a:ea typeface="Times New Roman"/>
                <a:cs typeface="Calibri"/>
              </a:rPr>
              <a:t>The motion will pass if a majority of the members voted yes.  </a:t>
            </a:r>
          </a:p>
          <a:p>
            <a:pPr marL="1085084" lvl="2" indent="-167940">
              <a:buFont typeface="Arial" panose="020B0604020202020204" pitchFamily="34" charset="0"/>
              <a:buChar char="•"/>
              <a:defRPr/>
            </a:pPr>
            <a:r>
              <a:rPr lang="en-US" sz="1800" dirty="0">
                <a:solidFill>
                  <a:srgbClr val="000000"/>
                </a:solidFill>
                <a:ea typeface="Times New Roman"/>
                <a:cs typeface="Calibri"/>
              </a:rPr>
              <a:t>A majority is 51% of members (or 1/2 of the grp plus one).  </a:t>
            </a:r>
          </a:p>
          <a:p>
            <a:pPr marL="1085084" lvl="2" indent="-167940">
              <a:buFont typeface="Arial" panose="020B0604020202020204" pitchFamily="34" charset="0"/>
              <a:buChar char="•"/>
              <a:defRPr/>
            </a:pPr>
            <a:r>
              <a:rPr lang="en-US" sz="1800" dirty="0">
                <a:solidFill>
                  <a:srgbClr val="000000"/>
                </a:solidFill>
                <a:ea typeface="Times New Roman"/>
                <a:cs typeface="Calibri"/>
              </a:rPr>
              <a:t>If you have 16 members on the group, for EX, you need 9 of them to vote yes in order for the motion to pass.  </a:t>
            </a:r>
          </a:p>
          <a:p>
            <a:pPr marL="626512" lvl="1" indent="-167940" defTabSz="917143">
              <a:buFont typeface="Arial" panose="020B0604020202020204" pitchFamily="34" charset="0"/>
              <a:buChar char="•"/>
              <a:defRPr/>
            </a:pPr>
            <a:r>
              <a:rPr lang="en-US" sz="1800" dirty="0">
                <a:solidFill>
                  <a:srgbClr val="000000"/>
                </a:solidFill>
                <a:ea typeface="Times New Roman"/>
                <a:cs typeface="Calibri"/>
              </a:rPr>
              <a:t>Groups that use Robert’s Rules of order often keep very </a:t>
            </a:r>
            <a:r>
              <a:rPr lang="en-US" sz="1800" b="1" dirty="0">
                <a:solidFill>
                  <a:srgbClr val="000000"/>
                </a:solidFill>
                <a:ea typeface="Times New Roman"/>
                <a:cs typeface="Calibri"/>
              </a:rPr>
              <a:t>detailed meeting minutes </a:t>
            </a:r>
            <a:r>
              <a:rPr lang="en-US" sz="1800" dirty="0">
                <a:solidFill>
                  <a:srgbClr val="000000"/>
                </a:solidFill>
                <a:ea typeface="Times New Roman"/>
                <a:cs typeface="Calibri"/>
              </a:rPr>
              <a:t>documenting the decision-making process.  As, what the motion was, who made the motion, who seconded the motion, and what the vote was, as 14 yes, 2 no, 0 abstentions.  </a:t>
            </a:r>
          </a:p>
          <a:p>
            <a:pPr marL="626512" lvl="1" indent="-167940">
              <a:buFont typeface="Arial" panose="020B0604020202020204" pitchFamily="34" charset="0"/>
              <a:buChar char="•"/>
            </a:pPr>
            <a:r>
              <a:rPr lang="en-US" sz="1800" dirty="0">
                <a:solidFill>
                  <a:srgbClr val="000000"/>
                </a:solidFill>
                <a:ea typeface="Times New Roman"/>
                <a:cs typeface="Calibri"/>
              </a:rPr>
              <a:t>Another </a:t>
            </a:r>
            <a:r>
              <a:rPr lang="en-US" sz="1800" dirty="0" err="1">
                <a:solidFill>
                  <a:srgbClr val="000000"/>
                </a:solidFill>
                <a:ea typeface="Times New Roman"/>
                <a:cs typeface="Calibri"/>
              </a:rPr>
              <a:t>impt</a:t>
            </a:r>
            <a:r>
              <a:rPr lang="en-US" sz="1800" dirty="0">
                <a:solidFill>
                  <a:srgbClr val="000000"/>
                </a:solidFill>
                <a:ea typeface="Times New Roman"/>
                <a:cs typeface="Calibri"/>
              </a:rPr>
              <a:t>. feature of Robert’s Rules is that there has to be </a:t>
            </a:r>
            <a:r>
              <a:rPr lang="en-US" sz="1800" b="1" dirty="0">
                <a:solidFill>
                  <a:srgbClr val="000000"/>
                </a:solidFill>
                <a:ea typeface="Times New Roman"/>
                <a:cs typeface="Calibri"/>
              </a:rPr>
              <a:t>a Quorum </a:t>
            </a:r>
            <a:r>
              <a:rPr lang="en-US" sz="1800" dirty="0">
                <a:solidFill>
                  <a:srgbClr val="000000"/>
                </a:solidFill>
                <a:ea typeface="Times New Roman"/>
                <a:cs typeface="Calibri"/>
              </a:rPr>
              <a:t>present. A Quorum means that an agreed upon number of members have to be present in order for a vote to take place.  </a:t>
            </a:r>
          </a:p>
          <a:p>
            <a:pPr marL="1085084" lvl="2" indent="-167940">
              <a:buFont typeface="Arial" panose="020B0604020202020204" pitchFamily="34" charset="0"/>
              <a:buChar char="•"/>
            </a:pPr>
            <a:r>
              <a:rPr lang="en-US" sz="1600" dirty="0">
                <a:solidFill>
                  <a:srgbClr val="000000"/>
                </a:solidFill>
                <a:ea typeface="Times New Roman"/>
                <a:cs typeface="Calibri"/>
              </a:rPr>
              <a:t>This # is set by the group, it could be a majority (50% plus 1), or it could be a higher number. </a:t>
            </a:r>
            <a:r>
              <a:rPr lang="en-US" sz="1600" b="1" dirty="0">
                <a:solidFill>
                  <a:srgbClr val="000000"/>
                </a:solidFill>
                <a:ea typeface="Times New Roman"/>
                <a:cs typeface="Calibri"/>
              </a:rPr>
              <a:t>EX</a:t>
            </a:r>
            <a:r>
              <a:rPr lang="en-US" sz="1600" dirty="0">
                <a:solidFill>
                  <a:srgbClr val="000000"/>
                </a:solidFill>
                <a:ea typeface="Times New Roman"/>
                <a:cs typeface="Calibri"/>
              </a:rPr>
              <a:t>, if you have 16 people in your group and only 5 of them show up, you wouldn’t be able to proceed with your meeting and could not vote or make decisions.  </a:t>
            </a:r>
          </a:p>
          <a:p>
            <a:pPr marL="167940" indent="-167940">
              <a:buFont typeface="Arial" panose="020B0604020202020204" pitchFamily="34" charset="0"/>
              <a:buChar char="•"/>
              <a:defRPr/>
            </a:pPr>
            <a:r>
              <a:rPr lang="en-US" sz="1600" b="1" dirty="0">
                <a:solidFill>
                  <a:srgbClr val="FF0000"/>
                </a:solidFill>
                <a:ea typeface="Times New Roman"/>
                <a:cs typeface="Calibri"/>
              </a:rPr>
              <a:t>P. 20 in your Section 3 HO has some </a:t>
            </a:r>
            <a:r>
              <a:rPr lang="en-US" sz="1600" b="1" dirty="0" err="1">
                <a:solidFill>
                  <a:srgbClr val="FF0000"/>
                </a:solidFill>
                <a:ea typeface="Times New Roman"/>
                <a:cs typeface="Calibri"/>
              </a:rPr>
              <a:t>impt</a:t>
            </a:r>
            <a:r>
              <a:rPr lang="en-US" sz="1600" b="1" dirty="0">
                <a:solidFill>
                  <a:srgbClr val="FF0000"/>
                </a:solidFill>
                <a:ea typeface="Times New Roman"/>
                <a:cs typeface="Calibri"/>
              </a:rPr>
              <a:t> rules from Roberts Rules of Order.</a:t>
            </a:r>
          </a:p>
          <a:p>
            <a:pPr marL="1085084" lvl="2" indent="-167940">
              <a:buFont typeface="Arial" panose="020B0604020202020204" pitchFamily="34" charset="0"/>
              <a:buChar char="•"/>
            </a:pPr>
            <a:endParaRPr lang="en-US" sz="800" b="1" dirty="0">
              <a:solidFill>
                <a:srgbClr val="000000"/>
              </a:solidFill>
              <a:ea typeface="Times New Roman"/>
              <a:cs typeface="Calibri"/>
            </a:endParaRPr>
          </a:p>
          <a:p>
            <a:pPr marL="1085084" lvl="2" indent="-167940">
              <a:buFont typeface="Arial" panose="020B0604020202020204" pitchFamily="34" charset="0"/>
              <a:buChar char="•"/>
            </a:pPr>
            <a:endParaRPr lang="en-US" sz="800" b="1" dirty="0">
              <a:solidFill>
                <a:srgbClr val="000000"/>
              </a:solidFill>
              <a:ea typeface="Times New Roman"/>
              <a:cs typeface="Calibri"/>
            </a:endParaRPr>
          </a:p>
          <a:p>
            <a:pPr marL="1085084" lvl="2" indent="-167940">
              <a:buFont typeface="Arial" panose="020B0604020202020204" pitchFamily="34" charset="0"/>
              <a:buChar char="•"/>
            </a:pPr>
            <a:endParaRPr lang="en-US" sz="800" b="1" dirty="0">
              <a:solidFill>
                <a:srgbClr val="000000"/>
              </a:solidFill>
              <a:ea typeface="Times New Roman"/>
              <a:cs typeface="Calibri"/>
            </a:endParaRPr>
          </a:p>
          <a:p>
            <a:pPr marL="167940" indent="-167940">
              <a:buFont typeface="Arial" panose="020B0604020202020204" pitchFamily="34" charset="0"/>
              <a:buChar char="•"/>
            </a:pPr>
            <a:r>
              <a:rPr lang="en-US" sz="1800" dirty="0">
                <a:solidFill>
                  <a:srgbClr val="000000"/>
                </a:solidFill>
                <a:ea typeface="Times New Roman"/>
                <a:cs typeface="Calibri"/>
              </a:rPr>
              <a:t>Another way groups create agreement is through </a:t>
            </a:r>
            <a:r>
              <a:rPr lang="en-US" sz="1800" b="1" dirty="0">
                <a:solidFill>
                  <a:srgbClr val="000000"/>
                </a:solidFill>
                <a:ea typeface="Times New Roman"/>
                <a:cs typeface="Calibri"/>
              </a:rPr>
              <a:t>consensus.   </a:t>
            </a:r>
          </a:p>
          <a:p>
            <a:pPr marL="167940" indent="-167940">
              <a:buFont typeface="Arial" panose="020B0604020202020204" pitchFamily="34" charset="0"/>
              <a:buChar char="•"/>
            </a:pPr>
            <a:r>
              <a:rPr lang="en-US" sz="1800" b="1" dirty="0">
                <a:solidFill>
                  <a:srgbClr val="000000"/>
                </a:solidFill>
                <a:ea typeface="Times New Roman"/>
                <a:cs typeface="Calibri"/>
              </a:rPr>
              <a:t>Consensus</a:t>
            </a:r>
            <a:r>
              <a:rPr lang="en-US" sz="1800" dirty="0">
                <a:solidFill>
                  <a:srgbClr val="000000"/>
                </a:solidFill>
                <a:ea typeface="Times New Roman"/>
                <a:cs typeface="Calibri"/>
              </a:rPr>
              <a:t> is when the whole group comes to a mutual agreement.  </a:t>
            </a:r>
          </a:p>
          <a:p>
            <a:pPr marL="625140" lvl="1" indent="-167940">
              <a:buFont typeface="Arial" panose="020B0604020202020204" pitchFamily="34" charset="0"/>
              <a:buChar char="•"/>
            </a:pPr>
            <a:r>
              <a:rPr lang="en-US" sz="1800" dirty="0">
                <a:solidFill>
                  <a:srgbClr val="000000"/>
                </a:solidFill>
                <a:ea typeface="Times New Roman"/>
                <a:cs typeface="Calibri"/>
              </a:rPr>
              <a:t>EX: if you had a required quorum of 16, passing a motion by majority vote would be having 11 </a:t>
            </a:r>
            <a:r>
              <a:rPr lang="en-US" sz="1800" dirty="0" err="1">
                <a:solidFill>
                  <a:srgbClr val="000000"/>
                </a:solidFill>
                <a:ea typeface="Times New Roman"/>
                <a:cs typeface="Calibri"/>
              </a:rPr>
              <a:t>yes’es</a:t>
            </a:r>
            <a:r>
              <a:rPr lang="en-US" sz="1800" dirty="0">
                <a:solidFill>
                  <a:srgbClr val="000000"/>
                </a:solidFill>
                <a:ea typeface="Times New Roman"/>
                <a:cs typeface="Calibri"/>
              </a:rPr>
              <a:t>/5 no’s. </a:t>
            </a:r>
          </a:p>
          <a:p>
            <a:pPr marL="625140" lvl="1" indent="-167940">
              <a:buFont typeface="Arial" panose="020B0604020202020204" pitchFamily="34" charset="0"/>
              <a:buChar char="•"/>
            </a:pPr>
            <a:r>
              <a:rPr lang="en-US" sz="1800" dirty="0">
                <a:solidFill>
                  <a:srgbClr val="000000"/>
                </a:solidFill>
                <a:ea typeface="Times New Roman"/>
                <a:cs typeface="Calibri"/>
              </a:rPr>
              <a:t>With Consensus, you would have to have the </a:t>
            </a:r>
            <a:r>
              <a:rPr lang="en-US" sz="1800" b="1" u="sng" dirty="0">
                <a:solidFill>
                  <a:srgbClr val="000000"/>
                </a:solidFill>
                <a:ea typeface="Times New Roman"/>
                <a:cs typeface="Calibri"/>
              </a:rPr>
              <a:t>Entire</a:t>
            </a:r>
            <a:r>
              <a:rPr lang="en-US" sz="1800" b="1" dirty="0">
                <a:solidFill>
                  <a:srgbClr val="000000"/>
                </a:solidFill>
                <a:ea typeface="Times New Roman"/>
                <a:cs typeface="Calibri"/>
              </a:rPr>
              <a:t> group </a:t>
            </a:r>
            <a:r>
              <a:rPr lang="en-US" sz="1800" dirty="0">
                <a:solidFill>
                  <a:srgbClr val="000000"/>
                </a:solidFill>
                <a:ea typeface="Times New Roman"/>
                <a:cs typeface="Calibri"/>
              </a:rPr>
              <a:t>(of all 16 in our EX) come together on one decision. In our </a:t>
            </a:r>
          </a:p>
          <a:p>
            <a:pPr marL="167940" indent="-167940">
              <a:buFont typeface="Arial" panose="020B0604020202020204" pitchFamily="34" charset="0"/>
              <a:buChar char="•"/>
            </a:pPr>
            <a:r>
              <a:rPr lang="en-US" sz="1800" dirty="0">
                <a:solidFill>
                  <a:srgbClr val="000000"/>
                </a:solidFill>
                <a:ea typeface="Times New Roman"/>
                <a:cs typeface="Calibri"/>
              </a:rPr>
              <a:t>Consensus involves true compromise.  </a:t>
            </a:r>
          </a:p>
          <a:p>
            <a:pPr marL="167940" indent="-167940">
              <a:buFont typeface="Arial" panose="020B0604020202020204" pitchFamily="34" charset="0"/>
              <a:buChar char="•"/>
            </a:pPr>
            <a:r>
              <a:rPr lang="en-US" sz="1800" dirty="0">
                <a:solidFill>
                  <a:srgbClr val="000000"/>
                </a:solidFill>
                <a:ea typeface="Times New Roman"/>
                <a:cs typeface="Calibri"/>
              </a:rPr>
              <a:t>It can be a complicated, lengthy process.  But it can also be very rewarding because everyone has put something </a:t>
            </a:r>
            <a:r>
              <a:rPr lang="en-US" sz="1800" dirty="0" err="1">
                <a:solidFill>
                  <a:srgbClr val="000000"/>
                </a:solidFill>
                <a:ea typeface="Times New Roman"/>
                <a:cs typeface="Calibri"/>
              </a:rPr>
              <a:t>impt</a:t>
            </a:r>
            <a:r>
              <a:rPr lang="en-US" sz="1800" dirty="0">
                <a:solidFill>
                  <a:srgbClr val="000000"/>
                </a:solidFill>
                <a:ea typeface="Times New Roman"/>
                <a:cs typeface="Calibri"/>
              </a:rPr>
              <a:t> to them into that compromise. &amp;, hopefully, everyone will be happier w/the results.  </a:t>
            </a:r>
          </a:p>
          <a:p>
            <a:pPr marL="167940" indent="-167940">
              <a:buFont typeface="Arial" panose="020B0604020202020204" pitchFamily="34" charset="0"/>
              <a:buChar char="•"/>
            </a:pPr>
            <a:r>
              <a:rPr lang="en-US" sz="1800" dirty="0">
                <a:solidFill>
                  <a:srgbClr val="000000"/>
                </a:solidFill>
                <a:ea typeface="Times New Roman"/>
                <a:cs typeface="Calibri"/>
              </a:rPr>
              <a:t>Consensus does not </a:t>
            </a:r>
            <a:r>
              <a:rPr lang="en-US" sz="1800" dirty="0" err="1">
                <a:solidFill>
                  <a:srgbClr val="000000"/>
                </a:solidFill>
                <a:ea typeface="Times New Roman"/>
                <a:cs typeface="Calibri"/>
              </a:rPr>
              <a:t>nec</a:t>
            </a:r>
            <a:r>
              <a:rPr lang="en-US" sz="1800" dirty="0">
                <a:solidFill>
                  <a:srgbClr val="000000"/>
                </a:solidFill>
                <a:ea typeface="Times New Roman"/>
                <a:cs typeface="Calibri"/>
              </a:rPr>
              <a:t>. mean that everyone got exactly the outcome they wanted; instead, that an outcome was reached that is acceptable to everyone.  </a:t>
            </a:r>
          </a:p>
          <a:p>
            <a:pPr marL="167940" indent="-167940">
              <a:buFont typeface="Arial" panose="020B0604020202020204" pitchFamily="34" charset="0"/>
              <a:buChar char="•"/>
            </a:pPr>
            <a:r>
              <a:rPr lang="en-US" sz="1800" dirty="0">
                <a:solidFill>
                  <a:srgbClr val="000000"/>
                </a:solidFill>
                <a:ea typeface="Times New Roman"/>
                <a:cs typeface="Calibri"/>
              </a:rPr>
              <a:t>Consensus does have one advantage.  It has the potential to strengthen group relationships.  The </a:t>
            </a:r>
            <a:r>
              <a:rPr lang="en-US" sz="1800" b="1" dirty="0">
                <a:solidFill>
                  <a:srgbClr val="000000"/>
                </a:solidFill>
                <a:ea typeface="Times New Roman"/>
                <a:cs typeface="Calibri"/>
              </a:rPr>
              <a:t>key is compromise. </a:t>
            </a:r>
            <a:r>
              <a:rPr lang="en-US" sz="1800" dirty="0">
                <a:solidFill>
                  <a:srgbClr val="000000"/>
                </a:solidFill>
                <a:ea typeface="Times New Roman"/>
                <a:cs typeface="Calibri"/>
              </a:rPr>
              <a:t>Sometimes, by combining proposals, we can achieve a better overall position that has more support than what we would have accomplished individually.</a:t>
            </a:r>
          </a:p>
          <a:p>
            <a:pPr marL="167940" indent="-167940">
              <a:buFont typeface="Arial" panose="020B0604020202020204" pitchFamily="34" charset="0"/>
              <a:buChar char="•"/>
            </a:pPr>
            <a:r>
              <a:rPr lang="en-US" sz="1800" dirty="0">
                <a:solidFill>
                  <a:srgbClr val="000000"/>
                </a:solidFill>
                <a:ea typeface="Times New Roman"/>
                <a:cs typeface="Calibri"/>
              </a:rPr>
              <a:t>Some </a:t>
            </a:r>
            <a:r>
              <a:rPr lang="en-US" sz="1800" dirty="0" err="1">
                <a:solidFill>
                  <a:srgbClr val="000000"/>
                </a:solidFill>
                <a:ea typeface="Times New Roman"/>
                <a:cs typeface="Calibri"/>
              </a:rPr>
              <a:t>grps</a:t>
            </a:r>
            <a:r>
              <a:rPr lang="en-US" sz="1800" dirty="0">
                <a:solidFill>
                  <a:srgbClr val="000000"/>
                </a:solidFill>
                <a:ea typeface="Times New Roman"/>
                <a:cs typeface="Calibri"/>
              </a:rPr>
              <a:t> use </a:t>
            </a:r>
            <a:r>
              <a:rPr lang="en-US" sz="1800" b="1" dirty="0">
                <a:solidFill>
                  <a:srgbClr val="000000"/>
                </a:solidFill>
                <a:ea typeface="Times New Roman"/>
                <a:cs typeface="Calibri"/>
              </a:rPr>
              <a:t>both types of ways of reaching agreement</a:t>
            </a:r>
            <a:r>
              <a:rPr lang="en-US" sz="1800" dirty="0">
                <a:solidFill>
                  <a:srgbClr val="000000"/>
                </a:solidFill>
                <a:ea typeface="Times New Roman"/>
                <a:cs typeface="Calibri"/>
              </a:rPr>
              <a:t>, or parts of both, so it is </a:t>
            </a:r>
            <a:r>
              <a:rPr lang="en-US" sz="1800" dirty="0" err="1">
                <a:solidFill>
                  <a:srgbClr val="000000"/>
                </a:solidFill>
                <a:ea typeface="Times New Roman"/>
                <a:cs typeface="Calibri"/>
              </a:rPr>
              <a:t>impt</a:t>
            </a:r>
            <a:r>
              <a:rPr lang="en-US" sz="1800" dirty="0">
                <a:solidFill>
                  <a:srgbClr val="000000"/>
                </a:solidFill>
                <a:ea typeface="Times New Roman"/>
                <a:cs typeface="Calibri"/>
              </a:rPr>
              <a:t> to you when you are joining a group to ask how the group will make decisions and how they are going to reach agreement – by majority vote OR by consensus OR both.</a:t>
            </a:r>
          </a:p>
          <a:p>
            <a:r>
              <a:rPr lang="en-US" sz="1800" b="1" strike="sngStrike" dirty="0">
                <a:solidFill>
                  <a:srgbClr val="FF0000"/>
                </a:solidFill>
                <a:ea typeface="Times New Roman"/>
                <a:cs typeface="Calibri"/>
              </a:rPr>
              <a:t>POLL #5 – What is true about reaching agreement by CONSENSUS?</a:t>
            </a:r>
          </a:p>
          <a:p>
            <a:pPr marL="745179" lvl="1" indent="-286607">
              <a:buFont typeface="Wingdings" panose="05000000000000000000" pitchFamily="2" charset="2"/>
              <a:buChar char="q"/>
            </a:pPr>
            <a:r>
              <a:rPr lang="en-US" sz="1400" strike="sngStrike" dirty="0">
                <a:solidFill>
                  <a:srgbClr val="000000"/>
                </a:solidFill>
                <a:ea typeface="Times New Roman"/>
                <a:cs typeface="Calibri"/>
              </a:rPr>
              <a:t>Everyone in group has to agree;                          </a:t>
            </a:r>
          </a:p>
          <a:p>
            <a:pPr marL="745179" lvl="1" indent="-286607">
              <a:buFont typeface="Wingdings" panose="05000000000000000000" pitchFamily="2" charset="2"/>
              <a:buChar char="q"/>
            </a:pPr>
            <a:r>
              <a:rPr lang="en-US" sz="1400" strike="sngStrike" dirty="0">
                <a:solidFill>
                  <a:srgbClr val="000000"/>
                </a:solidFill>
                <a:ea typeface="Times New Roman"/>
                <a:cs typeface="Calibri"/>
              </a:rPr>
              <a:t>Involves compromise;                         </a:t>
            </a:r>
            <a:r>
              <a:rPr lang="en-US" sz="1400" dirty="0">
                <a:solidFill>
                  <a:srgbClr val="000000"/>
                </a:solidFill>
                <a:ea typeface="Times New Roman"/>
                <a:cs typeface="Calibri"/>
              </a:rPr>
              <a:t>(Skip this poll for 10/5/23 webinar)</a:t>
            </a:r>
            <a:endParaRPr lang="en-US" sz="1400" strike="sngStrike" dirty="0">
              <a:solidFill>
                <a:srgbClr val="000000"/>
              </a:solidFill>
              <a:ea typeface="Times New Roman"/>
              <a:cs typeface="Calibri"/>
            </a:endParaRPr>
          </a:p>
          <a:p>
            <a:pPr marL="745179" lvl="1" indent="-286607">
              <a:buFont typeface="Wingdings" panose="05000000000000000000" pitchFamily="2" charset="2"/>
              <a:buChar char="q"/>
            </a:pPr>
            <a:r>
              <a:rPr lang="en-US" sz="1400" strike="sngStrike" dirty="0">
                <a:solidFill>
                  <a:srgbClr val="000000"/>
                </a:solidFill>
                <a:ea typeface="Times New Roman"/>
                <a:cs typeface="Calibri"/>
              </a:rPr>
              <a:t>Potential to strengthen group </a:t>
            </a:r>
            <a:r>
              <a:rPr lang="en-US" sz="1400" strike="sngStrike" dirty="0" err="1">
                <a:solidFill>
                  <a:srgbClr val="000000"/>
                </a:solidFill>
                <a:ea typeface="Times New Roman"/>
                <a:cs typeface="Calibri"/>
              </a:rPr>
              <a:t>relships</a:t>
            </a:r>
            <a:r>
              <a:rPr lang="en-US" sz="1400" strike="sngStrike" dirty="0">
                <a:solidFill>
                  <a:srgbClr val="000000"/>
                </a:solidFill>
                <a:ea typeface="Times New Roman"/>
                <a:cs typeface="Calibri"/>
              </a:rPr>
              <a:t>; </a:t>
            </a:r>
          </a:p>
          <a:p>
            <a:pPr marL="745179" lvl="1" indent="-286607">
              <a:buFont typeface="Wingdings" panose="05000000000000000000" pitchFamily="2" charset="2"/>
              <a:buChar char="q"/>
            </a:pPr>
            <a:r>
              <a:rPr lang="en-US" sz="1400" strike="sngStrike" dirty="0">
                <a:solidFill>
                  <a:srgbClr val="000000"/>
                </a:solidFill>
                <a:ea typeface="Times New Roman"/>
                <a:cs typeface="Calibri"/>
              </a:rPr>
              <a:t>Some </a:t>
            </a:r>
            <a:r>
              <a:rPr lang="en-US" sz="1400" strike="sngStrike" dirty="0" err="1">
                <a:solidFill>
                  <a:srgbClr val="000000"/>
                </a:solidFill>
                <a:ea typeface="Times New Roman"/>
                <a:cs typeface="Calibri"/>
              </a:rPr>
              <a:t>grps</a:t>
            </a:r>
            <a:r>
              <a:rPr lang="en-US" sz="1400" strike="sngStrike" dirty="0">
                <a:solidFill>
                  <a:srgbClr val="000000"/>
                </a:solidFill>
                <a:ea typeface="Times New Roman"/>
                <a:cs typeface="Calibri"/>
              </a:rPr>
              <a:t> combine consensus w/majority voting; </a:t>
            </a:r>
          </a:p>
          <a:p>
            <a:pPr marL="745179" lvl="1" indent="-286607">
              <a:buFont typeface="Wingdings" panose="05000000000000000000" pitchFamily="2" charset="2"/>
              <a:buChar char="q"/>
            </a:pPr>
            <a:r>
              <a:rPr lang="en-US" sz="1400" strike="sngStrike" dirty="0">
                <a:solidFill>
                  <a:srgbClr val="000000"/>
                </a:solidFill>
                <a:ea typeface="Times New Roman"/>
                <a:cs typeface="Calibri"/>
              </a:rPr>
              <a:t>Requires a quorum of members to take a vote. </a:t>
            </a:r>
            <a:r>
              <a:rPr lang="en-US" sz="1800" strike="sngStrike" dirty="0">
                <a:solidFill>
                  <a:srgbClr val="000000"/>
                </a:solidFill>
                <a:ea typeface="Times New Roman"/>
                <a:cs typeface="Calibri"/>
              </a:rPr>
              <a:t>(</a:t>
            </a:r>
            <a:r>
              <a:rPr lang="en-US" sz="1800" strike="sngStrike" dirty="0">
                <a:solidFill>
                  <a:srgbClr val="FF0000"/>
                </a:solidFill>
                <a:ea typeface="Times New Roman"/>
                <a:cs typeface="Calibri"/>
              </a:rPr>
              <a:t>All but last one</a:t>
            </a:r>
            <a:r>
              <a:rPr lang="en-US" sz="1800" strike="sngStrike" dirty="0">
                <a:solidFill>
                  <a:srgbClr val="000000"/>
                </a:solidFill>
                <a:ea typeface="Times New Roman"/>
                <a:cs typeface="Calibri"/>
              </a:rPr>
              <a:t>)</a:t>
            </a:r>
          </a:p>
          <a:p>
            <a:pPr marL="1372"/>
            <a:r>
              <a:rPr lang="en-US" sz="1800" b="1" dirty="0">
                <a:solidFill>
                  <a:srgbClr val="FF0000"/>
                </a:solidFill>
                <a:ea typeface="Times New Roman"/>
                <a:cs typeface="Calibri"/>
              </a:rPr>
              <a:t>POLL #5a-What is a “motion” in Roberts Rules of Order?</a:t>
            </a:r>
          </a:p>
          <a:p>
            <a:pPr marL="744322" lvl="1" indent="-285750">
              <a:buFont typeface="Wingdings" panose="05000000000000000000" pitchFamily="2" charset="2"/>
              <a:buChar char="q"/>
            </a:pPr>
            <a:r>
              <a:rPr lang="en-US" sz="1800" dirty="0">
                <a:ea typeface="Times New Roman"/>
                <a:cs typeface="Calibri"/>
              </a:rPr>
              <a:t>Number of members required to hold a meeting</a:t>
            </a:r>
          </a:p>
          <a:p>
            <a:pPr marL="744322" lvl="1" indent="-285750">
              <a:buFont typeface="Wingdings" panose="05000000000000000000" pitchFamily="2" charset="2"/>
              <a:buChar char="q"/>
            </a:pPr>
            <a:r>
              <a:rPr lang="en-US" sz="1800" dirty="0">
                <a:ea typeface="Times New Roman"/>
                <a:cs typeface="Calibri"/>
              </a:rPr>
              <a:t>A proposal or a resolution to take a certain action or vote</a:t>
            </a:r>
          </a:p>
          <a:p>
            <a:pPr marL="744322" lvl="1" indent="-285750">
              <a:buFont typeface="Wingdings" panose="05000000000000000000" pitchFamily="2" charset="2"/>
              <a:buChar char="q"/>
            </a:pPr>
            <a:r>
              <a:rPr lang="en-US" sz="1800" dirty="0">
                <a:ea typeface="Times New Roman"/>
                <a:cs typeface="Calibri"/>
              </a:rPr>
              <a:t>To object to a proceeding in conflict with the rules </a:t>
            </a:r>
          </a:p>
          <a:p>
            <a:pPr marL="1372"/>
            <a:r>
              <a:rPr lang="en-US" sz="1800" dirty="0">
                <a:ea typeface="Times New Roman"/>
                <a:cs typeface="Calibri"/>
              </a:rPr>
              <a:t>Answer – A proposal…</a:t>
            </a:r>
          </a:p>
          <a:p>
            <a:r>
              <a:rPr lang="en-US" sz="1600" dirty="0"/>
              <a:t> </a:t>
            </a:r>
          </a:p>
          <a:p>
            <a:endParaRPr lang="en-US" sz="1600" dirty="0"/>
          </a:p>
          <a:p>
            <a:r>
              <a:rPr lang="en-US" sz="1600" dirty="0"/>
              <a:t> </a:t>
            </a: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r>
              <a:rPr lang="en-US" dirty="0"/>
              <a:t>17</a:t>
            </a:r>
          </a:p>
        </p:txBody>
      </p:sp>
    </p:spTree>
    <p:extLst>
      <p:ext uri="{BB962C8B-B14F-4D97-AF65-F5344CB8AC3E}">
        <p14:creationId xmlns:p14="http://schemas.microsoft.com/office/powerpoint/2010/main" val="1250438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5200" y="74613"/>
            <a:ext cx="2141538" cy="1604962"/>
          </a:xfrm>
        </p:spPr>
      </p:sp>
      <p:sp>
        <p:nvSpPr>
          <p:cNvPr id="3" name="Notes Placeholder 2"/>
          <p:cNvSpPr>
            <a:spLocks noGrp="1"/>
          </p:cNvSpPr>
          <p:nvPr>
            <p:ph type="body" idx="1"/>
          </p:nvPr>
        </p:nvSpPr>
        <p:spPr>
          <a:xfrm>
            <a:off x="114368" y="108244"/>
            <a:ext cx="6873737" cy="9081794"/>
          </a:xfrm>
        </p:spPr>
        <p:txBody>
          <a:bodyPr/>
          <a:lstStyle/>
          <a:p>
            <a:r>
              <a:rPr lang="en-US" sz="1400" b="1" dirty="0"/>
              <a:t>Slide #18:  </a:t>
            </a:r>
            <a:r>
              <a:rPr lang="en-US" sz="1400" dirty="0"/>
              <a:t>Tips to Help be Effective</a:t>
            </a:r>
          </a:p>
          <a:p>
            <a:r>
              <a:rPr lang="en-US" sz="1400" dirty="0"/>
              <a:t>  </a:t>
            </a:r>
            <a:r>
              <a:rPr lang="en-US" sz="1400" b="1" dirty="0"/>
              <a:t>Presenter Notes:</a:t>
            </a:r>
          </a:p>
          <a:p>
            <a:pPr marL="167940" indent="-167940" defTabSz="895682">
              <a:buFont typeface="Arial" panose="020B0604020202020204" pitchFamily="34" charset="0"/>
              <a:buChar char="•"/>
              <a:defRPr/>
            </a:pPr>
            <a:r>
              <a:rPr lang="en-US" sz="1800" b="1" dirty="0">
                <a:solidFill>
                  <a:srgbClr val="000000"/>
                </a:solidFill>
                <a:ea typeface="Times New Roman"/>
                <a:cs typeface="Calibri"/>
              </a:rPr>
              <a:t>Reaching agreement </a:t>
            </a:r>
            <a:r>
              <a:rPr lang="en-US" sz="1800" dirty="0">
                <a:solidFill>
                  <a:srgbClr val="000000"/>
                </a:solidFill>
                <a:ea typeface="Times New Roman"/>
                <a:cs typeface="Calibri"/>
              </a:rPr>
              <a:t>was the 6</a:t>
            </a:r>
            <a:r>
              <a:rPr lang="en-US" sz="1800" baseline="30000" dirty="0">
                <a:solidFill>
                  <a:srgbClr val="000000"/>
                </a:solidFill>
                <a:ea typeface="Times New Roman"/>
                <a:cs typeface="Calibri"/>
              </a:rPr>
              <a:t>th</a:t>
            </a:r>
            <a:r>
              <a:rPr lang="en-US" sz="1800" dirty="0">
                <a:solidFill>
                  <a:srgbClr val="000000"/>
                </a:solidFill>
                <a:ea typeface="Times New Roman"/>
                <a:cs typeface="Calibri"/>
              </a:rPr>
              <a:t> process that groups use.</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Even if the group does not have all 6 of these                                processes, your group can have its own individual                                                                            processes to help the group with the decision-making process!  </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Pretty much, all of these processes are really just a plan for staying organized, taking action, and planning for the next steps.  </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Here are some things you can do Personally to be more effective in a group (&amp; you can also encourage others in your group to do the same)</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Start by </a:t>
            </a:r>
            <a:r>
              <a:rPr lang="en-US" sz="1800" b="1" dirty="0">
                <a:solidFill>
                  <a:srgbClr val="000000"/>
                </a:solidFill>
                <a:ea typeface="Times New Roman"/>
                <a:cs typeface="Calibri"/>
              </a:rPr>
              <a:t>organizing your information</a:t>
            </a:r>
            <a:r>
              <a:rPr lang="en-US" sz="1800" dirty="0">
                <a:solidFill>
                  <a:srgbClr val="000000"/>
                </a:solidFill>
                <a:ea typeface="Times New Roman"/>
                <a:cs typeface="Calibri"/>
              </a:rPr>
              <a:t>. Read all the materials, do research, talk to others, and organize all of the information in a way that you can find and easily refer to it when you need to. </a:t>
            </a:r>
          </a:p>
          <a:p>
            <a:pPr marL="167940" indent="-167940" defTabSz="895682">
              <a:buFont typeface="Arial" panose="020B0604020202020204" pitchFamily="34" charset="0"/>
              <a:buChar char="•"/>
              <a:defRPr/>
            </a:pPr>
            <a:r>
              <a:rPr lang="en-US" sz="1800" dirty="0">
                <a:solidFill>
                  <a:srgbClr val="000000"/>
                </a:solidFill>
                <a:cs typeface="Calibri"/>
              </a:rPr>
              <a:t>Make sure that you </a:t>
            </a:r>
            <a:r>
              <a:rPr lang="en-US" sz="1800" b="1" dirty="0"/>
              <a:t>Keep in mind the group’s goals </a:t>
            </a:r>
            <a:r>
              <a:rPr lang="en-US" sz="1800" dirty="0"/>
              <a:t>so your decisions are headed toward reaching those outcomes</a:t>
            </a:r>
            <a:endParaRPr lang="en-US" sz="1800" b="1" dirty="0"/>
          </a:p>
          <a:p>
            <a:pPr marL="167940" indent="-167940" defTabSz="895682">
              <a:buFont typeface="Arial" panose="020B0604020202020204" pitchFamily="34" charset="0"/>
              <a:buChar char="•"/>
              <a:defRPr/>
            </a:pPr>
            <a:r>
              <a:rPr lang="en-US" sz="1800" dirty="0"/>
              <a:t>Make a </a:t>
            </a:r>
            <a:r>
              <a:rPr lang="en-US" sz="1800" b="1" dirty="0"/>
              <a:t>List of priorities - </a:t>
            </a:r>
            <a:r>
              <a:rPr lang="en-US" sz="1800" dirty="0"/>
              <a:t>so what is the most important thing you think the group needs to accomplish and what are some of the things that could take a back seat to get to when the group has time.  </a:t>
            </a:r>
            <a:endParaRPr lang="en-US" sz="1800" b="1" dirty="0"/>
          </a:p>
          <a:p>
            <a:pPr marL="167940" indent="-167940" defTabSz="895682">
              <a:buFont typeface="Arial" panose="020B0604020202020204" pitchFamily="34" charset="0"/>
              <a:buChar char="•"/>
              <a:defRPr/>
            </a:pPr>
            <a:r>
              <a:rPr lang="en-US" sz="1800" b="1" dirty="0"/>
              <a:t>Keep track of where others stand on decisions. </a:t>
            </a:r>
            <a:r>
              <a:rPr lang="en-US" sz="1800" dirty="0"/>
              <a:t>If you are in large group&amp; you know there are some people in the group have a strong opinion on one side of the issue &amp; there are others who feel the opposite, keep track of those feelings &amp; opinions. When you share your proposal, frame it in a way to appeal to the feelings of both sides</a:t>
            </a:r>
          </a:p>
          <a:p>
            <a:pPr marL="167940" indent="-167940" defTabSz="895682">
              <a:buFont typeface="Arial" panose="020B0604020202020204" pitchFamily="34" charset="0"/>
              <a:buChar char="•"/>
              <a:defRPr/>
            </a:pPr>
            <a:r>
              <a:rPr lang="en-US" sz="1800" dirty="0"/>
              <a:t>You can </a:t>
            </a:r>
            <a:r>
              <a:rPr lang="en-US" sz="1800" b="1" dirty="0"/>
              <a:t>Ask the group leader to explain member roles.  </a:t>
            </a:r>
            <a:r>
              <a:rPr lang="en-US" sz="1800" dirty="0"/>
              <a:t>If you don’t understand exactly what your role is, versus someone else, or you just want to get understand what roles are available to you.</a:t>
            </a:r>
            <a:endParaRPr lang="en-US" sz="1800" b="1" dirty="0"/>
          </a:p>
          <a:p>
            <a:pPr marL="167940" indent="-167940" defTabSz="895682">
              <a:buFont typeface="Arial" panose="020B0604020202020204" pitchFamily="34" charset="0"/>
              <a:buChar char="•"/>
              <a:defRPr/>
            </a:pPr>
            <a:r>
              <a:rPr lang="en-US" sz="1800" dirty="0"/>
              <a:t>Make sure to </a:t>
            </a:r>
            <a:r>
              <a:rPr lang="en-US" sz="1800" b="1" dirty="0"/>
              <a:t>Take notes </a:t>
            </a:r>
            <a:r>
              <a:rPr lang="en-US" sz="1800" dirty="0"/>
              <a:t>even if someone else in your group is taking Meeting minutes</a:t>
            </a:r>
            <a:r>
              <a:rPr lang="en-US" sz="1600" dirty="0"/>
              <a:t>.  </a:t>
            </a:r>
            <a:r>
              <a:rPr lang="en-US" sz="1800" dirty="0"/>
              <a:t>Minutes often don’t include all the discussion and points of view that occurred – which might be useful for you later.  If you take  your own notes, they might be more helpful to you later.</a:t>
            </a:r>
            <a:endParaRPr lang="en-US" sz="1800" b="1" dirty="0"/>
          </a:p>
          <a:p>
            <a:pPr marL="167940" indent="-167940" defTabSz="895682">
              <a:buFont typeface="Arial" panose="020B0604020202020204" pitchFamily="34" charset="0"/>
              <a:buChar char="•"/>
              <a:defRPr/>
            </a:pPr>
            <a:r>
              <a:rPr lang="en-US" sz="1800" dirty="0"/>
              <a:t>And, finally, </a:t>
            </a:r>
            <a:r>
              <a:rPr lang="en-US" sz="1800" b="1" dirty="0"/>
              <a:t>Write down the results of your activities</a:t>
            </a:r>
            <a:r>
              <a:rPr lang="en-US" sz="1800" dirty="0"/>
              <a:t> . If you tried doing something in a different way, so that you can go back later and revisit what you did to reach that great outcome. </a:t>
            </a:r>
            <a:endParaRPr lang="en-US" sz="1800"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5921914" y="8919051"/>
            <a:ext cx="1153643" cy="469424"/>
          </a:xfrm>
          <a:prstGeom prst="rect">
            <a:avLst/>
          </a:prstGeom>
        </p:spPr>
        <p:txBody>
          <a:bodyPr/>
          <a:lstStyle/>
          <a:p>
            <a:r>
              <a:rPr lang="en-US" dirty="0"/>
              <a:t>18</a:t>
            </a:r>
          </a:p>
        </p:txBody>
      </p:sp>
    </p:spTree>
    <p:extLst>
      <p:ext uri="{BB962C8B-B14F-4D97-AF65-F5344CB8AC3E}">
        <p14:creationId xmlns:p14="http://schemas.microsoft.com/office/powerpoint/2010/main" val="192287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9313" y="158750"/>
            <a:ext cx="2957512" cy="2217738"/>
          </a:xfrm>
        </p:spPr>
      </p:sp>
      <p:sp>
        <p:nvSpPr>
          <p:cNvPr id="3" name="Notes Placeholder 2"/>
          <p:cNvSpPr>
            <a:spLocks noGrp="1"/>
          </p:cNvSpPr>
          <p:nvPr>
            <p:ph type="body" idx="1"/>
          </p:nvPr>
        </p:nvSpPr>
        <p:spPr>
          <a:xfrm>
            <a:off x="350837" y="2501775"/>
            <a:ext cx="6553200" cy="6307262"/>
          </a:xfrm>
        </p:spPr>
        <p:txBody>
          <a:bodyPr/>
          <a:lstStyle/>
          <a:p>
            <a:r>
              <a:rPr lang="en-US" sz="1800" b="1" dirty="0"/>
              <a:t>Slide #2:  </a:t>
            </a:r>
            <a:r>
              <a:rPr lang="en-US" sz="1800" dirty="0"/>
              <a:t>Section 3 Introduction</a:t>
            </a:r>
          </a:p>
          <a:p>
            <a:r>
              <a:rPr lang="en-US" sz="1800" dirty="0"/>
              <a:t>  </a:t>
            </a:r>
          </a:p>
          <a:p>
            <a:r>
              <a:rPr lang="en-US" sz="1800" b="1" dirty="0"/>
              <a:t>Presenter Notes:</a:t>
            </a:r>
          </a:p>
          <a:p>
            <a:pPr marL="167940" indent="-167940">
              <a:buFont typeface="Arial" panose="020B0604020202020204" pitchFamily="34" charset="0"/>
              <a:buChar char="•"/>
            </a:pPr>
            <a:r>
              <a:rPr lang="en-US" sz="1800" dirty="0"/>
              <a:t>Here’s the agenda for today’s webinar: </a:t>
            </a:r>
          </a:p>
          <a:p>
            <a:pPr marL="167940" indent="-167940" defTabSz="917143">
              <a:buFont typeface="Arial" panose="020B0604020202020204" pitchFamily="34" charset="0"/>
              <a:buChar char="•"/>
              <a:defRPr/>
            </a:pPr>
            <a:r>
              <a:rPr lang="en-US" sz="1800" dirty="0"/>
              <a:t>We’ll do a quick overview of the Serving on Groups Guidebook resource. </a:t>
            </a:r>
          </a:p>
          <a:p>
            <a:pPr marL="167940" indent="-167940" defTabSz="917143">
              <a:buFont typeface="Arial" panose="020B0604020202020204" pitchFamily="34" charset="0"/>
              <a:buChar char="•"/>
              <a:defRPr/>
            </a:pPr>
            <a:r>
              <a:rPr lang="en-US" sz="1800" b="1" dirty="0"/>
              <a:t>Today we will cover Section 3:  Processes Groups Use. </a:t>
            </a:r>
          </a:p>
          <a:p>
            <a:pPr marL="167940" indent="-167940" defTabSz="895682">
              <a:buFont typeface="Arial" panose="020B0604020202020204" pitchFamily="34" charset="0"/>
              <a:buChar char="•"/>
              <a:defRPr/>
            </a:pPr>
            <a:r>
              <a:rPr lang="en-US" sz="1800" dirty="0"/>
              <a:t>We will look at a </a:t>
            </a:r>
            <a:r>
              <a:rPr lang="en-US" sz="1800" b="1" dirty="0"/>
              <a:t>Guiding Principles framework </a:t>
            </a:r>
            <a:r>
              <a:rPr lang="en-US" sz="1800" dirty="0"/>
              <a:t>that effective groups use in their process of shared decision-making .</a:t>
            </a:r>
          </a:p>
          <a:p>
            <a:pPr marL="167940" indent="-167940" defTabSz="895682">
              <a:buFont typeface="Arial" panose="020B0604020202020204" pitchFamily="34" charset="0"/>
              <a:buChar char="•"/>
              <a:defRPr/>
            </a:pPr>
            <a:r>
              <a:rPr lang="en-US" sz="1800" dirty="0"/>
              <a:t>Then, we will cover </a:t>
            </a:r>
            <a:r>
              <a:rPr lang="en-US" sz="1800" b="1" dirty="0"/>
              <a:t>6 common processes </a:t>
            </a:r>
            <a:r>
              <a:rPr lang="en-US" sz="1800" dirty="0"/>
              <a:t>that effective groups use in their work..  </a:t>
            </a:r>
          </a:p>
          <a:p>
            <a:pPr marL="167940" indent="-167940" defTabSz="895682">
              <a:buFont typeface="Arial" panose="020B0604020202020204" pitchFamily="34" charset="0"/>
              <a:buChar char="•"/>
              <a:defRPr/>
            </a:pPr>
            <a:r>
              <a:rPr lang="en-US" sz="1800" dirty="0"/>
              <a:t>Finally, we will end today with some additional resources. </a:t>
            </a:r>
          </a:p>
          <a:p>
            <a:pPr marL="167940" indent="-167940" defTabSz="895682">
              <a:buFont typeface="Arial" panose="020B0604020202020204" pitchFamily="34" charset="0"/>
              <a:buChar char="•"/>
              <a:defRPr/>
            </a:pPr>
            <a:r>
              <a:rPr lang="en-US" sz="1800" dirty="0"/>
              <a:t>I would like to do a quick </a:t>
            </a:r>
            <a:r>
              <a:rPr lang="en-US" sz="1800" b="1" dirty="0">
                <a:solidFill>
                  <a:srgbClr val="FF0000"/>
                </a:solidFill>
              </a:rPr>
              <a:t>POLL</a:t>
            </a:r>
            <a:r>
              <a:rPr lang="en-US" sz="1800" dirty="0"/>
              <a:t> (#1) to see </a:t>
            </a:r>
            <a:r>
              <a:rPr lang="en-US" sz="1800" b="1" dirty="0"/>
              <a:t>what your experiences are with serving on decision-making groups.</a:t>
            </a:r>
            <a:r>
              <a:rPr lang="en-US" sz="1800" b="1" dirty="0">
                <a:solidFill>
                  <a:srgbClr val="FF0000"/>
                </a:solidFill>
              </a:rPr>
              <a:t>  </a:t>
            </a:r>
            <a:r>
              <a:rPr lang="en-US" sz="1800" dirty="0"/>
              <a:t>In the Q&amp;A box at the bottom of your screen (on Zoom), write:</a:t>
            </a:r>
          </a:p>
          <a:p>
            <a:pPr marL="458572" lvl="1"/>
            <a:r>
              <a:rPr lang="en-US" sz="1800" b="1" dirty="0">
                <a:sym typeface="Wingdings" panose="05000000000000000000" pitchFamily="2" charset="2"/>
              </a:rPr>
              <a:t>	</a:t>
            </a:r>
            <a:r>
              <a:rPr lang="en-US" sz="1800" dirty="0">
                <a:solidFill>
                  <a:srgbClr val="FF0000"/>
                </a:solidFill>
              </a:rPr>
              <a:t>A. If you have never served on a decision-making group</a:t>
            </a:r>
          </a:p>
          <a:p>
            <a:r>
              <a:rPr lang="en-US" sz="1800" b="1" dirty="0">
                <a:solidFill>
                  <a:srgbClr val="FF0000"/>
                </a:solidFill>
                <a:sym typeface="Wingdings" panose="05000000000000000000" pitchFamily="2" charset="2"/>
              </a:rPr>
              <a:t>	</a:t>
            </a:r>
            <a:r>
              <a:rPr lang="en-US" sz="1800" dirty="0">
                <a:solidFill>
                  <a:srgbClr val="FF0000"/>
                </a:solidFill>
              </a:rPr>
              <a:t>B. If you served on a decision-making group before</a:t>
            </a:r>
          </a:p>
          <a:p>
            <a:r>
              <a:rPr lang="en-US" sz="1800" dirty="0">
                <a:solidFill>
                  <a:srgbClr val="FF0000"/>
                </a:solidFill>
              </a:rPr>
              <a:t>	</a:t>
            </a:r>
            <a:r>
              <a:rPr lang="en-US" sz="1800" b="1" dirty="0">
                <a:solidFill>
                  <a:srgbClr val="FF0000"/>
                </a:solidFill>
                <a:sym typeface="Wingdings" panose="05000000000000000000" pitchFamily="2" charset="2"/>
              </a:rPr>
              <a:t>C. </a:t>
            </a:r>
            <a:r>
              <a:rPr lang="en-US" sz="1800" dirty="0">
                <a:solidFill>
                  <a:srgbClr val="FF0000"/>
                </a:solidFill>
                <a:sym typeface="Wingdings" panose="05000000000000000000" pitchFamily="2" charset="2"/>
              </a:rPr>
              <a:t>If you are thinking about joining a dec-making group</a:t>
            </a:r>
            <a:endParaRPr lang="en-US" sz="1800" dirty="0">
              <a:solidFill>
                <a:srgbClr val="FF0000"/>
              </a:solidFill>
            </a:endParaRPr>
          </a:p>
          <a:p>
            <a:r>
              <a:rPr lang="en-US" sz="1800" b="1" dirty="0">
                <a:solidFill>
                  <a:srgbClr val="FF0000"/>
                </a:solidFill>
              </a:rPr>
              <a:t>	</a:t>
            </a:r>
            <a:r>
              <a:rPr lang="en-US" sz="1800" dirty="0">
                <a:solidFill>
                  <a:srgbClr val="FF0000"/>
                </a:solidFill>
                <a:sym typeface="Wingdings" panose="05000000000000000000" pitchFamily="2" charset="2"/>
              </a:rPr>
              <a:t>D. If you are currently </a:t>
            </a:r>
            <a:r>
              <a:rPr lang="en-US" sz="1800" dirty="0">
                <a:solidFill>
                  <a:srgbClr val="FF0000"/>
                </a:solidFill>
              </a:rPr>
              <a:t>serving on a decision-making group/s now (&amp; write name of the group also in the Q&amp;A box)</a:t>
            </a:r>
          </a:p>
          <a:p>
            <a:endParaRPr lang="en-US" sz="1800" dirty="0"/>
          </a:p>
          <a:p>
            <a:pPr marL="285750" indent="-285750">
              <a:buFont typeface="Arial" panose="020B0604020202020204" pitchFamily="34" charset="0"/>
              <a:buChar char="•"/>
            </a:pPr>
            <a:r>
              <a:rPr lang="en-US" sz="1800" dirty="0"/>
              <a:t>Results of Poll……</a:t>
            </a:r>
            <a:endParaRPr lang="en-US" dirty="0"/>
          </a:p>
        </p:txBody>
      </p:sp>
      <p:sp>
        <p:nvSpPr>
          <p:cNvPr id="4" name="Slide Number Placeholder 3"/>
          <p:cNvSpPr>
            <a:spLocks noGrp="1"/>
          </p:cNvSpPr>
          <p:nvPr>
            <p:ph type="sldNum" sz="quarter" idx="10"/>
          </p:nvPr>
        </p:nvSpPr>
        <p:spPr/>
        <p:txBody>
          <a:bodyPr/>
          <a:lstStyle/>
          <a:p>
            <a:r>
              <a:rPr lang="en-US" dirty="0"/>
              <a:t>2</a:t>
            </a:r>
          </a:p>
        </p:txBody>
      </p:sp>
    </p:spTree>
    <p:extLst>
      <p:ext uri="{BB962C8B-B14F-4D97-AF65-F5344CB8AC3E}">
        <p14:creationId xmlns:p14="http://schemas.microsoft.com/office/powerpoint/2010/main" val="2909341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49663" y="242888"/>
            <a:ext cx="2955925" cy="2217737"/>
          </a:xfrm>
        </p:spPr>
      </p:sp>
      <p:sp>
        <p:nvSpPr>
          <p:cNvPr id="3" name="Notes Placeholder 2"/>
          <p:cNvSpPr>
            <a:spLocks noGrp="1"/>
          </p:cNvSpPr>
          <p:nvPr>
            <p:ph type="body" idx="1"/>
          </p:nvPr>
        </p:nvSpPr>
        <p:spPr>
          <a:xfrm>
            <a:off x="357854" y="2560637"/>
            <a:ext cx="6248400" cy="3433547"/>
          </a:xfrm>
        </p:spPr>
        <p:txBody>
          <a:bodyPr/>
          <a:lstStyle/>
          <a:p>
            <a:r>
              <a:rPr lang="en-US" sz="1800" b="1" dirty="0"/>
              <a:t>Slide #19:  </a:t>
            </a:r>
            <a:r>
              <a:rPr lang="en-US" sz="1800" dirty="0"/>
              <a:t>Section 3  Resources</a:t>
            </a:r>
          </a:p>
          <a:p>
            <a:endParaRPr lang="en-US" sz="1800" dirty="0"/>
          </a:p>
          <a:p>
            <a:r>
              <a:rPr lang="en-US" sz="1800" b="1" dirty="0"/>
              <a:t>Procedural Directions:</a:t>
            </a:r>
            <a:endParaRPr lang="en-US" sz="1800" dirty="0"/>
          </a:p>
          <a:p>
            <a:pPr marL="167940" indent="-167940" defTabSz="895682">
              <a:buFont typeface="Arial" panose="020B0604020202020204" pitchFamily="34" charset="0"/>
              <a:buChar char="•"/>
              <a:defRPr/>
            </a:pPr>
            <a:r>
              <a:rPr lang="en-US" sz="1800" dirty="0">
                <a:solidFill>
                  <a:srgbClr val="000000"/>
                </a:solidFill>
                <a:ea typeface="Times New Roman"/>
                <a:cs typeface="Calibri"/>
              </a:rPr>
              <a:t>Here are some resources that might be helpful for your groups.</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The yellow-highlighted ones are the VIDEO resources that I mentioned on earlier slides.</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There are also resources for mission and vision statements &amp; logic models</a:t>
            </a:r>
          </a:p>
          <a:p>
            <a:pPr marL="167940" indent="-167940" defTabSz="895682">
              <a:buFont typeface="Arial" panose="020B0604020202020204" pitchFamily="34" charset="0"/>
              <a:buChar char="•"/>
              <a:defRPr/>
            </a:pPr>
            <a:endParaRPr lang="en-US" sz="1600" dirty="0">
              <a:solidFill>
                <a:srgbClr val="000000"/>
              </a:solidFill>
              <a:ea typeface="Times New Roman"/>
              <a:cs typeface="Calibri"/>
            </a:endParaRPr>
          </a:p>
          <a:p>
            <a:pPr marL="167940" indent="-167940" defTabSz="895682">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r>
              <a:rPr lang="en-US" dirty="0"/>
              <a:t>19</a:t>
            </a:r>
          </a:p>
        </p:txBody>
      </p:sp>
    </p:spTree>
    <p:extLst>
      <p:ext uri="{BB962C8B-B14F-4D97-AF65-F5344CB8AC3E}">
        <p14:creationId xmlns:p14="http://schemas.microsoft.com/office/powerpoint/2010/main" val="1759961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242888"/>
            <a:ext cx="4967287" cy="3724275"/>
          </a:xfrm>
        </p:spPr>
      </p:sp>
      <p:sp>
        <p:nvSpPr>
          <p:cNvPr id="3" name="Notes Placeholder 2"/>
          <p:cNvSpPr>
            <a:spLocks noGrp="1"/>
          </p:cNvSpPr>
          <p:nvPr>
            <p:ph type="body" idx="1"/>
          </p:nvPr>
        </p:nvSpPr>
        <p:spPr>
          <a:xfrm>
            <a:off x="381000" y="4188512"/>
            <a:ext cx="6248400" cy="3934725"/>
          </a:xfrm>
        </p:spPr>
        <p:txBody>
          <a:bodyPr/>
          <a:lstStyle/>
          <a:p>
            <a:r>
              <a:rPr lang="en-US" sz="1800" b="1" dirty="0"/>
              <a:t>Slide #19:  </a:t>
            </a:r>
            <a:r>
              <a:rPr lang="en-US" sz="1800" dirty="0"/>
              <a:t>Section 3  Resources</a:t>
            </a:r>
          </a:p>
          <a:p>
            <a:endParaRPr lang="en-US" sz="1800" dirty="0"/>
          </a:p>
          <a:p>
            <a:r>
              <a:rPr lang="en-US" sz="1800" b="1" dirty="0"/>
              <a:t>Procedural Directions:</a:t>
            </a:r>
            <a:endParaRPr lang="en-US" sz="1800" dirty="0"/>
          </a:p>
          <a:p>
            <a:pPr marL="167940" indent="-167940" defTabSz="895682">
              <a:buFont typeface="Arial" panose="020B0604020202020204" pitchFamily="34" charset="0"/>
              <a:buChar char="•"/>
              <a:defRPr/>
            </a:pPr>
            <a:r>
              <a:rPr lang="en-US" sz="1800" dirty="0">
                <a:solidFill>
                  <a:srgbClr val="000000"/>
                </a:solidFill>
                <a:ea typeface="Times New Roman"/>
                <a:cs typeface="Calibri"/>
              </a:rPr>
              <a:t>Here are more resources that might be helpful for your groups.</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I love the Robert’s Rules of Order resources on their official website. The Robert’s Rules book is available from this site also.</a:t>
            </a:r>
          </a:p>
          <a:p>
            <a:pPr marL="167940" indent="-167940" defTabSz="895682">
              <a:buFont typeface="Arial" panose="020B0604020202020204" pitchFamily="34" charset="0"/>
              <a:buChar char="•"/>
              <a:defRPr/>
            </a:pPr>
            <a:r>
              <a:rPr lang="en-US" sz="1800" dirty="0">
                <a:solidFill>
                  <a:srgbClr val="000000"/>
                </a:solidFill>
                <a:ea typeface="Times New Roman"/>
                <a:cs typeface="Calibri"/>
              </a:rPr>
              <a:t>Leading by Convening – this is actually a really awesome bunch of resources and 5 online learning modules – that are super helpful for convening and working with groups. The materials were developed by the IDEA Partnership, the National Center on Systemic Improvement (NCSI), both funded by the US Dept of Education/Office of Special Education Programs – of which WI FACETS was one of the stakeholders in the development. </a:t>
            </a:r>
            <a:endParaRPr lang="en-US" dirty="0"/>
          </a:p>
        </p:txBody>
      </p:sp>
      <p:sp>
        <p:nvSpPr>
          <p:cNvPr id="4" name="Slide Number Placeholder 3"/>
          <p:cNvSpPr>
            <a:spLocks noGrp="1"/>
          </p:cNvSpPr>
          <p:nvPr>
            <p:ph type="sldNum" sz="quarter" idx="10"/>
          </p:nvPr>
        </p:nvSpPr>
        <p:spPr/>
        <p:txBody>
          <a:bodyPr/>
          <a:lstStyle/>
          <a:p>
            <a:r>
              <a:rPr lang="en-US" dirty="0"/>
              <a:t>19</a:t>
            </a:r>
          </a:p>
        </p:txBody>
      </p:sp>
    </p:spTree>
    <p:extLst>
      <p:ext uri="{BB962C8B-B14F-4D97-AF65-F5344CB8AC3E}">
        <p14:creationId xmlns:p14="http://schemas.microsoft.com/office/powerpoint/2010/main" val="669209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8513" y="109538"/>
            <a:ext cx="2238375" cy="1679575"/>
          </a:xfrm>
        </p:spPr>
      </p:sp>
      <p:sp>
        <p:nvSpPr>
          <p:cNvPr id="3" name="Notes Placeholder 2"/>
          <p:cNvSpPr>
            <a:spLocks noGrp="1"/>
          </p:cNvSpPr>
          <p:nvPr>
            <p:ph type="body" idx="1"/>
          </p:nvPr>
        </p:nvSpPr>
        <p:spPr>
          <a:xfrm>
            <a:off x="254912" y="109836"/>
            <a:ext cx="6848140" cy="9015991"/>
          </a:xfrm>
        </p:spPr>
        <p:txBody>
          <a:bodyPr/>
          <a:lstStyle/>
          <a:p>
            <a:r>
              <a:rPr lang="en-US" b="1" dirty="0"/>
              <a:t>Slide #30:  </a:t>
            </a:r>
            <a:r>
              <a:rPr lang="en-US" b="0" dirty="0"/>
              <a:t>Guidebook</a:t>
            </a:r>
            <a:r>
              <a:rPr lang="en-US" b="0" baseline="0" dirty="0"/>
              <a:t> Sections for Personal or Group Skills</a:t>
            </a:r>
            <a:endParaRPr lang="en-US" dirty="0"/>
          </a:p>
          <a:p>
            <a:r>
              <a:rPr lang="en-US" dirty="0"/>
              <a:t> </a:t>
            </a:r>
          </a:p>
          <a:p>
            <a:r>
              <a:rPr lang="en-US" b="1" dirty="0"/>
              <a:t>Procedural Directions:</a:t>
            </a:r>
            <a:endParaRPr lang="en-US" dirty="0"/>
          </a:p>
          <a:p>
            <a:pPr marL="223921" indent="-223921">
              <a:buFont typeface="+mj-lt"/>
              <a:buAutoNum type="arabicPeriod"/>
            </a:pPr>
            <a:r>
              <a:rPr lang="en-US" dirty="0"/>
              <a:t>*Slide contains animation.  Click for animation to appear.</a:t>
            </a:r>
          </a:p>
          <a:p>
            <a:pPr marL="223921" indent="-223921">
              <a:buFont typeface="+mj-lt"/>
              <a:buAutoNum type="arabicPeriod"/>
            </a:pPr>
            <a:r>
              <a:rPr lang="en-US" dirty="0"/>
              <a:t>Share information from the presenter notes.</a:t>
            </a:r>
          </a:p>
          <a:p>
            <a:endParaRPr lang="en-US" sz="800" dirty="0"/>
          </a:p>
          <a:p>
            <a:r>
              <a:rPr lang="en-US" sz="1800" b="1" dirty="0"/>
              <a:t>Presenter Notes:</a:t>
            </a:r>
          </a:p>
          <a:p>
            <a:pPr marL="167940" indent="-167940" defTabSz="895682" fontAlgn="base">
              <a:buFont typeface="Arial" panose="020B0604020202020204" pitchFamily="34" charset="0"/>
              <a:buChar char="•"/>
              <a:defRPr/>
            </a:pPr>
            <a:r>
              <a:rPr lang="en-US" sz="1800" dirty="0">
                <a:solidFill>
                  <a:prstClr val="black"/>
                </a:solidFill>
              </a:rPr>
              <a:t>So, where do you go from here?</a:t>
            </a:r>
          </a:p>
          <a:p>
            <a:pPr marL="167940" indent="-167940" defTabSz="895682" fontAlgn="base">
              <a:buFont typeface="Arial" panose="020B0604020202020204" pitchFamily="34" charset="0"/>
              <a:buChar char="•"/>
              <a:defRPr/>
            </a:pPr>
            <a:r>
              <a:rPr lang="en-US" sz="1800" dirty="0">
                <a:solidFill>
                  <a:prstClr val="black"/>
                </a:solidFill>
              </a:rPr>
              <a:t>If you are interested in learning about </a:t>
            </a:r>
            <a:r>
              <a:rPr lang="en-US" sz="1800" b="1" dirty="0">
                <a:solidFill>
                  <a:prstClr val="black"/>
                </a:solidFill>
              </a:rPr>
              <a:t>personal skills, </a:t>
            </a:r>
            <a:r>
              <a:rPr lang="en-US" sz="1800" dirty="0">
                <a:solidFill>
                  <a:prstClr val="black"/>
                </a:solidFill>
              </a:rPr>
              <a:t>knowledge &amp; roles for serving on groups, you will find that in Sections 1 &amp; 2 that we just covered; and you will want to join us for sections 6, 7, &amp; 8 (Highlighted in </a:t>
            </a:r>
            <a:r>
              <a:rPr lang="en-US" sz="1800" dirty="0">
                <a:solidFill>
                  <a:prstClr val="black"/>
                </a:solidFill>
                <a:highlight>
                  <a:srgbClr val="FFFF00"/>
                </a:highlight>
              </a:rPr>
              <a:t>YELLOW</a:t>
            </a:r>
            <a:r>
              <a:rPr lang="en-US" sz="1800" dirty="0">
                <a:solidFill>
                  <a:prstClr val="black"/>
                </a:solidFill>
              </a:rPr>
              <a:t>)</a:t>
            </a:r>
          </a:p>
          <a:p>
            <a:pPr marL="167940" indent="-167940" defTabSz="895682" fontAlgn="base">
              <a:buFont typeface="Arial" panose="020B0604020202020204" pitchFamily="34" charset="0"/>
              <a:buChar char="•"/>
              <a:defRPr/>
            </a:pPr>
            <a:r>
              <a:rPr lang="en-US" sz="1800" dirty="0">
                <a:solidFill>
                  <a:prstClr val="black"/>
                </a:solidFill>
              </a:rPr>
              <a:t>If you are interested in </a:t>
            </a:r>
            <a:r>
              <a:rPr lang="en-US" sz="1800" b="1" dirty="0">
                <a:solidFill>
                  <a:prstClr val="black"/>
                </a:solidFill>
              </a:rPr>
              <a:t>group skills</a:t>
            </a:r>
            <a:r>
              <a:rPr lang="en-US" sz="1800" dirty="0">
                <a:solidFill>
                  <a:prstClr val="black"/>
                </a:solidFill>
              </a:rPr>
              <a:t>, you will find that in Section 2 that we just finished, and also in Sections 3,4, 5 &amp; 6 (highlighted in </a:t>
            </a:r>
            <a:r>
              <a:rPr lang="en-US" sz="1800" dirty="0">
                <a:solidFill>
                  <a:prstClr val="black"/>
                </a:solidFill>
                <a:highlight>
                  <a:srgbClr val="00FFFF"/>
                </a:highlight>
              </a:rPr>
              <a:t>BLUE</a:t>
            </a:r>
            <a:r>
              <a:rPr lang="en-US" sz="1800" dirty="0">
                <a:solidFill>
                  <a:prstClr val="black"/>
                </a:solidFill>
              </a:rPr>
              <a:t>).</a:t>
            </a:r>
          </a:p>
          <a:p>
            <a:pPr marL="167940" indent="-167940" defTabSz="895682">
              <a:buFont typeface="Arial" panose="020B0604020202020204" pitchFamily="34" charset="0"/>
              <a:buChar char="•"/>
              <a:defRPr/>
            </a:pPr>
            <a:endParaRPr lang="en-US" sz="1800" strike="sngStrike" dirty="0">
              <a:solidFill>
                <a:prstClr val="black"/>
              </a:solidFill>
            </a:endParaRPr>
          </a:p>
          <a:p>
            <a:r>
              <a:rPr lang="en-US" sz="1800" strike="sngStrike" dirty="0">
                <a:highlight>
                  <a:srgbClr val="FFFF00"/>
                </a:highlight>
              </a:rPr>
              <a:t>We are going to finish up with 3 quick polls.</a:t>
            </a:r>
          </a:p>
          <a:p>
            <a:endParaRPr lang="en-US" sz="1800" strike="sngStrike" dirty="0">
              <a:solidFill>
                <a:srgbClr val="FF0000"/>
              </a:solidFill>
              <a:highlight>
                <a:srgbClr val="FFFF00"/>
              </a:highlight>
            </a:endParaRPr>
          </a:p>
          <a:p>
            <a:r>
              <a:rPr lang="en-US" sz="1800" strike="sngStrike" dirty="0">
                <a:solidFill>
                  <a:srgbClr val="FF0000"/>
                </a:solidFill>
                <a:highlight>
                  <a:srgbClr val="FFFF00"/>
                </a:highlight>
              </a:rPr>
              <a:t>Poll(#8):  </a:t>
            </a:r>
            <a:r>
              <a:rPr lang="en-US" sz="1800" b="1" strike="sngStrike" dirty="0"/>
              <a:t>Do you think you will join a decision-making group in next 6 months?   </a:t>
            </a:r>
            <a:r>
              <a:rPr lang="en-US" sz="1800" b="1" strike="sngStrike" dirty="0">
                <a:sym typeface="Wingdings" panose="05000000000000000000" pitchFamily="2" charset="2"/>
              </a:rPr>
              <a:t></a:t>
            </a:r>
            <a:r>
              <a:rPr lang="en-US" sz="1800" b="1" strike="sngStrike" dirty="0"/>
              <a:t> </a:t>
            </a:r>
            <a:r>
              <a:rPr lang="en-US" sz="1800" strike="sngStrike" dirty="0"/>
              <a:t>Yes</a:t>
            </a:r>
            <a:r>
              <a:rPr lang="en-US" sz="1800" b="1" strike="sngStrike" dirty="0"/>
              <a:t> </a:t>
            </a:r>
            <a:r>
              <a:rPr lang="en-US" sz="1800" b="1" strike="sngStrike" dirty="0">
                <a:sym typeface="Wingdings" panose="05000000000000000000" pitchFamily="2" charset="2"/>
              </a:rPr>
              <a:t></a:t>
            </a:r>
            <a:r>
              <a:rPr lang="en-US" sz="1800" b="1" strike="sngStrike" dirty="0"/>
              <a:t> </a:t>
            </a:r>
            <a:r>
              <a:rPr lang="en-US" sz="1800" strike="sngStrike" dirty="0"/>
              <a:t>No</a:t>
            </a:r>
            <a:r>
              <a:rPr lang="en-US" sz="1800" b="1" strike="sngStrike" dirty="0"/>
              <a:t> </a:t>
            </a:r>
            <a:endParaRPr lang="en-US" sz="1800" strike="sngStrike" dirty="0"/>
          </a:p>
          <a:p>
            <a:endParaRPr lang="en-US" sz="1800" strike="sngStrike" dirty="0">
              <a:solidFill>
                <a:srgbClr val="FF0000"/>
              </a:solidFill>
              <a:highlight>
                <a:srgbClr val="FFFF00"/>
              </a:highlight>
            </a:endParaRPr>
          </a:p>
          <a:p>
            <a:r>
              <a:rPr lang="en-US" sz="1800" strike="sngStrike" dirty="0">
                <a:solidFill>
                  <a:srgbClr val="FF0000"/>
                </a:solidFill>
                <a:highlight>
                  <a:srgbClr val="FFFF00"/>
                </a:highlight>
              </a:rPr>
              <a:t>Poll (#9):</a:t>
            </a:r>
            <a:r>
              <a:rPr lang="en-US" sz="1800" strike="sngStrike" dirty="0"/>
              <a:t>  </a:t>
            </a:r>
            <a:r>
              <a:rPr lang="en-US" sz="1800" b="1" strike="sngStrike" dirty="0"/>
              <a:t>Do you think you might share SOG information with your group or others in next 6 months?   </a:t>
            </a:r>
          </a:p>
          <a:p>
            <a:r>
              <a:rPr lang="en-US" sz="1800" b="1" strike="sngStrike" dirty="0">
                <a:sym typeface="Wingdings" panose="05000000000000000000" pitchFamily="2" charset="2"/>
              </a:rPr>
              <a:t>	</a:t>
            </a:r>
            <a:r>
              <a:rPr lang="en-US" sz="1800" b="1" strike="sngStrike" dirty="0"/>
              <a:t> </a:t>
            </a:r>
            <a:r>
              <a:rPr lang="en-US" sz="1800" strike="sngStrike" dirty="0"/>
              <a:t>Yes</a:t>
            </a:r>
            <a:r>
              <a:rPr lang="en-US" sz="1800" b="1" strike="sngStrike" dirty="0"/>
              <a:t> </a:t>
            </a:r>
            <a:r>
              <a:rPr lang="en-US" sz="1800" b="1" strike="sngStrike" dirty="0">
                <a:sym typeface="Wingdings" panose="05000000000000000000" pitchFamily="2" charset="2"/>
              </a:rPr>
              <a:t></a:t>
            </a:r>
            <a:r>
              <a:rPr lang="en-US" sz="1800" b="1" strike="sngStrike" dirty="0"/>
              <a:t> </a:t>
            </a:r>
            <a:r>
              <a:rPr lang="en-US" sz="1800" strike="sngStrike" dirty="0"/>
              <a:t>No</a:t>
            </a:r>
          </a:p>
          <a:p>
            <a:pPr defTabSz="917143">
              <a:defRPr/>
            </a:pPr>
            <a:endParaRPr lang="en-US" sz="1800" strike="sngStrike" dirty="0"/>
          </a:p>
          <a:p>
            <a:pPr defTabSz="917143">
              <a:defRPr/>
            </a:pPr>
            <a:r>
              <a:rPr lang="en-US" sz="1800" strike="sngStrike" dirty="0">
                <a:solidFill>
                  <a:srgbClr val="FF0000"/>
                </a:solidFill>
                <a:highlight>
                  <a:srgbClr val="FFFF00"/>
                </a:highlight>
              </a:rPr>
              <a:t>Poll (#10):</a:t>
            </a:r>
            <a:r>
              <a:rPr lang="en-US" sz="1800" strike="sngStrike" dirty="0">
                <a:solidFill>
                  <a:srgbClr val="FF0000"/>
                </a:solidFill>
              </a:rPr>
              <a:t>   </a:t>
            </a:r>
            <a:r>
              <a:rPr lang="en-US" sz="1800" b="1" strike="sngStrike" dirty="0"/>
              <a:t>Do you think this workshop was of high quality?                          	</a:t>
            </a:r>
            <a:r>
              <a:rPr lang="en-US" sz="1800" b="1" strike="sngStrike" dirty="0">
                <a:sym typeface="Wingdings" panose="05000000000000000000" pitchFamily="2" charset="2"/>
              </a:rPr>
              <a:t></a:t>
            </a:r>
            <a:r>
              <a:rPr lang="en-US" sz="1800" b="1" strike="sngStrike" dirty="0"/>
              <a:t> </a:t>
            </a:r>
            <a:r>
              <a:rPr lang="en-US" sz="1800" strike="sngStrike" dirty="0"/>
              <a:t>4</a:t>
            </a:r>
            <a:r>
              <a:rPr lang="en-US" sz="1800" b="1" strike="sngStrike" dirty="0"/>
              <a:t> Excellent      </a:t>
            </a:r>
            <a:r>
              <a:rPr lang="en-US" sz="1800" b="1" strike="sngStrike" dirty="0">
                <a:sym typeface="Wingdings" panose="05000000000000000000" pitchFamily="2" charset="2"/>
              </a:rPr>
              <a:t></a:t>
            </a:r>
            <a:r>
              <a:rPr lang="en-US" sz="1800" b="1" strike="sngStrike" dirty="0"/>
              <a:t> </a:t>
            </a:r>
            <a:r>
              <a:rPr lang="en-US" sz="1800" strike="sngStrike" dirty="0"/>
              <a:t>3 Very Good  </a:t>
            </a:r>
            <a:r>
              <a:rPr lang="en-US" sz="1800" b="1" strike="sngStrike" dirty="0">
                <a:sym typeface="Wingdings" panose="05000000000000000000" pitchFamily="2" charset="2"/>
              </a:rPr>
              <a:t></a:t>
            </a:r>
            <a:r>
              <a:rPr lang="en-US" sz="1800" b="1" strike="sngStrike" dirty="0"/>
              <a:t> </a:t>
            </a:r>
            <a:r>
              <a:rPr lang="en-US" sz="1800" strike="sngStrike" dirty="0"/>
              <a:t>2 </a:t>
            </a:r>
            <a:r>
              <a:rPr lang="en-US" sz="1800" b="1" strike="sngStrike" dirty="0"/>
              <a:t> Good </a:t>
            </a:r>
            <a:r>
              <a:rPr lang="en-US" sz="1800" b="1" strike="sngStrike" dirty="0">
                <a:sym typeface="Wingdings" panose="05000000000000000000" pitchFamily="2" charset="2"/>
              </a:rPr>
              <a:t></a:t>
            </a:r>
            <a:r>
              <a:rPr lang="en-US" sz="1800" b="1" strike="sngStrike" dirty="0"/>
              <a:t> </a:t>
            </a:r>
            <a:r>
              <a:rPr lang="en-US" sz="1800" strike="sngStrike" dirty="0"/>
              <a:t>1 OK</a:t>
            </a:r>
          </a:p>
          <a:p>
            <a:endParaRPr lang="en-US" dirty="0"/>
          </a:p>
        </p:txBody>
      </p:sp>
    </p:spTree>
    <p:extLst>
      <p:ext uri="{BB962C8B-B14F-4D97-AF65-F5344CB8AC3E}">
        <p14:creationId xmlns:p14="http://schemas.microsoft.com/office/powerpoint/2010/main" val="127786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1775" y="0"/>
            <a:ext cx="1603375" cy="1203325"/>
          </a:xfrm>
        </p:spPr>
      </p:sp>
      <p:sp>
        <p:nvSpPr>
          <p:cNvPr id="3" name="Notes Placeholder 2"/>
          <p:cNvSpPr>
            <a:spLocks noGrp="1"/>
          </p:cNvSpPr>
          <p:nvPr>
            <p:ph type="body" idx="1"/>
          </p:nvPr>
        </p:nvSpPr>
        <p:spPr>
          <a:xfrm>
            <a:off x="171449" y="122237"/>
            <a:ext cx="6759575" cy="8915400"/>
          </a:xfrm>
        </p:spPr>
        <p:txBody>
          <a:bodyPr/>
          <a:lstStyle/>
          <a:p>
            <a:r>
              <a:rPr lang="en-US" b="1" dirty="0"/>
              <a:t>Slide #3:  </a:t>
            </a:r>
            <a:r>
              <a:rPr lang="en-US" dirty="0"/>
              <a:t>Overview of Guidebook,</a:t>
            </a:r>
            <a:r>
              <a:rPr lang="en-US" baseline="0" dirty="0"/>
              <a:t> its development</a:t>
            </a:r>
            <a:r>
              <a:rPr lang="en-US" dirty="0"/>
              <a:t> and intended audience</a:t>
            </a:r>
          </a:p>
          <a:p>
            <a:r>
              <a:rPr lang="en-US" dirty="0"/>
              <a:t> </a:t>
            </a:r>
            <a:r>
              <a:rPr lang="en-US" b="1" dirty="0"/>
              <a:t>Procedural Directions:</a:t>
            </a:r>
            <a:endParaRPr lang="en-US" dirty="0"/>
          </a:p>
          <a:p>
            <a:pPr marL="223921" indent="-223921">
              <a:buFont typeface="+mj-lt"/>
              <a:buAutoNum type="arabicPeriod"/>
            </a:pPr>
            <a:r>
              <a:rPr lang="en-US" dirty="0"/>
              <a:t>Review the Guidebook background by sharing info from Presenter notes.</a:t>
            </a:r>
          </a:p>
          <a:p>
            <a:pPr marL="223921" indent="-223921">
              <a:buFont typeface="+mj-lt"/>
              <a:buAutoNum type="arabicPeriod"/>
            </a:pPr>
            <a:r>
              <a:rPr lang="en-US" dirty="0"/>
              <a:t>Link to SOG website is “live” – show if time.  </a:t>
            </a:r>
          </a:p>
          <a:p>
            <a:pPr>
              <a:lnSpc>
                <a:spcPct val="115000"/>
              </a:lnSpc>
            </a:pPr>
            <a:r>
              <a:rPr lang="en-US" b="1" dirty="0">
                <a:ea typeface="Calibri"/>
                <a:cs typeface="Calibri"/>
              </a:rPr>
              <a:t>Presenter Notes:</a:t>
            </a:r>
            <a:endParaRPr lang="en-US" dirty="0">
              <a:ea typeface="Calibri"/>
              <a:cs typeface="Times New Roman"/>
            </a:endParaRPr>
          </a:p>
          <a:p>
            <a:pPr marL="167940" indent="-167940" defTabSz="895682">
              <a:buFont typeface="Arial" panose="020B0604020202020204" pitchFamily="34" charset="0"/>
              <a:buChar char="•"/>
              <a:defRPr/>
            </a:pPr>
            <a:r>
              <a:rPr lang="en-US" sz="1800" dirty="0"/>
              <a:t>First, for those of you who weren’t with us for Sections 1&amp;2, I would like to briefly tell you about WI FACETS’ </a:t>
            </a:r>
            <a:r>
              <a:rPr lang="en-US" sz="1800" b="1" i="1" dirty="0"/>
              <a:t>SOG </a:t>
            </a:r>
            <a:r>
              <a:rPr lang="en-US" sz="1800" dirty="0"/>
              <a:t>publication. </a:t>
            </a:r>
          </a:p>
          <a:p>
            <a:pPr marL="167940" indent="-167940" defTabSz="895682">
              <a:buFont typeface="Arial" panose="020B0604020202020204" pitchFamily="34" charset="0"/>
              <a:buChar char="•"/>
              <a:defRPr/>
            </a:pPr>
            <a:r>
              <a:rPr lang="en-US" sz="1800" b="1" dirty="0">
                <a:ea typeface="Calibri"/>
                <a:cs typeface="Calibri"/>
              </a:rPr>
              <a:t>Serving on </a:t>
            </a:r>
            <a:r>
              <a:rPr lang="en-US" sz="1800" b="1" dirty="0" err="1">
                <a:ea typeface="Calibri"/>
                <a:cs typeface="Calibri"/>
              </a:rPr>
              <a:t>Grps</a:t>
            </a:r>
            <a:r>
              <a:rPr lang="en-US" sz="1800" b="1" dirty="0">
                <a:ea typeface="Calibri"/>
                <a:cs typeface="Calibri"/>
              </a:rPr>
              <a:t> </a:t>
            </a:r>
            <a:r>
              <a:rPr lang="en-US" sz="1800" dirty="0">
                <a:ea typeface="Calibri"/>
                <a:cs typeface="Calibri"/>
              </a:rPr>
              <a:t>was developed in response to an identified NEED.</a:t>
            </a:r>
          </a:p>
          <a:p>
            <a:pPr marL="167940" indent="-167940" defTabSz="895682">
              <a:buFont typeface="Arial" panose="020B0604020202020204" pitchFamily="34" charset="0"/>
              <a:buChar char="•"/>
              <a:defRPr/>
            </a:pPr>
            <a:r>
              <a:rPr lang="en-US" sz="1800" dirty="0">
                <a:ea typeface="Calibri"/>
                <a:cs typeface="Calibri"/>
              </a:rPr>
              <a:t>WI FACETS </a:t>
            </a:r>
            <a:r>
              <a:rPr lang="en-US" sz="1800" dirty="0"/>
              <a:t>found that it is not enough to just </a:t>
            </a:r>
            <a:r>
              <a:rPr lang="en-US" sz="1800" b="1" dirty="0"/>
              <a:t>invite parents </a:t>
            </a:r>
            <a:r>
              <a:rPr lang="en-US" sz="1800" dirty="0"/>
              <a:t>to join decision-making groups, but that they may </a:t>
            </a:r>
            <a:r>
              <a:rPr lang="en-US" sz="1800" b="1" dirty="0"/>
              <a:t>need empowerment, information, &amp; support</a:t>
            </a:r>
            <a:r>
              <a:rPr lang="en-US" sz="1800" dirty="0"/>
              <a:t> to be more effective participants. </a:t>
            </a:r>
          </a:p>
          <a:p>
            <a:pPr marL="167940" indent="-167940" defTabSz="895682">
              <a:buFont typeface="Arial" panose="020B0604020202020204" pitchFamily="34" charset="0"/>
              <a:buChar char="•"/>
              <a:defRPr/>
            </a:pPr>
            <a:r>
              <a:rPr lang="en-US" sz="1800" dirty="0"/>
              <a:t>The review of this SOG publication was the result of WI FACETS working with a large group of stakeholders from across WI that included parents, educators, state agencies, and others.  </a:t>
            </a:r>
          </a:p>
          <a:p>
            <a:pPr marL="167940" indent="-167940" defTabSz="895682">
              <a:buFont typeface="Arial" panose="020B0604020202020204" pitchFamily="34" charset="0"/>
              <a:buChar char="•"/>
              <a:defRPr/>
            </a:pPr>
            <a:r>
              <a:rPr lang="en-US" sz="1800" dirty="0">
                <a:ea typeface="Calibri"/>
                <a:cs typeface="Calibri"/>
              </a:rPr>
              <a:t>While SOG was developed initially to support </a:t>
            </a:r>
            <a:r>
              <a:rPr lang="en-US" sz="1800" u="sng" dirty="0">
                <a:ea typeface="Calibri"/>
                <a:cs typeface="Calibri"/>
              </a:rPr>
              <a:t>families</a:t>
            </a:r>
            <a:r>
              <a:rPr lang="en-US" sz="1800" dirty="0">
                <a:ea typeface="Calibri"/>
                <a:cs typeface="Calibri"/>
              </a:rPr>
              <a:t> in serving on decision-making groups, the information &amp; structure of this resource is intended really to support</a:t>
            </a:r>
            <a:r>
              <a:rPr lang="en-US" sz="1800" u="sng" dirty="0">
                <a:ea typeface="Calibri"/>
                <a:cs typeface="Calibri"/>
              </a:rPr>
              <a:t> anyone </a:t>
            </a:r>
            <a:r>
              <a:rPr lang="en-US" sz="1800" dirty="0">
                <a:ea typeface="Calibri"/>
                <a:cs typeface="Calibri"/>
              </a:rPr>
              <a:t>serving on those groups. </a:t>
            </a:r>
          </a:p>
          <a:p>
            <a:pPr marL="167940" indent="-167940" defTabSz="895682">
              <a:buFont typeface="Arial" panose="020B0604020202020204" pitchFamily="34" charset="0"/>
              <a:buChar char="•"/>
              <a:defRPr/>
            </a:pPr>
            <a:r>
              <a:rPr lang="en-US" sz="1800" dirty="0">
                <a:ea typeface="Calibri"/>
                <a:cs typeface="Calibri"/>
              </a:rPr>
              <a:t>The information  not only applies to dec-making groups that are education-related, like IEP teams, School Boards, &amp; school PTOs; but to ALL decision-making groups, such as-nonprofit agency boards, church boards, county boards, and more.  </a:t>
            </a:r>
          </a:p>
          <a:p>
            <a:pPr marL="167940" indent="-167940" defTabSz="895682">
              <a:buFont typeface="Arial" panose="020B0604020202020204" pitchFamily="34" charset="0"/>
              <a:buChar char="•"/>
              <a:defRPr/>
            </a:pPr>
            <a:r>
              <a:rPr lang="en-US" sz="1800" dirty="0">
                <a:ea typeface="Calibri"/>
                <a:cs typeface="Calibri"/>
              </a:rPr>
              <a:t>Also, the info is not specific just to WI, but can be applied nationally.</a:t>
            </a:r>
            <a:endParaRPr lang="en-US" sz="1800" dirty="0">
              <a:ea typeface="Calibri"/>
              <a:cs typeface="Times New Roman"/>
            </a:endParaRPr>
          </a:p>
          <a:p>
            <a:pPr marL="167940" indent="-167940" defTabSz="895682">
              <a:buFont typeface="Arial" panose="020B0604020202020204" pitchFamily="34" charset="0"/>
              <a:buChar char="•"/>
              <a:defRPr/>
            </a:pPr>
            <a:r>
              <a:rPr lang="en-US" sz="1800" dirty="0"/>
              <a:t>WI FACETS developed the </a:t>
            </a:r>
            <a:r>
              <a:rPr lang="en-US" sz="1800" i="1" dirty="0"/>
              <a:t>Guidebook </a:t>
            </a:r>
            <a:r>
              <a:rPr lang="en-US" sz="1800" dirty="0"/>
              <a:t>with funding from the WI Dept of Public Instruction &amp; US Dept of Ed/Office of </a:t>
            </a:r>
            <a:r>
              <a:rPr lang="en-US" sz="1800" dirty="0" err="1"/>
              <a:t>SpEd</a:t>
            </a:r>
            <a:r>
              <a:rPr lang="en-US" sz="1800" dirty="0"/>
              <a:t> Programs..</a:t>
            </a:r>
          </a:p>
          <a:p>
            <a:pPr marL="167940" indent="-167940" defTabSz="895682">
              <a:buFont typeface="Arial" panose="020B0604020202020204" pitchFamily="34" charset="0"/>
              <a:buChar char="•"/>
              <a:defRPr/>
            </a:pPr>
            <a:r>
              <a:rPr lang="en-US" sz="1800" dirty="0"/>
              <a:t>You’ll hear me refer to the resource as “the </a:t>
            </a:r>
            <a:r>
              <a:rPr lang="en-US" sz="1800" i="1" dirty="0"/>
              <a:t>Guidebook</a:t>
            </a:r>
            <a:r>
              <a:rPr lang="en-US" sz="1800" dirty="0"/>
              <a:t>” for short. </a:t>
            </a:r>
          </a:p>
          <a:p>
            <a:pPr marL="167940" indent="-167940">
              <a:buFont typeface="Arial" panose="020B0604020202020204" pitchFamily="34" charset="0"/>
              <a:buChar char="•"/>
            </a:pPr>
            <a:r>
              <a:rPr lang="en-US" sz="1800" dirty="0">
                <a:ea typeface="Calibri"/>
                <a:cs typeface="Calibri"/>
              </a:rPr>
              <a:t>There is something for everyone in the </a:t>
            </a:r>
            <a:r>
              <a:rPr lang="en-US" sz="1800" i="1" dirty="0">
                <a:ea typeface="Calibri"/>
                <a:cs typeface="Calibri"/>
              </a:rPr>
              <a:t>Guidebook</a:t>
            </a:r>
            <a:r>
              <a:rPr lang="en-US" sz="1800" dirty="0">
                <a:ea typeface="Calibri"/>
                <a:cs typeface="Calibri"/>
              </a:rPr>
              <a:t>.  It is a great introduction for some, a welcome refresher for others, and a good resource for all, so everyone can come to the table ready to serve.</a:t>
            </a:r>
          </a:p>
          <a:p>
            <a:pPr marL="167940" indent="-167940" defTabSz="895682">
              <a:buFont typeface="Arial" panose="020B0604020202020204" pitchFamily="34" charset="0"/>
              <a:buChar char="•"/>
              <a:defRPr/>
            </a:pPr>
            <a:r>
              <a:rPr lang="en-US" sz="1800" dirty="0">
                <a:ea typeface="Calibri"/>
                <a:cs typeface="Calibri"/>
              </a:rPr>
              <a:t>All the </a:t>
            </a:r>
            <a:r>
              <a:rPr lang="en-US" sz="1800" i="1" dirty="0">
                <a:ea typeface="Calibri"/>
                <a:cs typeface="Calibri"/>
              </a:rPr>
              <a:t>SOG Guidebook </a:t>
            </a:r>
            <a:r>
              <a:rPr lang="en-US" sz="1800" dirty="0">
                <a:ea typeface="Calibri"/>
                <a:cs typeface="Calibri"/>
              </a:rPr>
              <a:t>and many resources can be downloaded free from the SOG website.  The link is on your screen. </a:t>
            </a:r>
            <a:r>
              <a:rPr lang="en-US" sz="1800" dirty="0">
                <a:highlight>
                  <a:srgbClr val="FFFF00"/>
                </a:highlight>
                <a:ea typeface="Calibri"/>
                <a:cs typeface="Calibri"/>
              </a:rPr>
              <a:t>(Show if time) </a:t>
            </a:r>
            <a:r>
              <a:rPr lang="en-US" sz="1800" dirty="0">
                <a:ea typeface="Calibri"/>
                <a:cs typeface="Calibri"/>
              </a:rPr>
              <a:t>Also on the site is an Online Learning platform, that people can access 24/7 to go through the modules on their own.  People can also order the hardcopy from the site.</a:t>
            </a:r>
            <a:r>
              <a:rPr lang="en-US" sz="1800" dirty="0">
                <a:solidFill>
                  <a:prstClr val="black"/>
                </a:solidFill>
              </a:rPr>
              <a:t> </a:t>
            </a:r>
            <a:r>
              <a:rPr lang="en-US" sz="1800" b="1" dirty="0"/>
              <a:t>  </a:t>
            </a:r>
            <a:endParaRPr lang="en-US" sz="1800" dirty="0"/>
          </a:p>
          <a:p>
            <a:endParaRPr lang="en-US" dirty="0"/>
          </a:p>
        </p:txBody>
      </p:sp>
    </p:spTree>
    <p:extLst>
      <p:ext uri="{BB962C8B-B14F-4D97-AF65-F5344CB8AC3E}">
        <p14:creationId xmlns:p14="http://schemas.microsoft.com/office/powerpoint/2010/main" val="369485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75238" y="38100"/>
            <a:ext cx="1989137" cy="1490663"/>
          </a:xfrm>
        </p:spPr>
      </p:sp>
      <p:sp>
        <p:nvSpPr>
          <p:cNvPr id="3" name="Notes Placeholder 2"/>
          <p:cNvSpPr>
            <a:spLocks noGrp="1"/>
          </p:cNvSpPr>
          <p:nvPr>
            <p:ph type="body" idx="1"/>
          </p:nvPr>
        </p:nvSpPr>
        <p:spPr>
          <a:xfrm>
            <a:off x="109930" y="109834"/>
            <a:ext cx="6992545" cy="8851603"/>
          </a:xfrm>
        </p:spPr>
        <p:txBody>
          <a:bodyPr/>
          <a:lstStyle/>
          <a:p>
            <a:r>
              <a:rPr lang="en-US" sz="1400" b="1" dirty="0"/>
              <a:t>Slide #4:  </a:t>
            </a:r>
            <a:r>
              <a:rPr lang="en-US" sz="1400" dirty="0"/>
              <a:t>Guiding Principles</a:t>
            </a:r>
          </a:p>
          <a:p>
            <a:r>
              <a:rPr lang="en-US" sz="1400" b="1" dirty="0"/>
              <a:t>Procedural Directions:</a:t>
            </a:r>
            <a:endParaRPr lang="en-US" sz="1400" dirty="0"/>
          </a:p>
          <a:p>
            <a:pPr defTabSz="895682">
              <a:defRPr/>
            </a:pPr>
            <a:r>
              <a:rPr lang="en-US" sz="1400" dirty="0"/>
              <a:t>1. </a:t>
            </a:r>
            <a:r>
              <a:rPr lang="en-US" sz="1400" b="1" dirty="0">
                <a:solidFill>
                  <a:srgbClr val="FF0000"/>
                </a:solidFill>
                <a:ea typeface="Calibri"/>
                <a:cs typeface="Calibri"/>
              </a:rPr>
              <a:t>[CLICK] </a:t>
            </a:r>
            <a:r>
              <a:rPr lang="en-US" sz="1400" dirty="0">
                <a:solidFill>
                  <a:srgbClr val="FF0000"/>
                </a:solidFill>
              </a:rPr>
              <a:t> for animation to appear. </a:t>
            </a:r>
          </a:p>
          <a:p>
            <a:pPr fontAlgn="base"/>
            <a:endParaRPr lang="en-US" sz="600" dirty="0"/>
          </a:p>
          <a:p>
            <a:pPr fontAlgn="base"/>
            <a:r>
              <a:rPr lang="en-US" sz="1800" b="1" dirty="0"/>
              <a:t>Presenter Notes:</a:t>
            </a:r>
          </a:p>
          <a:p>
            <a:pPr marL="167940" indent="-167940" fontAlgn="base">
              <a:buFont typeface="Arial" panose="020B0604020202020204" pitchFamily="34" charset="0"/>
              <a:buChar char="•"/>
            </a:pPr>
            <a:r>
              <a:rPr lang="en-US" sz="1800" dirty="0"/>
              <a:t>Before we get into 6 common processes groups                                                 use, I want to share with you the </a:t>
            </a:r>
            <a:r>
              <a:rPr lang="en-US" sz="1800" b="1" dirty="0"/>
              <a:t>Guiding Principles </a:t>
            </a:r>
            <a:r>
              <a:rPr lang="en-US" sz="1800" dirty="0"/>
              <a:t>that are thought to contribute to the </a:t>
            </a:r>
            <a:r>
              <a:rPr lang="en-US" sz="1800" b="1" u="sng" dirty="0">
                <a:effectLst>
                  <a:outerShdw blurRad="38100" dist="38100" dir="2700000" algn="tl">
                    <a:srgbClr val="000000">
                      <a:alpha val="43137"/>
                    </a:srgbClr>
                  </a:outerShdw>
                </a:effectLst>
              </a:rPr>
              <a:t>process</a:t>
            </a:r>
            <a:r>
              <a:rPr lang="en-US" sz="1800" dirty="0"/>
              <a:t> of </a:t>
            </a:r>
            <a:r>
              <a:rPr lang="en-US" sz="1800" b="1" dirty="0"/>
              <a:t>shared decision making.  </a:t>
            </a:r>
          </a:p>
          <a:p>
            <a:pPr marL="167940" indent="-167940" fontAlgn="base">
              <a:buFont typeface="Arial" panose="020B0604020202020204" pitchFamily="34" charset="0"/>
              <a:buChar char="•"/>
            </a:pPr>
            <a:r>
              <a:rPr lang="en-US" sz="1800" b="1" dirty="0">
                <a:solidFill>
                  <a:srgbClr val="FF0000"/>
                </a:solidFill>
              </a:rPr>
              <a:t>[CLICK] </a:t>
            </a:r>
            <a:r>
              <a:rPr lang="en-US" sz="1800" dirty="0"/>
              <a:t>These Guiding Principles are:</a:t>
            </a:r>
            <a:r>
              <a:rPr lang="en-US" sz="1800" b="1" dirty="0"/>
              <a:t> </a:t>
            </a:r>
            <a:endParaRPr lang="en-US" sz="1800" dirty="0"/>
          </a:p>
          <a:p>
            <a:pPr marL="157210" indent="-167940" fontAlgn="base">
              <a:buFont typeface="Arial" panose="020B0604020202020204" pitchFamily="34" charset="0"/>
              <a:buChar char="•"/>
            </a:pPr>
            <a:r>
              <a:rPr lang="en-US" sz="1800" b="1" dirty="0">
                <a:solidFill>
                  <a:srgbClr val="FF0000"/>
                </a:solidFill>
              </a:rPr>
              <a:t>[CLICK] </a:t>
            </a:r>
            <a:r>
              <a:rPr lang="en-US" sz="1800" b="1" dirty="0"/>
              <a:t>Shared Vision</a:t>
            </a:r>
            <a:r>
              <a:rPr lang="en-US" sz="1800" dirty="0"/>
              <a:t>— means groups need to find common ground </a:t>
            </a:r>
            <a:r>
              <a:rPr lang="en-US" sz="1800" u="sng" dirty="0"/>
              <a:t>otherwise</a:t>
            </a:r>
            <a:r>
              <a:rPr lang="en-US" sz="1800" dirty="0"/>
              <a:t> each member may be working towards different goals </a:t>
            </a:r>
          </a:p>
          <a:p>
            <a:pPr marL="157210" indent="-167940" fontAlgn="base">
              <a:buFont typeface="Arial" panose="020B0604020202020204" pitchFamily="34" charset="0"/>
              <a:buChar char="•"/>
            </a:pPr>
            <a:r>
              <a:rPr lang="en-US" sz="1800" b="1" dirty="0">
                <a:solidFill>
                  <a:srgbClr val="FF0000"/>
                </a:solidFill>
              </a:rPr>
              <a:t>[CLICK] </a:t>
            </a:r>
            <a:r>
              <a:rPr lang="en-US" sz="1800" b="1" dirty="0"/>
              <a:t>Representation</a:t>
            </a:r>
            <a:r>
              <a:rPr lang="en-US" sz="1800" dirty="0"/>
              <a:t>—which means there must be consideration for the needs &amp; perspectives of all people who are affected -  </a:t>
            </a:r>
            <a:r>
              <a:rPr lang="en-US" sz="1800" u="sng" dirty="0"/>
              <a:t>otherwise</a:t>
            </a:r>
            <a:r>
              <a:rPr lang="en-US" sz="1800" dirty="0"/>
              <a:t> the group is making decisions for others without hearing their concerns, questions &amp; opinions.  You might get some backlash &amp; lack of buy-in or your goals might not be reached because you didn’t have everyone involved when making a decision. (In the disability world we often use the phrase, “Nothing About Us Without Us.”)</a:t>
            </a:r>
          </a:p>
          <a:p>
            <a:pPr marL="157210" indent="-167940" fontAlgn="base">
              <a:buFont typeface="Arial" panose="020B0604020202020204" pitchFamily="34" charset="0"/>
              <a:buChar char="•"/>
            </a:pPr>
            <a:r>
              <a:rPr lang="en-US" sz="1800" dirty="0"/>
              <a:t>Next is the principle of </a:t>
            </a:r>
            <a:r>
              <a:rPr lang="en-US" sz="1800" b="1" dirty="0"/>
              <a:t>Equal Partners</a:t>
            </a:r>
            <a:r>
              <a:rPr lang="en-US" sz="1800" dirty="0"/>
              <a:t>—means each member must be treated equally – allowed to share their opinions, have access to all the same information, have their needs met in order to participate.  </a:t>
            </a:r>
            <a:r>
              <a:rPr lang="en-US" sz="1800" u="sng" dirty="0"/>
              <a:t>Otherwise, </a:t>
            </a:r>
            <a:r>
              <a:rPr lang="en-US" sz="1800" dirty="0"/>
              <a:t>if some group members don’t feel like true participants, they may choose not to participate,&amp; you will lose that very </a:t>
            </a:r>
            <a:r>
              <a:rPr lang="en-US" sz="1800" dirty="0" err="1"/>
              <a:t>impt.voice</a:t>
            </a:r>
            <a:r>
              <a:rPr lang="en-US" sz="1800" dirty="0"/>
              <a:t>.</a:t>
            </a:r>
          </a:p>
          <a:p>
            <a:pPr marL="157210" indent="-167940" fontAlgn="base">
              <a:buFont typeface="Arial" panose="020B0604020202020204" pitchFamily="34" charset="0"/>
              <a:buChar char="•"/>
            </a:pPr>
            <a:r>
              <a:rPr lang="en-US" sz="1800" b="1" dirty="0">
                <a:solidFill>
                  <a:srgbClr val="FF0000"/>
                </a:solidFill>
              </a:rPr>
              <a:t>[CLICK] </a:t>
            </a:r>
            <a:r>
              <a:rPr lang="en-US" sz="1800" dirty="0"/>
              <a:t>The next principle is </a:t>
            </a:r>
            <a:r>
              <a:rPr lang="en-US" sz="1800" b="1" dirty="0"/>
              <a:t>Collaboration</a:t>
            </a:r>
            <a:r>
              <a:rPr lang="en-US" sz="1800" dirty="0"/>
              <a:t>—means there are opportunities to work together within the group </a:t>
            </a:r>
            <a:r>
              <a:rPr lang="en-US" sz="1800" u="sng" dirty="0"/>
              <a:t>otherwise</a:t>
            </a:r>
            <a:r>
              <a:rPr lang="en-US" sz="1800" dirty="0"/>
              <a:t> everyone is working alone in their own bubble and, again, you won’t have that group unity and buy-in with all the objectives  </a:t>
            </a:r>
          </a:p>
          <a:p>
            <a:pPr marL="157210" indent="-167940" fontAlgn="base">
              <a:buFont typeface="Arial" panose="020B0604020202020204" pitchFamily="34" charset="0"/>
              <a:buChar char="•"/>
            </a:pPr>
            <a:r>
              <a:rPr lang="en-US" sz="1800" b="1" dirty="0">
                <a:solidFill>
                  <a:srgbClr val="FF0000"/>
                </a:solidFill>
              </a:rPr>
              <a:t>[CLICK] </a:t>
            </a:r>
            <a:r>
              <a:rPr lang="en-US" sz="1800" b="1" dirty="0"/>
              <a:t>Shared Responsibility</a:t>
            </a:r>
            <a:r>
              <a:rPr lang="en-US" sz="1800" dirty="0"/>
              <a:t>—which means everyone agrees to do their part.  For EX: if 1 person or a small group does it all, there is less feeling of ownership by the other members.  What happens when that 1 person or small group leaves the group?  Then, all the work they were responsible for is kind of left behind, or others don’t know how to do it and there is no one to lead that charge in that particular area.  </a:t>
            </a:r>
          </a:p>
          <a:p>
            <a:pPr marL="157210" indent="-167940" fontAlgn="base">
              <a:buFont typeface="Arial" panose="020B0604020202020204" pitchFamily="34" charset="0"/>
              <a:buChar char="•"/>
            </a:pPr>
            <a:endParaRPr lang="en-US" sz="1800" dirty="0"/>
          </a:p>
          <a:p>
            <a:pPr marL="157210" indent="-167940" fontAlgn="base">
              <a:buFont typeface="Arial" panose="020B0604020202020204" pitchFamily="34" charset="0"/>
              <a:buChar char="•"/>
            </a:pPr>
            <a:endParaRPr lang="en-US" sz="1800" b="1" dirty="0">
              <a:solidFill>
                <a:srgbClr val="FF0000"/>
              </a:solidFill>
            </a:endParaRPr>
          </a:p>
          <a:p>
            <a:pPr marL="157210" indent="-167940" fontAlgn="base">
              <a:buFont typeface="Arial" panose="020B0604020202020204" pitchFamily="34" charset="0"/>
              <a:buChar char="•"/>
            </a:pPr>
            <a:r>
              <a:rPr lang="en-US" sz="1800" b="1" dirty="0">
                <a:solidFill>
                  <a:srgbClr val="FF0000"/>
                </a:solidFill>
              </a:rPr>
              <a:t>[CLICK] </a:t>
            </a:r>
            <a:r>
              <a:rPr lang="en-US" sz="1800" b="1" dirty="0"/>
              <a:t>Information Sharing- </a:t>
            </a:r>
            <a:r>
              <a:rPr lang="en-US" sz="1800" dirty="0"/>
              <a:t>means staying up-to-date on all of the data, information, and news regarding an issue, </a:t>
            </a:r>
            <a:r>
              <a:rPr lang="en-US" sz="1800" u="sng" dirty="0"/>
              <a:t>otherwise</a:t>
            </a:r>
            <a:r>
              <a:rPr lang="en-US" sz="1800" dirty="0"/>
              <a:t> a gap will arise within the group and not all members will be able to make well-informed decisions. That staying up-to-date yourself on issues you are working on in your group, and also sharing that information with others so their decision is just as informed as yours would be.</a:t>
            </a:r>
          </a:p>
          <a:p>
            <a:pPr marL="157210" indent="-167940" fontAlgn="base">
              <a:buFont typeface="Arial" panose="020B0604020202020204" pitchFamily="34" charset="0"/>
              <a:buChar char="•"/>
            </a:pPr>
            <a:r>
              <a:rPr lang="en-US" sz="1800" b="1" dirty="0">
                <a:solidFill>
                  <a:srgbClr val="FF0000"/>
                </a:solidFill>
              </a:rPr>
              <a:t>[CLICK] </a:t>
            </a:r>
            <a:r>
              <a:rPr lang="en-US" sz="1800" dirty="0"/>
              <a:t>Finally, the last principle is </a:t>
            </a:r>
            <a:r>
              <a:rPr lang="en-US" sz="1800" b="1" dirty="0"/>
              <a:t>Producing Results</a:t>
            </a:r>
            <a:r>
              <a:rPr lang="en-US" sz="1800" dirty="0"/>
              <a:t>—groups need to check their progress and adjust what they are doing if they are not making progress.  Otherwise, nothing is accomplished, so what is the point of convening your group if you are not meeting your goals?</a:t>
            </a:r>
          </a:p>
          <a:p>
            <a:pPr marL="167940" indent="-167940" fontAlgn="base">
              <a:buFont typeface="Arial" panose="020B0604020202020204" pitchFamily="34" charset="0"/>
              <a:buChar char="•"/>
            </a:pPr>
            <a:r>
              <a:rPr lang="en-US" sz="1800" dirty="0"/>
              <a:t>Remember if </a:t>
            </a:r>
            <a:r>
              <a:rPr lang="en-US" sz="1800" b="1" dirty="0"/>
              <a:t>even one of these principles is missing, </a:t>
            </a:r>
            <a:r>
              <a:rPr lang="en-US" sz="1800" dirty="0"/>
              <a:t>the group outcomes are going to be impacted negatively and  the shared decision-making is compromised.  </a:t>
            </a:r>
            <a:r>
              <a:rPr lang="en-US" sz="1800" b="1" dirty="0"/>
              <a:t>You won’t have true shared decision-making.</a:t>
            </a:r>
          </a:p>
        </p:txBody>
      </p:sp>
      <p:sp>
        <p:nvSpPr>
          <p:cNvPr id="4" name="Slide Number Placeholder 3"/>
          <p:cNvSpPr>
            <a:spLocks noGrp="1"/>
          </p:cNvSpPr>
          <p:nvPr>
            <p:ph type="sldNum" sz="quarter" idx="10"/>
          </p:nvPr>
        </p:nvSpPr>
        <p:spPr>
          <a:xfrm>
            <a:off x="6839597" y="9049420"/>
            <a:ext cx="261234" cy="337427"/>
          </a:xfrm>
          <a:prstGeom prst="rect">
            <a:avLst/>
          </a:prstGeom>
        </p:spPr>
        <p:txBody>
          <a:bodyPr/>
          <a:lstStyle/>
          <a:p>
            <a:r>
              <a:rPr lang="en-US" dirty="0"/>
              <a:t>4</a:t>
            </a:r>
          </a:p>
        </p:txBody>
      </p:sp>
    </p:spTree>
    <p:extLst>
      <p:ext uri="{BB962C8B-B14F-4D97-AF65-F5344CB8AC3E}">
        <p14:creationId xmlns:p14="http://schemas.microsoft.com/office/powerpoint/2010/main" val="326349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64013" y="0"/>
            <a:ext cx="2397125" cy="1798638"/>
          </a:xfrm>
        </p:spPr>
      </p:sp>
      <p:sp>
        <p:nvSpPr>
          <p:cNvPr id="3" name="Notes Placeholder 2"/>
          <p:cNvSpPr>
            <a:spLocks noGrp="1"/>
          </p:cNvSpPr>
          <p:nvPr>
            <p:ph type="body" idx="1"/>
          </p:nvPr>
        </p:nvSpPr>
        <p:spPr>
          <a:xfrm>
            <a:off x="159679" y="329743"/>
            <a:ext cx="6820558" cy="8728987"/>
          </a:xfrm>
        </p:spPr>
        <p:txBody>
          <a:bodyPr/>
          <a:lstStyle/>
          <a:p>
            <a:r>
              <a:rPr lang="en-US" sz="1800" b="1" dirty="0"/>
              <a:t>Slide #5:  </a:t>
            </a:r>
            <a:r>
              <a:rPr lang="en-US" sz="1800" dirty="0"/>
              <a:t>Guiding Principles Example </a:t>
            </a:r>
          </a:p>
          <a:p>
            <a:r>
              <a:rPr lang="en-US" sz="1800" dirty="0"/>
              <a:t> </a:t>
            </a:r>
            <a:r>
              <a:rPr lang="en-US" sz="1800" b="1" dirty="0"/>
              <a:t>Procedural Directions:</a:t>
            </a:r>
            <a:endParaRPr lang="en-US" sz="1800" dirty="0"/>
          </a:p>
          <a:p>
            <a:pPr marL="223921" indent="-223921" defTabSz="895682">
              <a:buFont typeface="+mj-lt"/>
              <a:buAutoNum type="arabicPeriod"/>
              <a:defRPr/>
            </a:pPr>
            <a:r>
              <a:rPr lang="en-US" sz="1800" dirty="0"/>
              <a:t>*</a:t>
            </a:r>
            <a:r>
              <a:rPr lang="en-US" sz="1800" b="1" dirty="0">
                <a:solidFill>
                  <a:srgbClr val="FF0000"/>
                </a:solidFill>
              </a:rPr>
              <a:t>[CLICK] </a:t>
            </a:r>
            <a:r>
              <a:rPr lang="en-US" sz="1800" dirty="0">
                <a:solidFill>
                  <a:srgbClr val="FF0000"/>
                </a:solidFill>
              </a:rPr>
              <a:t>for animation. </a:t>
            </a:r>
          </a:p>
          <a:p>
            <a:pPr defTabSz="895682">
              <a:defRPr/>
            </a:pPr>
            <a:r>
              <a:rPr lang="en-US" sz="1800" dirty="0">
                <a:solidFill>
                  <a:srgbClr val="FF0000"/>
                </a:solidFill>
              </a:rPr>
              <a:t> </a:t>
            </a:r>
            <a:endParaRPr lang="en-US" sz="1800" b="1" dirty="0"/>
          </a:p>
          <a:p>
            <a:r>
              <a:rPr lang="en-US" sz="1800" b="1" dirty="0"/>
              <a:t>Presenter Notes:</a:t>
            </a:r>
          </a:p>
          <a:p>
            <a:pPr marL="167940" indent="-167940">
              <a:buFont typeface="Arial" panose="020B0604020202020204" pitchFamily="34" charset="0"/>
              <a:buChar char="•"/>
            </a:pPr>
            <a:r>
              <a:rPr lang="en-US" sz="1800" dirty="0"/>
              <a:t>The idea of Guiding Principles </a:t>
            </a:r>
            <a:r>
              <a:rPr lang="en-US" sz="1800" b="1" dirty="0"/>
              <a:t>can easily be applied to </a:t>
            </a:r>
            <a:r>
              <a:rPr lang="en-US" sz="1800" dirty="0"/>
              <a:t>different types of </a:t>
            </a:r>
            <a:r>
              <a:rPr lang="en-US" sz="1800" dirty="0" err="1"/>
              <a:t>dec.mkg</a:t>
            </a:r>
            <a:r>
              <a:rPr lang="en-US" sz="1800" dirty="0"/>
              <a:t> groups. Let’s apply the Principles to </a:t>
            </a:r>
            <a:r>
              <a:rPr lang="en-US" sz="1800" dirty="0">
                <a:solidFill>
                  <a:srgbClr val="000000"/>
                </a:solidFill>
                <a:ea typeface="Times New Roman"/>
                <a:cs typeface="Calibri"/>
              </a:rPr>
              <a:t>an IEP Team mtg. </a:t>
            </a:r>
          </a:p>
          <a:p>
            <a:pPr marL="157210" indent="-167940" fontAlgn="base">
              <a:buFont typeface="Arial" panose="020B0604020202020204" pitchFamily="34" charset="0"/>
              <a:buChar char="•"/>
            </a:pPr>
            <a:r>
              <a:rPr lang="en-US" sz="1800" b="1" dirty="0">
                <a:solidFill>
                  <a:srgbClr val="FF0000"/>
                </a:solidFill>
              </a:rPr>
              <a:t>[CLICK] </a:t>
            </a:r>
            <a:r>
              <a:rPr lang="en-US" sz="1800" dirty="0"/>
              <a:t>The 1</a:t>
            </a:r>
            <a:r>
              <a:rPr lang="en-US" sz="1800" baseline="30000" dirty="0"/>
              <a:t>st</a:t>
            </a:r>
            <a:r>
              <a:rPr lang="en-US" sz="1800" dirty="0"/>
              <a:t> principle is </a:t>
            </a:r>
            <a:r>
              <a:rPr lang="en-US" sz="1800" b="1" dirty="0"/>
              <a:t>Shared Vision</a:t>
            </a:r>
            <a:r>
              <a:rPr lang="en-US" sz="1800" dirty="0"/>
              <a:t>—In this case, everyone on the IEP Team would want the child to be healthy, happy, &amp;successful.</a:t>
            </a:r>
          </a:p>
          <a:p>
            <a:pPr marL="157210" indent="-167940" fontAlgn="base">
              <a:buFont typeface="Arial" panose="020B0604020202020204" pitchFamily="34" charset="0"/>
              <a:buChar char="•"/>
            </a:pPr>
            <a:r>
              <a:rPr lang="en-US" sz="1800" b="1" dirty="0">
                <a:solidFill>
                  <a:srgbClr val="FF0000"/>
                </a:solidFill>
              </a:rPr>
              <a:t>[CLICK] </a:t>
            </a:r>
            <a:r>
              <a:rPr lang="en-US" sz="1800" dirty="0"/>
              <a:t>2</a:t>
            </a:r>
            <a:r>
              <a:rPr lang="en-US" sz="1800" baseline="30000" dirty="0"/>
              <a:t>nd</a:t>
            </a:r>
            <a:r>
              <a:rPr lang="en-US" sz="1800" dirty="0"/>
              <a:t> principle is</a:t>
            </a:r>
            <a:r>
              <a:rPr lang="en-US" sz="1800" b="1" dirty="0">
                <a:solidFill>
                  <a:srgbClr val="FF0000"/>
                </a:solidFill>
              </a:rPr>
              <a:t> </a:t>
            </a:r>
            <a:r>
              <a:rPr lang="en-US" sz="1800" b="1" dirty="0"/>
              <a:t>Representation</a:t>
            </a:r>
            <a:r>
              <a:rPr lang="en-US" sz="1800" dirty="0"/>
              <a:t>—the TEAM would include anyone working w/the child or representing the child’s best interests. They should all be present at the mtg or have found some way to get their info &amp; concerns shared at the meeting.</a:t>
            </a:r>
          </a:p>
          <a:p>
            <a:pPr marL="157210" indent="-167940" fontAlgn="base">
              <a:buFont typeface="Arial" panose="020B0604020202020204" pitchFamily="34" charset="0"/>
              <a:buChar char="•"/>
            </a:pPr>
            <a:r>
              <a:rPr lang="en-US" sz="1800" b="1" dirty="0">
                <a:solidFill>
                  <a:srgbClr val="FF0000"/>
                </a:solidFill>
              </a:rPr>
              <a:t>[CLICK] </a:t>
            </a:r>
            <a:r>
              <a:rPr lang="en-US" sz="1800" dirty="0"/>
              <a:t>3</a:t>
            </a:r>
            <a:r>
              <a:rPr lang="en-US" sz="1800" baseline="30000" dirty="0"/>
              <a:t>rd</a:t>
            </a:r>
            <a:r>
              <a:rPr lang="en-US" sz="1800" dirty="0"/>
              <a:t> principle is </a:t>
            </a:r>
            <a:r>
              <a:rPr lang="en-US" sz="1800" b="1" dirty="0"/>
              <a:t>Equal Partners</a:t>
            </a:r>
            <a:r>
              <a:rPr lang="en-US" sz="1800" dirty="0"/>
              <a:t>—Everyone on IEP Team should have an </a:t>
            </a:r>
            <a:r>
              <a:rPr lang="en-US" sz="1800" dirty="0" err="1"/>
              <a:t>oppty</a:t>
            </a:r>
            <a:r>
              <a:rPr lang="en-US" sz="1800" dirty="0"/>
              <a:t> to express their ideas, concerns, Qs; &amp; have their info listened to &amp; valued by other Tm </a:t>
            </a:r>
            <a:r>
              <a:rPr lang="en-US" sz="1800" dirty="0" err="1"/>
              <a:t>mbrs</a:t>
            </a:r>
            <a:endParaRPr lang="en-US" sz="1800" dirty="0"/>
          </a:p>
          <a:p>
            <a:pPr marL="157210" indent="-167940" fontAlgn="base">
              <a:buFont typeface="Arial" panose="020B0604020202020204" pitchFamily="34" charset="0"/>
              <a:buChar char="•"/>
            </a:pPr>
            <a:r>
              <a:rPr lang="en-US" sz="1800" b="1" dirty="0">
                <a:solidFill>
                  <a:srgbClr val="FF0000"/>
                </a:solidFill>
              </a:rPr>
              <a:t>[CLICK] </a:t>
            </a:r>
            <a:r>
              <a:rPr lang="en-US" sz="1800" dirty="0"/>
              <a:t>4</a:t>
            </a:r>
            <a:r>
              <a:rPr lang="en-US" sz="1800" baseline="30000" dirty="0"/>
              <a:t>th</a:t>
            </a:r>
            <a:r>
              <a:rPr lang="en-US" sz="1800" dirty="0"/>
              <a:t> is </a:t>
            </a:r>
            <a:r>
              <a:rPr lang="en-US" sz="1800" b="1" dirty="0"/>
              <a:t>Collaboration</a:t>
            </a:r>
            <a:r>
              <a:rPr lang="en-US" sz="1800" dirty="0"/>
              <a:t>—meaning that the entire IEP Team works together to come up with a Plan for the child.</a:t>
            </a:r>
          </a:p>
          <a:p>
            <a:pPr marL="157210" indent="-167940" fontAlgn="base">
              <a:buFont typeface="Arial" panose="020B0604020202020204" pitchFamily="34" charset="0"/>
              <a:buChar char="•"/>
            </a:pPr>
            <a:r>
              <a:rPr lang="en-US" sz="1800" b="1" dirty="0">
                <a:solidFill>
                  <a:srgbClr val="FF0000"/>
                </a:solidFill>
              </a:rPr>
              <a:t>[CLICK] </a:t>
            </a:r>
            <a:r>
              <a:rPr lang="en-US" sz="1800" dirty="0"/>
              <a:t>5</a:t>
            </a:r>
            <a:r>
              <a:rPr lang="en-US" sz="1800" baseline="30000" dirty="0"/>
              <a:t>th</a:t>
            </a:r>
            <a:r>
              <a:rPr lang="en-US" sz="1800" dirty="0"/>
              <a:t> is </a:t>
            </a:r>
            <a:r>
              <a:rPr lang="en-US" sz="1800" b="1" dirty="0"/>
              <a:t>Shared Responsibility</a:t>
            </a:r>
            <a:r>
              <a:rPr lang="en-US" sz="1800" dirty="0"/>
              <a:t>—Everyone on the Team does their part to support the child’s learning at </a:t>
            </a:r>
            <a:r>
              <a:rPr lang="en-US" sz="1800" dirty="0" err="1"/>
              <a:t>schl</a:t>
            </a:r>
            <a:r>
              <a:rPr lang="en-US" sz="1800" dirty="0"/>
              <a:t>, home, &amp; in the </a:t>
            </a:r>
            <a:r>
              <a:rPr lang="en-US" sz="1800" dirty="0" err="1"/>
              <a:t>cmty</a:t>
            </a:r>
            <a:r>
              <a:rPr lang="en-US" sz="1800" dirty="0"/>
              <a:t>. So, the group is not just creating the IEP together, but also implementing &amp; taking responsibility for parts of the Plan together </a:t>
            </a:r>
          </a:p>
          <a:p>
            <a:pPr marL="157210" indent="-167940" fontAlgn="base">
              <a:buFont typeface="Arial" panose="020B0604020202020204" pitchFamily="34" charset="0"/>
              <a:buChar char="•"/>
            </a:pPr>
            <a:r>
              <a:rPr lang="en-US" sz="1800" b="1" dirty="0">
                <a:solidFill>
                  <a:srgbClr val="FF0000"/>
                </a:solidFill>
              </a:rPr>
              <a:t>[CLICK] </a:t>
            </a:r>
            <a:r>
              <a:rPr lang="en-US" sz="1800" dirty="0"/>
              <a:t>6</a:t>
            </a:r>
            <a:r>
              <a:rPr lang="en-US" sz="1800" baseline="30000" dirty="0"/>
              <a:t>th</a:t>
            </a:r>
            <a:r>
              <a:rPr lang="en-US" sz="1800" dirty="0"/>
              <a:t> is </a:t>
            </a:r>
            <a:r>
              <a:rPr lang="en-US" sz="1800" b="1" dirty="0"/>
              <a:t>Info Sharing</a:t>
            </a:r>
            <a:r>
              <a:rPr lang="en-US" sz="1800" dirty="0"/>
              <a:t>—The same info is given to all Team members so all can make a well-informed decision. Any evaluation, academic or behavior data, medical info, reports of how things are going at home-all is </a:t>
            </a:r>
            <a:r>
              <a:rPr lang="en-US" sz="1800" dirty="0" err="1"/>
              <a:t>impt</a:t>
            </a:r>
            <a:r>
              <a:rPr lang="en-US" sz="1800" dirty="0"/>
              <a:t> info to share w/whole grp</a:t>
            </a:r>
          </a:p>
          <a:p>
            <a:pPr marL="157210" indent="-167940" fontAlgn="base">
              <a:buFont typeface="Arial" panose="020B0604020202020204" pitchFamily="34" charset="0"/>
              <a:buChar char="•"/>
            </a:pPr>
            <a:r>
              <a:rPr lang="en-US" sz="1800" b="1" dirty="0">
                <a:solidFill>
                  <a:srgbClr val="FF0000"/>
                </a:solidFill>
              </a:rPr>
              <a:t>[CLICK] </a:t>
            </a:r>
            <a:r>
              <a:rPr lang="en-US" sz="1800" dirty="0"/>
              <a:t>The 7th Principle is </a:t>
            </a:r>
            <a:r>
              <a:rPr lang="en-US" sz="1800" b="1" dirty="0"/>
              <a:t>Producing Results-</a:t>
            </a:r>
            <a:r>
              <a:rPr lang="en-US" sz="1800" dirty="0" err="1"/>
              <a:t>feally</a:t>
            </a:r>
            <a:r>
              <a:rPr lang="en-US" sz="1800" dirty="0"/>
              <a:t>, the child makes progress. That would be Team’s evidence the Plan is </a:t>
            </a:r>
            <a:r>
              <a:rPr lang="en-US" sz="1800" dirty="0" err="1"/>
              <a:t>wkg</a:t>
            </a:r>
            <a:r>
              <a:rPr lang="en-US" sz="1800" dirty="0"/>
              <a:t> &amp; producing the desired results.</a:t>
            </a:r>
          </a:p>
          <a:p>
            <a:pPr marL="167940" indent="-167940" fontAlgn="base">
              <a:buFont typeface="Arial" panose="020B0604020202020204" pitchFamily="34" charset="0"/>
              <a:buChar char="•"/>
            </a:pPr>
            <a:r>
              <a:rPr lang="en-US" sz="1800" dirty="0"/>
              <a:t>Remember, if one of these principles is missing, then it is not shared decision making and the child’s progress may suffer as a result. </a:t>
            </a:r>
          </a:p>
          <a:p>
            <a:pPr marL="167940" indent="-167940" fontAlgn="base">
              <a:buFont typeface="Arial" panose="020B0604020202020204" pitchFamily="34" charset="0"/>
              <a:buChar char="•"/>
            </a:pPr>
            <a:endParaRPr lang="en-US" sz="1800" b="1" dirty="0">
              <a:highlight>
                <a:srgbClr val="FFFF00"/>
              </a:highlight>
            </a:endParaRPr>
          </a:p>
          <a:p>
            <a:pPr marL="167940" indent="-167940" fontAlgn="base">
              <a:buFont typeface="Arial" panose="020B0604020202020204" pitchFamily="34" charset="0"/>
              <a:buChar char="•"/>
            </a:pPr>
            <a:endParaRPr lang="en-US" sz="1800" b="1" dirty="0">
              <a:highlight>
                <a:srgbClr val="FFFF00"/>
              </a:highlight>
            </a:endParaRPr>
          </a:p>
          <a:p>
            <a:pPr marL="167940" indent="-167940" fontAlgn="base">
              <a:buFont typeface="Arial" panose="020B0604020202020204" pitchFamily="34" charset="0"/>
              <a:buChar char="•"/>
            </a:pPr>
            <a:r>
              <a:rPr lang="en-US" sz="1800" b="1" dirty="0">
                <a:highlight>
                  <a:srgbClr val="FFFF00"/>
                </a:highlight>
              </a:rPr>
              <a:t>Activity </a:t>
            </a:r>
            <a:r>
              <a:rPr lang="en-US" sz="1800" b="1" dirty="0"/>
              <a:t> - </a:t>
            </a:r>
            <a:r>
              <a:rPr lang="en-US" sz="1800" dirty="0"/>
              <a:t>In your HOs, there is a form, </a:t>
            </a:r>
            <a:r>
              <a:rPr lang="en-US" sz="1800" b="1" i="1" dirty="0">
                <a:solidFill>
                  <a:srgbClr val="FF0000"/>
                </a:solidFill>
              </a:rPr>
              <a:t>Guiding Principles Example for the Process of Shared Decision-Making. </a:t>
            </a:r>
            <a:r>
              <a:rPr lang="en-US" sz="1800" dirty="0"/>
              <a:t>You can use it to think about how the </a:t>
            </a:r>
            <a:r>
              <a:rPr lang="en-US" sz="1800" b="1" dirty="0"/>
              <a:t>Guiding Principles </a:t>
            </a:r>
            <a:r>
              <a:rPr lang="en-US" sz="1800" dirty="0"/>
              <a:t>might apply to a dec-</a:t>
            </a:r>
            <a:r>
              <a:rPr lang="en-US" sz="1800" dirty="0" err="1"/>
              <a:t>mkg</a:t>
            </a:r>
            <a:r>
              <a:rPr lang="en-US" sz="1800" dirty="0"/>
              <a:t> grp you are a part of. You can fill it out yourself or together with your group. </a:t>
            </a:r>
          </a:p>
          <a:p>
            <a:pPr fontAlgn="base"/>
            <a:r>
              <a:rPr lang="en-US" sz="1800" b="1" dirty="0"/>
              <a:t>POLL #2</a:t>
            </a:r>
          </a:p>
          <a:p>
            <a:pPr marL="285750" indent="-285750" fontAlgn="base">
              <a:buFont typeface="Arial" panose="020B0604020202020204" pitchFamily="34" charset="0"/>
              <a:buChar char="•"/>
            </a:pPr>
            <a:r>
              <a:rPr lang="en-US" sz="1800" b="1" dirty="0">
                <a:solidFill>
                  <a:srgbClr val="FF0000"/>
                </a:solidFill>
              </a:rPr>
              <a:t>Here is another quick poll.  </a:t>
            </a:r>
            <a:r>
              <a:rPr lang="en-US" sz="1800" dirty="0"/>
              <a:t>If you have been involved in a shared dec-</a:t>
            </a:r>
            <a:r>
              <a:rPr lang="en-US" sz="1800" dirty="0" err="1"/>
              <a:t>mkg</a:t>
            </a:r>
            <a:r>
              <a:rPr lang="en-US" sz="1800" dirty="0"/>
              <a:t> (as, an IEP Team mtg), </a:t>
            </a:r>
            <a:r>
              <a:rPr lang="en-US" sz="1800" b="1" dirty="0">
                <a:solidFill>
                  <a:srgbClr val="FF0000"/>
                </a:solidFill>
              </a:rPr>
              <a:t>were any of these 7 Guiding Principles missing?</a:t>
            </a:r>
            <a:r>
              <a:rPr lang="en-US" sz="1800" dirty="0"/>
              <a:t> In the Q&amp;A box on your screen, write the </a:t>
            </a:r>
            <a:r>
              <a:rPr lang="en-US" sz="1800" dirty="0">
                <a:solidFill>
                  <a:srgbClr val="FF0000"/>
                </a:solidFill>
              </a:rPr>
              <a:t>numbers any of the Principles that were missing for you </a:t>
            </a:r>
            <a:r>
              <a:rPr lang="en-US" sz="1800" dirty="0"/>
              <a:t>in a group you served on. You can look at the chart on your screen for the number of each Principle (as, #1 for Shared Vision, etc.). Or, you can write #8 if all 7 Guiding Principles were present. </a:t>
            </a:r>
          </a:p>
          <a:p>
            <a:pPr marL="285750" indent="-285750" fontAlgn="base">
              <a:buFont typeface="Arial" panose="020B0604020202020204" pitchFamily="34" charset="0"/>
              <a:buChar char="•"/>
            </a:pPr>
            <a:r>
              <a:rPr lang="en-US" sz="1800" dirty="0"/>
              <a:t>Share results (1. Shared Vision; 2-Representation; 3-Equal Partners; 4- Collaboration; 5-Shared Responsibility; 6-Information Sharing; 7-Producing Results,  OR 8-All Principles present</a:t>
            </a:r>
          </a:p>
          <a:p>
            <a:pPr marL="285750" indent="-285750" fontAlgn="base">
              <a:buFont typeface="Arial" panose="020B0604020202020204" pitchFamily="34" charset="0"/>
              <a:buChar char="•"/>
            </a:pPr>
            <a:r>
              <a:rPr lang="en-US" sz="1800" b="1" dirty="0">
                <a:solidFill>
                  <a:srgbClr val="FF0000"/>
                </a:solidFill>
              </a:rPr>
              <a:t>Share the results of the POLL….</a:t>
            </a:r>
          </a:p>
          <a:p>
            <a:pPr marL="286607" indent="-286607" fontAlgn="base">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a:xfrm>
            <a:off x="6686650" y="8917423"/>
            <a:ext cx="414181" cy="469424"/>
          </a:xfrm>
          <a:prstGeom prst="rect">
            <a:avLst/>
          </a:prstGeom>
        </p:spPr>
        <p:txBody>
          <a:bodyPr/>
          <a:lstStyle/>
          <a:p>
            <a:r>
              <a:rPr lang="en-US" dirty="0"/>
              <a:t>5</a:t>
            </a:r>
          </a:p>
        </p:txBody>
      </p:sp>
    </p:spTree>
    <p:extLst>
      <p:ext uri="{BB962C8B-B14F-4D97-AF65-F5344CB8AC3E}">
        <p14:creationId xmlns:p14="http://schemas.microsoft.com/office/powerpoint/2010/main" val="323970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6300" y="107950"/>
            <a:ext cx="2957513" cy="2219325"/>
          </a:xfrm>
        </p:spPr>
      </p:sp>
      <p:sp>
        <p:nvSpPr>
          <p:cNvPr id="3" name="Notes Placeholder 2"/>
          <p:cNvSpPr>
            <a:spLocks noGrp="1"/>
          </p:cNvSpPr>
          <p:nvPr>
            <p:ph type="body" idx="1"/>
          </p:nvPr>
        </p:nvSpPr>
        <p:spPr>
          <a:xfrm>
            <a:off x="350009" y="2096410"/>
            <a:ext cx="6508387" cy="5493428"/>
          </a:xfrm>
        </p:spPr>
        <p:txBody>
          <a:bodyPr/>
          <a:lstStyle/>
          <a:p>
            <a:r>
              <a:rPr lang="en-US" sz="1800" b="1" dirty="0"/>
              <a:t>Slide #6:  </a:t>
            </a:r>
            <a:r>
              <a:rPr lang="en-US" sz="1800" dirty="0"/>
              <a:t>Helpful Reminders</a:t>
            </a:r>
          </a:p>
          <a:p>
            <a:r>
              <a:rPr lang="en-US" sz="1800" dirty="0"/>
              <a:t>  </a:t>
            </a:r>
          </a:p>
          <a:p>
            <a:r>
              <a:rPr lang="en-US" sz="1800" b="1" dirty="0"/>
              <a:t>Presenter Notes:</a:t>
            </a:r>
          </a:p>
          <a:p>
            <a:pPr marL="167940" indent="-167940" fontAlgn="base">
              <a:buFont typeface="Arial" panose="020B0604020202020204" pitchFamily="34" charset="0"/>
              <a:buChar char="•"/>
            </a:pPr>
            <a:r>
              <a:rPr lang="en-US" sz="1800" dirty="0"/>
              <a:t>Some helpful reminders for working on a group that uses the Guiding Principles for Shared-Decision making is to </a:t>
            </a:r>
            <a:r>
              <a:rPr lang="en-US" sz="1800" b="1" dirty="0"/>
              <a:t>start with the end in mind</a:t>
            </a:r>
            <a:r>
              <a:rPr lang="en-US" sz="1800" dirty="0"/>
              <a:t>.</a:t>
            </a:r>
          </a:p>
          <a:p>
            <a:pPr marL="167940" indent="-167940" fontAlgn="base">
              <a:buFont typeface="Arial" panose="020B0604020202020204" pitchFamily="34" charset="0"/>
              <a:buChar char="•"/>
            </a:pPr>
            <a:r>
              <a:rPr lang="en-US" sz="1800" dirty="0"/>
              <a:t>In other words, you want to focus on the Outcomes and then work toward positive results. </a:t>
            </a:r>
          </a:p>
          <a:p>
            <a:pPr marL="167940" indent="-167940" fontAlgn="base">
              <a:buFont typeface="Arial" panose="020B0604020202020204" pitchFamily="34" charset="0"/>
              <a:buChar char="•"/>
            </a:pPr>
            <a:r>
              <a:rPr lang="en-US" sz="1800" dirty="0"/>
              <a:t>If the results are not positive or not what the group hoped to have accomplished, the group will need to go back to the processes they are using and make adjustments until they have a plan that is producing positive results.</a:t>
            </a:r>
          </a:p>
          <a:p>
            <a:pPr marL="167940" indent="-167940" fontAlgn="base">
              <a:buFont typeface="Arial" panose="020B0604020202020204" pitchFamily="34" charset="0"/>
              <a:buChar char="•"/>
            </a:pPr>
            <a:r>
              <a:rPr lang="en-US" sz="1800" dirty="0"/>
              <a:t>If your group is achieving what it set out to achieve, then you want to celebrate and publicize that success.  You want to make sure that everyone on the team who has been a part of the work is acknowledged.</a:t>
            </a:r>
            <a:endParaRPr lang="en-US" dirty="0"/>
          </a:p>
        </p:txBody>
      </p:sp>
      <p:sp>
        <p:nvSpPr>
          <p:cNvPr id="4" name="Slide Number Placeholder 3"/>
          <p:cNvSpPr>
            <a:spLocks noGrp="1"/>
          </p:cNvSpPr>
          <p:nvPr>
            <p:ph type="sldNum" sz="quarter" idx="10"/>
          </p:nvPr>
        </p:nvSpPr>
        <p:spPr>
          <a:xfrm>
            <a:off x="6380756" y="8919051"/>
            <a:ext cx="477640" cy="469424"/>
          </a:xfrm>
          <a:prstGeom prst="rect">
            <a:avLst/>
          </a:prstGeom>
        </p:spPr>
        <p:txBody>
          <a:bodyPr/>
          <a:lstStyle/>
          <a:p>
            <a:r>
              <a:rPr lang="en-US" dirty="0"/>
              <a:t>6</a:t>
            </a:r>
          </a:p>
        </p:txBody>
      </p:sp>
    </p:spTree>
    <p:extLst>
      <p:ext uri="{BB962C8B-B14F-4D97-AF65-F5344CB8AC3E}">
        <p14:creationId xmlns:p14="http://schemas.microsoft.com/office/powerpoint/2010/main" val="96005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5388" y="33338"/>
            <a:ext cx="2955925" cy="2217737"/>
          </a:xfrm>
        </p:spPr>
      </p:sp>
      <p:sp>
        <p:nvSpPr>
          <p:cNvPr id="3" name="Notes Placeholder 2"/>
          <p:cNvSpPr>
            <a:spLocks noGrp="1"/>
          </p:cNvSpPr>
          <p:nvPr>
            <p:ph type="body" idx="1"/>
          </p:nvPr>
        </p:nvSpPr>
        <p:spPr>
          <a:xfrm>
            <a:off x="427037" y="1839386"/>
            <a:ext cx="6248400" cy="5943599"/>
          </a:xfrm>
        </p:spPr>
        <p:txBody>
          <a:bodyPr/>
          <a:lstStyle/>
          <a:p>
            <a:r>
              <a:rPr lang="en-US" sz="1800" b="1" dirty="0"/>
              <a:t>Slide #7:  </a:t>
            </a:r>
            <a:r>
              <a:rPr lang="en-US" sz="1800" dirty="0"/>
              <a:t>Processes Groups Use</a:t>
            </a:r>
          </a:p>
          <a:p>
            <a:r>
              <a:rPr lang="en-US" sz="1800" dirty="0"/>
              <a:t>  </a:t>
            </a:r>
          </a:p>
          <a:p>
            <a:r>
              <a:rPr lang="en-US" sz="1800" b="1" dirty="0"/>
              <a:t>Procedural Directions:</a:t>
            </a:r>
            <a:endParaRPr lang="en-US" sz="1800" dirty="0"/>
          </a:p>
          <a:p>
            <a:pPr marL="223921" indent="-223921" defTabSz="917143">
              <a:buFont typeface="+mj-lt"/>
              <a:buAutoNum type="arabicPeriod"/>
              <a:defRPr/>
            </a:pPr>
            <a:r>
              <a:rPr lang="en-US" sz="1800" dirty="0"/>
              <a:t>*</a:t>
            </a:r>
            <a:r>
              <a:rPr lang="en-US" sz="1800" b="1" dirty="0">
                <a:solidFill>
                  <a:srgbClr val="FF0000"/>
                </a:solidFill>
              </a:rPr>
              <a:t> [CLICK]</a:t>
            </a:r>
            <a:r>
              <a:rPr lang="en-US" sz="1800" dirty="0"/>
              <a:t> for animation to appear. </a:t>
            </a:r>
          </a:p>
          <a:p>
            <a:endParaRPr lang="en-US" sz="1800" dirty="0"/>
          </a:p>
          <a:p>
            <a:r>
              <a:rPr lang="en-US" sz="1800" b="1" dirty="0"/>
              <a:t>Presenter Notes:</a:t>
            </a:r>
          </a:p>
          <a:p>
            <a:pPr marL="167940" indent="-167940">
              <a:lnSpc>
                <a:spcPct val="115000"/>
              </a:lnSpc>
              <a:buFont typeface="Arial" panose="020B0604020202020204" pitchFamily="34" charset="0"/>
              <a:buChar char="•"/>
            </a:pPr>
            <a:r>
              <a:rPr lang="en-US" sz="1800" dirty="0">
                <a:solidFill>
                  <a:srgbClr val="000000"/>
                </a:solidFill>
                <a:ea typeface="Times New Roman"/>
                <a:cs typeface="Calibri"/>
              </a:rPr>
              <a:t>Next, let us talk about some of the processes that are used by groups that are effective at making good decisions.</a:t>
            </a:r>
          </a:p>
          <a:p>
            <a:pPr marL="167940" indent="-167940">
              <a:lnSpc>
                <a:spcPct val="115000"/>
              </a:lnSpc>
              <a:buFont typeface="Arial" panose="020B0604020202020204" pitchFamily="34" charset="0"/>
              <a:buChar char="•"/>
            </a:pPr>
            <a:r>
              <a:rPr lang="en-US" sz="1800" dirty="0">
                <a:solidFill>
                  <a:srgbClr val="000000"/>
                </a:solidFill>
                <a:ea typeface="Times New Roman"/>
                <a:cs typeface="Calibri"/>
              </a:rPr>
              <a:t>The </a:t>
            </a:r>
            <a:r>
              <a:rPr lang="en-US" sz="1800" b="1" dirty="0">
                <a:solidFill>
                  <a:srgbClr val="000000"/>
                </a:solidFill>
                <a:ea typeface="Times New Roman"/>
                <a:cs typeface="Calibri"/>
              </a:rPr>
              <a:t>six </a:t>
            </a:r>
            <a:r>
              <a:rPr lang="en-US" sz="1800" dirty="0">
                <a:solidFill>
                  <a:srgbClr val="000000"/>
                </a:solidFill>
                <a:ea typeface="Times New Roman"/>
                <a:cs typeface="Calibri"/>
              </a:rPr>
              <a:t>common processes groups use are:</a:t>
            </a:r>
            <a:endParaRPr lang="en-US" sz="1800" dirty="0">
              <a:ea typeface="Times New Roman"/>
              <a:cs typeface="Times New Roman"/>
            </a:endParaRPr>
          </a:p>
          <a:p>
            <a:pPr marL="677127" lvl="1" indent="-229286">
              <a:lnSpc>
                <a:spcPct val="115000"/>
              </a:lnSpc>
              <a:buFont typeface="+mj-lt"/>
              <a:buAutoNum type="arabicPeriod"/>
            </a:pPr>
            <a:r>
              <a:rPr lang="en-US" sz="1800" b="1" dirty="0">
                <a:solidFill>
                  <a:srgbClr val="FF0000"/>
                </a:solidFill>
              </a:rPr>
              <a:t>[CLICK] </a:t>
            </a:r>
            <a:r>
              <a:rPr lang="en-US" sz="1800" dirty="0">
                <a:solidFill>
                  <a:srgbClr val="000000"/>
                </a:solidFill>
                <a:ea typeface="Times New Roman"/>
                <a:cs typeface="Calibri"/>
              </a:rPr>
              <a:t>Information Gathering</a:t>
            </a:r>
            <a:endParaRPr lang="en-US" sz="1800" dirty="0">
              <a:ea typeface="Times New Roman"/>
              <a:cs typeface="Times New Roman"/>
            </a:endParaRPr>
          </a:p>
          <a:p>
            <a:pPr marL="677127" lvl="1" indent="-229286">
              <a:lnSpc>
                <a:spcPct val="115000"/>
              </a:lnSpc>
              <a:buFont typeface="+mj-lt"/>
              <a:buAutoNum type="arabicPeriod"/>
            </a:pPr>
            <a:r>
              <a:rPr lang="en-US" sz="1800" b="1" dirty="0">
                <a:solidFill>
                  <a:srgbClr val="FF0000"/>
                </a:solidFill>
              </a:rPr>
              <a:t>[CLICK] </a:t>
            </a:r>
            <a:r>
              <a:rPr lang="en-US" sz="1800" dirty="0">
                <a:solidFill>
                  <a:srgbClr val="000000"/>
                </a:solidFill>
                <a:ea typeface="Times New Roman"/>
                <a:cs typeface="Calibri"/>
              </a:rPr>
              <a:t>Goal Setting </a:t>
            </a:r>
            <a:endParaRPr lang="en-US" sz="1800" dirty="0">
              <a:ea typeface="Times New Roman"/>
              <a:cs typeface="Times New Roman"/>
            </a:endParaRPr>
          </a:p>
          <a:p>
            <a:pPr marL="677127" lvl="1" indent="-229286">
              <a:lnSpc>
                <a:spcPct val="115000"/>
              </a:lnSpc>
              <a:buFont typeface="+mj-lt"/>
              <a:buAutoNum type="arabicPeriod"/>
            </a:pPr>
            <a:r>
              <a:rPr lang="en-US" sz="1800" b="1" dirty="0">
                <a:solidFill>
                  <a:srgbClr val="FF0000"/>
                </a:solidFill>
              </a:rPr>
              <a:t>[CLICK] </a:t>
            </a:r>
            <a:r>
              <a:rPr lang="en-US" sz="1800" dirty="0">
                <a:solidFill>
                  <a:srgbClr val="000000"/>
                </a:solidFill>
                <a:ea typeface="Times New Roman"/>
                <a:cs typeface="Calibri"/>
              </a:rPr>
              <a:t>Planning </a:t>
            </a:r>
            <a:endParaRPr lang="en-US" sz="1800" dirty="0">
              <a:ea typeface="Times New Roman"/>
              <a:cs typeface="Times New Roman"/>
            </a:endParaRPr>
          </a:p>
          <a:p>
            <a:pPr marL="677127" lvl="1" indent="-229286">
              <a:lnSpc>
                <a:spcPct val="115000"/>
              </a:lnSpc>
              <a:buFont typeface="+mj-lt"/>
              <a:buAutoNum type="arabicPeriod"/>
            </a:pPr>
            <a:r>
              <a:rPr lang="en-US" sz="1800" b="1" dirty="0">
                <a:solidFill>
                  <a:srgbClr val="FF0000"/>
                </a:solidFill>
              </a:rPr>
              <a:t>[CLICK] </a:t>
            </a:r>
            <a:r>
              <a:rPr lang="en-US" sz="1800" dirty="0">
                <a:solidFill>
                  <a:srgbClr val="000000"/>
                </a:solidFill>
                <a:ea typeface="Times New Roman"/>
                <a:cs typeface="Calibri"/>
              </a:rPr>
              <a:t>Collaboration</a:t>
            </a:r>
            <a:endParaRPr lang="en-US" sz="1800" dirty="0">
              <a:ea typeface="Times New Roman"/>
              <a:cs typeface="Times New Roman"/>
            </a:endParaRPr>
          </a:p>
          <a:p>
            <a:pPr marL="677127" lvl="1" indent="-229286">
              <a:lnSpc>
                <a:spcPct val="115000"/>
              </a:lnSpc>
              <a:buFont typeface="+mj-lt"/>
              <a:buAutoNum type="arabicPeriod"/>
            </a:pPr>
            <a:r>
              <a:rPr lang="en-US" sz="1800" b="1" dirty="0">
                <a:solidFill>
                  <a:srgbClr val="FF0000"/>
                </a:solidFill>
              </a:rPr>
              <a:t>[CLICK] </a:t>
            </a:r>
            <a:r>
              <a:rPr lang="en-US" sz="1800" dirty="0">
                <a:solidFill>
                  <a:srgbClr val="000000"/>
                </a:solidFill>
                <a:ea typeface="Times New Roman"/>
                <a:cs typeface="Calibri"/>
              </a:rPr>
              <a:t>Evaluation </a:t>
            </a:r>
            <a:endParaRPr lang="en-US" sz="1800" dirty="0">
              <a:ea typeface="Times New Roman"/>
              <a:cs typeface="Times New Roman"/>
            </a:endParaRPr>
          </a:p>
          <a:p>
            <a:pPr marL="677127" lvl="1" indent="-229286">
              <a:lnSpc>
                <a:spcPct val="115000"/>
              </a:lnSpc>
              <a:buFont typeface="+mj-lt"/>
              <a:buAutoNum type="arabicPeriod"/>
            </a:pPr>
            <a:r>
              <a:rPr lang="en-US" sz="1800" b="1" dirty="0">
                <a:solidFill>
                  <a:srgbClr val="FF0000"/>
                </a:solidFill>
              </a:rPr>
              <a:t>[CLICK] </a:t>
            </a:r>
            <a:r>
              <a:rPr lang="en-US" sz="1800" dirty="0">
                <a:solidFill>
                  <a:srgbClr val="000000"/>
                </a:solidFill>
                <a:ea typeface="Times New Roman"/>
                <a:cs typeface="Calibri"/>
              </a:rPr>
              <a:t>Reaching Agreement</a:t>
            </a:r>
            <a:endParaRPr lang="en-US" sz="1800" dirty="0">
              <a:ea typeface="Times New Roman"/>
              <a:cs typeface="Times New Roman"/>
            </a:endParaRPr>
          </a:p>
          <a:p>
            <a:pPr marL="167940" indent="-167940">
              <a:lnSpc>
                <a:spcPct val="115000"/>
              </a:lnSpc>
              <a:buFont typeface="Arial" panose="020B0604020202020204" pitchFamily="34" charset="0"/>
              <a:buChar char="•"/>
            </a:pPr>
            <a:r>
              <a:rPr lang="en-US" sz="1800" dirty="0">
                <a:solidFill>
                  <a:srgbClr val="000000"/>
                </a:solidFill>
                <a:ea typeface="Times New Roman"/>
                <a:cs typeface="Calibri"/>
              </a:rPr>
              <a:t>Now let’s take a look at each process in detail. </a:t>
            </a:r>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r>
              <a:rPr lang="en-US" dirty="0"/>
              <a:t>7</a:t>
            </a:r>
          </a:p>
        </p:txBody>
      </p:sp>
    </p:spTree>
    <p:extLst>
      <p:ext uri="{BB962C8B-B14F-4D97-AF65-F5344CB8AC3E}">
        <p14:creationId xmlns:p14="http://schemas.microsoft.com/office/powerpoint/2010/main" val="53069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4238" y="0"/>
            <a:ext cx="2255837" cy="1690688"/>
          </a:xfrm>
        </p:spPr>
      </p:sp>
      <p:sp>
        <p:nvSpPr>
          <p:cNvPr id="3" name="Notes Placeholder 2"/>
          <p:cNvSpPr>
            <a:spLocks noGrp="1"/>
          </p:cNvSpPr>
          <p:nvPr>
            <p:ph type="body" idx="1"/>
          </p:nvPr>
        </p:nvSpPr>
        <p:spPr>
          <a:xfrm>
            <a:off x="152948" y="140152"/>
            <a:ext cx="6796581" cy="9049885"/>
          </a:xfrm>
        </p:spPr>
        <p:txBody>
          <a:bodyPr/>
          <a:lstStyle/>
          <a:p>
            <a:r>
              <a:rPr lang="en-US" sz="1400" b="1" dirty="0"/>
              <a:t>Slide #8:  </a:t>
            </a:r>
            <a:r>
              <a:rPr lang="en-US" sz="1400" dirty="0"/>
              <a:t>Information Gathering </a:t>
            </a:r>
          </a:p>
          <a:p>
            <a:r>
              <a:rPr lang="en-US" sz="1400" dirty="0"/>
              <a:t>  </a:t>
            </a:r>
            <a:r>
              <a:rPr lang="en-US" sz="1400" b="1" dirty="0"/>
              <a:t>Procedural Directions:</a:t>
            </a:r>
            <a:endParaRPr lang="en-US" sz="1400" dirty="0"/>
          </a:p>
          <a:p>
            <a:pPr marL="223921" indent="-223921" defTabSz="895682">
              <a:buFont typeface="+mj-lt"/>
              <a:buAutoNum type="arabicPeriod"/>
              <a:defRPr/>
            </a:pPr>
            <a:r>
              <a:rPr lang="en-US" sz="1400" dirty="0"/>
              <a:t>* </a:t>
            </a:r>
            <a:r>
              <a:rPr lang="en-US" sz="1400" b="1" dirty="0">
                <a:solidFill>
                  <a:srgbClr val="FF0000"/>
                </a:solidFill>
              </a:rPr>
              <a:t>[CLICK] </a:t>
            </a:r>
            <a:r>
              <a:rPr lang="en-US" sz="1400" dirty="0"/>
              <a:t> for animation. </a:t>
            </a:r>
          </a:p>
          <a:p>
            <a:r>
              <a:rPr lang="en-US" sz="1800" b="1" dirty="0"/>
              <a:t>Presenter Notes:</a:t>
            </a:r>
            <a:endParaRPr lang="en-US" sz="1800" dirty="0"/>
          </a:p>
          <a:p>
            <a:pPr marL="167940" indent="-167940" fontAlgn="base">
              <a:buFont typeface="Arial" panose="020B0604020202020204" pitchFamily="34" charset="0"/>
              <a:buChar char="•"/>
            </a:pPr>
            <a:r>
              <a:rPr lang="en-US" sz="1800" dirty="0"/>
              <a:t>1st process an effective-decision making                                                                      group uses is </a:t>
            </a:r>
            <a:r>
              <a:rPr lang="en-US" sz="1800" b="1" dirty="0"/>
              <a:t>Information Gathering</a:t>
            </a:r>
            <a:r>
              <a:rPr lang="en-US" sz="1800" dirty="0"/>
              <a:t>.</a:t>
            </a:r>
          </a:p>
          <a:p>
            <a:pPr marL="167940" indent="-167940" fontAlgn="base">
              <a:buFont typeface="Arial" panose="020B0604020202020204" pitchFamily="34" charset="0"/>
              <a:buChar char="•"/>
            </a:pPr>
            <a:r>
              <a:rPr lang="en-US" sz="1800" dirty="0"/>
              <a:t>It is </a:t>
            </a:r>
            <a:r>
              <a:rPr lang="en-US" sz="1800" dirty="0" err="1"/>
              <a:t>impt</a:t>
            </a:r>
            <a:r>
              <a:rPr lang="en-US" sz="1800" dirty="0"/>
              <a:t> for </a:t>
            </a:r>
            <a:r>
              <a:rPr lang="en-US" sz="1800" dirty="0" err="1"/>
              <a:t>grps</a:t>
            </a:r>
            <a:r>
              <a:rPr lang="en-US" sz="1800" dirty="0"/>
              <a:t> to gather &amp; use accurate information. </a:t>
            </a:r>
          </a:p>
          <a:p>
            <a:pPr marL="167940" indent="-167940" fontAlgn="base">
              <a:buFont typeface="Arial" panose="020B0604020202020204" pitchFamily="34" charset="0"/>
              <a:buChar char="•"/>
            </a:pPr>
            <a:r>
              <a:rPr lang="en-US" sz="1800" b="1" dirty="0">
                <a:solidFill>
                  <a:srgbClr val="FF0000"/>
                </a:solidFill>
              </a:rPr>
              <a:t>[CLICK] </a:t>
            </a:r>
            <a:r>
              <a:rPr lang="en-US" sz="1800" dirty="0"/>
              <a:t>The information (sometimes called </a:t>
            </a:r>
            <a:r>
              <a:rPr lang="en-US" sz="1800" b="1" dirty="0"/>
              <a:t>data) </a:t>
            </a:r>
            <a:r>
              <a:rPr lang="en-US" sz="1800" dirty="0"/>
              <a:t>can come in many forms - like numbers, facts, perspectives, ideas, or stories.  It can be collected in many ways. SO, the </a:t>
            </a:r>
            <a:r>
              <a:rPr lang="en-US" sz="1800" u="sng" dirty="0"/>
              <a:t>first step is to find out what information is needed and to go out and collect it</a:t>
            </a:r>
            <a:r>
              <a:rPr lang="en-US" sz="1800" dirty="0"/>
              <a:t>.  (We will talk much more about Data in our Section 6 webinar on </a:t>
            </a:r>
            <a:r>
              <a:rPr lang="en-US" sz="1800" dirty="0">
                <a:solidFill>
                  <a:srgbClr val="FF0000"/>
                </a:solidFill>
                <a:highlight>
                  <a:srgbClr val="FFFF00"/>
                </a:highlight>
              </a:rPr>
              <a:t>October 24</a:t>
            </a:r>
            <a:r>
              <a:rPr lang="en-US" sz="1800" baseline="30000" dirty="0">
                <a:solidFill>
                  <a:srgbClr val="FF0000"/>
                </a:solidFill>
                <a:highlight>
                  <a:srgbClr val="FFFF00"/>
                </a:highlight>
              </a:rPr>
              <a:t>th</a:t>
            </a:r>
            <a:r>
              <a:rPr lang="en-US" sz="1800" dirty="0"/>
              <a:t>.)</a:t>
            </a:r>
          </a:p>
          <a:p>
            <a:pPr marL="167940" indent="-167940" fontAlgn="base">
              <a:buFont typeface="Arial" panose="020B0604020202020204" pitchFamily="34" charset="0"/>
              <a:buChar char="•"/>
            </a:pPr>
            <a:r>
              <a:rPr lang="en-US" sz="1800" b="1" dirty="0">
                <a:solidFill>
                  <a:srgbClr val="FF0000"/>
                </a:solidFill>
              </a:rPr>
              <a:t>[CLICK] </a:t>
            </a:r>
            <a:r>
              <a:rPr lang="en-US" sz="1800" dirty="0"/>
              <a:t>Another way of information gathering is </a:t>
            </a:r>
            <a:r>
              <a:rPr lang="en-US" sz="1800" b="1" dirty="0"/>
              <a:t>Brainstorming. </a:t>
            </a:r>
            <a:r>
              <a:rPr lang="en-US" sz="1800" dirty="0"/>
              <a:t>This is a strategy used when groups want to generate &amp; collect lots of ideas.  Everyone should just throw out all of their ideas.  Everyone should listen carefully to all the ideas and opinions without comment or judgement. And, then sort out from the list, which ones the group thinks are best and which ones to use for going forward.</a:t>
            </a:r>
          </a:p>
          <a:p>
            <a:pPr marL="167940" indent="-167940" fontAlgn="base">
              <a:buFont typeface="Arial" panose="020B0604020202020204" pitchFamily="34" charset="0"/>
              <a:buChar char="•"/>
            </a:pPr>
            <a:r>
              <a:rPr lang="en-US" sz="1800" b="1" dirty="0">
                <a:solidFill>
                  <a:srgbClr val="FF0000"/>
                </a:solidFill>
              </a:rPr>
              <a:t>[CLICK] </a:t>
            </a:r>
            <a:r>
              <a:rPr lang="en-US" sz="1800" dirty="0"/>
              <a:t>Another way to gather information is to use a  </a:t>
            </a:r>
            <a:r>
              <a:rPr lang="en-US" sz="1800" b="1" dirty="0"/>
              <a:t>focus group. </a:t>
            </a:r>
            <a:r>
              <a:rPr lang="en-US" sz="1800" dirty="0"/>
              <a:t>This is a group of participants who are asked questions and options and then share their perspectives or stories.</a:t>
            </a:r>
          </a:p>
          <a:p>
            <a:pPr marL="626512" lvl="1" indent="-167940" fontAlgn="base">
              <a:buFont typeface="Arial" panose="020B0604020202020204" pitchFamily="34" charset="0"/>
              <a:buChar char="•"/>
            </a:pPr>
            <a:r>
              <a:rPr lang="en-US" sz="1800" dirty="0"/>
              <a:t>EX: Gathering families from a school or members of a community together.  </a:t>
            </a:r>
          </a:p>
          <a:p>
            <a:pPr marL="167940" indent="-167940" fontAlgn="base">
              <a:buFont typeface="Arial" panose="020B0604020202020204" pitchFamily="34" charset="0"/>
              <a:buChar char="•"/>
            </a:pPr>
            <a:r>
              <a:rPr lang="en-US" sz="1800" b="1" dirty="0">
                <a:solidFill>
                  <a:srgbClr val="FF0000"/>
                </a:solidFill>
              </a:rPr>
              <a:t>[CLICK] </a:t>
            </a:r>
            <a:r>
              <a:rPr lang="en-US" sz="1800" dirty="0"/>
              <a:t>During this Info. Gathering step, </a:t>
            </a:r>
            <a:r>
              <a:rPr lang="en-US" sz="1800" b="1" dirty="0"/>
              <a:t>Issues may be identified </a:t>
            </a:r>
            <a:r>
              <a:rPr lang="en-US" sz="1800" dirty="0"/>
              <a:t>that will need to be addressed as part of the group’s work.  </a:t>
            </a:r>
          </a:p>
          <a:p>
            <a:pPr marL="626512" lvl="1" indent="-167940" fontAlgn="base">
              <a:buFont typeface="Arial" panose="020B0604020202020204" pitchFamily="34" charset="0"/>
              <a:buChar char="•"/>
            </a:pPr>
            <a:r>
              <a:rPr lang="en-US" sz="1800" b="1" dirty="0"/>
              <a:t>Priority</a:t>
            </a:r>
            <a:r>
              <a:rPr lang="en-US" sz="1800" dirty="0"/>
              <a:t> may be given to issues that are the most important or that may take the most time to accomplish.   </a:t>
            </a:r>
          </a:p>
          <a:p>
            <a:pPr marL="167940" indent="-167940" fontAlgn="base">
              <a:buFont typeface="Arial" panose="020B0604020202020204" pitchFamily="34" charset="0"/>
              <a:buChar char="•"/>
            </a:pPr>
            <a:r>
              <a:rPr lang="en-US" sz="1800" dirty="0"/>
              <a:t>The bottom line, no matter how you gather your information, is that it </a:t>
            </a:r>
            <a:r>
              <a:rPr lang="en-US" sz="1800" b="1" dirty="0"/>
              <a:t>is critical to have accurate, up-to-date info.</a:t>
            </a:r>
            <a:r>
              <a:rPr lang="en-US" sz="1800" dirty="0"/>
              <a:t>, and that you have all the info. that you need before the group makes a decision.   </a:t>
            </a:r>
          </a:p>
          <a:p>
            <a:r>
              <a:rPr lang="en-US" sz="1600" b="1" dirty="0"/>
              <a:t>Activity </a:t>
            </a:r>
            <a:endParaRPr lang="en-US" sz="1600" dirty="0"/>
          </a:p>
          <a:p>
            <a:r>
              <a:rPr lang="en-US" sz="1400" dirty="0"/>
              <a:t>You can give some thought to- </a:t>
            </a:r>
            <a:r>
              <a:rPr lang="en-US" sz="1400" dirty="0">
                <a:solidFill>
                  <a:srgbClr val="FF0000"/>
                </a:solidFill>
              </a:rPr>
              <a:t>How do you personally gather information before making decisions? </a:t>
            </a:r>
            <a:r>
              <a:rPr lang="en-US" sz="1400" dirty="0"/>
              <a:t> And also, </a:t>
            </a:r>
            <a:r>
              <a:rPr lang="en-US" sz="1400" dirty="0">
                <a:solidFill>
                  <a:srgbClr val="FF0000"/>
                </a:solidFill>
              </a:rPr>
              <a:t>How do you and your group determine what issues or tasks are most important? </a:t>
            </a:r>
            <a:r>
              <a:rPr lang="en-US" sz="1400" dirty="0"/>
              <a:t>Top down or bottom up? Time sensitive?</a:t>
            </a:r>
          </a:p>
        </p:txBody>
      </p:sp>
      <p:sp>
        <p:nvSpPr>
          <p:cNvPr id="4" name="Slide Number Placeholder 3"/>
          <p:cNvSpPr>
            <a:spLocks noGrp="1"/>
          </p:cNvSpPr>
          <p:nvPr>
            <p:ph type="sldNum" sz="quarter" idx="10"/>
          </p:nvPr>
        </p:nvSpPr>
        <p:spPr>
          <a:xfrm>
            <a:off x="6686650" y="8917423"/>
            <a:ext cx="414182" cy="469424"/>
          </a:xfrm>
          <a:prstGeom prst="rect">
            <a:avLst/>
          </a:prstGeom>
        </p:spPr>
        <p:txBody>
          <a:bodyPr/>
          <a:lstStyle/>
          <a:p>
            <a:r>
              <a:rPr lang="en-US" dirty="0"/>
              <a:t>8</a:t>
            </a:r>
          </a:p>
        </p:txBody>
      </p:sp>
    </p:spTree>
    <p:extLst>
      <p:ext uri="{BB962C8B-B14F-4D97-AF65-F5344CB8AC3E}">
        <p14:creationId xmlns:p14="http://schemas.microsoft.com/office/powerpoint/2010/main" val="392676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6638" y="0"/>
            <a:ext cx="2143125" cy="1606550"/>
          </a:xfrm>
        </p:spPr>
      </p:sp>
      <p:sp>
        <p:nvSpPr>
          <p:cNvPr id="3" name="Notes Placeholder 2"/>
          <p:cNvSpPr>
            <a:spLocks noGrp="1"/>
          </p:cNvSpPr>
          <p:nvPr>
            <p:ph type="body" idx="1"/>
          </p:nvPr>
        </p:nvSpPr>
        <p:spPr>
          <a:xfrm>
            <a:off x="207872" y="122237"/>
            <a:ext cx="6760849" cy="9144000"/>
          </a:xfrm>
        </p:spPr>
        <p:txBody>
          <a:bodyPr/>
          <a:lstStyle/>
          <a:p>
            <a:r>
              <a:rPr lang="en-US" sz="1800" b="1" dirty="0"/>
              <a:t>Slide #9:  </a:t>
            </a:r>
            <a:r>
              <a:rPr lang="en-US" sz="1800" dirty="0"/>
              <a:t>Goal Setting</a:t>
            </a:r>
          </a:p>
          <a:p>
            <a:r>
              <a:rPr lang="en-US" sz="1800" dirty="0"/>
              <a:t>   </a:t>
            </a:r>
            <a:r>
              <a:rPr lang="en-US" sz="1800" b="1" dirty="0"/>
              <a:t>Procedural Directions:</a:t>
            </a:r>
            <a:endParaRPr lang="en-US" sz="1800" dirty="0"/>
          </a:p>
          <a:p>
            <a:pPr marL="223921" indent="-223921">
              <a:buFont typeface="+mj-lt"/>
              <a:buAutoNum type="arabicPeriod"/>
            </a:pPr>
            <a:r>
              <a:rPr lang="en-US" sz="1800" dirty="0"/>
              <a:t>*</a:t>
            </a:r>
            <a:r>
              <a:rPr lang="en-US" sz="1800" b="1" dirty="0">
                <a:solidFill>
                  <a:srgbClr val="FF0000"/>
                </a:solidFill>
              </a:rPr>
              <a:t>[CLICK] </a:t>
            </a:r>
            <a:r>
              <a:rPr lang="en-US" sz="1800" dirty="0"/>
              <a:t> on hyperlinks for videos. </a:t>
            </a:r>
          </a:p>
          <a:p>
            <a:r>
              <a:rPr lang="en-US" sz="1800" b="1" dirty="0"/>
              <a:t>Presenter Notes:</a:t>
            </a:r>
          </a:p>
          <a:p>
            <a:pPr marL="167940" indent="-167940" fontAlgn="base">
              <a:buFont typeface="Arial" panose="020B0604020202020204" pitchFamily="34" charset="0"/>
              <a:buChar char="•"/>
            </a:pPr>
            <a:r>
              <a:rPr lang="en-US" sz="1800" dirty="0"/>
              <a:t>The 2</a:t>
            </a:r>
            <a:r>
              <a:rPr lang="en-US" sz="1800" baseline="30000" dirty="0"/>
              <a:t>nd</a:t>
            </a:r>
            <a:r>
              <a:rPr lang="en-US" sz="1800" dirty="0"/>
              <a:t> Process is to </a:t>
            </a:r>
            <a:r>
              <a:rPr lang="en-US" sz="1800" b="1" dirty="0"/>
              <a:t>Set Goals. </a:t>
            </a:r>
          </a:p>
          <a:p>
            <a:pPr marL="167940" indent="-167940" fontAlgn="base">
              <a:buFont typeface="Arial" panose="020B0604020202020204" pitchFamily="34" charset="0"/>
              <a:buChar char="•"/>
            </a:pPr>
            <a:r>
              <a:rPr lang="en-US" sz="1800" dirty="0"/>
              <a:t>A goal is what a group wants to see happen and it needs to be stated up front so the group knows what they are working towards.  </a:t>
            </a:r>
          </a:p>
          <a:p>
            <a:pPr marL="167940" indent="-167940" fontAlgn="base">
              <a:buFont typeface="Arial" panose="020B0604020202020204" pitchFamily="34" charset="0"/>
              <a:buChar char="•"/>
            </a:pPr>
            <a:r>
              <a:rPr lang="en-US" sz="1800" dirty="0"/>
              <a:t>Goals, both short term and long term, are set after a group determines their priorities.  (Hopefully, this done in the </a:t>
            </a:r>
            <a:r>
              <a:rPr lang="en-US" sz="1800" b="1" dirty="0"/>
              <a:t>info gathering stage</a:t>
            </a:r>
            <a:r>
              <a:rPr lang="en-US" sz="1800" dirty="0"/>
              <a:t> – the 1</a:t>
            </a:r>
            <a:r>
              <a:rPr lang="en-US" sz="1800" baseline="30000" dirty="0"/>
              <a:t>st</a:t>
            </a:r>
            <a:r>
              <a:rPr lang="en-US" sz="1800" dirty="0"/>
              <a:t> process that we just talked about.)</a:t>
            </a:r>
          </a:p>
          <a:p>
            <a:pPr marL="167940" indent="-167940" fontAlgn="base">
              <a:buFont typeface="Arial" panose="020B0604020202020204" pitchFamily="34" charset="0"/>
              <a:buChar char="•"/>
            </a:pPr>
            <a:r>
              <a:rPr lang="en-US" sz="1800" dirty="0"/>
              <a:t>Reviewing the group’s </a:t>
            </a:r>
            <a:r>
              <a:rPr lang="en-US" sz="1800" b="1" dirty="0"/>
              <a:t>vision and mission statements </a:t>
            </a:r>
            <a:r>
              <a:rPr lang="en-US" sz="1800" dirty="0"/>
              <a:t>are helpful guides during the goal setting process. </a:t>
            </a:r>
          </a:p>
          <a:p>
            <a:pPr marL="167940" indent="-167940" fontAlgn="base">
              <a:buFont typeface="Arial" panose="020B0604020202020204" pitchFamily="34" charset="0"/>
              <a:buChar char="•"/>
            </a:pPr>
            <a:r>
              <a:rPr lang="en-US" sz="1800" dirty="0"/>
              <a:t>Ineffective groups often lack clear goals or they fail to communicate the groups’ goals to all members.</a:t>
            </a:r>
          </a:p>
          <a:p>
            <a:pPr marL="167940" indent="-167940" fontAlgn="base">
              <a:buFont typeface="Arial" panose="020B0604020202020204" pitchFamily="34" charset="0"/>
              <a:buChar char="•"/>
            </a:pPr>
            <a:r>
              <a:rPr lang="en-US" sz="1800" dirty="0"/>
              <a:t>Sometimes people confuse a vision and a mission statement</a:t>
            </a:r>
          </a:p>
          <a:p>
            <a:pPr lvl="1" indent="-167940" fontAlgn="base">
              <a:buFont typeface="Arial" panose="020B0604020202020204" pitchFamily="34" charset="0"/>
              <a:buChar char="•"/>
            </a:pPr>
            <a:r>
              <a:rPr lang="en-US" sz="1800" dirty="0"/>
              <a:t>A </a:t>
            </a:r>
            <a:r>
              <a:rPr lang="en-US" sz="1800" u="sng" dirty="0"/>
              <a:t>vision statement </a:t>
            </a:r>
            <a:r>
              <a:rPr lang="en-US" sz="1800" dirty="0"/>
              <a:t>describes the changes the group wants to see happen in the future as a result of their actions – that is, what the group is working towards; or, the desired end state of your efforts. (</a:t>
            </a:r>
            <a:r>
              <a:rPr lang="en-US" sz="1800" b="1" dirty="0">
                <a:solidFill>
                  <a:srgbClr val="FF0000"/>
                </a:solidFill>
              </a:rPr>
              <a:t>[CLICK] </a:t>
            </a:r>
            <a:r>
              <a:rPr lang="en-US" sz="1800" dirty="0"/>
              <a:t>video-5:33 in). </a:t>
            </a:r>
            <a:r>
              <a:rPr lang="en-US" sz="1800" i="1" dirty="0"/>
              <a:t>Ex: A community where people of all ages are treated with respect and dignity and are valued for their contributions.</a:t>
            </a:r>
            <a:r>
              <a:rPr lang="en-US" sz="1800" dirty="0"/>
              <a:t>  </a:t>
            </a:r>
          </a:p>
          <a:p>
            <a:pPr lvl="1" indent="-167940" fontAlgn="base">
              <a:buFont typeface="Arial" panose="020B0604020202020204" pitchFamily="34" charset="0"/>
              <a:buChar char="•"/>
            </a:pPr>
            <a:r>
              <a:rPr lang="en-US" sz="1800" dirty="0"/>
              <a:t>A </a:t>
            </a:r>
            <a:r>
              <a:rPr lang="en-US" sz="1800" u="sng" dirty="0"/>
              <a:t>mission statement</a:t>
            </a:r>
            <a:r>
              <a:rPr lang="en-US" sz="1800" dirty="0"/>
              <a:t> provides the direction &amp; sets the goals, actions, &amp; dec.-making processes of the group. (</a:t>
            </a:r>
            <a:r>
              <a:rPr lang="en-US" sz="1800" b="1" dirty="0">
                <a:solidFill>
                  <a:srgbClr val="FF0000"/>
                </a:solidFill>
              </a:rPr>
              <a:t>[CLICK] </a:t>
            </a:r>
            <a:r>
              <a:rPr lang="en-US" sz="1800" dirty="0"/>
              <a:t>video 4:04min). </a:t>
            </a:r>
            <a:r>
              <a:rPr lang="en-US" sz="1800" i="1" dirty="0"/>
              <a:t>Ex:  Linking older adults with a caring community. </a:t>
            </a:r>
          </a:p>
          <a:p>
            <a:pPr marL="437110" lvl="2" indent="-167940" fontAlgn="base">
              <a:buFont typeface="Arial" panose="020B0604020202020204" pitchFamily="34" charset="0"/>
              <a:buChar char="•"/>
            </a:pPr>
            <a:r>
              <a:rPr lang="en-US" sz="1800" dirty="0">
                <a:solidFill>
                  <a:srgbClr val="FF0000"/>
                </a:solidFill>
              </a:rPr>
              <a:t>If no time to show videos, say: </a:t>
            </a:r>
            <a:r>
              <a:rPr lang="en-US" sz="1800" dirty="0"/>
              <a:t>In the Resources Slides at the end of this webinar, we have included the links for 2 </a:t>
            </a:r>
            <a:r>
              <a:rPr lang="en-US" sz="1800" b="1" dirty="0"/>
              <a:t>short videos about Writing Vision and Mission Statements</a:t>
            </a:r>
            <a:r>
              <a:rPr lang="en-US" sz="1800" dirty="0"/>
              <a:t>. </a:t>
            </a:r>
          </a:p>
          <a:p>
            <a:pPr marL="0" lvl="1" indent="-189402" fontAlgn="base">
              <a:buFont typeface="Arial" panose="020B0604020202020204" pitchFamily="34" charset="0"/>
              <a:buChar char="•"/>
            </a:pPr>
            <a:r>
              <a:rPr lang="en-US" sz="1800" dirty="0"/>
              <a:t>The other </a:t>
            </a:r>
            <a:r>
              <a:rPr lang="en-US" sz="1800" dirty="0" err="1"/>
              <a:t>impt</a:t>
            </a:r>
            <a:r>
              <a:rPr lang="en-US" sz="1800" dirty="0"/>
              <a:t> part of Goal Setting is to use </a:t>
            </a:r>
            <a:r>
              <a:rPr lang="en-US" sz="1800" b="1" u="sng" dirty="0"/>
              <a:t>S.M.A.R.T. goals</a:t>
            </a:r>
            <a:r>
              <a:rPr lang="en-US" sz="1800" u="sng" dirty="0"/>
              <a:t>. </a:t>
            </a:r>
            <a:r>
              <a:rPr lang="en-US" sz="1800" dirty="0"/>
              <a:t> These are goals written to help the grp accomplish what they set out to do.  One of the Resources at the end is a short video about SMART goals.</a:t>
            </a:r>
          </a:p>
          <a:p>
            <a:pPr marL="0" lvl="1" indent="-189402" fontAlgn="base">
              <a:buFont typeface="Arial" panose="020B0604020202020204" pitchFamily="34" charset="0"/>
              <a:buChar char="•"/>
            </a:pPr>
            <a:r>
              <a:rPr lang="en-US" sz="1800" dirty="0"/>
              <a:t>SMART, as you can see on your screen, is an acronym. SMART Goals are described as: </a:t>
            </a:r>
          </a:p>
          <a:p>
            <a:pPr marL="0" lvl="1" indent="-189402" fontAlgn="base">
              <a:buFont typeface="Arial" panose="020B0604020202020204" pitchFamily="34" charset="0"/>
              <a:buChar char="•"/>
            </a:pPr>
            <a:endParaRPr lang="en-US" sz="1800" dirty="0"/>
          </a:p>
          <a:p>
            <a:pPr marL="437110" lvl="2" indent="-167940" fontAlgn="base">
              <a:buFont typeface="Arial" panose="020B0604020202020204" pitchFamily="34" charset="0"/>
              <a:buChar char="•"/>
            </a:pPr>
            <a:r>
              <a:rPr lang="en-US" sz="1800" b="1" dirty="0"/>
              <a:t>Specific</a:t>
            </a:r>
            <a:r>
              <a:rPr lang="en-US" sz="1800" dirty="0"/>
              <a:t> – means </a:t>
            </a:r>
            <a:r>
              <a:rPr lang="en-US" sz="1800" b="1" dirty="0"/>
              <a:t>What </a:t>
            </a:r>
            <a:r>
              <a:rPr lang="en-US" sz="1800" b="1" u="sng" dirty="0"/>
              <a:t>exactly</a:t>
            </a:r>
            <a:r>
              <a:rPr lang="en-US" sz="1800" b="1" dirty="0"/>
              <a:t> are you going to do?</a:t>
            </a:r>
          </a:p>
          <a:p>
            <a:pPr marL="895682" lvl="3" indent="-167940" fontAlgn="base">
              <a:buFont typeface="Arial" panose="020B0604020202020204" pitchFamily="34" charset="0"/>
              <a:buChar char="•"/>
            </a:pPr>
            <a:r>
              <a:rPr lang="en-US" sz="1800" i="1" dirty="0"/>
              <a:t>We are going to get better </a:t>
            </a:r>
            <a:r>
              <a:rPr lang="en-US" sz="1800" dirty="0"/>
              <a:t>would not be specific enough.</a:t>
            </a:r>
          </a:p>
          <a:p>
            <a:pPr marL="437110" lvl="2" indent="-167940" fontAlgn="base">
              <a:buFont typeface="Arial" panose="020B0604020202020204" pitchFamily="34" charset="0"/>
              <a:buChar char="•"/>
            </a:pPr>
            <a:r>
              <a:rPr lang="en-US" sz="1800" b="1" dirty="0"/>
              <a:t>Measurable</a:t>
            </a:r>
            <a:r>
              <a:rPr lang="en-US" sz="1800" dirty="0"/>
              <a:t> – </a:t>
            </a:r>
            <a:r>
              <a:rPr lang="en-US" sz="1800" b="1" dirty="0"/>
              <a:t>How are you going to do it? </a:t>
            </a:r>
            <a:r>
              <a:rPr lang="en-US" sz="1800" dirty="0"/>
              <a:t>How will you show that you have done it?  </a:t>
            </a:r>
          </a:p>
          <a:p>
            <a:pPr marL="895682" lvl="3" indent="-167940" fontAlgn="base">
              <a:buFont typeface="Arial" panose="020B0604020202020204" pitchFamily="34" charset="0"/>
              <a:buChar char="•"/>
            </a:pPr>
            <a:r>
              <a:rPr lang="en-US" sz="1800" i="1" dirty="0"/>
              <a:t>We are going to increase our sales by 50%. We are going to reach 100 more consumers. We are going to improve our evaluation scores by 10%.  </a:t>
            </a:r>
          </a:p>
          <a:p>
            <a:pPr marL="437110" lvl="2" indent="-167940" fontAlgn="base">
              <a:buFont typeface="Arial" panose="020B0604020202020204" pitchFamily="34" charset="0"/>
              <a:buChar char="•"/>
            </a:pPr>
            <a:r>
              <a:rPr lang="en-US" sz="1800" b="1" dirty="0"/>
              <a:t>Attainable</a:t>
            </a:r>
            <a:r>
              <a:rPr lang="en-US" sz="1800" dirty="0"/>
              <a:t> – </a:t>
            </a:r>
            <a:r>
              <a:rPr lang="en-US" sz="1800" b="1" dirty="0"/>
              <a:t>Can you commit to doing it? </a:t>
            </a:r>
          </a:p>
          <a:p>
            <a:pPr marL="895682" lvl="3" indent="-167940" fontAlgn="base">
              <a:buFont typeface="Arial" panose="020B0604020202020204" pitchFamily="34" charset="0"/>
              <a:buChar char="•"/>
            </a:pPr>
            <a:r>
              <a:rPr lang="en-US" sz="1800" i="1" dirty="0"/>
              <a:t>If you are currently serving 100 people a year, might want to start serving 300 before you aim at serving 10,000. </a:t>
            </a:r>
          </a:p>
          <a:p>
            <a:pPr marL="437110" lvl="2" indent="-167940" fontAlgn="base">
              <a:buFont typeface="Arial" panose="020B0604020202020204" pitchFamily="34" charset="0"/>
              <a:buChar char="•"/>
            </a:pPr>
            <a:r>
              <a:rPr lang="en-US" sz="1800" b="1" dirty="0"/>
              <a:t>Realisti</a:t>
            </a:r>
            <a:r>
              <a:rPr lang="en-US" sz="1800" dirty="0"/>
              <a:t>c –</a:t>
            </a:r>
            <a:r>
              <a:rPr lang="en-US" sz="1800" b="1" dirty="0"/>
              <a:t> Is it doable? </a:t>
            </a:r>
          </a:p>
          <a:p>
            <a:pPr marL="895682" lvl="3" indent="-167940" fontAlgn="base">
              <a:buFont typeface="Arial" panose="020B0604020202020204" pitchFamily="34" charset="0"/>
              <a:buChar char="•"/>
            </a:pPr>
            <a:r>
              <a:rPr lang="en-US" sz="1800" i="1" dirty="0"/>
              <a:t>Are you going to increase your outreach by 1,000 times in one year – probably not.  But set a goal that you can actually reach.</a:t>
            </a:r>
          </a:p>
          <a:p>
            <a:pPr marL="437110" lvl="2" indent="-167940" fontAlgn="base">
              <a:buFont typeface="Arial" panose="020B0604020202020204" pitchFamily="34" charset="0"/>
              <a:buChar char="•"/>
            </a:pPr>
            <a:r>
              <a:rPr lang="en-US" sz="1800" b="1" dirty="0"/>
              <a:t>Timely</a:t>
            </a:r>
            <a:r>
              <a:rPr lang="en-US" sz="1800" dirty="0"/>
              <a:t> – </a:t>
            </a:r>
            <a:r>
              <a:rPr lang="en-US" sz="1800" b="1" dirty="0"/>
              <a:t>What is your timeframe? </a:t>
            </a:r>
          </a:p>
          <a:p>
            <a:pPr marL="895682" lvl="3" indent="-167940" fontAlgn="base">
              <a:buFont typeface="Arial" panose="020B0604020202020204" pitchFamily="34" charset="0"/>
              <a:buChar char="•"/>
            </a:pPr>
            <a:r>
              <a:rPr lang="en-US" sz="1800" i="1" dirty="0"/>
              <a:t>If you say, we will accomplish something in the next 20 years, doesn’t really give a lot of focus and is hard to action plan.  Setting a goal that is maybe 6 months or 1 year with benchmarks, or little shorter goals along the way,  really helps make a time-bound, focused goal</a:t>
            </a:r>
          </a:p>
          <a:p>
            <a:pPr marL="437110" lvl="2" indent="-167940" fontAlgn="base">
              <a:buFont typeface="Arial" panose="020B0604020202020204" pitchFamily="34" charset="0"/>
              <a:buChar char="•"/>
            </a:pPr>
            <a:r>
              <a:rPr lang="en-US" sz="1800" dirty="0"/>
              <a:t>EX:  If you are part of an IEP Team for example, your group might try using SMART goals  for goal setting when writing the IEP for a student with disabilities.</a:t>
            </a:r>
            <a:r>
              <a:rPr lang="en-US" sz="1800" b="1" dirty="0">
                <a:solidFill>
                  <a:srgbClr val="FF0000"/>
                </a:solidFill>
              </a:rPr>
              <a:t> [CLICK-</a:t>
            </a:r>
            <a:r>
              <a:rPr lang="en-US" sz="1800" dirty="0"/>
              <a:t>video on SMART: 2:57 min)</a:t>
            </a:r>
            <a:r>
              <a:rPr lang="en-US" sz="1800" b="1" dirty="0">
                <a:solidFill>
                  <a:srgbClr val="FF0000"/>
                </a:solidFill>
              </a:rPr>
              <a:t>] </a:t>
            </a:r>
            <a:endParaRPr lang="en-US" sz="1800" dirty="0"/>
          </a:p>
          <a:p>
            <a:pPr marL="554920" lvl="2" indent="-285750" fontAlgn="base">
              <a:buFont typeface="Arial" panose="020B0604020202020204" pitchFamily="34" charset="0"/>
              <a:buChar char="•"/>
            </a:pPr>
            <a:r>
              <a:rPr lang="en-US" sz="1800" b="1" dirty="0">
                <a:solidFill>
                  <a:srgbClr val="FF0000"/>
                </a:solidFill>
              </a:rPr>
              <a:t> You have a HO– </a:t>
            </a:r>
            <a:r>
              <a:rPr lang="en-US" sz="1800" b="1" i="1" dirty="0"/>
              <a:t>Creating Mission &amp; Vision Statements </a:t>
            </a:r>
            <a:r>
              <a:rPr lang="en-US" sz="1800" b="1" dirty="0">
                <a:solidFill>
                  <a:srgbClr val="FF0000"/>
                </a:solidFill>
              </a:rPr>
              <a:t>- You can use this information to work on developing a Mission and a Vision Statement with a group you serve on.</a:t>
            </a:r>
          </a:p>
          <a:p>
            <a:pPr marL="270542" lvl="2" fontAlgn="base"/>
            <a:r>
              <a:rPr lang="en-US" sz="1800" dirty="0"/>
              <a:t>---</a:t>
            </a:r>
            <a:r>
              <a:rPr lang="en-US" sz="1800" b="1" dirty="0"/>
              <a:t>SPEAKER NOTE</a:t>
            </a:r>
            <a:r>
              <a:rPr lang="en-US" sz="1800" dirty="0"/>
              <a:t>: Below info was moved to next slide (9A)so can easily do POLLS on Zoom….</a:t>
            </a:r>
            <a:r>
              <a:rPr lang="en-US" sz="1800" dirty="0">
                <a:solidFill>
                  <a:srgbClr val="FF0000"/>
                </a:solidFill>
              </a:rPr>
              <a:t> </a:t>
            </a:r>
          </a:p>
          <a:p>
            <a:pPr marL="437110" lvl="2" indent="-167940" fontAlgn="base">
              <a:buFont typeface="Arial" panose="020B0604020202020204" pitchFamily="34" charset="0"/>
              <a:buChar char="•"/>
            </a:pPr>
            <a:r>
              <a:rPr lang="en-US" sz="1800" b="1" strike="sngStrike" dirty="0">
                <a:solidFill>
                  <a:srgbClr val="FF0000"/>
                </a:solidFill>
                <a:highlight>
                  <a:srgbClr val="FFFF00"/>
                </a:highlight>
              </a:rPr>
              <a:t>POLL #3 </a:t>
            </a:r>
            <a:r>
              <a:rPr lang="en-US" sz="1800" b="1" strike="sngStrike" dirty="0">
                <a:solidFill>
                  <a:srgbClr val="FF0000"/>
                </a:solidFill>
              </a:rPr>
              <a:t>– Vision or Mission Statement?  An Asia and Pacific region free of poverty.  Select one – Mission; Vision</a:t>
            </a:r>
          </a:p>
          <a:p>
            <a:pPr marL="895682" lvl="3" indent="-167940" fontAlgn="base">
              <a:buFont typeface="Arial" panose="020B0604020202020204" pitchFamily="34" charset="0"/>
              <a:buChar char="•"/>
            </a:pPr>
            <a:r>
              <a:rPr lang="en-US" sz="1800" strike="sngStrike" dirty="0"/>
              <a:t>Vision statement is correct – top of mountain is the “region </a:t>
            </a:r>
            <a:r>
              <a:rPr lang="en-US" sz="1600" strike="sngStrike" dirty="0"/>
              <a:t>free of poverty” ..the end game the grp envisions for the future.</a:t>
            </a:r>
          </a:p>
          <a:p>
            <a:pPr marL="437110" lvl="2" indent="-167940" fontAlgn="base">
              <a:buFont typeface="Arial" panose="020B0604020202020204" pitchFamily="34" charset="0"/>
              <a:buChar char="•"/>
            </a:pPr>
            <a:r>
              <a:rPr lang="en-US" sz="1800" b="1" strike="sngStrike" dirty="0">
                <a:solidFill>
                  <a:srgbClr val="FF0000"/>
                </a:solidFill>
                <a:highlight>
                  <a:srgbClr val="FFFF00"/>
                </a:highlight>
              </a:rPr>
              <a:t>POLL #4 </a:t>
            </a:r>
            <a:r>
              <a:rPr lang="en-US" sz="1800" b="1" strike="sngStrike" dirty="0">
                <a:solidFill>
                  <a:srgbClr val="FF0000"/>
                </a:solidFill>
              </a:rPr>
              <a:t>– Vision or Mission Statement?  Promoting child health and development through a comprehensive family and community initiative.  Select 1 – Mission; Vision.</a:t>
            </a:r>
          </a:p>
          <a:p>
            <a:pPr marL="895682" lvl="3" indent="-167940" fontAlgn="base">
              <a:buFont typeface="Arial" panose="020B0604020202020204" pitchFamily="34" charset="0"/>
              <a:buChar char="•"/>
            </a:pPr>
            <a:r>
              <a:rPr lang="en-US" sz="1800" strike="sngStrike" dirty="0"/>
              <a:t>Mission statement is correct – has the “</a:t>
            </a:r>
            <a:r>
              <a:rPr lang="en-US" sz="1800" strike="sngStrike" dirty="0" err="1"/>
              <a:t>ing</a:t>
            </a:r>
            <a:r>
              <a:rPr lang="en-US" sz="1800" strike="sngStrike" dirty="0"/>
              <a:t>” verb, promoting, this is what we are going to do to get us from where we are now to the mountain top goal in our vision statement</a:t>
            </a:r>
          </a:p>
          <a:p>
            <a:pPr marL="0" lvl="1" indent="-189402" fontAlgn="base">
              <a:buFont typeface="Arial" panose="020B0604020202020204" pitchFamily="34" charset="0"/>
              <a:buChar char="•"/>
            </a:pPr>
            <a:r>
              <a:rPr lang="en-US" sz="1800" strike="sngStrike" dirty="0"/>
              <a:t>I hope that this helps you think about your group’s own mission and vision statements, or if you are not in a group that has these guiding statements, maybe you can think about suggesting the grp work together to develop them</a:t>
            </a:r>
          </a:p>
          <a:p>
            <a:pPr marL="441134" lvl="2" indent="-171964" fontAlgn="base">
              <a:buFont typeface="Arial" panose="020B0604020202020204" pitchFamily="34" charset="0"/>
              <a:buChar char="•"/>
            </a:pPr>
            <a:endParaRPr lang="en-US" sz="1800" dirty="0"/>
          </a:p>
          <a:p>
            <a:endParaRPr lang="en-US" sz="1100" dirty="0"/>
          </a:p>
          <a:p>
            <a:endParaRPr lang="en-US" sz="1100" dirty="0"/>
          </a:p>
          <a:p>
            <a:endParaRPr lang="en-US" dirty="0"/>
          </a:p>
        </p:txBody>
      </p:sp>
      <p:sp>
        <p:nvSpPr>
          <p:cNvPr id="4" name="Slide Number Placeholder 3"/>
          <p:cNvSpPr>
            <a:spLocks noGrp="1"/>
          </p:cNvSpPr>
          <p:nvPr>
            <p:ph type="sldNum" sz="quarter" idx="10"/>
          </p:nvPr>
        </p:nvSpPr>
        <p:spPr>
          <a:xfrm>
            <a:off x="6763123" y="8917423"/>
            <a:ext cx="337708" cy="469424"/>
          </a:xfrm>
          <a:prstGeom prst="rect">
            <a:avLst/>
          </a:prstGeom>
        </p:spPr>
        <p:txBody>
          <a:bodyPr/>
          <a:lstStyle/>
          <a:p>
            <a:r>
              <a:rPr lang="en-US" dirty="0"/>
              <a:t>9</a:t>
            </a:r>
          </a:p>
        </p:txBody>
      </p:sp>
    </p:spTree>
    <p:extLst>
      <p:ext uri="{BB962C8B-B14F-4D97-AF65-F5344CB8AC3E}">
        <p14:creationId xmlns:p14="http://schemas.microsoft.com/office/powerpoint/2010/main" val="1858837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161625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4076998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575960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solidFill>
                  <a:srgbClr val="0F6FC6"/>
                </a:solidFill>
              </a:rPr>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1987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a:solidFill>
                  <a:srgbClr val="0F6FC6"/>
                </a:solidFill>
              </a:rPr>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3713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8672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0F6FC6"/>
                </a:solidFill>
              </a:rPr>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727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2942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0203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2299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724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261045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85042"/>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solidFill>
                  <a:srgbClr val="0F6FC6"/>
                </a:solidFill>
              </a:rPr>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80354"/>
            <a:ext cx="323088" cy="316992"/>
          </a:xfrm>
          <a:prstGeom prst="rect">
            <a:avLst/>
          </a:prstGeom>
        </p:spPr>
      </p:pic>
    </p:spTree>
    <p:custDataLst>
      <p:tags r:id="rId14"/>
    </p:custDataLst>
    <p:extLst>
      <p:ext uri="{BB962C8B-B14F-4D97-AF65-F5344CB8AC3E}">
        <p14:creationId xmlns:p14="http://schemas.microsoft.com/office/powerpoint/2010/main" val="233534552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www.servingongroups.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2.xml"/><Relationship Id="rId5" Type="http://schemas.microsoft.com/office/2007/relationships/hdphoto" Target="../media/hdphoto2.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diagramLayout" Target="../diagrams/layout5.xml"/><Relationship Id="rId11" Type="http://schemas.microsoft.com/office/2007/relationships/hdphoto" Target="../media/hdphoto3.wdp"/><Relationship Id="rId5" Type="http://schemas.openxmlformats.org/officeDocument/2006/relationships/diagramData" Target="../diagrams/data5.xml"/><Relationship Id="rId10" Type="http://schemas.openxmlformats.org/officeDocument/2006/relationships/image" Target="../media/image19.png"/><Relationship Id="rId4" Type="http://schemas.openxmlformats.org/officeDocument/2006/relationships/notesSlide" Target="../notesSlides/notesSlide16.xml"/><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XtyCt83JLNY" TargetMode="External"/><Relationship Id="rId3" Type="http://schemas.openxmlformats.org/officeDocument/2006/relationships/notesSlide" Target="../notesSlides/notesSlide20.xml"/><Relationship Id="rId7" Type="http://schemas.openxmlformats.org/officeDocument/2006/relationships/hyperlink" Target="https://onstrategyhq.com/resources/visioning-a-free-downloadable-guide-to-create-a-clear-vision-and-desired-future-state/" TargetMode="Externa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hyperlink" Target="https://www.youtube.com/watch?v=ioY-YSOKBtY" TargetMode="External"/><Relationship Id="rId5" Type="http://schemas.openxmlformats.org/officeDocument/2006/relationships/hyperlink" Target="https://www.youtube.com/watch?v=jNFBoBAAYuw" TargetMode="External"/><Relationship Id="rId10" Type="http://schemas.openxmlformats.org/officeDocument/2006/relationships/hyperlink" Target="https://www.youtube.com/watch?v=DzhJNiQ3vMM" TargetMode="External"/><Relationship Id="rId4" Type="http://schemas.openxmlformats.org/officeDocument/2006/relationships/hyperlink" Target="https://www.youtube.com/watch?v=Auf9pkuCc8k" TargetMode="External"/><Relationship Id="rId9" Type="http://schemas.openxmlformats.org/officeDocument/2006/relationships/hyperlink" Target="http://www.missionstatements.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creately.com/blog/diagrams/how-to-write-an-action-plan/" TargetMode="External"/><Relationship Id="rId13" Type="http://schemas.openxmlformats.org/officeDocument/2006/relationships/hyperlink" Target="https://www.youtube.com/watch?v=6ZEYgEv7EL4" TargetMode="External"/><Relationship Id="rId3" Type="http://schemas.openxmlformats.org/officeDocument/2006/relationships/notesSlide" Target="../notesSlides/notesSlide21.xml"/><Relationship Id="rId7" Type="http://schemas.openxmlformats.org/officeDocument/2006/relationships/hyperlink" Target="https://www.youtube.com/watch?v=lwoVRVgKg-o" TargetMode="External"/><Relationship Id="rId12" Type="http://schemas.openxmlformats.org/officeDocument/2006/relationships/hyperlink" Target="http://www.robertsrules.com/" TargetMode="Externa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hyperlink" Target="https://dpi.wi.gov/sites/default/files/imce/sped/pdf/wpdmtools.pdf" TargetMode="External"/><Relationship Id="rId11" Type="http://schemas.openxmlformats.org/officeDocument/2006/relationships/hyperlink" Target="https://www.youtube.com/watch?v=-SYTkMv1J-E&amp;feature=youtu.be" TargetMode="External"/><Relationship Id="rId5" Type="http://schemas.openxmlformats.org/officeDocument/2006/relationships/hyperlink" Target="https://www.youtube.com/watch?v=1-SvuFIQjK8" TargetMode="External"/><Relationship Id="rId10" Type="http://schemas.openxmlformats.org/officeDocument/2006/relationships/hyperlink" Target="https://dpi.wi.gov/sped/topics/agreement" TargetMode="External"/><Relationship Id="rId4" Type="http://schemas.openxmlformats.org/officeDocument/2006/relationships/hyperlink" Target="https://thisvsthat.io/conceptual-model-vs-logical-model" TargetMode="External"/><Relationship Id="rId9" Type="http://schemas.openxmlformats.org/officeDocument/2006/relationships/hyperlink" Target="http://servingongroups.org/leading-by-convenin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hyperlink" Target="https://wifacets.org/training/calendar/"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8.png"/><Relationship Id="rId4" Type="http://schemas.openxmlformats.org/officeDocument/2006/relationships/hyperlink" Target="http://www.servingongroups.org/"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7.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jp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hyperlink" Target="https://www.youtube.com/watch?v=1-SvuFIQjK8" TargetMode="Externa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hyperlink" Target="https://www.youtube.com/watch?v=XtyCt83JLNY" TargetMode="External"/><Relationship Id="rId5" Type="http://schemas.openxmlformats.org/officeDocument/2006/relationships/hyperlink" Target="https://www.youtube.com/watch?v=ioY-YSOKBtY" TargetMode="External"/><Relationship Id="rId4" Type="http://schemas.openxmlformats.org/officeDocument/2006/relationships/notesSlide" Target="../notesSlides/notesSlide9.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328614"/>
            <a:ext cx="3444759" cy="4262282"/>
          </a:xfrm>
        </p:spPr>
        <p:txBody>
          <a:bodyPr anchor="t">
            <a:noAutofit/>
          </a:bodyPr>
          <a:lstStyle/>
          <a:p>
            <a:pPr algn="ctr"/>
            <a:r>
              <a:rPr lang="en-US" sz="800" b="1" dirty="0">
                <a:effectLst>
                  <a:outerShdw blurRad="38100" dist="38100" dir="2700000" algn="tl">
                    <a:srgbClr val="000000">
                      <a:alpha val="43137"/>
                    </a:srgbClr>
                  </a:outerShdw>
                </a:effectLst>
              </a:rPr>
              <a:t>  </a:t>
            </a:r>
            <a:br>
              <a:rPr lang="en-US" sz="800" b="1" dirty="0">
                <a:effectLst>
                  <a:outerShdw blurRad="38100" dist="38100" dir="2700000" algn="tl">
                    <a:srgbClr val="000000">
                      <a:alpha val="43137"/>
                    </a:srgbClr>
                  </a:outerShdw>
                </a:effectLst>
              </a:rPr>
            </a:br>
            <a:br>
              <a:rPr lang="en-US" sz="800" b="1" dirty="0">
                <a:effectLst>
                  <a:outerShdw blurRad="38100" dist="38100" dir="2700000" algn="tl">
                    <a:srgbClr val="000000">
                      <a:alpha val="43137"/>
                    </a:srgbClr>
                  </a:outerShdw>
                </a:effectLst>
              </a:rPr>
            </a:br>
            <a:br>
              <a:rPr lang="en-US" sz="800" b="1" dirty="0">
                <a:effectLst>
                  <a:outerShdw blurRad="38100" dist="38100" dir="2700000" algn="tl">
                    <a:srgbClr val="000000">
                      <a:alpha val="43137"/>
                    </a:srgbClr>
                  </a:outerShdw>
                </a:effectLst>
              </a:rPr>
            </a:br>
            <a:br>
              <a:rPr lang="en-US" sz="800" b="1" dirty="0">
                <a:effectLst>
                  <a:outerShdw blurRad="38100" dist="38100" dir="2700000" algn="tl">
                    <a:srgbClr val="000000">
                      <a:alpha val="43137"/>
                    </a:srgbClr>
                  </a:outerShdw>
                </a:effectLst>
              </a:rPr>
            </a:br>
            <a:br>
              <a:rPr lang="en-US" sz="800" b="1" dirty="0">
                <a:effectLst>
                  <a:outerShdw blurRad="38100" dist="38100" dir="2700000" algn="tl">
                    <a:srgbClr val="000000">
                      <a:alpha val="43137"/>
                    </a:srgbClr>
                  </a:outerShdw>
                </a:effectLst>
              </a:rPr>
            </a:br>
            <a:br>
              <a:rPr lang="en-US" sz="800" b="1" dirty="0">
                <a:effectLst>
                  <a:outerShdw blurRad="38100" dist="38100" dir="2700000" algn="tl">
                    <a:srgbClr val="000000">
                      <a:alpha val="43137"/>
                    </a:srgbClr>
                  </a:outerShdw>
                </a:effectLst>
              </a:rPr>
            </a:br>
            <a:br>
              <a:rPr lang="en-US" sz="800" b="1" dirty="0">
                <a:effectLst>
                  <a:outerShdw blurRad="38100" dist="38100" dir="2700000" algn="tl">
                    <a:srgbClr val="000000">
                      <a:alpha val="43137"/>
                    </a:srgbClr>
                  </a:outerShdw>
                </a:effectLst>
              </a:rPr>
            </a:br>
            <a:br>
              <a:rPr lang="en-US" sz="800" b="1" dirty="0">
                <a:effectLst>
                  <a:outerShdw blurRad="38100" dist="38100" dir="2700000" algn="tl">
                    <a:srgbClr val="000000">
                      <a:alpha val="43137"/>
                    </a:srgbClr>
                  </a:outerShdw>
                </a:effectLst>
              </a:rPr>
            </a:br>
            <a:br>
              <a:rPr lang="en-US" sz="800" b="1" dirty="0">
                <a:effectLst>
                  <a:outerShdw blurRad="38100" dist="38100" dir="2700000" algn="tl">
                    <a:srgbClr val="000000">
                      <a:alpha val="43137"/>
                    </a:srgbClr>
                  </a:outerShdw>
                </a:effectLst>
              </a:rPr>
            </a:br>
            <a:br>
              <a:rPr lang="en-US" sz="800" b="1" dirty="0">
                <a:effectLst>
                  <a:outerShdw blurRad="38100" dist="38100" dir="2700000" algn="tl">
                    <a:srgbClr val="000000">
                      <a:alpha val="43137"/>
                    </a:srgbClr>
                  </a:outerShdw>
                </a:effectLst>
              </a:rPr>
            </a:br>
            <a:br>
              <a:rPr lang="en-US" sz="8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Serving on Groups That Make Decisions:</a:t>
            </a:r>
            <a:br>
              <a:rPr lang="en-US" sz="2400" b="1" dirty="0">
                <a:effectLst>
                  <a:outerShdw blurRad="38100" dist="38100" dir="2700000" algn="tl">
                    <a:srgbClr val="000000">
                      <a:alpha val="43137"/>
                    </a:srgbClr>
                  </a:outerShdw>
                </a:effectLst>
              </a:rPr>
            </a:br>
            <a:br>
              <a:rPr lang="en-US" sz="800" b="1" dirty="0">
                <a:effectLst>
                  <a:outerShdw blurRad="38100" dist="38100" dir="2700000" algn="tl">
                    <a:srgbClr val="000000">
                      <a:alpha val="43137"/>
                    </a:srgbClr>
                  </a:outerShdw>
                </a:effectLst>
              </a:rPr>
            </a:br>
            <a:r>
              <a:rPr lang="en-US" sz="2200" b="1" dirty="0">
                <a:solidFill>
                  <a:schemeClr val="tx1"/>
                </a:solidFill>
              </a:rPr>
              <a:t>3. Processes Groups Use</a:t>
            </a:r>
            <a:br>
              <a:rPr lang="en-US" sz="1200" dirty="0"/>
            </a:br>
            <a:br>
              <a:rPr lang="en-US" sz="1200" dirty="0"/>
            </a:br>
            <a:br>
              <a:rPr lang="en-US" sz="2000" b="1" i="1" dirty="0">
                <a:solidFill>
                  <a:schemeClr val="accent1">
                    <a:lumMod val="75000"/>
                  </a:schemeClr>
                </a:solidFill>
              </a:rPr>
            </a:br>
            <a:br>
              <a:rPr lang="en-US" sz="2000" b="1" i="1" dirty="0">
                <a:solidFill>
                  <a:schemeClr val="accent1">
                    <a:lumMod val="75000"/>
                  </a:schemeClr>
                </a:solidFill>
              </a:rPr>
            </a:br>
            <a:r>
              <a:rPr lang="en-US" sz="1600" b="1" dirty="0">
                <a:solidFill>
                  <a:schemeClr val="tx1"/>
                </a:solidFill>
                <a:hlinkClick r:id="rId4">
                  <a:extLst>
                    <a:ext uri="{A12FA001-AC4F-418D-AE19-62706E023703}">
                      <ahyp:hlinkClr xmlns:ahyp="http://schemas.microsoft.com/office/drawing/2018/hyperlinkcolor" val="tx"/>
                    </a:ext>
                  </a:extLst>
                </a:hlinkClick>
              </a:rPr>
              <a:t>www.servingongroups.org</a:t>
            </a:r>
            <a:br>
              <a:rPr lang="en-US" sz="1600" b="1" dirty="0">
                <a:solidFill>
                  <a:schemeClr val="tx1"/>
                </a:solidFill>
              </a:rPr>
            </a:br>
            <a:r>
              <a:rPr lang="en-US" sz="1600" b="1" dirty="0">
                <a:solidFill>
                  <a:schemeClr val="accent1">
                    <a:lumMod val="75000"/>
                  </a:schemeClr>
                </a:solidFill>
              </a:rPr>
              <a:t>877-374-0511</a:t>
            </a:r>
            <a:br>
              <a:rPr lang="en-US" sz="1600" b="1" dirty="0"/>
            </a:br>
            <a:endParaRPr lang="en-US" sz="1600" b="1" dirty="0">
              <a:solidFill>
                <a:srgbClr val="FF0000"/>
              </a:solidFill>
            </a:endParaRPr>
          </a:p>
        </p:txBody>
      </p:sp>
      <p:grpSp>
        <p:nvGrpSpPr>
          <p:cNvPr id="7" name="Group 6"/>
          <p:cNvGrpSpPr/>
          <p:nvPr/>
        </p:nvGrpSpPr>
        <p:grpSpPr>
          <a:xfrm>
            <a:off x="4495800" y="267104"/>
            <a:ext cx="3609578" cy="2061510"/>
            <a:chOff x="289148" y="3619500"/>
            <a:chExt cx="3854897" cy="2209800"/>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pic>
        <p:nvPicPr>
          <p:cNvPr id="3" name="Picture 2" descr="A person sitting at a table with a red mug&#10;&#10;Description automatically generated">
            <a:extLst>
              <a:ext uri="{FF2B5EF4-FFF2-40B4-BE49-F238E27FC236}">
                <a16:creationId xmlns:a16="http://schemas.microsoft.com/office/drawing/2014/main" id="{158DCDB0-0C1D-455D-AF8D-0F892743D4CD}"/>
              </a:ext>
            </a:extLst>
          </p:cNvPr>
          <p:cNvPicPr>
            <a:picLocks noChangeAspect="1"/>
          </p:cNvPicPr>
          <p:nvPr/>
        </p:nvPicPr>
        <p:blipFill>
          <a:blip r:embed="rId7">
            <a:extLst>
              <a:ext uri="{28A0092B-C50C-407E-A947-70E740481C1C}">
                <a14:useLocalDpi xmlns:a14="http://schemas.microsoft.com/office/drawing/2010/main" val="0"/>
              </a:ext>
            </a:extLst>
          </a:blip>
          <a:srcRect l="3868" t="14370" r="24033" b="16596"/>
          <a:stretch/>
        </p:blipFill>
        <p:spPr>
          <a:xfrm rot="5400000">
            <a:off x="1040611" y="1041449"/>
            <a:ext cx="3164958" cy="2434585"/>
          </a:xfrm>
          <a:prstGeom prst="rect">
            <a:avLst/>
          </a:prstGeom>
        </p:spPr>
      </p:pic>
      <p:sp>
        <p:nvSpPr>
          <p:cNvPr id="5" name="TextBox 4">
            <a:extLst>
              <a:ext uri="{FF2B5EF4-FFF2-40B4-BE49-F238E27FC236}">
                <a16:creationId xmlns:a16="http://schemas.microsoft.com/office/drawing/2014/main" id="{DE07020E-3FF2-7F51-01E7-E4D33F5BAEA3}"/>
              </a:ext>
            </a:extLst>
          </p:cNvPr>
          <p:cNvSpPr txBox="1"/>
          <p:nvPr/>
        </p:nvSpPr>
        <p:spPr>
          <a:xfrm>
            <a:off x="4542183" y="2819400"/>
            <a:ext cx="3642815" cy="461665"/>
          </a:xfrm>
          <a:prstGeom prst="rect">
            <a:avLst/>
          </a:prstGeom>
          <a:noFill/>
        </p:spPr>
        <p:txBody>
          <a:bodyPr wrap="square">
            <a:spAutoFit/>
          </a:bodyPr>
          <a:lstStyle/>
          <a:p>
            <a:pPr algn="ctr"/>
            <a:r>
              <a:rPr lang="en-US" sz="2400" b="1" dirty="0">
                <a:solidFill>
                  <a:schemeClr val="accent1">
                    <a:lumMod val="75000"/>
                  </a:schemeClr>
                </a:solidFill>
              </a:rPr>
              <a:t>MPACT - June 9, 2025</a:t>
            </a:r>
          </a:p>
        </p:txBody>
      </p:sp>
      <p:sp>
        <p:nvSpPr>
          <p:cNvPr id="8" name="Subtitle 2">
            <a:extLst>
              <a:ext uri="{FF2B5EF4-FFF2-40B4-BE49-F238E27FC236}">
                <a16:creationId xmlns:a16="http://schemas.microsoft.com/office/drawing/2014/main" id="{B798E666-FA3E-0EA2-E1B1-F17881AC113D}"/>
              </a:ext>
            </a:extLst>
          </p:cNvPr>
          <p:cNvSpPr>
            <a:spLocks noGrp="1"/>
          </p:cNvSpPr>
          <p:nvPr>
            <p:ph type="subTitle" idx="1"/>
          </p:nvPr>
        </p:nvSpPr>
        <p:spPr>
          <a:xfrm>
            <a:off x="1405797" y="3841220"/>
            <a:ext cx="2434586" cy="1111780"/>
          </a:xfrm>
        </p:spPr>
        <p:txBody>
          <a:bodyPr>
            <a:normAutofit/>
          </a:bodyPr>
          <a:lstStyle/>
          <a:p>
            <a:pPr algn="ctr"/>
            <a:r>
              <a:rPr lang="en-US" sz="2000" dirty="0">
                <a:solidFill>
                  <a:schemeClr val="accent1">
                    <a:lumMod val="75000"/>
                  </a:schemeClr>
                </a:solidFill>
              </a:rPr>
              <a:t>Presented by:</a:t>
            </a:r>
          </a:p>
          <a:p>
            <a:pPr algn="ctr"/>
            <a:r>
              <a:rPr lang="en-US" sz="2000" b="1" i="1" dirty="0">
                <a:solidFill>
                  <a:schemeClr val="accent1">
                    <a:lumMod val="75000"/>
                  </a:schemeClr>
                </a:solidFill>
              </a:rPr>
              <a:t>Jan Serak                           for WI FACETS</a:t>
            </a:r>
          </a:p>
        </p:txBody>
      </p:sp>
    </p:spTree>
    <p:custDataLst>
      <p:tags r:id="rId1"/>
    </p:custDataLst>
    <p:extLst>
      <p:ext uri="{BB962C8B-B14F-4D97-AF65-F5344CB8AC3E}">
        <p14:creationId xmlns:p14="http://schemas.microsoft.com/office/powerpoint/2010/main" val="388072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F63C-6088-C536-40C0-851DA21E7417}"/>
              </a:ext>
            </a:extLst>
          </p:cNvPr>
          <p:cNvSpPr>
            <a:spLocks noGrp="1"/>
          </p:cNvSpPr>
          <p:nvPr>
            <p:ph type="title"/>
          </p:nvPr>
        </p:nvSpPr>
        <p:spPr/>
        <p:txBody>
          <a:bodyPr/>
          <a:lstStyle/>
          <a:p>
            <a:r>
              <a:rPr lang="en-US" dirty="0"/>
              <a:t>Vision or Mission Statement?</a:t>
            </a:r>
          </a:p>
        </p:txBody>
      </p:sp>
      <p:sp>
        <p:nvSpPr>
          <p:cNvPr id="3" name="Content Placeholder 2">
            <a:extLst>
              <a:ext uri="{FF2B5EF4-FFF2-40B4-BE49-F238E27FC236}">
                <a16:creationId xmlns:a16="http://schemas.microsoft.com/office/drawing/2014/main" id="{FD04F3AE-7AF9-E459-E054-49C6FFD03A59}"/>
              </a:ext>
            </a:extLst>
          </p:cNvPr>
          <p:cNvSpPr>
            <a:spLocks noGrp="1"/>
          </p:cNvSpPr>
          <p:nvPr>
            <p:ph idx="1"/>
          </p:nvPr>
        </p:nvSpPr>
        <p:spPr/>
        <p:txBody>
          <a:bodyPr>
            <a:normAutofit/>
          </a:bodyPr>
          <a:lstStyle/>
          <a:p>
            <a:pPr marL="783520" lvl="2" indent="-514350" fontAlgn="base">
              <a:buFont typeface="+mj-lt"/>
              <a:buAutoNum type="arabicPeriod"/>
            </a:pPr>
            <a:r>
              <a:rPr lang="en-US" sz="2800" dirty="0">
                <a:solidFill>
                  <a:schemeClr val="tx1"/>
                </a:solidFill>
              </a:rPr>
              <a:t>An Asia and Pacific region free of poverty. </a:t>
            </a:r>
          </a:p>
          <a:p>
            <a:pPr marL="783520" lvl="2" indent="-514350" fontAlgn="base">
              <a:buFont typeface="+mj-lt"/>
              <a:buAutoNum type="arabicPeriod"/>
            </a:pPr>
            <a:endParaRPr lang="en-US" sz="2800" dirty="0">
              <a:solidFill>
                <a:schemeClr val="tx1"/>
              </a:solidFill>
            </a:endParaRPr>
          </a:p>
          <a:p>
            <a:pPr marL="783520" lvl="2" indent="-514350" fontAlgn="base">
              <a:buFont typeface="+mj-lt"/>
              <a:buAutoNum type="arabicPeriod"/>
            </a:pPr>
            <a:r>
              <a:rPr lang="en-US" sz="2800" dirty="0">
                <a:solidFill>
                  <a:schemeClr val="tx1"/>
                </a:solidFill>
              </a:rPr>
              <a:t>Promoting child health and development through a comprehensive family and community initiative.  </a:t>
            </a:r>
          </a:p>
        </p:txBody>
      </p:sp>
      <p:sp>
        <p:nvSpPr>
          <p:cNvPr id="4" name="Footer Placeholder 3">
            <a:extLst>
              <a:ext uri="{FF2B5EF4-FFF2-40B4-BE49-F238E27FC236}">
                <a16:creationId xmlns:a16="http://schemas.microsoft.com/office/drawing/2014/main" id="{8DF68874-C85D-627C-1B2D-92C9FD6BE093}"/>
              </a:ext>
            </a:extLst>
          </p:cNvPr>
          <p:cNvSpPr>
            <a:spLocks noGrp="1"/>
          </p:cNvSpPr>
          <p:nvPr>
            <p:ph type="ftr" sz="quarter" idx="11"/>
          </p:nvPr>
        </p:nvSpPr>
        <p:spPr/>
        <p:txBody>
          <a:bodyPr/>
          <a:lstStyle/>
          <a:p>
            <a:r>
              <a:rPr lang="en-US"/>
              <a:t>Serving on Groups That Make Decisions</a:t>
            </a:r>
            <a:endParaRPr lang="en-US" dirty="0"/>
          </a:p>
        </p:txBody>
      </p:sp>
    </p:spTree>
    <p:extLst>
      <p:ext uri="{BB962C8B-B14F-4D97-AF65-F5344CB8AC3E}">
        <p14:creationId xmlns:p14="http://schemas.microsoft.com/office/powerpoint/2010/main" val="222125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Planning</a:t>
            </a:r>
          </a:p>
        </p:txBody>
      </p:sp>
      <p:sp>
        <p:nvSpPr>
          <p:cNvPr id="3" name="Content Placeholder 2"/>
          <p:cNvSpPr>
            <a:spLocks noGrp="1"/>
          </p:cNvSpPr>
          <p:nvPr>
            <p:ph idx="1"/>
          </p:nvPr>
        </p:nvSpPr>
        <p:spPr/>
        <p:txBody>
          <a:bodyPr/>
          <a:lstStyle/>
          <a:p>
            <a:pPr marL="68580" indent="0">
              <a:buSzPct val="65000"/>
              <a:buNone/>
            </a:pPr>
            <a:r>
              <a:rPr lang="en-US" dirty="0">
                <a:latin typeface="Century Gothic" panose="020B0502020202020204" pitchFamily="34" charset="0"/>
              </a:rPr>
              <a:t>Who will do what, by when, and in what order?</a:t>
            </a:r>
          </a:p>
          <a:p>
            <a:pPr lvl="2">
              <a:spcBef>
                <a:spcPts val="0"/>
              </a:spcBef>
              <a:buSzPct val="65000"/>
            </a:pPr>
            <a:endParaRPr lang="en-US" sz="2800" dirty="0">
              <a:latin typeface="Century Gothic" panose="020B0502020202020204" pitchFamily="34" charset="0"/>
            </a:endParaRPr>
          </a:p>
          <a:p>
            <a:pPr marL="68580" indent="0">
              <a:buSzPct val="65000"/>
              <a:buNone/>
            </a:pPr>
            <a:r>
              <a:rPr lang="en-US" dirty="0">
                <a:latin typeface="Century Gothic" panose="020B0502020202020204" pitchFamily="34" charset="0"/>
              </a:rPr>
              <a:t>Helpful Tools to Reach Goals  </a:t>
            </a:r>
          </a:p>
          <a:p>
            <a:pPr lvl="1">
              <a:buSzPct val="65000"/>
            </a:pPr>
            <a:r>
              <a:rPr lang="en-US" dirty="0">
                <a:latin typeface="Century Gothic" panose="020B0502020202020204" pitchFamily="34" charset="0"/>
              </a:rPr>
              <a:t>Action Plan</a:t>
            </a:r>
          </a:p>
          <a:p>
            <a:pPr lvl="1">
              <a:buSzPct val="65000"/>
            </a:pPr>
            <a:r>
              <a:rPr lang="en-US" dirty="0">
                <a:latin typeface="Century Gothic" panose="020B0502020202020204" pitchFamily="34" charset="0"/>
              </a:rPr>
              <a:t>Logic Models</a:t>
            </a:r>
          </a:p>
          <a:p>
            <a:pPr lvl="1">
              <a:buSzPct val="65000"/>
            </a:pPr>
            <a:r>
              <a:rPr lang="en-US" dirty="0">
                <a:latin typeface="Century Gothic" panose="020B0502020202020204" pitchFamily="34" charset="0"/>
              </a:rPr>
              <a:t>Schedules</a:t>
            </a:r>
          </a:p>
          <a:p>
            <a:pPr lvl="1">
              <a:buSzPct val="65000"/>
            </a:pPr>
            <a:r>
              <a:rPr lang="en-US" dirty="0">
                <a:latin typeface="Century Gothic" panose="020B0502020202020204" pitchFamily="34" charset="0"/>
              </a:rPr>
              <a:t>Strategy Charts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2" descr="C:\Users\user\AppData\Local\Microsoft\Windows\Temporary Internet Files\Content.IE5\WAFA3UMF\MP900385256[1].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581400"/>
            <a:ext cx="2773680" cy="1981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866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Model Example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pSp>
        <p:nvGrpSpPr>
          <p:cNvPr id="8" name="Group 5"/>
          <p:cNvGrpSpPr>
            <a:grpSpLocks noChangeAspect="1"/>
          </p:cNvGrpSpPr>
          <p:nvPr/>
        </p:nvGrpSpPr>
        <p:grpSpPr bwMode="auto">
          <a:xfrm>
            <a:off x="1219200" y="1524000"/>
            <a:ext cx="6421760" cy="4066238"/>
            <a:chOff x="928" y="1560"/>
            <a:chExt cx="3904" cy="2472"/>
          </a:xfrm>
        </p:grpSpPr>
        <p:sp>
          <p:nvSpPr>
            <p:cNvPr id="9" name="AutoShape 4"/>
            <p:cNvSpPr>
              <a:spLocks noChangeAspect="1" noChangeArrowheads="1" noTextEdit="1"/>
            </p:cNvSpPr>
            <p:nvPr/>
          </p:nvSpPr>
          <p:spPr bwMode="auto">
            <a:xfrm>
              <a:off x="928" y="1560"/>
              <a:ext cx="3904" cy="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928" y="1560"/>
              <a:ext cx="3914" cy="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412608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740" y="436179"/>
            <a:ext cx="7024744" cy="685800"/>
          </a:xfrm>
        </p:spPr>
        <p:txBody>
          <a:bodyPr/>
          <a:lstStyle/>
          <a:p>
            <a:r>
              <a:rPr lang="en-US" dirty="0"/>
              <a:t>Logic Model Example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41" y="1056290"/>
            <a:ext cx="7489142" cy="4768088"/>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104784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Collaboration</a:t>
            </a:r>
          </a:p>
        </p:txBody>
      </p:sp>
      <p:sp>
        <p:nvSpPr>
          <p:cNvPr id="3" name="Content Placeholder 2"/>
          <p:cNvSpPr>
            <a:spLocks noGrp="1"/>
          </p:cNvSpPr>
          <p:nvPr>
            <p:ph idx="1"/>
          </p:nvPr>
        </p:nvSpPr>
        <p:spPr>
          <a:xfrm>
            <a:off x="3611880" y="1447800"/>
            <a:ext cx="4724400" cy="4308629"/>
          </a:xfrm>
        </p:spPr>
        <p:txBody>
          <a:bodyPr>
            <a:normAutofit/>
          </a:bodyPr>
          <a:lstStyle/>
          <a:p>
            <a:pPr marL="68580" indent="0">
              <a:buNone/>
            </a:pPr>
            <a:r>
              <a:rPr lang="en-US" dirty="0"/>
              <a:t>Members working together toward a common goal.</a:t>
            </a:r>
          </a:p>
          <a:p>
            <a:endParaRPr lang="en-US" sz="1200" dirty="0"/>
          </a:p>
          <a:p>
            <a:pPr marL="68580" indent="0">
              <a:buNone/>
            </a:pPr>
            <a:r>
              <a:rPr lang="en-US" dirty="0"/>
              <a:t>Helpful Tools:</a:t>
            </a:r>
          </a:p>
          <a:p>
            <a:pPr lvl="2">
              <a:buClr>
                <a:schemeClr val="accent1">
                  <a:lumMod val="75000"/>
                </a:schemeClr>
              </a:buClr>
              <a:buSzPct val="65000"/>
            </a:pPr>
            <a:r>
              <a:rPr lang="en-US" dirty="0"/>
              <a:t>Agreed Upon Expectations</a:t>
            </a:r>
            <a:endParaRPr lang="en-US" sz="400" dirty="0"/>
          </a:p>
          <a:p>
            <a:pPr lvl="2">
              <a:buClr>
                <a:schemeClr val="accent1">
                  <a:lumMod val="75000"/>
                </a:schemeClr>
              </a:buClr>
              <a:buSzPct val="65000"/>
            </a:pPr>
            <a:r>
              <a:rPr lang="en-US" dirty="0"/>
              <a:t>On-going Communication and Networking</a:t>
            </a:r>
            <a:endParaRPr lang="en-US" sz="400" dirty="0"/>
          </a:p>
          <a:p>
            <a:pPr lvl="2">
              <a:buClr>
                <a:schemeClr val="accent1">
                  <a:lumMod val="75000"/>
                </a:schemeClr>
              </a:buClr>
              <a:buSzPct val="65000"/>
            </a:pPr>
            <a:r>
              <a:rPr lang="en-US" dirty="0"/>
              <a:t>Neutral Facilitator</a:t>
            </a:r>
            <a:endParaRPr lang="en-US" sz="400" dirty="0"/>
          </a:p>
          <a:p>
            <a:pPr lvl="2">
              <a:buClr>
                <a:schemeClr val="accent1">
                  <a:lumMod val="75000"/>
                </a:schemeClr>
              </a:buClr>
              <a:buSzPct val="65000"/>
            </a:pPr>
            <a:r>
              <a:rPr lang="en-US" dirty="0"/>
              <a:t>Meaningful Activities</a:t>
            </a:r>
            <a:endParaRPr lang="en-US" sz="400" dirty="0"/>
          </a:p>
          <a:p>
            <a:pPr lvl="2">
              <a:buClr>
                <a:schemeClr val="accent1">
                  <a:lumMod val="75000"/>
                </a:schemeClr>
              </a:buClr>
              <a:buSzPct val="65000"/>
            </a:pPr>
            <a:r>
              <a:rPr lang="en-US" dirty="0"/>
              <a:t>Focused Training and Technical Assistance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539" t="1026" r="14230" b="1538"/>
          <a:stretch/>
        </p:blipFill>
        <p:spPr>
          <a:xfrm>
            <a:off x="838200" y="1605280"/>
            <a:ext cx="2600960" cy="3860800"/>
          </a:xfrm>
          <a:prstGeom prst="rect">
            <a:avLst/>
          </a:prstGeom>
        </p:spPr>
      </p:pic>
    </p:spTree>
    <p:custDataLst>
      <p:tags r:id="rId1"/>
    </p:custDataLst>
    <p:extLst>
      <p:ext uri="{BB962C8B-B14F-4D97-AF65-F5344CB8AC3E}">
        <p14:creationId xmlns:p14="http://schemas.microsoft.com/office/powerpoint/2010/main" val="424318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11875"/>
          <a:stretch/>
        </p:blipFill>
        <p:spPr>
          <a:xfrm>
            <a:off x="440190" y="304800"/>
            <a:ext cx="8275547" cy="6200172"/>
          </a:xfrm>
          <a:prstGeom prst="rect">
            <a:avLst/>
          </a:prstGeom>
        </p:spPr>
      </p:pic>
      <p:sp>
        <p:nvSpPr>
          <p:cNvPr id="2" name="Title 1"/>
          <p:cNvSpPr>
            <a:spLocks noGrp="1"/>
          </p:cNvSpPr>
          <p:nvPr>
            <p:ph type="title"/>
          </p:nvPr>
        </p:nvSpPr>
        <p:spPr>
          <a:xfrm>
            <a:off x="914400" y="609600"/>
            <a:ext cx="3962400" cy="685800"/>
          </a:xfrm>
          <a:solidFill>
            <a:srgbClr val="E5F4E0">
              <a:alpha val="49020"/>
            </a:srgbClr>
          </a:solidFill>
        </p:spPr>
        <p:txBody>
          <a:bodyPr/>
          <a:lstStyle/>
          <a:p>
            <a:r>
              <a:rPr lang="en-US" dirty="0">
                <a:solidFill>
                  <a:schemeClr val="tx2"/>
                </a:solidFill>
              </a:rPr>
              <a:t>4. Collaboration</a:t>
            </a:r>
          </a:p>
        </p:txBody>
      </p:sp>
      <p:sp>
        <p:nvSpPr>
          <p:cNvPr id="3" name="Content Placeholder 2"/>
          <p:cNvSpPr>
            <a:spLocks noGrp="1"/>
          </p:cNvSpPr>
          <p:nvPr>
            <p:ph idx="1"/>
          </p:nvPr>
        </p:nvSpPr>
        <p:spPr>
          <a:xfrm>
            <a:off x="894079" y="1485107"/>
            <a:ext cx="7731761" cy="1233268"/>
          </a:xfrm>
          <a:solidFill>
            <a:srgbClr val="E5F4E0">
              <a:alpha val="49020"/>
            </a:srgbClr>
          </a:solidFill>
          <a:effectLst>
            <a:softEdge rad="12700"/>
          </a:effectLst>
        </p:spPr>
        <p:txBody>
          <a:bodyPr>
            <a:normAutofit fontScale="92500" lnSpcReduction="10000"/>
          </a:bodyPr>
          <a:lstStyle/>
          <a:p>
            <a:pPr marL="68580" indent="0">
              <a:buNone/>
            </a:pPr>
            <a:r>
              <a:rPr lang="en-US" sz="3000" dirty="0"/>
              <a:t>If you want to go fast, go alone; </a:t>
            </a:r>
          </a:p>
          <a:p>
            <a:pPr marL="68580" indent="0">
              <a:buNone/>
            </a:pPr>
            <a:r>
              <a:rPr lang="en-US" sz="3000" dirty="0"/>
              <a:t>if you want to go far, go together. </a:t>
            </a:r>
          </a:p>
          <a:p>
            <a:pPr marL="68580" indent="0" algn="r">
              <a:buNone/>
            </a:pPr>
            <a:r>
              <a:rPr lang="en-US" sz="1400" dirty="0"/>
              <a:t>–African Proverb</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Rectangle 4">
            <a:extLst>
              <a:ext uri="{FF2B5EF4-FFF2-40B4-BE49-F238E27FC236}">
                <a16:creationId xmlns:a16="http://schemas.microsoft.com/office/drawing/2014/main" id="{735CEB05-4E82-4B9D-AC88-F3DF6F19FC57}"/>
              </a:ext>
            </a:extLst>
          </p:cNvPr>
          <p:cNvSpPr/>
          <p:nvPr/>
        </p:nvSpPr>
        <p:spPr>
          <a:xfrm>
            <a:off x="762000" y="2760653"/>
            <a:ext cx="5943600" cy="2123658"/>
          </a:xfrm>
          <a:prstGeom prst="rect">
            <a:avLst/>
          </a:prstGeom>
        </p:spPr>
        <p:txBody>
          <a:bodyPr wrap="square">
            <a:spAutoFit/>
          </a:bodyPr>
          <a:lstStyle/>
          <a:p>
            <a:pPr marL="285750" indent="-285750">
              <a:buClr>
                <a:schemeClr val="accent1">
                  <a:lumMod val="75000"/>
                </a:schemeClr>
              </a:buClr>
              <a:buSzPct val="65000"/>
              <a:buFont typeface="Arial" panose="020B0604020202020204" pitchFamily="34" charset="0"/>
              <a:buChar char="•"/>
            </a:pPr>
            <a:r>
              <a:rPr lang="en-US" sz="2200" b="1" dirty="0"/>
              <a:t>Agreed Upon Expectations</a:t>
            </a:r>
          </a:p>
          <a:p>
            <a:pPr marL="285750" indent="-285750">
              <a:buClr>
                <a:schemeClr val="accent1">
                  <a:lumMod val="75000"/>
                </a:schemeClr>
              </a:buClr>
              <a:buSzPct val="65000"/>
              <a:buFont typeface="Arial" panose="020B0604020202020204" pitchFamily="34" charset="0"/>
              <a:buChar char="•"/>
            </a:pPr>
            <a:r>
              <a:rPr lang="en-US" sz="2200" b="1" dirty="0"/>
              <a:t>On-going Communication and Networking</a:t>
            </a:r>
          </a:p>
          <a:p>
            <a:pPr marL="285750" indent="-285750">
              <a:buClr>
                <a:schemeClr val="accent1">
                  <a:lumMod val="75000"/>
                </a:schemeClr>
              </a:buClr>
              <a:buSzPct val="65000"/>
              <a:buFont typeface="Arial" panose="020B0604020202020204" pitchFamily="34" charset="0"/>
              <a:buChar char="•"/>
            </a:pPr>
            <a:r>
              <a:rPr lang="en-US" sz="2200" b="1" dirty="0"/>
              <a:t>Neutral Facilitator</a:t>
            </a:r>
          </a:p>
          <a:p>
            <a:pPr marL="285750" indent="-285750">
              <a:buClr>
                <a:schemeClr val="accent1">
                  <a:lumMod val="75000"/>
                </a:schemeClr>
              </a:buClr>
              <a:buSzPct val="65000"/>
              <a:buFont typeface="Arial" panose="020B0604020202020204" pitchFamily="34" charset="0"/>
              <a:buChar char="•"/>
            </a:pPr>
            <a:r>
              <a:rPr lang="en-US" sz="2200" b="1" dirty="0"/>
              <a:t>Meaningful Activities</a:t>
            </a:r>
          </a:p>
          <a:p>
            <a:pPr marL="285750" indent="-285750">
              <a:buClr>
                <a:schemeClr val="accent1">
                  <a:lumMod val="75000"/>
                </a:schemeClr>
              </a:buClr>
              <a:buSzPct val="65000"/>
              <a:buFont typeface="Arial" panose="020B0604020202020204" pitchFamily="34" charset="0"/>
              <a:buChar char="•"/>
            </a:pPr>
            <a:r>
              <a:rPr lang="en-US" sz="2200" b="1" dirty="0"/>
              <a:t>Focused Training &amp; Technical Assistance</a:t>
            </a:r>
          </a:p>
        </p:txBody>
      </p:sp>
    </p:spTree>
    <p:custDataLst>
      <p:tags r:id="rId1"/>
    </p:custDataLst>
    <p:extLst>
      <p:ext uri="{BB962C8B-B14F-4D97-AF65-F5344CB8AC3E}">
        <p14:creationId xmlns:p14="http://schemas.microsoft.com/office/powerpoint/2010/main" val="62362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Collaboration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1634029"/>
              </p:ext>
            </p:extLst>
          </p:nvPr>
        </p:nvGraphicFramePr>
        <p:xfrm>
          <a:off x="1066800" y="1371600"/>
          <a:ext cx="7034212" cy="430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2" descr="C:\Users\user\AppData\Local\Microsoft\Windows\Temporary Internet Files\Content.IE5\JA2W0YX5\MP900406810[1].jpg"/>
          <p:cNvPicPr>
            <a:picLocks noChangeAspect="1" noChangeArrowheads="1"/>
          </p:cNvPicPr>
          <p:nvPr>
            <p:custDataLst>
              <p:tags r:id="rId2"/>
            </p:custDataLst>
          </p:nvPr>
        </p:nvPicPr>
        <p:blipFill>
          <a:blip r:embed="rId10" cstate="print">
            <a:graysc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837232" y="518071"/>
            <a:ext cx="2286624" cy="152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841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graphicEl>
                                              <a:dgm id="{AB922E0B-3AB2-4BF2-845A-04F46358F85E}"/>
                                            </p:graphicEl>
                                          </p:spTgt>
                                        </p:tgtEl>
                                        <p:attrNameLst>
                                          <p:attrName>style.visibility</p:attrName>
                                        </p:attrNameLst>
                                      </p:cBhvr>
                                      <p:to>
                                        <p:strVal val="visible"/>
                                      </p:to>
                                    </p:set>
                                    <p:anim calcmode="lin" valueType="num">
                                      <p:cBhvr>
                                        <p:cTn id="7" dur="500" fill="hold"/>
                                        <p:tgtEl>
                                          <p:spTgt spid="6">
                                            <p:graphicEl>
                                              <a:dgm id="{AB922E0B-3AB2-4BF2-845A-04F46358F85E}"/>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AB922E0B-3AB2-4BF2-845A-04F46358F85E}"/>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AB922E0B-3AB2-4BF2-845A-04F46358F85E}"/>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A65BB7BD-6664-443E-9CA2-E3EE12A8B5F4}"/>
                                            </p:graphicEl>
                                          </p:spTgt>
                                        </p:tgtEl>
                                        <p:attrNameLst>
                                          <p:attrName>style.visibility</p:attrName>
                                        </p:attrNameLst>
                                      </p:cBhvr>
                                      <p:to>
                                        <p:strVal val="visible"/>
                                      </p:to>
                                    </p:set>
                                    <p:anim calcmode="lin" valueType="num">
                                      <p:cBhvr>
                                        <p:cTn id="14" dur="500" fill="hold"/>
                                        <p:tgtEl>
                                          <p:spTgt spid="6">
                                            <p:graphicEl>
                                              <a:dgm id="{A65BB7BD-6664-443E-9CA2-E3EE12A8B5F4}"/>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A65BB7BD-6664-443E-9CA2-E3EE12A8B5F4}"/>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A65BB7BD-6664-443E-9CA2-E3EE12A8B5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Evaluation</a:t>
            </a:r>
          </a:p>
        </p:txBody>
      </p:sp>
      <p:sp>
        <p:nvSpPr>
          <p:cNvPr id="3" name="Content Placeholder 2"/>
          <p:cNvSpPr>
            <a:spLocks noGrp="1"/>
          </p:cNvSpPr>
          <p:nvPr>
            <p:ph idx="1"/>
          </p:nvPr>
        </p:nvSpPr>
        <p:spPr>
          <a:xfrm>
            <a:off x="1043492" y="1447800"/>
            <a:ext cx="7033708" cy="4384829"/>
          </a:xfrm>
        </p:spPr>
        <p:txBody>
          <a:bodyPr/>
          <a:lstStyle/>
          <a:p>
            <a:pPr>
              <a:buSzPct val="65000"/>
            </a:pPr>
            <a:r>
              <a:rPr lang="en-US" dirty="0"/>
              <a:t>New information is compared to previously collected information</a:t>
            </a:r>
          </a:p>
          <a:p>
            <a:pPr marL="68580" indent="0">
              <a:spcBef>
                <a:spcPts val="0"/>
              </a:spcBef>
              <a:buSzPct val="65000"/>
              <a:buNone/>
            </a:pPr>
            <a:endParaRPr lang="en-US" sz="1200" dirty="0"/>
          </a:p>
          <a:p>
            <a:pPr>
              <a:spcBef>
                <a:spcPts val="0"/>
              </a:spcBef>
              <a:buSzPct val="65000"/>
            </a:pPr>
            <a:r>
              <a:rPr lang="en-US" dirty="0">
                <a:latin typeface="Century Gothic" panose="020B0502020202020204" pitchFamily="34" charset="0"/>
              </a:rPr>
              <a:t>Helpful Types of Evaluation</a:t>
            </a:r>
          </a:p>
          <a:p>
            <a:pPr marL="68580" indent="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940049"/>
            <a:ext cx="3543300" cy="265747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rot="20803782">
            <a:off x="831516" y="3853288"/>
            <a:ext cx="1686973" cy="830997"/>
          </a:xfrm>
          <a:prstGeom prst="rect">
            <a:avLst/>
          </a:prstGeom>
          <a:solidFill>
            <a:schemeClr val="accent4">
              <a:lumMod val="20000"/>
              <a:lumOff val="80000"/>
            </a:schemeClr>
          </a:solidFill>
          <a:ln>
            <a:solidFill>
              <a:schemeClr val="bg1">
                <a:lumMod val="85000"/>
              </a:schemeClr>
            </a:solidFill>
          </a:ln>
        </p:spPr>
        <p:txBody>
          <a:bodyPr wrap="square" rtlCol="0">
            <a:spAutoFit/>
          </a:bodyPr>
          <a:lstStyle/>
          <a:p>
            <a:pPr algn="ctr"/>
            <a:r>
              <a:rPr lang="en-US" sz="2400" dirty="0">
                <a:solidFill>
                  <a:schemeClr val="tx2"/>
                </a:solidFill>
              </a:rPr>
              <a:t>Monitor Progress</a:t>
            </a:r>
          </a:p>
        </p:txBody>
      </p:sp>
      <p:sp>
        <p:nvSpPr>
          <p:cNvPr id="8" name="TextBox 7"/>
          <p:cNvSpPr txBox="1"/>
          <p:nvPr/>
        </p:nvSpPr>
        <p:spPr>
          <a:xfrm rot="1061416">
            <a:off x="6702251" y="3589498"/>
            <a:ext cx="1686973" cy="1200329"/>
          </a:xfrm>
          <a:prstGeom prst="rect">
            <a:avLst/>
          </a:prstGeom>
          <a:solidFill>
            <a:schemeClr val="accent4">
              <a:lumMod val="20000"/>
              <a:lumOff val="80000"/>
            </a:schemeClr>
          </a:solidFill>
          <a:ln>
            <a:solidFill>
              <a:schemeClr val="bg1">
                <a:lumMod val="85000"/>
              </a:schemeClr>
            </a:solidFill>
          </a:ln>
        </p:spPr>
        <p:txBody>
          <a:bodyPr wrap="square" rtlCol="0">
            <a:spAutoFit/>
          </a:bodyPr>
          <a:lstStyle/>
          <a:p>
            <a:pPr algn="ctr"/>
            <a:r>
              <a:rPr lang="en-US" sz="2400" dirty="0">
                <a:solidFill>
                  <a:schemeClr val="tx2"/>
                </a:solidFill>
              </a:rPr>
              <a:t>Measure Final Results</a:t>
            </a:r>
          </a:p>
        </p:txBody>
      </p:sp>
      <p:cxnSp>
        <p:nvCxnSpPr>
          <p:cNvPr id="10" name="Straight Connector 9"/>
          <p:cNvCxnSpPr/>
          <p:nvPr/>
        </p:nvCxnSpPr>
        <p:spPr>
          <a:xfrm flipV="1">
            <a:off x="2495966" y="3413761"/>
            <a:ext cx="450434" cy="548639"/>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Straight Connector 17"/>
          <p:cNvCxnSpPr>
            <a:stCxn id="8" idx="1"/>
          </p:cNvCxnSpPr>
          <p:nvPr/>
        </p:nvCxnSpPr>
        <p:spPr>
          <a:xfrm flipH="1" flipV="1">
            <a:off x="6248400" y="3413761"/>
            <a:ext cx="493737" cy="519591"/>
          </a:xfrm>
          <a:prstGeom prst="line">
            <a:avLst/>
          </a:prstGeom>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72921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391400" cy="685800"/>
          </a:xfrm>
        </p:spPr>
        <p:txBody>
          <a:bodyPr>
            <a:normAutofit fontScale="90000"/>
          </a:bodyPr>
          <a:lstStyle/>
          <a:p>
            <a:r>
              <a:rPr lang="en-US" dirty="0"/>
              <a:t>6. Process for Reaching Agreement</a:t>
            </a:r>
          </a:p>
        </p:txBody>
      </p:sp>
      <p:sp>
        <p:nvSpPr>
          <p:cNvPr id="3" name="Content Placeholder 2"/>
          <p:cNvSpPr>
            <a:spLocks noGrp="1"/>
          </p:cNvSpPr>
          <p:nvPr>
            <p:ph idx="1"/>
          </p:nvPr>
        </p:nvSpPr>
        <p:spPr/>
        <p:txBody>
          <a:bodyPr>
            <a:normAutofit/>
          </a:bodyPr>
          <a:lstStyle/>
          <a:p>
            <a:pPr marL="68580" indent="0">
              <a:buSzPct val="65000"/>
              <a:buNone/>
            </a:pPr>
            <a:r>
              <a:rPr lang="en-US" dirty="0">
                <a:latin typeface="Century Gothic" panose="020B0502020202020204" pitchFamily="34" charset="0"/>
              </a:rPr>
              <a:t>Voting</a:t>
            </a:r>
          </a:p>
          <a:p>
            <a:pPr lvl="1">
              <a:buSzPct val="65000"/>
            </a:pPr>
            <a:r>
              <a:rPr lang="en-US" dirty="0">
                <a:latin typeface="Century Gothic" panose="020B0502020202020204" pitchFamily="34" charset="0"/>
              </a:rPr>
              <a:t>Robert’s Rules of Order</a:t>
            </a:r>
          </a:p>
          <a:p>
            <a:pPr lvl="2">
              <a:buSzPct val="65000"/>
            </a:pPr>
            <a:r>
              <a:rPr lang="en-US" dirty="0">
                <a:latin typeface="Century Gothic" panose="020B0502020202020204" pitchFamily="34" charset="0"/>
              </a:rPr>
              <a:t>A structured process</a:t>
            </a:r>
          </a:p>
          <a:p>
            <a:pPr lvl="2">
              <a:buSzPct val="65000"/>
            </a:pPr>
            <a:r>
              <a:rPr lang="en-US" dirty="0">
                <a:latin typeface="Century Gothic" panose="020B0502020202020204" pitchFamily="34" charset="0"/>
              </a:rPr>
              <a:t>Making and Passing Motions</a:t>
            </a:r>
          </a:p>
          <a:p>
            <a:pPr marL="685800" lvl="2" indent="0">
              <a:buSzPct val="65000"/>
              <a:buNone/>
            </a:pPr>
            <a:endParaRPr lang="en-US" dirty="0">
              <a:latin typeface="Century Gothic" panose="020B0502020202020204" pitchFamily="34" charset="0"/>
            </a:endParaRPr>
          </a:p>
          <a:p>
            <a:pPr marL="68580" indent="0">
              <a:buSzPct val="65000"/>
              <a:buNone/>
            </a:pPr>
            <a:r>
              <a:rPr lang="en-US" dirty="0">
                <a:latin typeface="Century Gothic" panose="020B0502020202020204" pitchFamily="34" charset="0"/>
              </a:rPr>
              <a:t>Consensus</a:t>
            </a:r>
          </a:p>
          <a:p>
            <a:pPr lvl="1">
              <a:spcBef>
                <a:spcPts val="0"/>
              </a:spcBef>
              <a:buSzPct val="65000"/>
            </a:pPr>
            <a:r>
              <a:rPr lang="en-US" dirty="0">
                <a:latin typeface="Century Gothic" panose="020B0502020202020204" pitchFamily="34" charset="0"/>
              </a:rPr>
              <a:t>Discussion continues until all mutually agree</a:t>
            </a:r>
          </a:p>
          <a:p>
            <a:pPr lvl="1">
              <a:spcBef>
                <a:spcPts val="0"/>
              </a:spcBef>
              <a:buSzPct val="65000"/>
            </a:pPr>
            <a:r>
              <a:rPr lang="en-US" dirty="0">
                <a:latin typeface="Century Gothic" panose="020B0502020202020204" pitchFamily="34" charset="0"/>
              </a:rPr>
              <a:t>Every member shares</a:t>
            </a:r>
          </a:p>
          <a:p>
            <a:pPr lvl="1">
              <a:spcBef>
                <a:spcPts val="0"/>
              </a:spcBef>
              <a:buSzPct val="65000"/>
            </a:pPr>
            <a:r>
              <a:rPr lang="en-US" dirty="0">
                <a:latin typeface="Century Gothic" panose="020B0502020202020204" pitchFamily="34" charset="0"/>
              </a:rPr>
              <a:t>Key is compromise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3" descr="C:\Users\user\AppData\Local\Microsoft\Windows\Temporary Internet Files\Content.IE5\JA2W0YX5\MP900442432[1].jpg"/>
          <p:cNvPicPr>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l="12939" r="14083"/>
          <a:stretch/>
        </p:blipFill>
        <p:spPr bwMode="auto">
          <a:xfrm>
            <a:off x="6068578" y="1828800"/>
            <a:ext cx="1951473"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57757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fontScale="90000"/>
          </a:bodyPr>
          <a:lstStyle/>
          <a:p>
            <a:r>
              <a:rPr lang="en-US" dirty="0"/>
              <a:t>Tips to Help YOU Personally be Effective</a:t>
            </a:r>
          </a:p>
        </p:txBody>
      </p:sp>
      <p:sp>
        <p:nvSpPr>
          <p:cNvPr id="3" name="Content Placeholder 2"/>
          <p:cNvSpPr>
            <a:spLocks noGrp="1"/>
          </p:cNvSpPr>
          <p:nvPr>
            <p:ph idx="1"/>
          </p:nvPr>
        </p:nvSpPr>
        <p:spPr>
          <a:xfrm>
            <a:off x="1043492" y="1676401"/>
            <a:ext cx="6957508" cy="3810000"/>
          </a:xfrm>
        </p:spPr>
        <p:txBody>
          <a:bodyPr>
            <a:normAutofit/>
          </a:bodyPr>
          <a:lstStyle/>
          <a:p>
            <a:pPr marL="375793" lvl="1" indent="-457200">
              <a:buSzPct val="65000"/>
            </a:pPr>
            <a:r>
              <a:rPr lang="en-US" sz="2400" dirty="0"/>
              <a:t>Organize your information</a:t>
            </a:r>
          </a:p>
          <a:p>
            <a:pPr marL="375793" lvl="1" indent="-457200">
              <a:buSzPct val="65000"/>
            </a:pPr>
            <a:r>
              <a:rPr lang="en-US" sz="2400" dirty="0"/>
              <a:t>Keep in mind the group’s goals</a:t>
            </a:r>
          </a:p>
          <a:p>
            <a:pPr marL="375793" lvl="1" indent="-457200">
              <a:buSzPct val="65000"/>
            </a:pPr>
            <a:r>
              <a:rPr lang="en-US" sz="2400" dirty="0"/>
              <a:t>List priorities</a:t>
            </a:r>
          </a:p>
          <a:p>
            <a:pPr marL="375793" lvl="1" indent="-457200">
              <a:buSzPct val="65000"/>
            </a:pPr>
            <a:r>
              <a:rPr lang="en-US" sz="2400" dirty="0"/>
              <a:t>Keep track of where others stand on decisions</a:t>
            </a:r>
          </a:p>
          <a:p>
            <a:pPr marL="375793" lvl="1" indent="-457200">
              <a:buSzPct val="65000"/>
            </a:pPr>
            <a:r>
              <a:rPr lang="en-US" sz="2400" dirty="0"/>
              <a:t>Ask the leader to explain member roles</a:t>
            </a:r>
          </a:p>
          <a:p>
            <a:pPr marL="375793" lvl="1" indent="-457200">
              <a:buSzPct val="65000"/>
            </a:pPr>
            <a:r>
              <a:rPr lang="en-US" sz="2400" dirty="0"/>
              <a:t>Take notes </a:t>
            </a:r>
          </a:p>
          <a:p>
            <a:pPr marL="375793" lvl="1" indent="-457200">
              <a:buSzPct val="65000"/>
            </a:pPr>
            <a:r>
              <a:rPr lang="en-US" sz="2400" dirty="0"/>
              <a:t>Write down the results of your activities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050" name="Picture 2" descr="C:\Users\ebraunel\AppData\Local\Microsoft\Windows\Temporary Internet Files\Content.IE5\L3GY044O\person-cartoon-3157-smal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419" y="762000"/>
            <a:ext cx="1555423" cy="2514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264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1"/>
            <a:ext cx="6637468" cy="762000"/>
          </a:xfrm>
        </p:spPr>
        <p:txBody>
          <a:bodyPr>
            <a:normAutofit/>
          </a:bodyPr>
          <a:lstStyle/>
          <a:p>
            <a:pPr algn="ctr"/>
            <a:r>
              <a:rPr lang="en-US" sz="4000" b="1" dirty="0"/>
              <a:t>Agenda for Today</a:t>
            </a:r>
          </a:p>
        </p:txBody>
      </p:sp>
      <p:sp>
        <p:nvSpPr>
          <p:cNvPr id="3" name="Text Placeholder 2"/>
          <p:cNvSpPr>
            <a:spLocks noGrp="1"/>
          </p:cNvSpPr>
          <p:nvPr>
            <p:ph type="body" idx="1"/>
          </p:nvPr>
        </p:nvSpPr>
        <p:spPr>
          <a:xfrm>
            <a:off x="1070247" y="1696196"/>
            <a:ext cx="7111453" cy="1828800"/>
          </a:xfrm>
        </p:spPr>
        <p:txBody>
          <a:bodyPr>
            <a:normAutofit fontScale="92500" lnSpcReduction="10000"/>
          </a:bodyPr>
          <a:lstStyle/>
          <a:p>
            <a:pPr marL="342900" indent="-342900">
              <a:buFont typeface="Arial" panose="020B0604020202020204" pitchFamily="34" charset="0"/>
              <a:buChar char="•"/>
            </a:pPr>
            <a:r>
              <a:rPr lang="en-US" sz="2800" dirty="0"/>
              <a:t>Overview of SOG </a:t>
            </a:r>
          </a:p>
          <a:p>
            <a:pPr marL="342900" indent="-342900">
              <a:buFont typeface="Arial" panose="020B0604020202020204" pitchFamily="34" charset="0"/>
              <a:buChar char="•"/>
            </a:pPr>
            <a:r>
              <a:rPr lang="en-US" sz="2800" dirty="0"/>
              <a:t>Principles that guide group practices</a:t>
            </a:r>
          </a:p>
          <a:p>
            <a:pPr marL="342900" indent="-342900">
              <a:buFont typeface="Arial" panose="020B0604020202020204" pitchFamily="34" charset="0"/>
              <a:buChar char="•"/>
            </a:pPr>
            <a:r>
              <a:rPr lang="en-US" sz="2800" dirty="0"/>
              <a:t>Important processes groups use</a:t>
            </a:r>
          </a:p>
          <a:p>
            <a:pPr marL="342900" indent="-342900">
              <a:buFont typeface="Arial" panose="020B0604020202020204" pitchFamily="34" charset="0"/>
              <a:buChar char="•"/>
            </a:pPr>
            <a:r>
              <a:rPr lang="en-US" sz="2800" dirty="0"/>
              <a:t>Resources</a:t>
            </a:r>
          </a:p>
        </p:txBody>
      </p:sp>
      <p:sp>
        <p:nvSpPr>
          <p:cNvPr id="4" name="Footer Placeholder 3"/>
          <p:cNvSpPr>
            <a:spLocks noGrp="1"/>
          </p:cNvSpPr>
          <p:nvPr>
            <p:ph type="ftr" sz="quarter" idx="11"/>
          </p:nvPr>
        </p:nvSpPr>
        <p:spPr/>
        <p:txBody>
          <a:bodyPr/>
          <a:lstStyle/>
          <a:p>
            <a:r>
              <a:rPr lang="en-US"/>
              <a:t>Serving on Groups That Make Decisions</a:t>
            </a:r>
          </a:p>
        </p:txBody>
      </p:sp>
      <p:pic>
        <p:nvPicPr>
          <p:cNvPr id="8" name="Picture 7">
            <a:extLst>
              <a:ext uri="{FF2B5EF4-FFF2-40B4-BE49-F238E27FC236}">
                <a16:creationId xmlns:a16="http://schemas.microsoft.com/office/drawing/2014/main" id="{A1F339F5-D2D3-4AA4-B7DB-21E7824272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148" y="3224334"/>
            <a:ext cx="3545231" cy="2362617"/>
          </a:xfrm>
          <a:prstGeom prst="rect">
            <a:avLst/>
          </a:prstGeom>
        </p:spPr>
      </p:pic>
    </p:spTree>
    <p:custDataLst>
      <p:tags r:id="rId1"/>
    </p:custDataLst>
    <p:extLst>
      <p:ext uri="{BB962C8B-B14F-4D97-AF65-F5344CB8AC3E}">
        <p14:creationId xmlns:p14="http://schemas.microsoft.com/office/powerpoint/2010/main" val="2918040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DEDBFE8-F536-40B4-9A24-59342F247617}"/>
              </a:ext>
            </a:extLst>
          </p:cNvPr>
          <p:cNvSpPr txBox="1"/>
          <p:nvPr/>
        </p:nvSpPr>
        <p:spPr>
          <a:xfrm>
            <a:off x="4419598" y="5872480"/>
            <a:ext cx="609601" cy="36425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1828800" y="369132"/>
            <a:ext cx="7024744" cy="543165"/>
          </a:xfrm>
        </p:spPr>
        <p:txBody>
          <a:bodyPr>
            <a:normAutofit fontScale="90000"/>
          </a:bodyPr>
          <a:lstStyle/>
          <a:p>
            <a:r>
              <a:rPr lang="en-US" b="1" dirty="0"/>
              <a:t>Section 3 - Resources</a:t>
            </a:r>
          </a:p>
        </p:txBody>
      </p:sp>
      <p:sp>
        <p:nvSpPr>
          <p:cNvPr id="6" name="TextBox 5">
            <a:extLst>
              <a:ext uri="{FF2B5EF4-FFF2-40B4-BE49-F238E27FC236}">
                <a16:creationId xmlns:a16="http://schemas.microsoft.com/office/drawing/2014/main" id="{0AE5C692-E99D-4CBB-A6F4-1E30FD5CB980}"/>
              </a:ext>
            </a:extLst>
          </p:cNvPr>
          <p:cNvSpPr txBox="1"/>
          <p:nvPr/>
        </p:nvSpPr>
        <p:spPr>
          <a:xfrm>
            <a:off x="435985" y="892015"/>
            <a:ext cx="8381999" cy="5596853"/>
          </a:xfrm>
          <a:prstGeom prst="rect">
            <a:avLst/>
          </a:prstGeom>
          <a:noFill/>
        </p:spPr>
        <p:txBody>
          <a:bodyPr wrap="square">
            <a:spAutoFit/>
          </a:bodyPr>
          <a:lstStyle/>
          <a:p>
            <a:pPr marL="411480" indent="-342900">
              <a:lnSpc>
                <a:spcPct val="120000"/>
              </a:lnSpc>
              <a:spcBef>
                <a:spcPts val="0"/>
              </a:spcBef>
              <a:buFont typeface="Arial" panose="020B0604020202020204" pitchFamily="34" charset="0"/>
              <a:buChar char="•"/>
            </a:pPr>
            <a:r>
              <a:rPr lang="en-US" sz="2000" b="1" dirty="0"/>
              <a:t>Conducting a Focus Group </a:t>
            </a:r>
            <a:r>
              <a:rPr lang="en-US" sz="2000" dirty="0"/>
              <a:t>(video 5:36) </a:t>
            </a:r>
            <a:r>
              <a:rPr lang="en-US" sz="2000" dirty="0">
                <a:solidFill>
                  <a:srgbClr val="3333FF"/>
                </a:solidFill>
                <a:hlinkClick r:id="rId4">
                  <a:extLst>
                    <a:ext uri="{A12FA001-AC4F-418D-AE19-62706E023703}">
                      <ahyp:hlinkClr xmlns:ahyp="http://schemas.microsoft.com/office/drawing/2018/hyperlinkcolor" val="tx"/>
                    </a:ext>
                  </a:extLst>
                </a:hlinkClick>
              </a:rPr>
              <a:t>https://www.youtube.com/watch?v=Auf9pkuCc8k</a:t>
            </a:r>
            <a:endParaRPr lang="en-US" sz="2000" dirty="0">
              <a:solidFill>
                <a:srgbClr val="3333FF"/>
              </a:solidFill>
            </a:endParaRPr>
          </a:p>
          <a:p>
            <a:pPr marL="411480" indent="-342900">
              <a:lnSpc>
                <a:spcPct val="120000"/>
              </a:lnSpc>
              <a:spcBef>
                <a:spcPts val="0"/>
              </a:spcBef>
              <a:buFont typeface="Arial" panose="020B0604020202020204" pitchFamily="34" charset="0"/>
              <a:buChar char="•"/>
            </a:pPr>
            <a:r>
              <a:rPr lang="en-US" sz="2000" b="1" dirty="0"/>
              <a:t>3 Brainstorming Techniques that Work </a:t>
            </a:r>
            <a:r>
              <a:rPr lang="en-US" sz="2000" dirty="0"/>
              <a:t>(video 3:12)</a:t>
            </a:r>
            <a:r>
              <a:rPr lang="en-US" sz="2000" b="1" dirty="0"/>
              <a:t> </a:t>
            </a:r>
            <a:r>
              <a:rPr lang="en-US" sz="2000" dirty="0">
                <a:solidFill>
                  <a:srgbClr val="3333FF"/>
                </a:solidFill>
                <a:hlinkClick r:id="rId5">
                  <a:extLst>
                    <a:ext uri="{A12FA001-AC4F-418D-AE19-62706E023703}">
                      <ahyp:hlinkClr xmlns:ahyp="http://schemas.microsoft.com/office/drawing/2018/hyperlinkcolor" val="tx"/>
                    </a:ext>
                  </a:extLst>
                </a:hlinkClick>
              </a:rPr>
              <a:t>https://www.youtube.com/watch?v=jNFBoBAAYuw</a:t>
            </a:r>
            <a:endParaRPr lang="en-US" sz="2000" dirty="0">
              <a:solidFill>
                <a:srgbClr val="3333FF"/>
              </a:solidFill>
            </a:endParaRPr>
          </a:p>
          <a:p>
            <a:pPr marL="411480" indent="-342900">
              <a:lnSpc>
                <a:spcPct val="120000"/>
              </a:lnSpc>
              <a:spcBef>
                <a:spcPts val="0"/>
              </a:spcBef>
              <a:buFont typeface="Arial" panose="020B0604020202020204" pitchFamily="34" charset="0"/>
              <a:buChar char="•"/>
            </a:pPr>
            <a:r>
              <a:rPr lang="en-US" sz="2000" b="1" dirty="0">
                <a:highlight>
                  <a:srgbClr val="FFFF00"/>
                </a:highlight>
              </a:rPr>
              <a:t>How to Write a Vision Statement that Inspires</a:t>
            </a:r>
            <a:r>
              <a:rPr lang="en-US" sz="2000" b="1" dirty="0"/>
              <a:t> </a:t>
            </a:r>
            <a:r>
              <a:rPr lang="en-US" sz="2000" dirty="0"/>
              <a:t>(video 5:35) </a:t>
            </a:r>
            <a:r>
              <a:rPr lang="en-US" sz="2000" dirty="0">
                <a:solidFill>
                  <a:srgbClr val="3333FF"/>
                </a:solidFill>
                <a:hlinkClick r:id="rId6">
                  <a:extLst>
                    <a:ext uri="{A12FA001-AC4F-418D-AE19-62706E023703}">
                      <ahyp:hlinkClr xmlns:ahyp="http://schemas.microsoft.com/office/drawing/2018/hyperlinkcolor" val="tx"/>
                    </a:ext>
                  </a:extLst>
                </a:hlinkClick>
              </a:rPr>
              <a:t>https://www.youtube.com/watch?v=ioY-YSOKBtY</a:t>
            </a:r>
            <a:endParaRPr lang="en-US" sz="2000" dirty="0">
              <a:solidFill>
                <a:srgbClr val="3333FF"/>
              </a:solidFill>
            </a:endParaRPr>
          </a:p>
          <a:p>
            <a:pPr marL="411480" indent="-342900">
              <a:lnSpc>
                <a:spcPct val="120000"/>
              </a:lnSpc>
              <a:spcBef>
                <a:spcPts val="0"/>
              </a:spcBef>
              <a:buFont typeface="Arial" panose="020B0604020202020204" pitchFamily="34" charset="0"/>
              <a:buChar char="•"/>
            </a:pPr>
            <a:r>
              <a:rPr lang="en-US" sz="2000" b="1" dirty="0"/>
              <a:t>Visioning: A Free Downloadable Guide to Create a Clear Vision </a:t>
            </a:r>
            <a:r>
              <a:rPr lang="en-US" sz="2000" dirty="0">
                <a:solidFill>
                  <a:srgbClr val="0070C0"/>
                </a:solidFill>
                <a:hlinkClick r:id="rId7">
                  <a:extLst>
                    <a:ext uri="{A12FA001-AC4F-418D-AE19-62706E023703}">
                      <ahyp:hlinkClr xmlns:ahyp="http://schemas.microsoft.com/office/drawing/2018/hyperlinkcolor" val="tx"/>
                    </a:ext>
                  </a:extLst>
                </a:hlinkClick>
              </a:rPr>
              <a:t>https://onstrategyhq.com/resources/visioning-a-free-downloadable-guide-to-create-a-clear-vision-and-desired-future-state/</a:t>
            </a:r>
            <a:endParaRPr lang="en-US" sz="2000" dirty="0">
              <a:solidFill>
                <a:srgbClr val="0070C0"/>
              </a:solidFill>
            </a:endParaRPr>
          </a:p>
          <a:p>
            <a:pPr marL="411480" indent="-342900">
              <a:lnSpc>
                <a:spcPct val="120000"/>
              </a:lnSpc>
              <a:spcBef>
                <a:spcPts val="0"/>
              </a:spcBef>
              <a:buFont typeface="Arial" panose="020B0604020202020204" pitchFamily="34" charset="0"/>
              <a:buChar char="•"/>
            </a:pPr>
            <a:r>
              <a:rPr lang="en-US" sz="2000" b="1" dirty="0">
                <a:highlight>
                  <a:srgbClr val="FFFF00"/>
                </a:highlight>
              </a:rPr>
              <a:t>How to Write a Mission Statement </a:t>
            </a:r>
            <a:r>
              <a:rPr lang="en-US" sz="2000" dirty="0"/>
              <a:t>(video 4:04) </a:t>
            </a:r>
            <a:r>
              <a:rPr lang="en-US" sz="2000" dirty="0">
                <a:solidFill>
                  <a:srgbClr val="3333FF"/>
                </a:solidFill>
                <a:hlinkClick r:id="rId8">
                  <a:extLst>
                    <a:ext uri="{A12FA001-AC4F-418D-AE19-62706E023703}">
                      <ahyp:hlinkClr xmlns:ahyp="http://schemas.microsoft.com/office/drawing/2018/hyperlinkcolor" val="tx"/>
                    </a:ext>
                  </a:extLst>
                </a:hlinkClick>
              </a:rPr>
              <a:t>https://www.youtube.com/watch?v=XtyCt83JLNY</a:t>
            </a:r>
            <a:endParaRPr lang="en-US" sz="2000" dirty="0">
              <a:solidFill>
                <a:srgbClr val="3333FF"/>
              </a:solidFill>
            </a:endParaRPr>
          </a:p>
          <a:p>
            <a:pPr marL="411480" indent="-342900">
              <a:lnSpc>
                <a:spcPct val="120000"/>
              </a:lnSpc>
              <a:spcBef>
                <a:spcPts val="0"/>
              </a:spcBef>
              <a:buFont typeface="Arial" panose="020B0604020202020204" pitchFamily="34" charset="0"/>
              <a:buChar char="•"/>
            </a:pPr>
            <a:r>
              <a:rPr lang="en-US" sz="2000" b="1" dirty="0"/>
              <a:t>Mission Statements </a:t>
            </a:r>
            <a:r>
              <a:rPr lang="en-US" sz="2000" u="sng" dirty="0">
                <a:solidFill>
                  <a:srgbClr val="3333FF"/>
                </a:solidFill>
                <a:hlinkClick r:id="rId9">
                  <a:extLst>
                    <a:ext uri="{A12FA001-AC4F-418D-AE19-62706E023703}">
                      <ahyp:hlinkClr xmlns:ahyp="http://schemas.microsoft.com/office/drawing/2018/hyperlinkcolor" val="tx"/>
                    </a:ext>
                  </a:extLst>
                </a:hlinkClick>
              </a:rPr>
              <a:t>http://www.missionstatements.com/</a:t>
            </a:r>
            <a:endParaRPr lang="en-US" sz="2000" u="sng" dirty="0">
              <a:solidFill>
                <a:srgbClr val="3333FF"/>
              </a:solidFill>
            </a:endParaRPr>
          </a:p>
          <a:p>
            <a:pPr marL="411480" indent="-342900">
              <a:lnSpc>
                <a:spcPct val="120000"/>
              </a:lnSpc>
              <a:spcBef>
                <a:spcPts val="0"/>
              </a:spcBef>
              <a:buFont typeface="Arial" panose="020B0604020202020204" pitchFamily="34" charset="0"/>
              <a:buChar char="•"/>
            </a:pPr>
            <a:r>
              <a:rPr lang="en-US" sz="2000" b="1" i="0" dirty="0">
                <a:effectLst/>
                <a:cs typeface="Calibri" panose="020F0502020204030204" pitchFamily="34" charset="0"/>
              </a:rPr>
              <a:t>Difference Between Mission &amp; Vision Statement </a:t>
            </a:r>
            <a:r>
              <a:rPr lang="en-US" sz="2000" i="0" dirty="0">
                <a:effectLst/>
                <a:cs typeface="Calibri" panose="020F0502020204030204" pitchFamily="34" charset="0"/>
              </a:rPr>
              <a:t>(video 5:14) </a:t>
            </a:r>
            <a:r>
              <a:rPr lang="en-US" sz="2000" i="0" dirty="0">
                <a:solidFill>
                  <a:srgbClr val="3333FF"/>
                </a:solidFill>
                <a:effectLst/>
                <a:cs typeface="Calibri" panose="020F0502020204030204" pitchFamily="34" charset="0"/>
                <a:hlinkClick r:id="rId10">
                  <a:extLst>
                    <a:ext uri="{A12FA001-AC4F-418D-AE19-62706E023703}">
                      <ahyp:hlinkClr xmlns:ahyp="http://schemas.microsoft.com/office/drawing/2018/hyperlinkcolor" val="tx"/>
                    </a:ext>
                  </a:extLst>
                </a:hlinkClick>
              </a:rPr>
              <a:t>https://www.youtube.com/watch?v=DzhJNiQ3vMM</a:t>
            </a:r>
            <a:endParaRPr lang="en-US" sz="2000" i="0" dirty="0">
              <a:solidFill>
                <a:srgbClr val="3333FF"/>
              </a:solidFill>
              <a:effectLst/>
              <a:cs typeface="Calibri" panose="020F0502020204030204" pitchFamily="34" charset="0"/>
            </a:endParaRPr>
          </a:p>
        </p:txBody>
      </p:sp>
      <p:sp>
        <p:nvSpPr>
          <p:cNvPr id="9" name="TextBox 8">
            <a:extLst>
              <a:ext uri="{FF2B5EF4-FFF2-40B4-BE49-F238E27FC236}">
                <a16:creationId xmlns:a16="http://schemas.microsoft.com/office/drawing/2014/main" id="{59CF052A-22AB-4DAB-AE05-B460F5A57201}"/>
              </a:ext>
            </a:extLst>
          </p:cNvPr>
          <p:cNvSpPr txBox="1"/>
          <p:nvPr/>
        </p:nvSpPr>
        <p:spPr>
          <a:xfrm>
            <a:off x="7848600" y="5867400"/>
            <a:ext cx="304800" cy="369332"/>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482926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9132"/>
            <a:ext cx="7024744" cy="543165"/>
          </a:xfrm>
        </p:spPr>
        <p:txBody>
          <a:bodyPr>
            <a:normAutofit fontScale="90000"/>
          </a:bodyPr>
          <a:lstStyle/>
          <a:p>
            <a:r>
              <a:rPr lang="en-US" b="1" dirty="0"/>
              <a:t>Section 3 - Resources</a:t>
            </a:r>
          </a:p>
        </p:txBody>
      </p:sp>
      <p:sp>
        <p:nvSpPr>
          <p:cNvPr id="6" name="TextBox 5">
            <a:extLst>
              <a:ext uri="{FF2B5EF4-FFF2-40B4-BE49-F238E27FC236}">
                <a16:creationId xmlns:a16="http://schemas.microsoft.com/office/drawing/2014/main" id="{81487975-A784-4912-BB38-262E91522CC6}"/>
              </a:ext>
            </a:extLst>
          </p:cNvPr>
          <p:cNvSpPr txBox="1"/>
          <p:nvPr/>
        </p:nvSpPr>
        <p:spPr>
          <a:xfrm>
            <a:off x="432787" y="932366"/>
            <a:ext cx="8441013" cy="5086905"/>
          </a:xfrm>
          <a:prstGeom prst="rect">
            <a:avLst/>
          </a:prstGeom>
          <a:noFill/>
        </p:spPr>
        <p:txBody>
          <a:bodyPr wrap="square">
            <a:spAutoFit/>
          </a:bodyPr>
          <a:lstStyle/>
          <a:p>
            <a:pPr marL="411480" indent="-342900">
              <a:lnSpc>
                <a:spcPct val="120000"/>
              </a:lnSpc>
              <a:buFont typeface="Arial" panose="020B0604020202020204" pitchFamily="34" charset="0"/>
              <a:buChar char="•"/>
            </a:pPr>
            <a:r>
              <a:rPr lang="en-US" sz="1600" b="1" dirty="0"/>
              <a:t>OSEP Logic Model &amp; Conceptual Framework </a:t>
            </a:r>
            <a:r>
              <a:rPr lang="en-US" sz="1600" dirty="0">
                <a:solidFill>
                  <a:srgbClr val="3333FF"/>
                </a:solidFill>
                <a:hlinkClick r:id="rId4">
                  <a:extLst>
                    <a:ext uri="{A12FA001-AC4F-418D-AE19-62706E023703}">
                      <ahyp:hlinkClr xmlns:ahyp="http://schemas.microsoft.com/office/drawing/2018/hyperlinkcolor" val="tx"/>
                    </a:ext>
                  </a:extLst>
                </a:hlinkClick>
              </a:rPr>
              <a:t>https://thisvsthat.io/conceptual-model-vs-logical-model</a:t>
            </a:r>
            <a:endParaRPr lang="en-US" sz="1600" dirty="0">
              <a:solidFill>
                <a:srgbClr val="3333FF"/>
              </a:solidFill>
              <a:highlight>
                <a:srgbClr val="000000"/>
              </a:highlight>
            </a:endParaRPr>
          </a:p>
          <a:p>
            <a:pPr marL="411480" indent="-342900">
              <a:lnSpc>
                <a:spcPct val="120000"/>
              </a:lnSpc>
              <a:buFont typeface="Arial" panose="020B0604020202020204" pitchFamily="34" charset="0"/>
              <a:buChar char="•"/>
            </a:pPr>
            <a:r>
              <a:rPr lang="en-US" sz="1600" b="1" dirty="0">
                <a:highlight>
                  <a:srgbClr val="FFFF00"/>
                </a:highlight>
              </a:rPr>
              <a:t>S.M.A.R.T. Goals </a:t>
            </a:r>
            <a:r>
              <a:rPr lang="en-US" sz="1600" dirty="0"/>
              <a:t>(video 3:57) </a:t>
            </a:r>
            <a:r>
              <a:rPr lang="en-US" sz="1600" dirty="0">
                <a:solidFill>
                  <a:srgbClr val="3333FF"/>
                </a:solidFill>
                <a:hlinkClick r:id="rId5">
                  <a:extLst>
                    <a:ext uri="{A12FA001-AC4F-418D-AE19-62706E023703}">
                      <ahyp:hlinkClr xmlns:ahyp="http://schemas.microsoft.com/office/drawing/2018/hyperlinkcolor" val="tx"/>
                    </a:ext>
                  </a:extLst>
                </a:hlinkClick>
              </a:rPr>
              <a:t>https://www.youtube.com/watch?v=1-SvuFIQjK8</a:t>
            </a:r>
            <a:endParaRPr lang="en-US" sz="1600" dirty="0">
              <a:solidFill>
                <a:srgbClr val="3333FF"/>
              </a:solidFill>
            </a:endParaRPr>
          </a:p>
          <a:p>
            <a:pPr marL="411480" indent="-342900">
              <a:lnSpc>
                <a:spcPct val="120000"/>
              </a:lnSpc>
              <a:spcBef>
                <a:spcPts val="0"/>
              </a:spcBef>
              <a:buFont typeface="Arial" panose="020B0604020202020204" pitchFamily="34" charset="0"/>
              <a:buChar char="•"/>
            </a:pPr>
            <a:r>
              <a:rPr lang="en-US" sz="1600" b="1" dirty="0"/>
              <a:t>WI Professional Development Model </a:t>
            </a:r>
            <a:r>
              <a:rPr lang="en-US" sz="1600" dirty="0">
                <a:solidFill>
                  <a:srgbClr val="3333FF"/>
                </a:solidFill>
                <a:hlinkClick r:id="rId6">
                  <a:extLst>
                    <a:ext uri="{A12FA001-AC4F-418D-AE19-62706E023703}">
                      <ahyp:hlinkClr xmlns:ahyp="http://schemas.microsoft.com/office/drawing/2018/hyperlinkcolor" val="tx"/>
                    </a:ext>
                  </a:extLst>
                </a:hlinkClick>
              </a:rPr>
              <a:t>https://dpi.wi.gov/sites/default/files/imce/sped/pdf/wpdmtools.pdf</a:t>
            </a:r>
            <a:endParaRPr lang="en-US" sz="1600" dirty="0">
              <a:solidFill>
                <a:srgbClr val="3333FF"/>
              </a:solidFill>
            </a:endParaRPr>
          </a:p>
          <a:p>
            <a:pPr marL="411480" indent="-342900">
              <a:lnSpc>
                <a:spcPct val="120000"/>
              </a:lnSpc>
              <a:spcBef>
                <a:spcPts val="0"/>
              </a:spcBef>
              <a:buFont typeface="Arial" panose="020B0604020202020204" pitchFamily="34" charset="0"/>
              <a:buChar char="•"/>
            </a:pPr>
            <a:r>
              <a:rPr lang="en-US" sz="1600" b="1" dirty="0"/>
              <a:t>How to Make an Action Plan </a:t>
            </a:r>
            <a:r>
              <a:rPr lang="en-US" sz="1600" dirty="0"/>
              <a:t>(video 3:12) </a:t>
            </a:r>
            <a:r>
              <a:rPr lang="en-US" sz="1600" dirty="0">
                <a:solidFill>
                  <a:srgbClr val="3333FF"/>
                </a:solidFill>
                <a:hlinkClick r:id="rId7">
                  <a:extLst>
                    <a:ext uri="{A12FA001-AC4F-418D-AE19-62706E023703}">
                      <ahyp:hlinkClr xmlns:ahyp="http://schemas.microsoft.com/office/drawing/2018/hyperlinkcolor" val="tx"/>
                    </a:ext>
                  </a:extLst>
                </a:hlinkClick>
              </a:rPr>
              <a:t>https://www.youtube.com/watch?v=lwoVRVgKg-o</a:t>
            </a:r>
            <a:endParaRPr lang="en-US" sz="1600" dirty="0">
              <a:solidFill>
                <a:srgbClr val="3333FF"/>
              </a:solidFill>
            </a:endParaRPr>
          </a:p>
          <a:p>
            <a:pPr marL="411480" indent="-342900">
              <a:lnSpc>
                <a:spcPct val="120000"/>
              </a:lnSpc>
              <a:spcBef>
                <a:spcPts val="0"/>
              </a:spcBef>
              <a:buFont typeface="Arial" panose="020B0604020202020204" pitchFamily="34" charset="0"/>
              <a:buChar char="•"/>
            </a:pPr>
            <a:r>
              <a:rPr lang="en-US" sz="1600" b="1" dirty="0"/>
              <a:t>The Easy Guide to Developing an Action Plan </a:t>
            </a:r>
            <a:r>
              <a:rPr lang="en-US" sz="1600" dirty="0">
                <a:solidFill>
                  <a:srgbClr val="3333FF"/>
                </a:solidFill>
                <a:hlinkClick r:id="rId8">
                  <a:extLst>
                    <a:ext uri="{A12FA001-AC4F-418D-AE19-62706E023703}">
                      <ahyp:hlinkClr xmlns:ahyp="http://schemas.microsoft.com/office/drawing/2018/hyperlinkcolor" val="tx"/>
                    </a:ext>
                  </a:extLst>
                </a:hlinkClick>
              </a:rPr>
              <a:t>https://creately.com/blog/diagrams/how-to-write-an-action-plan/</a:t>
            </a:r>
            <a:endParaRPr lang="en-US" sz="1600" dirty="0">
              <a:solidFill>
                <a:srgbClr val="3333FF"/>
              </a:solidFill>
            </a:endParaRPr>
          </a:p>
          <a:p>
            <a:pPr marL="411480" indent="-342900">
              <a:lnSpc>
                <a:spcPct val="120000"/>
              </a:lnSpc>
              <a:spcBef>
                <a:spcPts val="0"/>
              </a:spcBef>
              <a:buFont typeface="Arial" panose="020B0604020202020204" pitchFamily="34" charset="0"/>
              <a:buChar char="•"/>
            </a:pPr>
            <a:r>
              <a:rPr lang="en-US" sz="1600" b="1" dirty="0"/>
              <a:t>Leading by Convening </a:t>
            </a:r>
            <a:r>
              <a:rPr lang="en-US" sz="1600" dirty="0">
                <a:solidFill>
                  <a:srgbClr val="3333FF"/>
                </a:solidFill>
                <a:hlinkClick r:id="rId9">
                  <a:extLst>
                    <a:ext uri="{A12FA001-AC4F-418D-AE19-62706E023703}">
                      <ahyp:hlinkClr xmlns:ahyp="http://schemas.microsoft.com/office/drawing/2018/hyperlinkcolor" val="tx"/>
                    </a:ext>
                  </a:extLst>
                </a:hlinkClick>
              </a:rPr>
              <a:t>http://servingongroups.org/leading-by-convening</a:t>
            </a:r>
            <a:endParaRPr lang="en-US" sz="1600" dirty="0">
              <a:solidFill>
                <a:srgbClr val="3333FF"/>
              </a:solidFill>
            </a:endParaRPr>
          </a:p>
          <a:p>
            <a:pPr marL="411480" indent="-342900">
              <a:lnSpc>
                <a:spcPct val="120000"/>
              </a:lnSpc>
              <a:spcBef>
                <a:spcPts val="0"/>
              </a:spcBef>
              <a:buFont typeface="Arial" panose="020B0604020202020204" pitchFamily="34" charset="0"/>
              <a:buChar char="•"/>
            </a:pPr>
            <a:r>
              <a:rPr lang="en-US" sz="1600" b="1" dirty="0"/>
              <a:t>Creating Agreement: Educators &amp; Parents Working Together </a:t>
            </a:r>
            <a:r>
              <a:rPr lang="en-US" sz="1600" u="sng" dirty="0">
                <a:solidFill>
                  <a:srgbClr val="3333FF"/>
                </a:solidFill>
                <a:hlinkClick r:id="rId10">
                  <a:extLst>
                    <a:ext uri="{A12FA001-AC4F-418D-AE19-62706E023703}">
                      <ahyp:hlinkClr xmlns:ahyp="http://schemas.microsoft.com/office/drawing/2018/hyperlinkcolor" val="tx"/>
                    </a:ext>
                  </a:extLst>
                </a:hlinkClick>
              </a:rPr>
              <a:t>https://dpi.wi.gov/sped/topics/agreement</a:t>
            </a:r>
            <a:endParaRPr lang="en-US" sz="1600" u="sng" dirty="0">
              <a:solidFill>
                <a:srgbClr val="3333FF"/>
              </a:solidFill>
            </a:endParaRPr>
          </a:p>
          <a:p>
            <a:pPr marL="411480" indent="-342900">
              <a:lnSpc>
                <a:spcPct val="120000"/>
              </a:lnSpc>
              <a:spcBef>
                <a:spcPts val="0"/>
              </a:spcBef>
              <a:buFont typeface="Arial" panose="020B0604020202020204" pitchFamily="34" charset="0"/>
              <a:buChar char="•"/>
            </a:pPr>
            <a:r>
              <a:rPr lang="en-US" sz="1600" b="1" dirty="0"/>
              <a:t>Proposal-based Decision Making </a:t>
            </a:r>
            <a:r>
              <a:rPr lang="en-US" sz="1600" dirty="0"/>
              <a:t>(Video 3:43) </a:t>
            </a:r>
            <a:r>
              <a:rPr lang="en-US" sz="1600" dirty="0">
                <a:solidFill>
                  <a:srgbClr val="3333FF"/>
                </a:solidFill>
                <a:hlinkClick r:id="rId11">
                  <a:extLst>
                    <a:ext uri="{A12FA001-AC4F-418D-AE19-62706E023703}">
                      <ahyp:hlinkClr xmlns:ahyp="http://schemas.microsoft.com/office/drawing/2018/hyperlinkcolor" val="tx"/>
                    </a:ext>
                  </a:extLst>
                </a:hlinkClick>
              </a:rPr>
              <a:t>https://www.youtube.com/watch?v=-SYTkMv1J-E&amp;feature=youtu.be</a:t>
            </a:r>
            <a:endParaRPr lang="en-US" sz="1600" dirty="0">
              <a:solidFill>
                <a:srgbClr val="3333FF"/>
              </a:solidFill>
            </a:endParaRPr>
          </a:p>
          <a:p>
            <a:pPr marL="411480" indent="-342900">
              <a:lnSpc>
                <a:spcPct val="120000"/>
              </a:lnSpc>
              <a:spcBef>
                <a:spcPts val="0"/>
              </a:spcBef>
              <a:buFont typeface="Arial" panose="020B0604020202020204" pitchFamily="34" charset="0"/>
              <a:buChar char="•"/>
            </a:pPr>
            <a:r>
              <a:rPr lang="en-US" sz="1600" b="1" dirty="0"/>
              <a:t>Robert’s Rules of Order </a:t>
            </a:r>
            <a:r>
              <a:rPr lang="en-US" sz="1600" u="sng" dirty="0">
                <a:solidFill>
                  <a:srgbClr val="3333FF"/>
                </a:solidFill>
                <a:hlinkClick r:id="rId12">
                  <a:extLst>
                    <a:ext uri="{A12FA001-AC4F-418D-AE19-62706E023703}">
                      <ahyp:hlinkClr xmlns:ahyp="http://schemas.microsoft.com/office/drawing/2018/hyperlinkcolor" val="tx"/>
                    </a:ext>
                  </a:extLst>
                </a:hlinkClick>
              </a:rPr>
              <a:t>http://www.robertsrules.com/</a:t>
            </a:r>
            <a:endParaRPr lang="en-US" sz="1600" dirty="0">
              <a:solidFill>
                <a:srgbClr val="3333FF"/>
              </a:solidFill>
            </a:endParaRPr>
          </a:p>
          <a:p>
            <a:pPr marL="411480" indent="-342900">
              <a:lnSpc>
                <a:spcPct val="120000"/>
              </a:lnSpc>
              <a:spcBef>
                <a:spcPts val="0"/>
              </a:spcBef>
              <a:buFont typeface="Arial" panose="020B0604020202020204" pitchFamily="34" charset="0"/>
              <a:buChar char="•"/>
            </a:pPr>
            <a:r>
              <a:rPr lang="en-US" sz="1600" b="1" dirty="0"/>
              <a:t>Program Evaluation </a:t>
            </a:r>
            <a:r>
              <a:rPr lang="en-US" sz="1600" dirty="0"/>
              <a:t>(video 17:03) </a:t>
            </a:r>
            <a:r>
              <a:rPr lang="en-US" sz="1600" dirty="0">
                <a:solidFill>
                  <a:srgbClr val="3333FF"/>
                </a:solidFill>
                <a:hlinkClick r:id="rId13">
                  <a:extLst>
                    <a:ext uri="{A12FA001-AC4F-418D-AE19-62706E023703}">
                      <ahyp:hlinkClr xmlns:ahyp="http://schemas.microsoft.com/office/drawing/2018/hyperlinkcolor" val="tx"/>
                    </a:ext>
                  </a:extLst>
                </a:hlinkClick>
              </a:rPr>
              <a:t>https://www.youtube.com/watch?v=6ZEYgEv7EL4</a:t>
            </a:r>
            <a:endParaRPr lang="en-US" sz="1600" dirty="0">
              <a:solidFill>
                <a:srgbClr val="3333FF"/>
              </a:solidFill>
            </a:endParaRPr>
          </a:p>
        </p:txBody>
      </p:sp>
      <p:sp>
        <p:nvSpPr>
          <p:cNvPr id="9" name="TextBox 8">
            <a:extLst>
              <a:ext uri="{FF2B5EF4-FFF2-40B4-BE49-F238E27FC236}">
                <a16:creationId xmlns:a16="http://schemas.microsoft.com/office/drawing/2014/main" id="{56FF1F37-99C5-44DE-A293-8509BBE4BC52}"/>
              </a:ext>
            </a:extLst>
          </p:cNvPr>
          <p:cNvSpPr txBox="1"/>
          <p:nvPr/>
        </p:nvSpPr>
        <p:spPr>
          <a:xfrm>
            <a:off x="4579716" y="5925634"/>
            <a:ext cx="304800" cy="36933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7F95E952-9E84-47E5-8B37-640B8BD9D3CB}"/>
              </a:ext>
            </a:extLst>
          </p:cNvPr>
          <p:cNvSpPr txBox="1"/>
          <p:nvPr/>
        </p:nvSpPr>
        <p:spPr>
          <a:xfrm>
            <a:off x="8327041" y="5986679"/>
            <a:ext cx="325821" cy="365234"/>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29332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4588448" y="5822394"/>
            <a:ext cx="3545231" cy="365125"/>
          </a:xfrm>
        </p:spPr>
        <p:txBody>
          <a:bodyPr/>
          <a:lstStyle/>
          <a:p>
            <a:r>
              <a:rPr lang="en-US" dirty="0">
                <a:solidFill>
                  <a:srgbClr val="0F6FC6"/>
                </a:solidFill>
              </a:rPr>
              <a:t>Serving on Groups That Make Decisions</a:t>
            </a:r>
          </a:p>
        </p:txBody>
      </p:sp>
      <p:sp>
        <p:nvSpPr>
          <p:cNvPr id="3" name="Rectangle 2">
            <a:extLst>
              <a:ext uri="{FF2B5EF4-FFF2-40B4-BE49-F238E27FC236}">
                <a16:creationId xmlns:a16="http://schemas.microsoft.com/office/drawing/2014/main" id="{0A0FF8DF-2EDE-4F13-9FC9-8AE211C43361}"/>
              </a:ext>
            </a:extLst>
          </p:cNvPr>
          <p:cNvSpPr/>
          <p:nvPr/>
        </p:nvSpPr>
        <p:spPr>
          <a:xfrm>
            <a:off x="530437" y="2087133"/>
            <a:ext cx="8001000" cy="1200329"/>
          </a:xfrm>
          <a:prstGeom prst="rect">
            <a:avLst/>
          </a:prstGeom>
        </p:spPr>
        <p:txBody>
          <a:bodyPr wrap="square">
            <a:spAutoFit/>
          </a:bodyPr>
          <a:lstStyle/>
          <a:p>
            <a:pPr marL="228600" lvl="1"/>
            <a:endParaRPr lang="en-US" sz="2400" dirty="0"/>
          </a:p>
          <a:p>
            <a:pPr marL="228600" lvl="1"/>
            <a:r>
              <a:rPr lang="en-US" sz="2400" b="1" dirty="0"/>
              <a:t>Register: </a:t>
            </a:r>
            <a:r>
              <a:rPr lang="en-US" sz="2400" dirty="0"/>
              <a:t> </a:t>
            </a:r>
            <a:r>
              <a:rPr lang="en-US" sz="2400" b="1" dirty="0">
                <a:solidFill>
                  <a:srgbClr val="3333FF"/>
                </a:solidFill>
                <a:hlinkClick r:id="rId4">
                  <a:extLst>
                    <a:ext uri="{A12FA001-AC4F-418D-AE19-62706E023703}">
                      <ahyp:hlinkClr xmlns:ahyp="http://schemas.microsoft.com/office/drawing/2018/hyperlinkcolor" val="tx"/>
                    </a:ext>
                  </a:extLst>
                </a:hlinkClick>
              </a:rPr>
              <a:t>https://wifacets.org/training/calendar/</a:t>
            </a:r>
            <a:endParaRPr lang="en-US" sz="2400" b="1" dirty="0">
              <a:solidFill>
                <a:srgbClr val="3333FF"/>
              </a:solidFill>
            </a:endParaRPr>
          </a:p>
          <a:p>
            <a:pPr marL="228600" lvl="1"/>
            <a:r>
              <a:rPr lang="en-US" sz="2400" b="1" dirty="0"/>
              <a:t>Serving on Groups webinar modules – start 9/11/25</a:t>
            </a:r>
          </a:p>
        </p:txBody>
      </p:sp>
      <p:pic>
        <p:nvPicPr>
          <p:cNvPr id="10" name="Picture 9">
            <a:extLst>
              <a:ext uri="{FF2B5EF4-FFF2-40B4-BE49-F238E27FC236}">
                <a16:creationId xmlns:a16="http://schemas.microsoft.com/office/drawing/2014/main" id="{90CC4B4B-D1F0-41F3-B138-8A625A32578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9780" y="5758410"/>
            <a:ext cx="1077514" cy="612704"/>
          </a:xfrm>
          <a:prstGeom prst="rect">
            <a:avLst/>
          </a:prstGeom>
        </p:spPr>
      </p:pic>
      <p:pic>
        <p:nvPicPr>
          <p:cNvPr id="11" name="Picture 1">
            <a:extLst>
              <a:ext uri="{FF2B5EF4-FFF2-40B4-BE49-F238E27FC236}">
                <a16:creationId xmlns:a16="http://schemas.microsoft.com/office/drawing/2014/main" id="{5EF8DA2F-1227-47EB-87A6-1D48B52FA9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6846" y="5638800"/>
            <a:ext cx="718753" cy="7323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0379110-59E9-4C64-8073-53CBD372A2E1}"/>
              </a:ext>
            </a:extLst>
          </p:cNvPr>
          <p:cNvSpPr/>
          <p:nvPr/>
        </p:nvSpPr>
        <p:spPr>
          <a:xfrm>
            <a:off x="530437" y="4307976"/>
            <a:ext cx="8116022" cy="1169551"/>
          </a:xfrm>
          <a:prstGeom prst="rect">
            <a:avLst/>
          </a:prstGeom>
        </p:spPr>
        <p:txBody>
          <a:bodyPr wrap="square">
            <a:spAutoFit/>
          </a:bodyPr>
          <a:lstStyle/>
          <a:p>
            <a:pPr fontAlgn="base">
              <a:spcBef>
                <a:spcPct val="0"/>
              </a:spcBef>
              <a:spcAft>
                <a:spcPct val="0"/>
              </a:spcAft>
            </a:pPr>
            <a:r>
              <a:rPr lang="en-US" sz="1400" b="1" dirty="0">
                <a:solidFill>
                  <a:prstClr val="black"/>
                </a:solidFill>
                <a:latin typeface="Arial" panose="020B0604020202020204" pitchFamily="34" charset="0"/>
                <a:ea typeface="Times New Roman" pitchFamily="18" charset="0"/>
                <a:cs typeface="Arial" pitchFamily="34" charset="0"/>
              </a:rPr>
              <a:t>Disclaimer. </a:t>
            </a:r>
            <a:r>
              <a:rPr lang="en-US" sz="1400" dirty="0">
                <a:latin typeface="Arial" panose="020B0604020202020204" pitchFamily="34" charset="0"/>
                <a:cs typeface="Arial" panose="020B0604020202020204" pitchFamily="34" charset="0"/>
              </a:rPr>
              <a:t>This publication was produced by WI FACETS with funding from the WI Dept. of Public Instruction &amp; U.S. </a:t>
            </a:r>
            <a:r>
              <a:rPr lang="en-US" sz="1400" dirty="0" err="1">
                <a:latin typeface="Arial" panose="020B0604020202020204" pitchFamily="34" charset="0"/>
                <a:cs typeface="Arial" panose="020B0604020202020204" pitchFamily="34" charset="0"/>
              </a:rPr>
              <a:t>Dept.of</a:t>
            </a:r>
            <a:r>
              <a:rPr lang="en-US" sz="1400" dirty="0">
                <a:latin typeface="Arial" panose="020B0604020202020204" pitchFamily="34" charset="0"/>
                <a:cs typeface="Arial" panose="020B0604020202020204" pitchFamily="34" charset="0"/>
              </a:rPr>
              <a:t> Education, Office of Special Education Programs. The views expressed herein do not necessarily represent the positions or policies of these 3 agencies.  No official endorsement by these agencies of any product, commodity, service, or enterprise mentioned in this resource is intended or should be inferred.</a:t>
            </a:r>
            <a:endParaRPr lang="en-US" sz="1400" dirty="0"/>
          </a:p>
        </p:txBody>
      </p:sp>
      <p:sp>
        <p:nvSpPr>
          <p:cNvPr id="4" name="Title 1">
            <a:extLst>
              <a:ext uri="{FF2B5EF4-FFF2-40B4-BE49-F238E27FC236}">
                <a16:creationId xmlns:a16="http://schemas.microsoft.com/office/drawing/2014/main" id="{A3563A28-FE04-98EB-684C-44EBD87BE866}"/>
              </a:ext>
            </a:extLst>
          </p:cNvPr>
          <p:cNvSpPr txBox="1">
            <a:spLocks/>
          </p:cNvSpPr>
          <p:nvPr/>
        </p:nvSpPr>
        <p:spPr>
          <a:xfrm>
            <a:off x="838200" y="670481"/>
            <a:ext cx="7467600" cy="1111885"/>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100" b="1" dirty="0">
                <a:solidFill>
                  <a:srgbClr val="FF0000"/>
                </a:solidFill>
                <a:effectLst>
                  <a:outerShdw blurRad="38100" dist="38100" dir="2700000" algn="tl">
                    <a:srgbClr val="000000">
                      <a:alpha val="43137"/>
                    </a:srgbClr>
                  </a:outerShdw>
                </a:effectLst>
              </a:rPr>
              <a:t>Thank you! </a:t>
            </a:r>
          </a:p>
        </p:txBody>
      </p:sp>
    </p:spTree>
    <p:custDataLst>
      <p:tags r:id="rId1"/>
    </p:custDataLst>
    <p:extLst>
      <p:ext uri="{BB962C8B-B14F-4D97-AF65-F5344CB8AC3E}">
        <p14:creationId xmlns:p14="http://schemas.microsoft.com/office/powerpoint/2010/main" val="118900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8620"/>
            <a:ext cx="7024744" cy="685800"/>
          </a:xfrm>
        </p:spPr>
        <p:txBody>
          <a:bodyPr/>
          <a:lstStyle/>
          <a:p>
            <a:r>
              <a:rPr lang="en-US" dirty="0"/>
              <a:t>Overview of </a:t>
            </a:r>
            <a:r>
              <a:rPr lang="en-US" i="1" dirty="0"/>
              <a:t>Serving on Groups</a:t>
            </a:r>
          </a:p>
        </p:txBody>
      </p:sp>
      <p:sp>
        <p:nvSpPr>
          <p:cNvPr id="3" name="Content Placeholder 2"/>
          <p:cNvSpPr>
            <a:spLocks noGrp="1"/>
          </p:cNvSpPr>
          <p:nvPr>
            <p:ph idx="1"/>
          </p:nvPr>
        </p:nvSpPr>
        <p:spPr>
          <a:xfrm>
            <a:off x="762000" y="1092349"/>
            <a:ext cx="7620000" cy="1842509"/>
          </a:xfrm>
        </p:spPr>
        <p:txBody>
          <a:bodyPr>
            <a:normAutofit/>
          </a:bodyPr>
          <a:lstStyle/>
          <a:p>
            <a:r>
              <a:rPr lang="en-US" sz="2200" dirty="0"/>
              <a:t>Developed due to an identified need</a:t>
            </a:r>
          </a:p>
          <a:p>
            <a:r>
              <a:rPr lang="en-US" sz="2200" dirty="0"/>
              <a:t>Collaborative effort by stakeholders</a:t>
            </a:r>
          </a:p>
          <a:p>
            <a:r>
              <a:rPr lang="en-US" sz="2200" dirty="0"/>
              <a:t>Audience – parents, educators, students, others</a:t>
            </a:r>
          </a:p>
          <a:p>
            <a:r>
              <a:rPr lang="en-US" sz="2800" b="1" u="sng" dirty="0">
                <a:solidFill>
                  <a:schemeClr val="tx1"/>
                </a:solidFill>
                <a:hlinkClick r:id="rId4">
                  <a:extLst>
                    <a:ext uri="{A12FA001-AC4F-418D-AE19-62706E023703}">
                      <ahyp:hlinkClr xmlns:ahyp="http://schemas.microsoft.com/office/drawing/2018/hyperlinkcolor" val="tx"/>
                    </a:ext>
                  </a:extLst>
                </a:hlinkClick>
              </a:rPr>
              <a:t>www.servingongroups.org</a:t>
            </a:r>
            <a:endParaRPr lang="en-US" sz="2800" b="1" u="sng" dirty="0">
              <a:solidFill>
                <a:schemeClr val="tx1"/>
              </a:solidFill>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7" name="Picture 6">
            <a:extLst>
              <a:ext uri="{FF2B5EF4-FFF2-40B4-BE49-F238E27FC236}">
                <a16:creationId xmlns:a16="http://schemas.microsoft.com/office/drawing/2014/main" id="{5FE24672-0AAF-9B3F-8A74-9E9FEC928737}"/>
              </a:ext>
            </a:extLst>
          </p:cNvPr>
          <p:cNvPicPr>
            <a:picLocks noChangeAspect="1"/>
          </p:cNvPicPr>
          <p:nvPr/>
        </p:nvPicPr>
        <p:blipFill rotWithShape="1">
          <a:blip r:embed="rId5"/>
          <a:srcRect t="6889" b="16319"/>
          <a:stretch/>
        </p:blipFill>
        <p:spPr>
          <a:xfrm>
            <a:off x="556052" y="3200400"/>
            <a:ext cx="8031895" cy="3124200"/>
          </a:xfrm>
          <a:prstGeom prst="rect">
            <a:avLst/>
          </a:prstGeom>
          <a:ln w="28575">
            <a:solidFill>
              <a:schemeClr val="tx1"/>
            </a:solidFill>
          </a:ln>
        </p:spPr>
      </p:pic>
    </p:spTree>
    <p:custDataLst>
      <p:tags r:id="rId1"/>
    </p:custDataLst>
    <p:extLst>
      <p:ext uri="{BB962C8B-B14F-4D97-AF65-F5344CB8AC3E}">
        <p14:creationId xmlns:p14="http://schemas.microsoft.com/office/powerpoint/2010/main" val="95521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normAutofit fontScale="90000"/>
          </a:bodyPr>
          <a:lstStyle/>
          <a:p>
            <a:pPr algn="ctr"/>
            <a:r>
              <a:rPr lang="en-US" dirty="0"/>
              <a:t>Guiding Principles of the </a:t>
            </a:r>
            <a:r>
              <a:rPr lang="en-US" b="1" dirty="0">
                <a:solidFill>
                  <a:schemeClr val="tx1"/>
                </a:solidFill>
              </a:rPr>
              <a:t>Process</a:t>
            </a:r>
            <a:r>
              <a:rPr lang="en-US" dirty="0"/>
              <a:t> </a:t>
            </a:r>
            <a:br>
              <a:rPr lang="en-US" dirty="0"/>
            </a:br>
            <a:r>
              <a:rPr lang="en-US" dirty="0"/>
              <a:t>of Shared Decision-Making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4840970"/>
              </p:ext>
            </p:extLst>
          </p:nvPr>
        </p:nvGraphicFramePr>
        <p:xfrm>
          <a:off x="685800" y="1828801"/>
          <a:ext cx="78486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3784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graphicEl>
                                              <a:dgm id="{007691EA-FD1F-4EA6-93DF-24A360424D1C}"/>
                                            </p:graphicEl>
                                          </p:spTgt>
                                        </p:tgtEl>
                                        <p:attrNameLst>
                                          <p:attrName>style.color</p:attrName>
                                        </p:attrNameLst>
                                      </p:cBhvr>
                                      <p:to>
                                        <a:schemeClr val="bg1"/>
                                      </p:to>
                                    </p:animClr>
                                    <p:animClr clrSpc="rgb" dir="cw">
                                      <p:cBhvr>
                                        <p:cTn id="7" dur="250" autoRev="1" fill="remove"/>
                                        <p:tgtEl>
                                          <p:spTgt spid="5">
                                            <p:graphicEl>
                                              <a:dgm id="{007691EA-FD1F-4EA6-93DF-24A360424D1C}"/>
                                            </p:graphicEl>
                                          </p:spTgt>
                                        </p:tgtEl>
                                        <p:attrNameLst>
                                          <p:attrName>fillcolor</p:attrName>
                                        </p:attrNameLst>
                                      </p:cBhvr>
                                      <p:to>
                                        <a:schemeClr val="bg1"/>
                                      </p:to>
                                    </p:animClr>
                                    <p:set>
                                      <p:cBhvr>
                                        <p:cTn id="8" dur="250" autoRev="1" fill="remove"/>
                                        <p:tgtEl>
                                          <p:spTgt spid="5">
                                            <p:graphicEl>
                                              <a:dgm id="{007691EA-FD1F-4EA6-93DF-24A360424D1C}"/>
                                            </p:graphicEl>
                                          </p:spTgt>
                                        </p:tgtEl>
                                        <p:attrNameLst>
                                          <p:attrName>fill.type</p:attrName>
                                        </p:attrNameLst>
                                      </p:cBhvr>
                                      <p:to>
                                        <p:strVal val="solid"/>
                                      </p:to>
                                    </p:set>
                                    <p:set>
                                      <p:cBhvr>
                                        <p:cTn id="9" dur="250" autoRev="1" fill="remove"/>
                                        <p:tgtEl>
                                          <p:spTgt spid="5">
                                            <p:graphicEl>
                                              <a:dgm id="{007691EA-FD1F-4EA6-93DF-24A360424D1C}"/>
                                            </p:graphic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5">
                                            <p:graphicEl>
                                              <a:dgm id="{2EC8A1C6-2FCD-4C78-B6A6-7E5D65BD63DC}"/>
                                            </p:graphicEl>
                                          </p:spTgt>
                                        </p:tgtEl>
                                        <p:attrNameLst>
                                          <p:attrName>style.color</p:attrName>
                                        </p:attrNameLst>
                                      </p:cBhvr>
                                      <p:to>
                                        <a:schemeClr val="bg1"/>
                                      </p:to>
                                    </p:animClr>
                                    <p:animClr clrSpc="rgb" dir="cw">
                                      <p:cBhvr>
                                        <p:cTn id="14" dur="250" autoRev="1" fill="remove"/>
                                        <p:tgtEl>
                                          <p:spTgt spid="5">
                                            <p:graphicEl>
                                              <a:dgm id="{2EC8A1C6-2FCD-4C78-B6A6-7E5D65BD63DC}"/>
                                            </p:graphicEl>
                                          </p:spTgt>
                                        </p:tgtEl>
                                        <p:attrNameLst>
                                          <p:attrName>fillcolor</p:attrName>
                                        </p:attrNameLst>
                                      </p:cBhvr>
                                      <p:to>
                                        <a:schemeClr val="bg1"/>
                                      </p:to>
                                    </p:animClr>
                                    <p:set>
                                      <p:cBhvr>
                                        <p:cTn id="15" dur="250" autoRev="1" fill="remove"/>
                                        <p:tgtEl>
                                          <p:spTgt spid="5">
                                            <p:graphicEl>
                                              <a:dgm id="{2EC8A1C6-2FCD-4C78-B6A6-7E5D65BD63DC}"/>
                                            </p:graphicEl>
                                          </p:spTgt>
                                        </p:tgtEl>
                                        <p:attrNameLst>
                                          <p:attrName>fill.type</p:attrName>
                                        </p:attrNameLst>
                                      </p:cBhvr>
                                      <p:to>
                                        <p:strVal val="solid"/>
                                      </p:to>
                                    </p:set>
                                    <p:set>
                                      <p:cBhvr>
                                        <p:cTn id="16" dur="250" autoRev="1" fill="remove"/>
                                        <p:tgtEl>
                                          <p:spTgt spid="5">
                                            <p:graphicEl>
                                              <a:dgm id="{2EC8A1C6-2FCD-4C78-B6A6-7E5D65BD63DC}"/>
                                            </p:graphicEl>
                                          </p:spTgt>
                                        </p:tgtEl>
                                        <p:attrNameLst>
                                          <p:attrName>fill.on</p:attrName>
                                        </p:attrNameLst>
                                      </p:cBhvr>
                                      <p:to>
                                        <p:strVal val="true"/>
                                      </p:to>
                                    </p:set>
                                  </p:childTnLst>
                                </p:cTn>
                              </p:par>
                              <p:par>
                                <p:cTn id="17" presetID="27" presetClass="emph" presetSubtype="0" fill="remove" grpId="0" nodeType="withEffect">
                                  <p:stCondLst>
                                    <p:cond delay="0"/>
                                  </p:stCondLst>
                                  <p:childTnLst>
                                    <p:animClr clrSpc="rgb" dir="cw">
                                      <p:cBhvr override="childStyle">
                                        <p:cTn id="18" dur="250" autoRev="1" fill="remove"/>
                                        <p:tgtEl>
                                          <p:spTgt spid="5">
                                            <p:graphicEl>
                                              <a:dgm id="{5D226432-3137-4B20-BF7A-FD8982DA1436}"/>
                                            </p:graphicEl>
                                          </p:spTgt>
                                        </p:tgtEl>
                                        <p:attrNameLst>
                                          <p:attrName>style.color</p:attrName>
                                        </p:attrNameLst>
                                      </p:cBhvr>
                                      <p:to>
                                        <a:schemeClr val="bg1"/>
                                      </p:to>
                                    </p:animClr>
                                    <p:animClr clrSpc="rgb" dir="cw">
                                      <p:cBhvr>
                                        <p:cTn id="19" dur="250" autoRev="1" fill="remove"/>
                                        <p:tgtEl>
                                          <p:spTgt spid="5">
                                            <p:graphicEl>
                                              <a:dgm id="{5D226432-3137-4B20-BF7A-FD8982DA1436}"/>
                                            </p:graphicEl>
                                          </p:spTgt>
                                        </p:tgtEl>
                                        <p:attrNameLst>
                                          <p:attrName>fillcolor</p:attrName>
                                        </p:attrNameLst>
                                      </p:cBhvr>
                                      <p:to>
                                        <a:schemeClr val="bg1"/>
                                      </p:to>
                                    </p:animClr>
                                    <p:set>
                                      <p:cBhvr>
                                        <p:cTn id="20" dur="250" autoRev="1" fill="remove"/>
                                        <p:tgtEl>
                                          <p:spTgt spid="5">
                                            <p:graphicEl>
                                              <a:dgm id="{5D226432-3137-4B20-BF7A-FD8982DA1436}"/>
                                            </p:graphicEl>
                                          </p:spTgt>
                                        </p:tgtEl>
                                        <p:attrNameLst>
                                          <p:attrName>fill.type</p:attrName>
                                        </p:attrNameLst>
                                      </p:cBhvr>
                                      <p:to>
                                        <p:strVal val="solid"/>
                                      </p:to>
                                    </p:set>
                                    <p:set>
                                      <p:cBhvr>
                                        <p:cTn id="21" dur="250" autoRev="1" fill="remove"/>
                                        <p:tgtEl>
                                          <p:spTgt spid="5">
                                            <p:graphicEl>
                                              <a:dgm id="{5D226432-3137-4B20-BF7A-FD8982DA1436}"/>
                                            </p:graphic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5">
                                            <p:graphicEl>
                                              <a:dgm id="{665A4EBF-69EA-4A84-92E3-DAE019B04006}"/>
                                            </p:graphicEl>
                                          </p:spTgt>
                                        </p:tgtEl>
                                        <p:attrNameLst>
                                          <p:attrName>style.color</p:attrName>
                                        </p:attrNameLst>
                                      </p:cBhvr>
                                      <p:to>
                                        <a:schemeClr val="bg1"/>
                                      </p:to>
                                    </p:animClr>
                                    <p:animClr clrSpc="rgb" dir="cw">
                                      <p:cBhvr>
                                        <p:cTn id="26" dur="250" autoRev="1" fill="remove"/>
                                        <p:tgtEl>
                                          <p:spTgt spid="5">
                                            <p:graphicEl>
                                              <a:dgm id="{665A4EBF-69EA-4A84-92E3-DAE019B04006}"/>
                                            </p:graphicEl>
                                          </p:spTgt>
                                        </p:tgtEl>
                                        <p:attrNameLst>
                                          <p:attrName>fillcolor</p:attrName>
                                        </p:attrNameLst>
                                      </p:cBhvr>
                                      <p:to>
                                        <a:schemeClr val="bg1"/>
                                      </p:to>
                                    </p:animClr>
                                    <p:set>
                                      <p:cBhvr>
                                        <p:cTn id="27" dur="250" autoRev="1" fill="remove"/>
                                        <p:tgtEl>
                                          <p:spTgt spid="5">
                                            <p:graphicEl>
                                              <a:dgm id="{665A4EBF-69EA-4A84-92E3-DAE019B04006}"/>
                                            </p:graphicEl>
                                          </p:spTgt>
                                        </p:tgtEl>
                                        <p:attrNameLst>
                                          <p:attrName>fill.type</p:attrName>
                                        </p:attrNameLst>
                                      </p:cBhvr>
                                      <p:to>
                                        <p:strVal val="solid"/>
                                      </p:to>
                                    </p:set>
                                    <p:set>
                                      <p:cBhvr>
                                        <p:cTn id="28" dur="250" autoRev="1" fill="remove"/>
                                        <p:tgtEl>
                                          <p:spTgt spid="5">
                                            <p:graphicEl>
                                              <a:dgm id="{665A4EBF-69EA-4A84-92E3-DAE019B04006}"/>
                                            </p:graphicEl>
                                          </p:spTgt>
                                        </p:tgtEl>
                                        <p:attrNameLst>
                                          <p:attrName>fill.on</p:attrName>
                                        </p:attrNameLst>
                                      </p:cBhvr>
                                      <p:to>
                                        <p:strVal val="true"/>
                                      </p:to>
                                    </p:set>
                                  </p:childTnLst>
                                </p:cTn>
                              </p:par>
                              <p:par>
                                <p:cTn id="29" presetID="27" presetClass="emph" presetSubtype="0" fill="remove" grpId="0" nodeType="withEffect">
                                  <p:stCondLst>
                                    <p:cond delay="0"/>
                                  </p:stCondLst>
                                  <p:childTnLst>
                                    <p:animClr clrSpc="rgb" dir="cw">
                                      <p:cBhvr override="childStyle">
                                        <p:cTn id="30" dur="250" autoRev="1" fill="remove"/>
                                        <p:tgtEl>
                                          <p:spTgt spid="5">
                                            <p:graphicEl>
                                              <a:dgm id="{0BFA0431-FDA2-4F8F-8736-3B33BA141276}"/>
                                            </p:graphicEl>
                                          </p:spTgt>
                                        </p:tgtEl>
                                        <p:attrNameLst>
                                          <p:attrName>style.color</p:attrName>
                                        </p:attrNameLst>
                                      </p:cBhvr>
                                      <p:to>
                                        <a:schemeClr val="bg1"/>
                                      </p:to>
                                    </p:animClr>
                                    <p:animClr clrSpc="rgb" dir="cw">
                                      <p:cBhvr>
                                        <p:cTn id="31" dur="250" autoRev="1" fill="remove"/>
                                        <p:tgtEl>
                                          <p:spTgt spid="5">
                                            <p:graphicEl>
                                              <a:dgm id="{0BFA0431-FDA2-4F8F-8736-3B33BA141276}"/>
                                            </p:graphicEl>
                                          </p:spTgt>
                                        </p:tgtEl>
                                        <p:attrNameLst>
                                          <p:attrName>fillcolor</p:attrName>
                                        </p:attrNameLst>
                                      </p:cBhvr>
                                      <p:to>
                                        <a:schemeClr val="bg1"/>
                                      </p:to>
                                    </p:animClr>
                                    <p:set>
                                      <p:cBhvr>
                                        <p:cTn id="32" dur="250" autoRev="1" fill="remove"/>
                                        <p:tgtEl>
                                          <p:spTgt spid="5">
                                            <p:graphicEl>
                                              <a:dgm id="{0BFA0431-FDA2-4F8F-8736-3B33BA141276}"/>
                                            </p:graphicEl>
                                          </p:spTgt>
                                        </p:tgtEl>
                                        <p:attrNameLst>
                                          <p:attrName>fill.type</p:attrName>
                                        </p:attrNameLst>
                                      </p:cBhvr>
                                      <p:to>
                                        <p:strVal val="solid"/>
                                      </p:to>
                                    </p:set>
                                    <p:set>
                                      <p:cBhvr>
                                        <p:cTn id="33" dur="250" autoRev="1" fill="remove"/>
                                        <p:tgtEl>
                                          <p:spTgt spid="5">
                                            <p:graphicEl>
                                              <a:dgm id="{0BFA0431-FDA2-4F8F-8736-3B33BA141276}"/>
                                            </p:graphicEl>
                                          </p:spTgt>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remove" grpId="0" nodeType="clickEffect">
                                  <p:stCondLst>
                                    <p:cond delay="0"/>
                                  </p:stCondLst>
                                  <p:childTnLst>
                                    <p:animClr clrSpc="rgb" dir="cw">
                                      <p:cBhvr override="childStyle">
                                        <p:cTn id="37" dur="250" autoRev="1" fill="remove"/>
                                        <p:tgtEl>
                                          <p:spTgt spid="5">
                                            <p:graphicEl>
                                              <a:dgm id="{B0914B70-FA07-43B2-869E-DA8072D23F10}"/>
                                            </p:graphicEl>
                                          </p:spTgt>
                                        </p:tgtEl>
                                        <p:attrNameLst>
                                          <p:attrName>style.color</p:attrName>
                                        </p:attrNameLst>
                                      </p:cBhvr>
                                      <p:to>
                                        <a:schemeClr val="bg1"/>
                                      </p:to>
                                    </p:animClr>
                                    <p:animClr clrSpc="rgb" dir="cw">
                                      <p:cBhvr>
                                        <p:cTn id="38" dur="250" autoRev="1" fill="remove"/>
                                        <p:tgtEl>
                                          <p:spTgt spid="5">
                                            <p:graphicEl>
                                              <a:dgm id="{B0914B70-FA07-43B2-869E-DA8072D23F10}"/>
                                            </p:graphicEl>
                                          </p:spTgt>
                                        </p:tgtEl>
                                        <p:attrNameLst>
                                          <p:attrName>fillcolor</p:attrName>
                                        </p:attrNameLst>
                                      </p:cBhvr>
                                      <p:to>
                                        <a:schemeClr val="bg1"/>
                                      </p:to>
                                    </p:animClr>
                                    <p:set>
                                      <p:cBhvr>
                                        <p:cTn id="39" dur="250" autoRev="1" fill="remove"/>
                                        <p:tgtEl>
                                          <p:spTgt spid="5">
                                            <p:graphicEl>
                                              <a:dgm id="{B0914B70-FA07-43B2-869E-DA8072D23F10}"/>
                                            </p:graphicEl>
                                          </p:spTgt>
                                        </p:tgtEl>
                                        <p:attrNameLst>
                                          <p:attrName>fill.type</p:attrName>
                                        </p:attrNameLst>
                                      </p:cBhvr>
                                      <p:to>
                                        <p:strVal val="solid"/>
                                      </p:to>
                                    </p:set>
                                    <p:set>
                                      <p:cBhvr>
                                        <p:cTn id="40" dur="250" autoRev="1" fill="remove"/>
                                        <p:tgtEl>
                                          <p:spTgt spid="5">
                                            <p:graphicEl>
                                              <a:dgm id="{B0914B70-FA07-43B2-869E-DA8072D23F10}"/>
                                            </p:graphicEl>
                                          </p:spTgt>
                                        </p:tgtEl>
                                        <p:attrNameLst>
                                          <p:attrName>fill.on</p:attrName>
                                        </p:attrNameLst>
                                      </p:cBhvr>
                                      <p:to>
                                        <p:strVal val="true"/>
                                      </p:to>
                                    </p:set>
                                  </p:childTnLst>
                                </p:cTn>
                              </p:par>
                              <p:par>
                                <p:cTn id="41" presetID="27" presetClass="emph" presetSubtype="0" fill="remove" grpId="0" nodeType="withEffect">
                                  <p:stCondLst>
                                    <p:cond delay="0"/>
                                  </p:stCondLst>
                                  <p:childTnLst>
                                    <p:animClr clrSpc="rgb" dir="cw">
                                      <p:cBhvr override="childStyle">
                                        <p:cTn id="42" dur="250" autoRev="1" fill="remove"/>
                                        <p:tgtEl>
                                          <p:spTgt spid="5">
                                            <p:graphicEl>
                                              <a:dgm id="{2C680261-5314-4DD6-8F8E-4398BA66B526}"/>
                                            </p:graphicEl>
                                          </p:spTgt>
                                        </p:tgtEl>
                                        <p:attrNameLst>
                                          <p:attrName>style.color</p:attrName>
                                        </p:attrNameLst>
                                      </p:cBhvr>
                                      <p:to>
                                        <a:schemeClr val="bg1"/>
                                      </p:to>
                                    </p:animClr>
                                    <p:animClr clrSpc="rgb" dir="cw">
                                      <p:cBhvr>
                                        <p:cTn id="43" dur="250" autoRev="1" fill="remove"/>
                                        <p:tgtEl>
                                          <p:spTgt spid="5">
                                            <p:graphicEl>
                                              <a:dgm id="{2C680261-5314-4DD6-8F8E-4398BA66B526}"/>
                                            </p:graphicEl>
                                          </p:spTgt>
                                        </p:tgtEl>
                                        <p:attrNameLst>
                                          <p:attrName>fillcolor</p:attrName>
                                        </p:attrNameLst>
                                      </p:cBhvr>
                                      <p:to>
                                        <a:schemeClr val="bg1"/>
                                      </p:to>
                                    </p:animClr>
                                    <p:set>
                                      <p:cBhvr>
                                        <p:cTn id="44" dur="250" autoRev="1" fill="remove"/>
                                        <p:tgtEl>
                                          <p:spTgt spid="5">
                                            <p:graphicEl>
                                              <a:dgm id="{2C680261-5314-4DD6-8F8E-4398BA66B526}"/>
                                            </p:graphicEl>
                                          </p:spTgt>
                                        </p:tgtEl>
                                        <p:attrNameLst>
                                          <p:attrName>fill.type</p:attrName>
                                        </p:attrNameLst>
                                      </p:cBhvr>
                                      <p:to>
                                        <p:strVal val="solid"/>
                                      </p:to>
                                    </p:set>
                                    <p:set>
                                      <p:cBhvr>
                                        <p:cTn id="45" dur="250" autoRev="1" fill="remove"/>
                                        <p:tgtEl>
                                          <p:spTgt spid="5">
                                            <p:graphicEl>
                                              <a:dgm id="{2C680261-5314-4DD6-8F8E-4398BA66B526}"/>
                                            </p:graphicEl>
                                          </p:spTgt>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grpId="0" nodeType="clickEffect">
                                  <p:stCondLst>
                                    <p:cond delay="0"/>
                                  </p:stCondLst>
                                  <p:childTnLst>
                                    <p:animClr clrSpc="rgb" dir="cw">
                                      <p:cBhvr override="childStyle">
                                        <p:cTn id="49" dur="250" autoRev="1" fill="remove"/>
                                        <p:tgtEl>
                                          <p:spTgt spid="5">
                                            <p:graphicEl>
                                              <a:dgm id="{BEA7060D-BC56-4227-B277-2028A1996410}"/>
                                            </p:graphicEl>
                                          </p:spTgt>
                                        </p:tgtEl>
                                        <p:attrNameLst>
                                          <p:attrName>style.color</p:attrName>
                                        </p:attrNameLst>
                                      </p:cBhvr>
                                      <p:to>
                                        <a:schemeClr val="bg1"/>
                                      </p:to>
                                    </p:animClr>
                                    <p:animClr clrSpc="rgb" dir="cw">
                                      <p:cBhvr>
                                        <p:cTn id="50" dur="250" autoRev="1" fill="remove"/>
                                        <p:tgtEl>
                                          <p:spTgt spid="5">
                                            <p:graphicEl>
                                              <a:dgm id="{BEA7060D-BC56-4227-B277-2028A1996410}"/>
                                            </p:graphicEl>
                                          </p:spTgt>
                                        </p:tgtEl>
                                        <p:attrNameLst>
                                          <p:attrName>fillcolor</p:attrName>
                                        </p:attrNameLst>
                                      </p:cBhvr>
                                      <p:to>
                                        <a:schemeClr val="bg1"/>
                                      </p:to>
                                    </p:animClr>
                                    <p:set>
                                      <p:cBhvr>
                                        <p:cTn id="51" dur="250" autoRev="1" fill="remove"/>
                                        <p:tgtEl>
                                          <p:spTgt spid="5">
                                            <p:graphicEl>
                                              <a:dgm id="{BEA7060D-BC56-4227-B277-2028A1996410}"/>
                                            </p:graphicEl>
                                          </p:spTgt>
                                        </p:tgtEl>
                                        <p:attrNameLst>
                                          <p:attrName>fill.type</p:attrName>
                                        </p:attrNameLst>
                                      </p:cBhvr>
                                      <p:to>
                                        <p:strVal val="solid"/>
                                      </p:to>
                                    </p:set>
                                    <p:set>
                                      <p:cBhvr>
                                        <p:cTn id="52" dur="250" autoRev="1" fill="remove"/>
                                        <p:tgtEl>
                                          <p:spTgt spid="5">
                                            <p:graphicEl>
                                              <a:dgm id="{BEA7060D-BC56-4227-B277-2028A1996410}"/>
                                            </p:graphicEl>
                                          </p:spTgt>
                                        </p:tgtEl>
                                        <p:attrNameLst>
                                          <p:attrName>fill.on</p:attrName>
                                        </p:attrNameLst>
                                      </p:cBhvr>
                                      <p:to>
                                        <p:strVal val="true"/>
                                      </p:to>
                                    </p:set>
                                  </p:childTnLst>
                                </p:cTn>
                              </p:par>
                              <p:par>
                                <p:cTn id="53" presetID="27" presetClass="emph" presetSubtype="0" fill="remove" grpId="0" nodeType="withEffect">
                                  <p:stCondLst>
                                    <p:cond delay="0"/>
                                  </p:stCondLst>
                                  <p:childTnLst>
                                    <p:animClr clrSpc="rgb" dir="cw">
                                      <p:cBhvr override="childStyle">
                                        <p:cTn id="54" dur="250" autoRev="1" fill="remove"/>
                                        <p:tgtEl>
                                          <p:spTgt spid="5">
                                            <p:graphicEl>
                                              <a:dgm id="{EA2D9132-EEA9-491E-858D-376003B211F2}"/>
                                            </p:graphicEl>
                                          </p:spTgt>
                                        </p:tgtEl>
                                        <p:attrNameLst>
                                          <p:attrName>style.color</p:attrName>
                                        </p:attrNameLst>
                                      </p:cBhvr>
                                      <p:to>
                                        <a:schemeClr val="bg1"/>
                                      </p:to>
                                    </p:animClr>
                                    <p:animClr clrSpc="rgb" dir="cw">
                                      <p:cBhvr>
                                        <p:cTn id="55" dur="250" autoRev="1" fill="remove"/>
                                        <p:tgtEl>
                                          <p:spTgt spid="5">
                                            <p:graphicEl>
                                              <a:dgm id="{EA2D9132-EEA9-491E-858D-376003B211F2}"/>
                                            </p:graphicEl>
                                          </p:spTgt>
                                        </p:tgtEl>
                                        <p:attrNameLst>
                                          <p:attrName>fillcolor</p:attrName>
                                        </p:attrNameLst>
                                      </p:cBhvr>
                                      <p:to>
                                        <a:schemeClr val="bg1"/>
                                      </p:to>
                                    </p:animClr>
                                    <p:set>
                                      <p:cBhvr>
                                        <p:cTn id="56" dur="250" autoRev="1" fill="remove"/>
                                        <p:tgtEl>
                                          <p:spTgt spid="5">
                                            <p:graphicEl>
                                              <a:dgm id="{EA2D9132-EEA9-491E-858D-376003B211F2}"/>
                                            </p:graphicEl>
                                          </p:spTgt>
                                        </p:tgtEl>
                                        <p:attrNameLst>
                                          <p:attrName>fill.type</p:attrName>
                                        </p:attrNameLst>
                                      </p:cBhvr>
                                      <p:to>
                                        <p:strVal val="solid"/>
                                      </p:to>
                                    </p:set>
                                    <p:set>
                                      <p:cBhvr>
                                        <p:cTn id="57" dur="250" autoRev="1" fill="remove"/>
                                        <p:tgtEl>
                                          <p:spTgt spid="5">
                                            <p:graphicEl>
                                              <a:dgm id="{EA2D9132-EEA9-491E-858D-376003B211F2}"/>
                                            </p:graphicEl>
                                          </p:spTgt>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27" presetClass="emph" presetSubtype="0" fill="remove" grpId="0" nodeType="clickEffect">
                                  <p:stCondLst>
                                    <p:cond delay="0"/>
                                  </p:stCondLst>
                                  <p:childTnLst>
                                    <p:animClr clrSpc="rgb" dir="cw">
                                      <p:cBhvr override="childStyle">
                                        <p:cTn id="61" dur="250" autoRev="1" fill="remove"/>
                                        <p:tgtEl>
                                          <p:spTgt spid="5">
                                            <p:graphicEl>
                                              <a:dgm id="{09438700-7042-432D-B150-A2ED452F9FA0}"/>
                                            </p:graphicEl>
                                          </p:spTgt>
                                        </p:tgtEl>
                                        <p:attrNameLst>
                                          <p:attrName>style.color</p:attrName>
                                        </p:attrNameLst>
                                      </p:cBhvr>
                                      <p:to>
                                        <a:schemeClr val="bg1"/>
                                      </p:to>
                                    </p:animClr>
                                    <p:animClr clrSpc="rgb" dir="cw">
                                      <p:cBhvr>
                                        <p:cTn id="62" dur="250" autoRev="1" fill="remove"/>
                                        <p:tgtEl>
                                          <p:spTgt spid="5">
                                            <p:graphicEl>
                                              <a:dgm id="{09438700-7042-432D-B150-A2ED452F9FA0}"/>
                                            </p:graphicEl>
                                          </p:spTgt>
                                        </p:tgtEl>
                                        <p:attrNameLst>
                                          <p:attrName>fillcolor</p:attrName>
                                        </p:attrNameLst>
                                      </p:cBhvr>
                                      <p:to>
                                        <a:schemeClr val="bg1"/>
                                      </p:to>
                                    </p:animClr>
                                    <p:set>
                                      <p:cBhvr>
                                        <p:cTn id="63" dur="250" autoRev="1" fill="remove"/>
                                        <p:tgtEl>
                                          <p:spTgt spid="5">
                                            <p:graphicEl>
                                              <a:dgm id="{09438700-7042-432D-B150-A2ED452F9FA0}"/>
                                            </p:graphicEl>
                                          </p:spTgt>
                                        </p:tgtEl>
                                        <p:attrNameLst>
                                          <p:attrName>fill.type</p:attrName>
                                        </p:attrNameLst>
                                      </p:cBhvr>
                                      <p:to>
                                        <p:strVal val="solid"/>
                                      </p:to>
                                    </p:set>
                                    <p:set>
                                      <p:cBhvr>
                                        <p:cTn id="64" dur="250" autoRev="1" fill="remove"/>
                                        <p:tgtEl>
                                          <p:spTgt spid="5">
                                            <p:graphicEl>
                                              <a:dgm id="{09438700-7042-432D-B150-A2ED452F9FA0}"/>
                                            </p:graphicEl>
                                          </p:spTgt>
                                        </p:tgtEl>
                                        <p:attrNameLst>
                                          <p:attrName>fill.on</p:attrName>
                                        </p:attrNameLst>
                                      </p:cBhvr>
                                      <p:to>
                                        <p:strVal val="true"/>
                                      </p:to>
                                    </p:set>
                                  </p:childTnLst>
                                </p:cTn>
                              </p:par>
                              <p:par>
                                <p:cTn id="65" presetID="27" presetClass="emph" presetSubtype="0" fill="remove" grpId="0" nodeType="withEffect">
                                  <p:stCondLst>
                                    <p:cond delay="0"/>
                                  </p:stCondLst>
                                  <p:childTnLst>
                                    <p:animClr clrSpc="rgb" dir="cw">
                                      <p:cBhvr override="childStyle">
                                        <p:cTn id="66" dur="250" autoRev="1" fill="remove"/>
                                        <p:tgtEl>
                                          <p:spTgt spid="5">
                                            <p:graphicEl>
                                              <a:dgm id="{82C8CA4A-05A0-4BFA-A20C-C976BDAF6A85}"/>
                                            </p:graphicEl>
                                          </p:spTgt>
                                        </p:tgtEl>
                                        <p:attrNameLst>
                                          <p:attrName>style.color</p:attrName>
                                        </p:attrNameLst>
                                      </p:cBhvr>
                                      <p:to>
                                        <a:schemeClr val="bg1"/>
                                      </p:to>
                                    </p:animClr>
                                    <p:animClr clrSpc="rgb" dir="cw">
                                      <p:cBhvr>
                                        <p:cTn id="67" dur="250" autoRev="1" fill="remove"/>
                                        <p:tgtEl>
                                          <p:spTgt spid="5">
                                            <p:graphicEl>
                                              <a:dgm id="{82C8CA4A-05A0-4BFA-A20C-C976BDAF6A85}"/>
                                            </p:graphicEl>
                                          </p:spTgt>
                                        </p:tgtEl>
                                        <p:attrNameLst>
                                          <p:attrName>fillcolor</p:attrName>
                                        </p:attrNameLst>
                                      </p:cBhvr>
                                      <p:to>
                                        <a:schemeClr val="bg1"/>
                                      </p:to>
                                    </p:animClr>
                                    <p:set>
                                      <p:cBhvr>
                                        <p:cTn id="68" dur="250" autoRev="1" fill="remove"/>
                                        <p:tgtEl>
                                          <p:spTgt spid="5">
                                            <p:graphicEl>
                                              <a:dgm id="{82C8CA4A-05A0-4BFA-A20C-C976BDAF6A85}"/>
                                            </p:graphicEl>
                                          </p:spTgt>
                                        </p:tgtEl>
                                        <p:attrNameLst>
                                          <p:attrName>fill.type</p:attrName>
                                        </p:attrNameLst>
                                      </p:cBhvr>
                                      <p:to>
                                        <p:strVal val="solid"/>
                                      </p:to>
                                    </p:set>
                                    <p:set>
                                      <p:cBhvr>
                                        <p:cTn id="69" dur="250" autoRev="1" fill="remove"/>
                                        <p:tgtEl>
                                          <p:spTgt spid="5">
                                            <p:graphicEl>
                                              <a:dgm id="{82C8CA4A-05A0-4BFA-A20C-C976BDAF6A85}"/>
                                            </p:graphicEl>
                                          </p:spTgt>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27" presetClass="emph" presetSubtype="0" fill="remove" grpId="0" nodeType="clickEffect">
                                  <p:stCondLst>
                                    <p:cond delay="0"/>
                                  </p:stCondLst>
                                  <p:childTnLst>
                                    <p:animClr clrSpc="rgb" dir="cw">
                                      <p:cBhvr override="childStyle">
                                        <p:cTn id="73" dur="250" autoRev="1" fill="remove"/>
                                        <p:tgtEl>
                                          <p:spTgt spid="5">
                                            <p:graphicEl>
                                              <a:dgm id="{E28E0505-5FD8-4D6A-AC9C-3423991475AA}"/>
                                            </p:graphicEl>
                                          </p:spTgt>
                                        </p:tgtEl>
                                        <p:attrNameLst>
                                          <p:attrName>style.color</p:attrName>
                                        </p:attrNameLst>
                                      </p:cBhvr>
                                      <p:to>
                                        <a:schemeClr val="bg1"/>
                                      </p:to>
                                    </p:animClr>
                                    <p:animClr clrSpc="rgb" dir="cw">
                                      <p:cBhvr>
                                        <p:cTn id="74" dur="250" autoRev="1" fill="remove"/>
                                        <p:tgtEl>
                                          <p:spTgt spid="5">
                                            <p:graphicEl>
                                              <a:dgm id="{E28E0505-5FD8-4D6A-AC9C-3423991475AA}"/>
                                            </p:graphicEl>
                                          </p:spTgt>
                                        </p:tgtEl>
                                        <p:attrNameLst>
                                          <p:attrName>fillcolor</p:attrName>
                                        </p:attrNameLst>
                                      </p:cBhvr>
                                      <p:to>
                                        <a:schemeClr val="bg1"/>
                                      </p:to>
                                    </p:animClr>
                                    <p:set>
                                      <p:cBhvr>
                                        <p:cTn id="75" dur="250" autoRev="1" fill="remove"/>
                                        <p:tgtEl>
                                          <p:spTgt spid="5">
                                            <p:graphicEl>
                                              <a:dgm id="{E28E0505-5FD8-4D6A-AC9C-3423991475AA}"/>
                                            </p:graphicEl>
                                          </p:spTgt>
                                        </p:tgtEl>
                                        <p:attrNameLst>
                                          <p:attrName>fill.type</p:attrName>
                                        </p:attrNameLst>
                                      </p:cBhvr>
                                      <p:to>
                                        <p:strVal val="solid"/>
                                      </p:to>
                                    </p:set>
                                    <p:set>
                                      <p:cBhvr>
                                        <p:cTn id="76" dur="250" autoRev="1" fill="remove"/>
                                        <p:tgtEl>
                                          <p:spTgt spid="5">
                                            <p:graphicEl>
                                              <a:dgm id="{E28E0505-5FD8-4D6A-AC9C-3423991475AA}"/>
                                            </p:graphicEl>
                                          </p:spTgt>
                                        </p:tgtEl>
                                        <p:attrNameLst>
                                          <p:attrName>fill.on</p:attrName>
                                        </p:attrNameLst>
                                      </p:cBhvr>
                                      <p:to>
                                        <p:strVal val="true"/>
                                      </p:to>
                                    </p:set>
                                  </p:childTnLst>
                                </p:cTn>
                              </p:par>
                              <p:par>
                                <p:cTn id="77" presetID="27" presetClass="emph" presetSubtype="0" fill="remove" grpId="0" nodeType="withEffect">
                                  <p:stCondLst>
                                    <p:cond delay="0"/>
                                  </p:stCondLst>
                                  <p:childTnLst>
                                    <p:animClr clrSpc="rgb" dir="cw">
                                      <p:cBhvr override="childStyle">
                                        <p:cTn id="78" dur="250" autoRev="1" fill="remove"/>
                                        <p:tgtEl>
                                          <p:spTgt spid="5">
                                            <p:graphicEl>
                                              <a:dgm id="{CF98BF16-D571-45DF-A40D-0DD7352CF3BA}"/>
                                            </p:graphicEl>
                                          </p:spTgt>
                                        </p:tgtEl>
                                        <p:attrNameLst>
                                          <p:attrName>style.color</p:attrName>
                                        </p:attrNameLst>
                                      </p:cBhvr>
                                      <p:to>
                                        <a:schemeClr val="bg1"/>
                                      </p:to>
                                    </p:animClr>
                                    <p:animClr clrSpc="rgb" dir="cw">
                                      <p:cBhvr>
                                        <p:cTn id="79" dur="250" autoRev="1" fill="remove"/>
                                        <p:tgtEl>
                                          <p:spTgt spid="5">
                                            <p:graphicEl>
                                              <a:dgm id="{CF98BF16-D571-45DF-A40D-0DD7352CF3BA}"/>
                                            </p:graphicEl>
                                          </p:spTgt>
                                        </p:tgtEl>
                                        <p:attrNameLst>
                                          <p:attrName>fillcolor</p:attrName>
                                        </p:attrNameLst>
                                      </p:cBhvr>
                                      <p:to>
                                        <a:schemeClr val="bg1"/>
                                      </p:to>
                                    </p:animClr>
                                    <p:set>
                                      <p:cBhvr>
                                        <p:cTn id="80" dur="250" autoRev="1" fill="remove"/>
                                        <p:tgtEl>
                                          <p:spTgt spid="5">
                                            <p:graphicEl>
                                              <a:dgm id="{CF98BF16-D571-45DF-A40D-0DD7352CF3BA}"/>
                                            </p:graphicEl>
                                          </p:spTgt>
                                        </p:tgtEl>
                                        <p:attrNameLst>
                                          <p:attrName>fill.type</p:attrName>
                                        </p:attrNameLst>
                                      </p:cBhvr>
                                      <p:to>
                                        <p:strVal val="solid"/>
                                      </p:to>
                                    </p:set>
                                    <p:set>
                                      <p:cBhvr>
                                        <p:cTn id="81" dur="250" autoRev="1" fill="remove"/>
                                        <p:tgtEl>
                                          <p:spTgt spid="5">
                                            <p:graphicEl>
                                              <a:dgm id="{CF98BF16-D571-45DF-A40D-0DD7352CF3BA}"/>
                                            </p:graphicEl>
                                          </p:spTgt>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27" presetClass="emph" presetSubtype="0" fill="remove" grpId="0" nodeType="clickEffect">
                                  <p:stCondLst>
                                    <p:cond delay="0"/>
                                  </p:stCondLst>
                                  <p:childTnLst>
                                    <p:animClr clrSpc="rgb" dir="cw">
                                      <p:cBhvr override="childStyle">
                                        <p:cTn id="85" dur="250" autoRev="1" fill="remove"/>
                                        <p:tgtEl>
                                          <p:spTgt spid="5">
                                            <p:graphicEl>
                                              <a:dgm id="{466D476E-86F1-42BC-B9D9-9F0904CA524B}"/>
                                            </p:graphicEl>
                                          </p:spTgt>
                                        </p:tgtEl>
                                        <p:attrNameLst>
                                          <p:attrName>style.color</p:attrName>
                                        </p:attrNameLst>
                                      </p:cBhvr>
                                      <p:to>
                                        <a:schemeClr val="bg1"/>
                                      </p:to>
                                    </p:animClr>
                                    <p:animClr clrSpc="rgb" dir="cw">
                                      <p:cBhvr>
                                        <p:cTn id="86" dur="250" autoRev="1" fill="remove"/>
                                        <p:tgtEl>
                                          <p:spTgt spid="5">
                                            <p:graphicEl>
                                              <a:dgm id="{466D476E-86F1-42BC-B9D9-9F0904CA524B}"/>
                                            </p:graphicEl>
                                          </p:spTgt>
                                        </p:tgtEl>
                                        <p:attrNameLst>
                                          <p:attrName>fillcolor</p:attrName>
                                        </p:attrNameLst>
                                      </p:cBhvr>
                                      <p:to>
                                        <a:schemeClr val="bg1"/>
                                      </p:to>
                                    </p:animClr>
                                    <p:set>
                                      <p:cBhvr>
                                        <p:cTn id="87" dur="250" autoRev="1" fill="remove"/>
                                        <p:tgtEl>
                                          <p:spTgt spid="5">
                                            <p:graphicEl>
                                              <a:dgm id="{466D476E-86F1-42BC-B9D9-9F0904CA524B}"/>
                                            </p:graphicEl>
                                          </p:spTgt>
                                        </p:tgtEl>
                                        <p:attrNameLst>
                                          <p:attrName>fill.type</p:attrName>
                                        </p:attrNameLst>
                                      </p:cBhvr>
                                      <p:to>
                                        <p:strVal val="solid"/>
                                      </p:to>
                                    </p:set>
                                    <p:set>
                                      <p:cBhvr>
                                        <p:cTn id="88" dur="250" autoRev="1" fill="remove"/>
                                        <p:tgtEl>
                                          <p:spTgt spid="5">
                                            <p:graphicEl>
                                              <a:dgm id="{466D476E-86F1-42BC-B9D9-9F0904CA524B}"/>
                                            </p:graphicEl>
                                          </p:spTgt>
                                        </p:tgtEl>
                                        <p:attrNameLst>
                                          <p:attrName>fill.on</p:attrName>
                                        </p:attrNameLst>
                                      </p:cBhvr>
                                      <p:to>
                                        <p:strVal val="true"/>
                                      </p:to>
                                    </p:set>
                                  </p:childTnLst>
                                </p:cTn>
                              </p:par>
                              <p:par>
                                <p:cTn id="89" presetID="27" presetClass="emph" presetSubtype="0" fill="remove" grpId="0" nodeType="withEffect">
                                  <p:stCondLst>
                                    <p:cond delay="0"/>
                                  </p:stCondLst>
                                  <p:childTnLst>
                                    <p:animClr clrSpc="rgb" dir="cw">
                                      <p:cBhvr override="childStyle">
                                        <p:cTn id="90" dur="250" autoRev="1" fill="remove"/>
                                        <p:tgtEl>
                                          <p:spTgt spid="5">
                                            <p:graphicEl>
                                              <a:dgm id="{72ECBA54-AD3E-4F09-85FA-9D076BCA934B}"/>
                                            </p:graphicEl>
                                          </p:spTgt>
                                        </p:tgtEl>
                                        <p:attrNameLst>
                                          <p:attrName>style.color</p:attrName>
                                        </p:attrNameLst>
                                      </p:cBhvr>
                                      <p:to>
                                        <a:schemeClr val="bg1"/>
                                      </p:to>
                                    </p:animClr>
                                    <p:animClr clrSpc="rgb" dir="cw">
                                      <p:cBhvr>
                                        <p:cTn id="91" dur="250" autoRev="1" fill="remove"/>
                                        <p:tgtEl>
                                          <p:spTgt spid="5">
                                            <p:graphicEl>
                                              <a:dgm id="{72ECBA54-AD3E-4F09-85FA-9D076BCA934B}"/>
                                            </p:graphicEl>
                                          </p:spTgt>
                                        </p:tgtEl>
                                        <p:attrNameLst>
                                          <p:attrName>fillcolor</p:attrName>
                                        </p:attrNameLst>
                                      </p:cBhvr>
                                      <p:to>
                                        <a:schemeClr val="bg1"/>
                                      </p:to>
                                    </p:animClr>
                                    <p:set>
                                      <p:cBhvr>
                                        <p:cTn id="92" dur="250" autoRev="1" fill="remove"/>
                                        <p:tgtEl>
                                          <p:spTgt spid="5">
                                            <p:graphicEl>
                                              <a:dgm id="{72ECBA54-AD3E-4F09-85FA-9D076BCA934B}"/>
                                            </p:graphicEl>
                                          </p:spTgt>
                                        </p:tgtEl>
                                        <p:attrNameLst>
                                          <p:attrName>fill.type</p:attrName>
                                        </p:attrNameLst>
                                      </p:cBhvr>
                                      <p:to>
                                        <p:strVal val="solid"/>
                                      </p:to>
                                    </p:set>
                                    <p:set>
                                      <p:cBhvr>
                                        <p:cTn id="93" dur="250" autoRev="1" fill="remove"/>
                                        <p:tgtEl>
                                          <p:spTgt spid="5">
                                            <p:graphicEl>
                                              <a:dgm id="{72ECBA54-AD3E-4F09-85FA-9D076BCA934B}"/>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normAutofit fontScale="90000"/>
          </a:bodyPr>
          <a:lstStyle/>
          <a:p>
            <a:pPr algn="ctr"/>
            <a:r>
              <a:rPr lang="en-US" dirty="0"/>
              <a:t>Guiding Principles</a:t>
            </a:r>
            <a:br>
              <a:rPr lang="en-US" dirty="0"/>
            </a:br>
            <a:r>
              <a:rPr lang="en-US" dirty="0"/>
              <a:t>Example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4449683"/>
              </p:ext>
            </p:extLst>
          </p:nvPr>
        </p:nvGraphicFramePr>
        <p:xfrm>
          <a:off x="609600" y="1752600"/>
          <a:ext cx="7924800" cy="407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548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007691EA-FD1F-4EA6-93DF-24A360424D1C}"/>
                                            </p:graphicEl>
                                          </p:spTgt>
                                        </p:tgtEl>
                                        <p:attrNameLst>
                                          <p:attrName>style.visibility</p:attrName>
                                        </p:attrNameLst>
                                      </p:cBhvr>
                                      <p:to>
                                        <p:strVal val="visible"/>
                                      </p:to>
                                    </p:set>
                                    <p:anim calcmode="lin" valueType="num">
                                      <p:cBhvr additive="base">
                                        <p:cTn id="7" dur="500" fill="hold"/>
                                        <p:tgtEl>
                                          <p:spTgt spid="5">
                                            <p:graphicEl>
                                              <a:dgm id="{007691EA-FD1F-4EA6-93DF-24A360424D1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007691EA-FD1F-4EA6-93DF-24A360424D1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2EC8A1C6-2FCD-4C78-B6A6-7E5D65BD63DC}"/>
                                            </p:graphicEl>
                                          </p:spTgt>
                                        </p:tgtEl>
                                        <p:attrNameLst>
                                          <p:attrName>style.visibility</p:attrName>
                                        </p:attrNameLst>
                                      </p:cBhvr>
                                      <p:to>
                                        <p:strVal val="visible"/>
                                      </p:to>
                                    </p:set>
                                    <p:anim calcmode="lin" valueType="num">
                                      <p:cBhvr additive="base">
                                        <p:cTn id="13" dur="500" fill="hold"/>
                                        <p:tgtEl>
                                          <p:spTgt spid="5">
                                            <p:graphicEl>
                                              <a:dgm id="{2EC8A1C6-2FCD-4C78-B6A6-7E5D65BD63D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2EC8A1C6-2FCD-4C78-B6A6-7E5D65BD63D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5D226432-3137-4B20-BF7A-FD8982DA1436}"/>
                                            </p:graphicEl>
                                          </p:spTgt>
                                        </p:tgtEl>
                                        <p:attrNameLst>
                                          <p:attrName>style.visibility</p:attrName>
                                        </p:attrNameLst>
                                      </p:cBhvr>
                                      <p:to>
                                        <p:strVal val="visible"/>
                                      </p:to>
                                    </p:set>
                                    <p:anim calcmode="lin" valueType="num">
                                      <p:cBhvr additive="base">
                                        <p:cTn id="17" dur="500" fill="hold"/>
                                        <p:tgtEl>
                                          <p:spTgt spid="5">
                                            <p:graphicEl>
                                              <a:dgm id="{5D226432-3137-4B20-BF7A-FD8982DA143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D226432-3137-4B20-BF7A-FD8982DA143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665A4EBF-69EA-4A84-92E3-DAE019B04006}"/>
                                            </p:graphicEl>
                                          </p:spTgt>
                                        </p:tgtEl>
                                        <p:attrNameLst>
                                          <p:attrName>style.visibility</p:attrName>
                                        </p:attrNameLst>
                                      </p:cBhvr>
                                      <p:to>
                                        <p:strVal val="visible"/>
                                      </p:to>
                                    </p:set>
                                    <p:anim calcmode="lin" valueType="num">
                                      <p:cBhvr additive="base">
                                        <p:cTn id="23" dur="500" fill="hold"/>
                                        <p:tgtEl>
                                          <p:spTgt spid="5">
                                            <p:graphicEl>
                                              <a:dgm id="{665A4EBF-69EA-4A84-92E3-DAE019B0400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665A4EBF-69EA-4A84-92E3-DAE019B04006}"/>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0BFA0431-FDA2-4F8F-8736-3B33BA141276}"/>
                                            </p:graphicEl>
                                          </p:spTgt>
                                        </p:tgtEl>
                                        <p:attrNameLst>
                                          <p:attrName>style.visibility</p:attrName>
                                        </p:attrNameLst>
                                      </p:cBhvr>
                                      <p:to>
                                        <p:strVal val="visible"/>
                                      </p:to>
                                    </p:set>
                                    <p:anim calcmode="lin" valueType="num">
                                      <p:cBhvr additive="base">
                                        <p:cTn id="27" dur="500" fill="hold"/>
                                        <p:tgtEl>
                                          <p:spTgt spid="5">
                                            <p:graphicEl>
                                              <a:dgm id="{0BFA0431-FDA2-4F8F-8736-3B33BA14127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0BFA0431-FDA2-4F8F-8736-3B33BA141276}"/>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B0914B70-FA07-43B2-869E-DA8072D23F10}"/>
                                            </p:graphicEl>
                                          </p:spTgt>
                                        </p:tgtEl>
                                        <p:attrNameLst>
                                          <p:attrName>style.visibility</p:attrName>
                                        </p:attrNameLst>
                                      </p:cBhvr>
                                      <p:to>
                                        <p:strVal val="visible"/>
                                      </p:to>
                                    </p:set>
                                    <p:anim calcmode="lin" valueType="num">
                                      <p:cBhvr additive="base">
                                        <p:cTn id="33" dur="500" fill="hold"/>
                                        <p:tgtEl>
                                          <p:spTgt spid="5">
                                            <p:graphicEl>
                                              <a:dgm id="{B0914B70-FA07-43B2-869E-DA8072D23F10}"/>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B0914B70-FA07-43B2-869E-DA8072D23F10}"/>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2C680261-5314-4DD6-8F8E-4398BA66B526}"/>
                                            </p:graphicEl>
                                          </p:spTgt>
                                        </p:tgtEl>
                                        <p:attrNameLst>
                                          <p:attrName>style.visibility</p:attrName>
                                        </p:attrNameLst>
                                      </p:cBhvr>
                                      <p:to>
                                        <p:strVal val="visible"/>
                                      </p:to>
                                    </p:set>
                                    <p:anim calcmode="lin" valueType="num">
                                      <p:cBhvr additive="base">
                                        <p:cTn id="37" dur="500" fill="hold"/>
                                        <p:tgtEl>
                                          <p:spTgt spid="5">
                                            <p:graphicEl>
                                              <a:dgm id="{2C680261-5314-4DD6-8F8E-4398BA66B52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2C680261-5314-4DD6-8F8E-4398BA66B52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BEA7060D-BC56-4227-B277-2028A1996410}"/>
                                            </p:graphicEl>
                                          </p:spTgt>
                                        </p:tgtEl>
                                        <p:attrNameLst>
                                          <p:attrName>style.visibility</p:attrName>
                                        </p:attrNameLst>
                                      </p:cBhvr>
                                      <p:to>
                                        <p:strVal val="visible"/>
                                      </p:to>
                                    </p:set>
                                    <p:anim calcmode="lin" valueType="num">
                                      <p:cBhvr additive="base">
                                        <p:cTn id="43" dur="500" fill="hold"/>
                                        <p:tgtEl>
                                          <p:spTgt spid="5">
                                            <p:graphicEl>
                                              <a:dgm id="{BEA7060D-BC56-4227-B277-2028A199641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BEA7060D-BC56-4227-B277-2028A1996410}"/>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graphicEl>
                                              <a:dgm id="{EA2D9132-EEA9-491E-858D-376003B211F2}"/>
                                            </p:graphicEl>
                                          </p:spTgt>
                                        </p:tgtEl>
                                        <p:attrNameLst>
                                          <p:attrName>style.visibility</p:attrName>
                                        </p:attrNameLst>
                                      </p:cBhvr>
                                      <p:to>
                                        <p:strVal val="visible"/>
                                      </p:to>
                                    </p:set>
                                    <p:anim calcmode="lin" valueType="num">
                                      <p:cBhvr additive="base">
                                        <p:cTn id="47" dur="500" fill="hold"/>
                                        <p:tgtEl>
                                          <p:spTgt spid="5">
                                            <p:graphicEl>
                                              <a:dgm id="{EA2D9132-EEA9-491E-858D-376003B211F2}"/>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EA2D9132-EEA9-491E-858D-376003B211F2}"/>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graphicEl>
                                              <a:dgm id="{09438700-7042-432D-B150-A2ED452F9FA0}"/>
                                            </p:graphicEl>
                                          </p:spTgt>
                                        </p:tgtEl>
                                        <p:attrNameLst>
                                          <p:attrName>style.visibility</p:attrName>
                                        </p:attrNameLst>
                                      </p:cBhvr>
                                      <p:to>
                                        <p:strVal val="visible"/>
                                      </p:to>
                                    </p:set>
                                    <p:anim calcmode="lin" valueType="num">
                                      <p:cBhvr additive="base">
                                        <p:cTn id="53" dur="500" fill="hold"/>
                                        <p:tgtEl>
                                          <p:spTgt spid="5">
                                            <p:graphicEl>
                                              <a:dgm id="{09438700-7042-432D-B150-A2ED452F9FA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09438700-7042-432D-B150-A2ED452F9FA0}"/>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82C8CA4A-05A0-4BFA-A20C-C976BDAF6A85}"/>
                                            </p:graphicEl>
                                          </p:spTgt>
                                        </p:tgtEl>
                                        <p:attrNameLst>
                                          <p:attrName>style.visibility</p:attrName>
                                        </p:attrNameLst>
                                      </p:cBhvr>
                                      <p:to>
                                        <p:strVal val="visible"/>
                                      </p:to>
                                    </p:set>
                                    <p:anim calcmode="lin" valueType="num">
                                      <p:cBhvr additive="base">
                                        <p:cTn id="57" dur="500" fill="hold"/>
                                        <p:tgtEl>
                                          <p:spTgt spid="5">
                                            <p:graphicEl>
                                              <a:dgm id="{82C8CA4A-05A0-4BFA-A20C-C976BDAF6A85}"/>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82C8CA4A-05A0-4BFA-A20C-C976BDAF6A85}"/>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E28E0505-5FD8-4D6A-AC9C-3423991475AA}"/>
                                            </p:graphicEl>
                                          </p:spTgt>
                                        </p:tgtEl>
                                        <p:attrNameLst>
                                          <p:attrName>style.visibility</p:attrName>
                                        </p:attrNameLst>
                                      </p:cBhvr>
                                      <p:to>
                                        <p:strVal val="visible"/>
                                      </p:to>
                                    </p:set>
                                    <p:anim calcmode="lin" valueType="num">
                                      <p:cBhvr additive="base">
                                        <p:cTn id="63" dur="500" fill="hold"/>
                                        <p:tgtEl>
                                          <p:spTgt spid="5">
                                            <p:graphicEl>
                                              <a:dgm id="{E28E0505-5FD8-4D6A-AC9C-3423991475AA}"/>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E28E0505-5FD8-4D6A-AC9C-3423991475AA}"/>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CF98BF16-D571-45DF-A40D-0DD7352CF3BA}"/>
                                            </p:graphicEl>
                                          </p:spTgt>
                                        </p:tgtEl>
                                        <p:attrNameLst>
                                          <p:attrName>style.visibility</p:attrName>
                                        </p:attrNameLst>
                                      </p:cBhvr>
                                      <p:to>
                                        <p:strVal val="visible"/>
                                      </p:to>
                                    </p:set>
                                    <p:anim calcmode="lin" valueType="num">
                                      <p:cBhvr additive="base">
                                        <p:cTn id="67" dur="500" fill="hold"/>
                                        <p:tgtEl>
                                          <p:spTgt spid="5">
                                            <p:graphicEl>
                                              <a:dgm id="{CF98BF16-D571-45DF-A40D-0DD7352CF3B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CF98BF16-D571-45DF-A40D-0DD7352CF3BA}"/>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graphicEl>
                                              <a:dgm id="{466D476E-86F1-42BC-B9D9-9F0904CA524B}"/>
                                            </p:graphicEl>
                                          </p:spTgt>
                                        </p:tgtEl>
                                        <p:attrNameLst>
                                          <p:attrName>style.visibility</p:attrName>
                                        </p:attrNameLst>
                                      </p:cBhvr>
                                      <p:to>
                                        <p:strVal val="visible"/>
                                      </p:to>
                                    </p:set>
                                    <p:anim calcmode="lin" valueType="num">
                                      <p:cBhvr additive="base">
                                        <p:cTn id="73" dur="500" fill="hold"/>
                                        <p:tgtEl>
                                          <p:spTgt spid="5">
                                            <p:graphicEl>
                                              <a:dgm id="{466D476E-86F1-42BC-B9D9-9F0904CA524B}"/>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466D476E-86F1-42BC-B9D9-9F0904CA524B}"/>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
                                            <p:graphicEl>
                                              <a:dgm id="{72ECBA54-AD3E-4F09-85FA-9D076BCA934B}"/>
                                            </p:graphicEl>
                                          </p:spTgt>
                                        </p:tgtEl>
                                        <p:attrNameLst>
                                          <p:attrName>style.visibility</p:attrName>
                                        </p:attrNameLst>
                                      </p:cBhvr>
                                      <p:to>
                                        <p:strVal val="visible"/>
                                      </p:to>
                                    </p:set>
                                    <p:anim calcmode="lin" valueType="num">
                                      <p:cBhvr additive="base">
                                        <p:cTn id="77" dur="500" fill="hold"/>
                                        <p:tgtEl>
                                          <p:spTgt spid="5">
                                            <p:graphicEl>
                                              <a:dgm id="{72ECBA54-AD3E-4F09-85FA-9D076BCA934B}"/>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72ECBA54-AD3E-4F09-85FA-9D076BCA934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Reminders:</a:t>
            </a:r>
          </a:p>
        </p:txBody>
      </p:sp>
      <p:sp>
        <p:nvSpPr>
          <p:cNvPr id="3" name="Content Placeholder 2"/>
          <p:cNvSpPr>
            <a:spLocks noGrp="1"/>
          </p:cNvSpPr>
          <p:nvPr>
            <p:ph idx="1"/>
          </p:nvPr>
        </p:nvSpPr>
        <p:spPr>
          <a:xfrm>
            <a:off x="1066800" y="1981200"/>
            <a:ext cx="7414708" cy="3508977"/>
          </a:xfrm>
        </p:spPr>
        <p:txBody>
          <a:bodyPr>
            <a:normAutofit/>
          </a:bodyPr>
          <a:lstStyle/>
          <a:p>
            <a:pPr marL="68580" lvl="0" indent="0">
              <a:buSzPct val="65000"/>
              <a:buNone/>
            </a:pPr>
            <a:r>
              <a:rPr lang="en-US" b="1" dirty="0">
                <a:latin typeface="Century Gothic" panose="020B0502020202020204" pitchFamily="34" charset="0"/>
              </a:rPr>
              <a:t>Start with the end in mind</a:t>
            </a:r>
          </a:p>
          <a:p>
            <a:pPr lvl="1">
              <a:buSzPct val="65000"/>
            </a:pPr>
            <a:r>
              <a:rPr lang="en-US" sz="2400" dirty="0">
                <a:latin typeface="Century Gothic" panose="020B0502020202020204" pitchFamily="34" charset="0"/>
              </a:rPr>
              <a:t>Focus on Outcomes</a:t>
            </a:r>
          </a:p>
          <a:p>
            <a:pPr marL="457200" lvl="0" indent="-457200">
              <a:buSzPct val="65000"/>
            </a:pPr>
            <a:endParaRPr lang="en-US" dirty="0">
              <a:latin typeface="Century Gothic" panose="020B0502020202020204" pitchFamily="34" charset="0"/>
            </a:endParaRPr>
          </a:p>
          <a:p>
            <a:pPr marL="68580" lvl="0" indent="0">
              <a:spcBef>
                <a:spcPts val="0"/>
              </a:spcBef>
              <a:spcAft>
                <a:spcPts val="600"/>
              </a:spcAft>
              <a:buSzPct val="65000"/>
              <a:buNone/>
            </a:pPr>
            <a:r>
              <a:rPr lang="en-US" b="1" dirty="0">
                <a:latin typeface="Century Gothic" panose="020B0502020202020204" pitchFamily="34" charset="0"/>
              </a:rPr>
              <a:t>Work towards positive results</a:t>
            </a:r>
          </a:p>
          <a:p>
            <a:pPr lvl="1">
              <a:buSzPct val="65000"/>
            </a:pPr>
            <a:r>
              <a:rPr lang="en-US" sz="2400" dirty="0">
                <a:latin typeface="Century Gothic" panose="020B0502020202020204" pitchFamily="34" charset="0"/>
              </a:rPr>
              <a:t>    = Celebrate and publicize the success</a:t>
            </a:r>
          </a:p>
          <a:p>
            <a:pPr lvl="1">
              <a:buSzPct val="65000"/>
            </a:pPr>
            <a:endParaRPr lang="en-US" sz="2400" dirty="0">
              <a:latin typeface="Century Gothic" panose="020B0502020202020204" pitchFamily="34" charset="0"/>
            </a:endParaRPr>
          </a:p>
          <a:p>
            <a:pPr lvl="1">
              <a:buSzPct val="65000"/>
            </a:pPr>
            <a:r>
              <a:rPr lang="en-US" dirty="0">
                <a:latin typeface="Century Gothic" panose="020B0502020202020204" pitchFamily="34" charset="0"/>
              </a:rPr>
              <a:t>    = Go back and make adjustments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6" name="Picture 2" descr="C:\Users\ebraunel\AppData\Local\Microsoft\Windows\Temporary Internet Files\Content.IE5\QLDRIC43\thumbs[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1676398" y="3751540"/>
            <a:ext cx="361750" cy="520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braunel\AppData\Local\Microsoft\Windows\Temporary Internet Files\Content.IE5\QLDRIC43\thumbs[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646427" y="4489232"/>
            <a:ext cx="388663" cy="559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7790"/>
          <a:stretch/>
        </p:blipFill>
        <p:spPr>
          <a:xfrm rot="1758624">
            <a:off x="6014666" y="1080806"/>
            <a:ext cx="1654355" cy="1345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89743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489200" y="1554480"/>
            <a:ext cx="4267200" cy="4191000"/>
          </a:xfrm>
          <a:prstGeom prst="ellipse">
            <a:avLst/>
          </a:prstGeom>
          <a:ln>
            <a:noFill/>
          </a:ln>
          <a:effectLst>
            <a:softEdge rad="112500"/>
          </a:effectLst>
        </p:spPr>
      </p:pic>
      <p:sp>
        <p:nvSpPr>
          <p:cNvPr id="2" name="Title 1"/>
          <p:cNvSpPr>
            <a:spLocks noGrp="1"/>
          </p:cNvSpPr>
          <p:nvPr>
            <p:ph type="title"/>
          </p:nvPr>
        </p:nvSpPr>
        <p:spPr>
          <a:xfrm>
            <a:off x="990600" y="609600"/>
            <a:ext cx="7024744" cy="838200"/>
          </a:xfrm>
        </p:spPr>
        <p:txBody>
          <a:bodyPr/>
          <a:lstStyle/>
          <a:p>
            <a:r>
              <a:rPr lang="en-US" dirty="0"/>
              <a:t>Processes Groups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8788468"/>
              </p:ext>
            </p:extLst>
          </p:nvPr>
        </p:nvGraphicFramePr>
        <p:xfrm>
          <a:off x="1295400" y="1624505"/>
          <a:ext cx="6535866"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7678866" y="3181923"/>
            <a:ext cx="1180885" cy="3475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Tree>
    <p:custDataLst>
      <p:tags r:id="rId1"/>
    </p:custDataLst>
    <p:extLst>
      <p:ext uri="{BB962C8B-B14F-4D97-AF65-F5344CB8AC3E}">
        <p14:creationId xmlns:p14="http://schemas.microsoft.com/office/powerpoint/2010/main" val="36933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graphicEl>
                                              <a:dgm id="{AEEEDED4-9F43-459B-871A-CB4F3BA59AFD}"/>
                                            </p:graphicEl>
                                          </p:spTgt>
                                        </p:tgtEl>
                                        <p:attrNameLst>
                                          <p:attrName>fillcolor</p:attrName>
                                        </p:attrNameLst>
                                      </p:cBhvr>
                                      <p:to>
                                        <a:srgbClr val="10CF9B"/>
                                      </p:to>
                                    </p:animClr>
                                    <p:set>
                                      <p:cBhvr>
                                        <p:cTn id="7" dur="2000" fill="hold"/>
                                        <p:tgtEl>
                                          <p:spTgt spid="6">
                                            <p:graphicEl>
                                              <a:dgm id="{AEEEDED4-9F43-459B-871A-CB4F3BA59AFD}"/>
                                            </p:graphicEl>
                                          </p:spTgt>
                                        </p:tgtEl>
                                        <p:attrNameLst>
                                          <p:attrName>fill.type</p:attrName>
                                        </p:attrNameLst>
                                      </p:cBhvr>
                                      <p:to>
                                        <p:strVal val="solid"/>
                                      </p:to>
                                    </p:set>
                                    <p:set>
                                      <p:cBhvr>
                                        <p:cTn id="8" dur="2000" fill="hold"/>
                                        <p:tgtEl>
                                          <p:spTgt spid="6">
                                            <p:graphicEl>
                                              <a:dgm id="{AEEEDED4-9F43-459B-871A-CB4F3BA59AFD}"/>
                                            </p:graphicEl>
                                          </p:spTgt>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grpId="0" nodeType="clickEffect">
                                  <p:stCondLst>
                                    <p:cond delay="0"/>
                                  </p:stCondLst>
                                  <p:childTnLst>
                                    <p:animClr clrSpc="rgb" dir="cw">
                                      <p:cBhvr>
                                        <p:cTn id="12" dur="2000" fill="hold"/>
                                        <p:tgtEl>
                                          <p:spTgt spid="6">
                                            <p:graphicEl>
                                              <a:dgm id="{F57AC49F-434F-444D-BFAE-503412325681}"/>
                                            </p:graphicEl>
                                          </p:spTgt>
                                        </p:tgtEl>
                                        <p:attrNameLst>
                                          <p:attrName>fillcolor</p:attrName>
                                        </p:attrNameLst>
                                      </p:cBhvr>
                                      <p:to>
                                        <a:srgbClr val="10CF9B"/>
                                      </p:to>
                                    </p:animClr>
                                    <p:set>
                                      <p:cBhvr>
                                        <p:cTn id="13" dur="2000" fill="hold"/>
                                        <p:tgtEl>
                                          <p:spTgt spid="6">
                                            <p:graphicEl>
                                              <a:dgm id="{F57AC49F-434F-444D-BFAE-503412325681}"/>
                                            </p:graphicEl>
                                          </p:spTgt>
                                        </p:tgtEl>
                                        <p:attrNameLst>
                                          <p:attrName>fill.type</p:attrName>
                                        </p:attrNameLst>
                                      </p:cBhvr>
                                      <p:to>
                                        <p:strVal val="solid"/>
                                      </p:to>
                                    </p:set>
                                    <p:set>
                                      <p:cBhvr>
                                        <p:cTn id="14" dur="2000" fill="hold"/>
                                        <p:tgtEl>
                                          <p:spTgt spid="6">
                                            <p:graphicEl>
                                              <a:dgm id="{F57AC49F-434F-444D-BFAE-503412325681}"/>
                                            </p:graphicEl>
                                          </p:spTgt>
                                        </p:tgtEl>
                                        <p:attrNameLst>
                                          <p:attrName>fill.on</p:attrName>
                                        </p:attrNameLst>
                                      </p:cBhvr>
                                      <p:to>
                                        <p:strVal val="true"/>
                                      </p:to>
                                    </p:set>
                                  </p:childTnLst>
                                </p:cTn>
                              </p:par>
                              <p:par>
                                <p:cTn id="15" presetID="1" presetClass="emph" presetSubtype="2" fill="hold" grpId="0" nodeType="withEffect">
                                  <p:stCondLst>
                                    <p:cond delay="0"/>
                                  </p:stCondLst>
                                  <p:childTnLst>
                                    <p:animClr clrSpc="rgb" dir="cw">
                                      <p:cBhvr>
                                        <p:cTn id="16" dur="2000" fill="hold"/>
                                        <p:tgtEl>
                                          <p:spTgt spid="6">
                                            <p:graphicEl>
                                              <a:dgm id="{674619BD-C017-42F9-B2B8-328E6BB75F05}"/>
                                            </p:graphicEl>
                                          </p:spTgt>
                                        </p:tgtEl>
                                        <p:attrNameLst>
                                          <p:attrName>fillcolor</p:attrName>
                                        </p:attrNameLst>
                                      </p:cBhvr>
                                      <p:to>
                                        <a:srgbClr val="10CF9B"/>
                                      </p:to>
                                    </p:animClr>
                                    <p:set>
                                      <p:cBhvr>
                                        <p:cTn id="17" dur="2000" fill="hold"/>
                                        <p:tgtEl>
                                          <p:spTgt spid="6">
                                            <p:graphicEl>
                                              <a:dgm id="{674619BD-C017-42F9-B2B8-328E6BB75F05}"/>
                                            </p:graphicEl>
                                          </p:spTgt>
                                        </p:tgtEl>
                                        <p:attrNameLst>
                                          <p:attrName>fill.type</p:attrName>
                                        </p:attrNameLst>
                                      </p:cBhvr>
                                      <p:to>
                                        <p:strVal val="solid"/>
                                      </p:to>
                                    </p:set>
                                    <p:set>
                                      <p:cBhvr>
                                        <p:cTn id="18" dur="2000" fill="hold"/>
                                        <p:tgtEl>
                                          <p:spTgt spid="6">
                                            <p:graphicEl>
                                              <a:dgm id="{674619BD-C017-42F9-B2B8-328E6BB75F05}"/>
                                            </p:graphicEl>
                                          </p:spTgt>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grpId="0" nodeType="clickEffect">
                                  <p:stCondLst>
                                    <p:cond delay="0"/>
                                  </p:stCondLst>
                                  <p:childTnLst>
                                    <p:animClr clrSpc="rgb" dir="cw">
                                      <p:cBhvr>
                                        <p:cTn id="22" dur="2000" fill="hold"/>
                                        <p:tgtEl>
                                          <p:spTgt spid="6">
                                            <p:graphicEl>
                                              <a:dgm id="{CB837261-A498-435E-B3DD-D74E15C60C11}"/>
                                            </p:graphicEl>
                                          </p:spTgt>
                                        </p:tgtEl>
                                        <p:attrNameLst>
                                          <p:attrName>fillcolor</p:attrName>
                                        </p:attrNameLst>
                                      </p:cBhvr>
                                      <p:to>
                                        <a:srgbClr val="10CF9B"/>
                                      </p:to>
                                    </p:animClr>
                                    <p:set>
                                      <p:cBhvr>
                                        <p:cTn id="23" dur="2000" fill="hold"/>
                                        <p:tgtEl>
                                          <p:spTgt spid="6">
                                            <p:graphicEl>
                                              <a:dgm id="{CB837261-A498-435E-B3DD-D74E15C60C11}"/>
                                            </p:graphicEl>
                                          </p:spTgt>
                                        </p:tgtEl>
                                        <p:attrNameLst>
                                          <p:attrName>fill.type</p:attrName>
                                        </p:attrNameLst>
                                      </p:cBhvr>
                                      <p:to>
                                        <p:strVal val="solid"/>
                                      </p:to>
                                    </p:set>
                                    <p:set>
                                      <p:cBhvr>
                                        <p:cTn id="24" dur="2000" fill="hold"/>
                                        <p:tgtEl>
                                          <p:spTgt spid="6">
                                            <p:graphicEl>
                                              <a:dgm id="{CB837261-A498-435E-B3DD-D74E15C60C11}"/>
                                            </p:graphicEl>
                                          </p:spTgt>
                                        </p:tgtEl>
                                        <p:attrNameLst>
                                          <p:attrName>fill.on</p:attrName>
                                        </p:attrNameLst>
                                      </p:cBhvr>
                                      <p:to>
                                        <p:strVal val="true"/>
                                      </p:to>
                                    </p:set>
                                  </p:childTnLst>
                                </p:cTn>
                              </p:par>
                              <p:par>
                                <p:cTn id="25" presetID="1" presetClass="emph" presetSubtype="2" fill="hold" grpId="0" nodeType="withEffect">
                                  <p:stCondLst>
                                    <p:cond delay="0"/>
                                  </p:stCondLst>
                                  <p:childTnLst>
                                    <p:animClr clrSpc="rgb" dir="cw">
                                      <p:cBhvr>
                                        <p:cTn id="26" dur="2000" fill="hold"/>
                                        <p:tgtEl>
                                          <p:spTgt spid="6">
                                            <p:graphicEl>
                                              <a:dgm id="{B5F06A97-2BD3-41B0-B1D4-CD6548D9747A}"/>
                                            </p:graphicEl>
                                          </p:spTgt>
                                        </p:tgtEl>
                                        <p:attrNameLst>
                                          <p:attrName>fillcolor</p:attrName>
                                        </p:attrNameLst>
                                      </p:cBhvr>
                                      <p:to>
                                        <a:srgbClr val="10CF9B"/>
                                      </p:to>
                                    </p:animClr>
                                    <p:set>
                                      <p:cBhvr>
                                        <p:cTn id="27" dur="2000" fill="hold"/>
                                        <p:tgtEl>
                                          <p:spTgt spid="6">
                                            <p:graphicEl>
                                              <a:dgm id="{B5F06A97-2BD3-41B0-B1D4-CD6548D9747A}"/>
                                            </p:graphicEl>
                                          </p:spTgt>
                                        </p:tgtEl>
                                        <p:attrNameLst>
                                          <p:attrName>fill.type</p:attrName>
                                        </p:attrNameLst>
                                      </p:cBhvr>
                                      <p:to>
                                        <p:strVal val="solid"/>
                                      </p:to>
                                    </p:set>
                                    <p:set>
                                      <p:cBhvr>
                                        <p:cTn id="28" dur="2000" fill="hold"/>
                                        <p:tgtEl>
                                          <p:spTgt spid="6">
                                            <p:graphicEl>
                                              <a:dgm id="{B5F06A97-2BD3-41B0-B1D4-CD6548D9747A}"/>
                                            </p:graphic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grpId="0" nodeType="clickEffect">
                                  <p:stCondLst>
                                    <p:cond delay="0"/>
                                  </p:stCondLst>
                                  <p:childTnLst>
                                    <p:animClr clrSpc="rgb" dir="cw">
                                      <p:cBhvr>
                                        <p:cTn id="32" dur="2000" fill="hold"/>
                                        <p:tgtEl>
                                          <p:spTgt spid="6">
                                            <p:graphicEl>
                                              <a:dgm id="{1E3672F2-B14D-43C8-8CB9-C0AEC00BA0AB}"/>
                                            </p:graphicEl>
                                          </p:spTgt>
                                        </p:tgtEl>
                                        <p:attrNameLst>
                                          <p:attrName>fillcolor</p:attrName>
                                        </p:attrNameLst>
                                      </p:cBhvr>
                                      <p:to>
                                        <a:srgbClr val="10CF9B"/>
                                      </p:to>
                                    </p:animClr>
                                    <p:set>
                                      <p:cBhvr>
                                        <p:cTn id="33" dur="2000" fill="hold"/>
                                        <p:tgtEl>
                                          <p:spTgt spid="6">
                                            <p:graphicEl>
                                              <a:dgm id="{1E3672F2-B14D-43C8-8CB9-C0AEC00BA0AB}"/>
                                            </p:graphicEl>
                                          </p:spTgt>
                                        </p:tgtEl>
                                        <p:attrNameLst>
                                          <p:attrName>fill.type</p:attrName>
                                        </p:attrNameLst>
                                      </p:cBhvr>
                                      <p:to>
                                        <p:strVal val="solid"/>
                                      </p:to>
                                    </p:set>
                                    <p:set>
                                      <p:cBhvr>
                                        <p:cTn id="34" dur="2000" fill="hold"/>
                                        <p:tgtEl>
                                          <p:spTgt spid="6">
                                            <p:graphicEl>
                                              <a:dgm id="{1E3672F2-B14D-43C8-8CB9-C0AEC00BA0AB}"/>
                                            </p:graphicEl>
                                          </p:spTgt>
                                        </p:tgtEl>
                                        <p:attrNameLst>
                                          <p:attrName>fill.on</p:attrName>
                                        </p:attrNameLst>
                                      </p:cBhvr>
                                      <p:to>
                                        <p:strVal val="true"/>
                                      </p:to>
                                    </p:set>
                                  </p:childTnLst>
                                </p:cTn>
                              </p:par>
                              <p:par>
                                <p:cTn id="35" presetID="1" presetClass="emph" presetSubtype="2" fill="hold" grpId="0" nodeType="withEffect">
                                  <p:stCondLst>
                                    <p:cond delay="0"/>
                                  </p:stCondLst>
                                  <p:childTnLst>
                                    <p:animClr clrSpc="rgb" dir="cw">
                                      <p:cBhvr>
                                        <p:cTn id="36" dur="2000" fill="hold"/>
                                        <p:tgtEl>
                                          <p:spTgt spid="6">
                                            <p:graphicEl>
                                              <a:dgm id="{7225EB6C-F508-4CDF-871E-0C7BEFE2C4FE}"/>
                                            </p:graphicEl>
                                          </p:spTgt>
                                        </p:tgtEl>
                                        <p:attrNameLst>
                                          <p:attrName>fillcolor</p:attrName>
                                        </p:attrNameLst>
                                      </p:cBhvr>
                                      <p:to>
                                        <a:srgbClr val="10CF9B"/>
                                      </p:to>
                                    </p:animClr>
                                    <p:set>
                                      <p:cBhvr>
                                        <p:cTn id="37" dur="2000" fill="hold"/>
                                        <p:tgtEl>
                                          <p:spTgt spid="6">
                                            <p:graphicEl>
                                              <a:dgm id="{7225EB6C-F508-4CDF-871E-0C7BEFE2C4FE}"/>
                                            </p:graphicEl>
                                          </p:spTgt>
                                        </p:tgtEl>
                                        <p:attrNameLst>
                                          <p:attrName>fill.type</p:attrName>
                                        </p:attrNameLst>
                                      </p:cBhvr>
                                      <p:to>
                                        <p:strVal val="solid"/>
                                      </p:to>
                                    </p:set>
                                    <p:set>
                                      <p:cBhvr>
                                        <p:cTn id="38" dur="2000" fill="hold"/>
                                        <p:tgtEl>
                                          <p:spTgt spid="6">
                                            <p:graphicEl>
                                              <a:dgm id="{7225EB6C-F508-4CDF-871E-0C7BEFE2C4FE}"/>
                                            </p:graphic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grpId="0" nodeType="clickEffect">
                                  <p:stCondLst>
                                    <p:cond delay="0"/>
                                  </p:stCondLst>
                                  <p:childTnLst>
                                    <p:animClr clrSpc="rgb" dir="cw">
                                      <p:cBhvr>
                                        <p:cTn id="42" dur="2000" fill="hold"/>
                                        <p:tgtEl>
                                          <p:spTgt spid="6">
                                            <p:graphicEl>
                                              <a:dgm id="{2339F644-59DB-4DA7-B06B-CB5BD77132C8}"/>
                                            </p:graphicEl>
                                          </p:spTgt>
                                        </p:tgtEl>
                                        <p:attrNameLst>
                                          <p:attrName>fillcolor</p:attrName>
                                        </p:attrNameLst>
                                      </p:cBhvr>
                                      <p:to>
                                        <a:srgbClr val="10CF9B"/>
                                      </p:to>
                                    </p:animClr>
                                    <p:set>
                                      <p:cBhvr>
                                        <p:cTn id="43" dur="2000" fill="hold"/>
                                        <p:tgtEl>
                                          <p:spTgt spid="6">
                                            <p:graphicEl>
                                              <a:dgm id="{2339F644-59DB-4DA7-B06B-CB5BD77132C8}"/>
                                            </p:graphicEl>
                                          </p:spTgt>
                                        </p:tgtEl>
                                        <p:attrNameLst>
                                          <p:attrName>fill.type</p:attrName>
                                        </p:attrNameLst>
                                      </p:cBhvr>
                                      <p:to>
                                        <p:strVal val="solid"/>
                                      </p:to>
                                    </p:set>
                                    <p:set>
                                      <p:cBhvr>
                                        <p:cTn id="44" dur="2000" fill="hold"/>
                                        <p:tgtEl>
                                          <p:spTgt spid="6">
                                            <p:graphicEl>
                                              <a:dgm id="{2339F644-59DB-4DA7-B06B-CB5BD77132C8}"/>
                                            </p:graphicEl>
                                          </p:spTgt>
                                        </p:tgtEl>
                                        <p:attrNameLst>
                                          <p:attrName>fill.on</p:attrName>
                                        </p:attrNameLst>
                                      </p:cBhvr>
                                      <p:to>
                                        <p:strVal val="true"/>
                                      </p:to>
                                    </p:set>
                                  </p:childTnLst>
                                </p:cTn>
                              </p:par>
                              <p:par>
                                <p:cTn id="45" presetID="1" presetClass="emph" presetSubtype="2" fill="hold" grpId="0" nodeType="withEffect">
                                  <p:stCondLst>
                                    <p:cond delay="0"/>
                                  </p:stCondLst>
                                  <p:childTnLst>
                                    <p:animClr clrSpc="rgb" dir="cw">
                                      <p:cBhvr>
                                        <p:cTn id="46" dur="2000" fill="hold"/>
                                        <p:tgtEl>
                                          <p:spTgt spid="6">
                                            <p:graphicEl>
                                              <a:dgm id="{F7617ADB-21AD-42FF-8D89-9BCA536E0421}"/>
                                            </p:graphicEl>
                                          </p:spTgt>
                                        </p:tgtEl>
                                        <p:attrNameLst>
                                          <p:attrName>fillcolor</p:attrName>
                                        </p:attrNameLst>
                                      </p:cBhvr>
                                      <p:to>
                                        <a:srgbClr val="10CF9B"/>
                                      </p:to>
                                    </p:animClr>
                                    <p:set>
                                      <p:cBhvr>
                                        <p:cTn id="47" dur="2000" fill="hold"/>
                                        <p:tgtEl>
                                          <p:spTgt spid="6">
                                            <p:graphicEl>
                                              <a:dgm id="{F7617ADB-21AD-42FF-8D89-9BCA536E0421}"/>
                                            </p:graphicEl>
                                          </p:spTgt>
                                        </p:tgtEl>
                                        <p:attrNameLst>
                                          <p:attrName>fill.type</p:attrName>
                                        </p:attrNameLst>
                                      </p:cBhvr>
                                      <p:to>
                                        <p:strVal val="solid"/>
                                      </p:to>
                                    </p:set>
                                    <p:set>
                                      <p:cBhvr>
                                        <p:cTn id="48" dur="2000" fill="hold"/>
                                        <p:tgtEl>
                                          <p:spTgt spid="6">
                                            <p:graphicEl>
                                              <a:dgm id="{F7617ADB-21AD-42FF-8D89-9BCA536E0421}"/>
                                            </p:graphicEl>
                                          </p:spTgt>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grpId="0" nodeType="clickEffect">
                                  <p:stCondLst>
                                    <p:cond delay="0"/>
                                  </p:stCondLst>
                                  <p:childTnLst>
                                    <p:animClr clrSpc="rgb" dir="cw">
                                      <p:cBhvr>
                                        <p:cTn id="52" dur="2000" fill="hold"/>
                                        <p:tgtEl>
                                          <p:spTgt spid="6">
                                            <p:graphicEl>
                                              <a:dgm id="{FB7532D5-C387-4F3F-A254-2C859456EB80}"/>
                                            </p:graphicEl>
                                          </p:spTgt>
                                        </p:tgtEl>
                                        <p:attrNameLst>
                                          <p:attrName>fillcolor</p:attrName>
                                        </p:attrNameLst>
                                      </p:cBhvr>
                                      <p:to>
                                        <a:srgbClr val="10CF9B"/>
                                      </p:to>
                                    </p:animClr>
                                    <p:set>
                                      <p:cBhvr>
                                        <p:cTn id="53" dur="2000" fill="hold"/>
                                        <p:tgtEl>
                                          <p:spTgt spid="6">
                                            <p:graphicEl>
                                              <a:dgm id="{FB7532D5-C387-4F3F-A254-2C859456EB80}"/>
                                            </p:graphicEl>
                                          </p:spTgt>
                                        </p:tgtEl>
                                        <p:attrNameLst>
                                          <p:attrName>fill.type</p:attrName>
                                        </p:attrNameLst>
                                      </p:cBhvr>
                                      <p:to>
                                        <p:strVal val="solid"/>
                                      </p:to>
                                    </p:set>
                                    <p:set>
                                      <p:cBhvr>
                                        <p:cTn id="54" dur="2000" fill="hold"/>
                                        <p:tgtEl>
                                          <p:spTgt spid="6">
                                            <p:graphicEl>
                                              <a:dgm id="{FB7532D5-C387-4F3F-A254-2C859456EB80}"/>
                                            </p:graphicEl>
                                          </p:spTgt>
                                        </p:tgtEl>
                                        <p:attrNameLst>
                                          <p:attrName>fill.on</p:attrName>
                                        </p:attrNameLst>
                                      </p:cBhvr>
                                      <p:to>
                                        <p:strVal val="true"/>
                                      </p:to>
                                    </p:set>
                                  </p:childTnLst>
                                </p:cTn>
                              </p:par>
                              <p:par>
                                <p:cTn id="55" presetID="1" presetClass="emph" presetSubtype="2" fill="hold" grpId="0" nodeType="withEffect">
                                  <p:stCondLst>
                                    <p:cond delay="0"/>
                                  </p:stCondLst>
                                  <p:childTnLst>
                                    <p:animClr clrSpc="rgb" dir="cw">
                                      <p:cBhvr>
                                        <p:cTn id="56" dur="2000" fill="hold"/>
                                        <p:tgtEl>
                                          <p:spTgt spid="6">
                                            <p:graphicEl>
                                              <a:dgm id="{7975671C-20B7-4F99-9F9C-6AD96EB0A25E}"/>
                                            </p:graphicEl>
                                          </p:spTgt>
                                        </p:tgtEl>
                                        <p:attrNameLst>
                                          <p:attrName>fillcolor</p:attrName>
                                        </p:attrNameLst>
                                      </p:cBhvr>
                                      <p:to>
                                        <a:srgbClr val="10CF9B"/>
                                      </p:to>
                                    </p:animClr>
                                    <p:set>
                                      <p:cBhvr>
                                        <p:cTn id="57" dur="2000" fill="hold"/>
                                        <p:tgtEl>
                                          <p:spTgt spid="6">
                                            <p:graphicEl>
                                              <a:dgm id="{7975671C-20B7-4F99-9F9C-6AD96EB0A25E}"/>
                                            </p:graphicEl>
                                          </p:spTgt>
                                        </p:tgtEl>
                                        <p:attrNameLst>
                                          <p:attrName>fill.type</p:attrName>
                                        </p:attrNameLst>
                                      </p:cBhvr>
                                      <p:to>
                                        <p:strVal val="solid"/>
                                      </p:to>
                                    </p:set>
                                    <p:set>
                                      <p:cBhvr>
                                        <p:cTn id="58" dur="2000" fill="hold"/>
                                        <p:tgtEl>
                                          <p:spTgt spid="6">
                                            <p:graphicEl>
                                              <a:dgm id="{7975671C-20B7-4F99-9F9C-6AD96EB0A25E}"/>
                                            </p:graphicEl>
                                          </p:spTgt>
                                        </p:tgtEl>
                                        <p:attrNameLst>
                                          <p:attrName>fill.on</p:attrName>
                                        </p:attrNameLst>
                                      </p:cBhvr>
                                      <p:to>
                                        <p:strVal val="true"/>
                                      </p:to>
                                    </p:set>
                                  </p:childTnLst>
                                </p:cTn>
                              </p:par>
                              <p:par>
                                <p:cTn id="59" presetID="1" presetClass="emph" presetSubtype="2" fill="hold" grpId="0" nodeType="withEffect">
                                  <p:stCondLst>
                                    <p:cond delay="0"/>
                                  </p:stCondLst>
                                  <p:childTnLst>
                                    <p:animClr clrSpc="rgb" dir="cw">
                                      <p:cBhvr>
                                        <p:cTn id="60" dur="2000" fill="hold"/>
                                        <p:tgtEl>
                                          <p:spTgt spid="6">
                                            <p:graphicEl>
                                              <a:dgm id="{88CDF279-DE67-44BC-A50B-A2C668906B68}"/>
                                            </p:graphicEl>
                                          </p:spTgt>
                                        </p:tgtEl>
                                        <p:attrNameLst>
                                          <p:attrName>fillcolor</p:attrName>
                                        </p:attrNameLst>
                                      </p:cBhvr>
                                      <p:to>
                                        <a:srgbClr val="10CF9B"/>
                                      </p:to>
                                    </p:animClr>
                                    <p:set>
                                      <p:cBhvr>
                                        <p:cTn id="61" dur="2000" fill="hold"/>
                                        <p:tgtEl>
                                          <p:spTgt spid="6">
                                            <p:graphicEl>
                                              <a:dgm id="{88CDF279-DE67-44BC-A50B-A2C668906B68}"/>
                                            </p:graphicEl>
                                          </p:spTgt>
                                        </p:tgtEl>
                                        <p:attrNameLst>
                                          <p:attrName>fill.type</p:attrName>
                                        </p:attrNameLst>
                                      </p:cBhvr>
                                      <p:to>
                                        <p:strVal val="solid"/>
                                      </p:to>
                                    </p:set>
                                    <p:set>
                                      <p:cBhvr>
                                        <p:cTn id="62" dur="2000" fill="hold"/>
                                        <p:tgtEl>
                                          <p:spTgt spid="6">
                                            <p:graphicEl>
                                              <a:dgm id="{88CDF279-DE67-44BC-A50B-A2C668906B68}"/>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Information Gathering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8" name="Diagram 7"/>
          <p:cNvGraphicFramePr/>
          <p:nvPr>
            <p:extLst>
              <p:ext uri="{D42A27DB-BD31-4B8C-83A1-F6EECF244321}">
                <p14:modId xmlns:p14="http://schemas.microsoft.com/office/powerpoint/2010/main" val="2931337836"/>
              </p:ext>
            </p:extLst>
          </p:nvPr>
        </p:nvGraphicFramePr>
        <p:xfrm>
          <a:off x="1143000" y="1397000"/>
          <a:ext cx="6553200"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5943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graphicEl>
                                              <a:dgm id="{2C6B79F0-6B64-4261-A2DF-6AD360ED82A2}"/>
                                            </p:graphicEl>
                                          </p:spTgt>
                                        </p:tgtEl>
                                        <p:attrNameLst>
                                          <p:attrName>style.visibility</p:attrName>
                                        </p:attrNameLst>
                                      </p:cBhvr>
                                      <p:to>
                                        <p:strVal val="visible"/>
                                      </p:to>
                                    </p:set>
                                    <p:animEffect transition="in" filter="wipe(down)">
                                      <p:cBhvr>
                                        <p:cTn id="7" dur="580">
                                          <p:stCondLst>
                                            <p:cond delay="0"/>
                                          </p:stCondLst>
                                        </p:cTn>
                                        <p:tgtEl>
                                          <p:spTgt spid="8">
                                            <p:graphicEl>
                                              <a:dgm id="{2C6B79F0-6B64-4261-A2DF-6AD360ED82A2}"/>
                                            </p:graphicEl>
                                          </p:spTgt>
                                        </p:tgtEl>
                                      </p:cBhvr>
                                    </p:animEffect>
                                    <p:anim calcmode="lin" valueType="num">
                                      <p:cBhvr>
                                        <p:cTn id="8" dur="1822" tmFilter="0,0; 0.14,0.36; 0.43,0.73; 0.71,0.91; 1.0,1.0">
                                          <p:stCondLst>
                                            <p:cond delay="0"/>
                                          </p:stCondLst>
                                        </p:cTn>
                                        <p:tgtEl>
                                          <p:spTgt spid="8">
                                            <p:graphicEl>
                                              <a:dgm id="{2C6B79F0-6B64-4261-A2DF-6AD360ED82A2}"/>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graphicEl>
                                              <a:dgm id="{2C6B79F0-6B64-4261-A2DF-6AD360ED82A2}"/>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graphicEl>
                                              <a:dgm id="{2C6B79F0-6B64-4261-A2DF-6AD360ED82A2}"/>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graphicEl>
                                              <a:dgm id="{2C6B79F0-6B64-4261-A2DF-6AD360ED82A2}"/>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graphicEl>
                                              <a:dgm id="{2C6B79F0-6B64-4261-A2DF-6AD360ED82A2}"/>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graphicEl>
                                              <a:dgm id="{2C6B79F0-6B64-4261-A2DF-6AD360ED82A2}"/>
                                            </p:graphicEl>
                                          </p:spTgt>
                                        </p:tgtEl>
                                      </p:cBhvr>
                                      <p:to x="100000" y="60000"/>
                                    </p:animScale>
                                    <p:animScale>
                                      <p:cBhvr>
                                        <p:cTn id="14" dur="166" decel="50000">
                                          <p:stCondLst>
                                            <p:cond delay="676"/>
                                          </p:stCondLst>
                                        </p:cTn>
                                        <p:tgtEl>
                                          <p:spTgt spid="8">
                                            <p:graphicEl>
                                              <a:dgm id="{2C6B79F0-6B64-4261-A2DF-6AD360ED82A2}"/>
                                            </p:graphicEl>
                                          </p:spTgt>
                                        </p:tgtEl>
                                      </p:cBhvr>
                                      <p:to x="100000" y="100000"/>
                                    </p:animScale>
                                    <p:animScale>
                                      <p:cBhvr>
                                        <p:cTn id="15" dur="26">
                                          <p:stCondLst>
                                            <p:cond delay="1312"/>
                                          </p:stCondLst>
                                        </p:cTn>
                                        <p:tgtEl>
                                          <p:spTgt spid="8">
                                            <p:graphicEl>
                                              <a:dgm id="{2C6B79F0-6B64-4261-A2DF-6AD360ED82A2}"/>
                                            </p:graphicEl>
                                          </p:spTgt>
                                        </p:tgtEl>
                                      </p:cBhvr>
                                      <p:to x="100000" y="80000"/>
                                    </p:animScale>
                                    <p:animScale>
                                      <p:cBhvr>
                                        <p:cTn id="16" dur="166" decel="50000">
                                          <p:stCondLst>
                                            <p:cond delay="1338"/>
                                          </p:stCondLst>
                                        </p:cTn>
                                        <p:tgtEl>
                                          <p:spTgt spid="8">
                                            <p:graphicEl>
                                              <a:dgm id="{2C6B79F0-6B64-4261-A2DF-6AD360ED82A2}"/>
                                            </p:graphicEl>
                                          </p:spTgt>
                                        </p:tgtEl>
                                      </p:cBhvr>
                                      <p:to x="100000" y="100000"/>
                                    </p:animScale>
                                    <p:animScale>
                                      <p:cBhvr>
                                        <p:cTn id="17" dur="26">
                                          <p:stCondLst>
                                            <p:cond delay="1642"/>
                                          </p:stCondLst>
                                        </p:cTn>
                                        <p:tgtEl>
                                          <p:spTgt spid="8">
                                            <p:graphicEl>
                                              <a:dgm id="{2C6B79F0-6B64-4261-A2DF-6AD360ED82A2}"/>
                                            </p:graphicEl>
                                          </p:spTgt>
                                        </p:tgtEl>
                                      </p:cBhvr>
                                      <p:to x="100000" y="90000"/>
                                    </p:animScale>
                                    <p:animScale>
                                      <p:cBhvr>
                                        <p:cTn id="18" dur="166" decel="50000">
                                          <p:stCondLst>
                                            <p:cond delay="1668"/>
                                          </p:stCondLst>
                                        </p:cTn>
                                        <p:tgtEl>
                                          <p:spTgt spid="8">
                                            <p:graphicEl>
                                              <a:dgm id="{2C6B79F0-6B64-4261-A2DF-6AD360ED82A2}"/>
                                            </p:graphicEl>
                                          </p:spTgt>
                                        </p:tgtEl>
                                      </p:cBhvr>
                                      <p:to x="100000" y="100000"/>
                                    </p:animScale>
                                    <p:animScale>
                                      <p:cBhvr>
                                        <p:cTn id="19" dur="26">
                                          <p:stCondLst>
                                            <p:cond delay="1808"/>
                                          </p:stCondLst>
                                        </p:cTn>
                                        <p:tgtEl>
                                          <p:spTgt spid="8">
                                            <p:graphicEl>
                                              <a:dgm id="{2C6B79F0-6B64-4261-A2DF-6AD360ED82A2}"/>
                                            </p:graphicEl>
                                          </p:spTgt>
                                        </p:tgtEl>
                                      </p:cBhvr>
                                      <p:to x="100000" y="95000"/>
                                    </p:animScale>
                                    <p:animScale>
                                      <p:cBhvr>
                                        <p:cTn id="20" dur="166" decel="50000">
                                          <p:stCondLst>
                                            <p:cond delay="1834"/>
                                          </p:stCondLst>
                                        </p:cTn>
                                        <p:tgtEl>
                                          <p:spTgt spid="8">
                                            <p:graphicEl>
                                              <a:dgm id="{2C6B79F0-6B64-4261-A2DF-6AD360ED82A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graphicEl>
                                              <a:dgm id="{392FA799-C893-46E5-9AED-1FD4A0D14D8B}"/>
                                            </p:graphicEl>
                                          </p:spTgt>
                                        </p:tgtEl>
                                        <p:attrNameLst>
                                          <p:attrName>style.visibility</p:attrName>
                                        </p:attrNameLst>
                                      </p:cBhvr>
                                      <p:to>
                                        <p:strVal val="visible"/>
                                      </p:to>
                                    </p:set>
                                    <p:animEffect transition="in" filter="wipe(down)">
                                      <p:cBhvr>
                                        <p:cTn id="25" dur="580">
                                          <p:stCondLst>
                                            <p:cond delay="0"/>
                                          </p:stCondLst>
                                        </p:cTn>
                                        <p:tgtEl>
                                          <p:spTgt spid="8">
                                            <p:graphicEl>
                                              <a:dgm id="{392FA799-C893-46E5-9AED-1FD4A0D14D8B}"/>
                                            </p:graphicEl>
                                          </p:spTgt>
                                        </p:tgtEl>
                                      </p:cBhvr>
                                    </p:animEffect>
                                    <p:anim calcmode="lin" valueType="num">
                                      <p:cBhvr>
                                        <p:cTn id="26" dur="1822" tmFilter="0,0; 0.14,0.36; 0.43,0.73; 0.71,0.91; 1.0,1.0">
                                          <p:stCondLst>
                                            <p:cond delay="0"/>
                                          </p:stCondLst>
                                        </p:cTn>
                                        <p:tgtEl>
                                          <p:spTgt spid="8">
                                            <p:graphicEl>
                                              <a:dgm id="{392FA799-C893-46E5-9AED-1FD4A0D14D8B}"/>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graphicEl>
                                              <a:dgm id="{392FA799-C893-46E5-9AED-1FD4A0D14D8B}"/>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graphicEl>
                                              <a:dgm id="{392FA799-C893-46E5-9AED-1FD4A0D14D8B}"/>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graphicEl>
                                              <a:dgm id="{392FA799-C893-46E5-9AED-1FD4A0D14D8B}"/>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graphicEl>
                                              <a:dgm id="{392FA799-C893-46E5-9AED-1FD4A0D14D8B}"/>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graphicEl>
                                              <a:dgm id="{392FA799-C893-46E5-9AED-1FD4A0D14D8B}"/>
                                            </p:graphicEl>
                                          </p:spTgt>
                                        </p:tgtEl>
                                      </p:cBhvr>
                                      <p:to x="100000" y="60000"/>
                                    </p:animScale>
                                    <p:animScale>
                                      <p:cBhvr>
                                        <p:cTn id="32" dur="166" decel="50000">
                                          <p:stCondLst>
                                            <p:cond delay="676"/>
                                          </p:stCondLst>
                                        </p:cTn>
                                        <p:tgtEl>
                                          <p:spTgt spid="8">
                                            <p:graphicEl>
                                              <a:dgm id="{392FA799-C893-46E5-9AED-1FD4A0D14D8B}"/>
                                            </p:graphicEl>
                                          </p:spTgt>
                                        </p:tgtEl>
                                      </p:cBhvr>
                                      <p:to x="100000" y="100000"/>
                                    </p:animScale>
                                    <p:animScale>
                                      <p:cBhvr>
                                        <p:cTn id="33" dur="26">
                                          <p:stCondLst>
                                            <p:cond delay="1312"/>
                                          </p:stCondLst>
                                        </p:cTn>
                                        <p:tgtEl>
                                          <p:spTgt spid="8">
                                            <p:graphicEl>
                                              <a:dgm id="{392FA799-C893-46E5-9AED-1FD4A0D14D8B}"/>
                                            </p:graphicEl>
                                          </p:spTgt>
                                        </p:tgtEl>
                                      </p:cBhvr>
                                      <p:to x="100000" y="80000"/>
                                    </p:animScale>
                                    <p:animScale>
                                      <p:cBhvr>
                                        <p:cTn id="34" dur="166" decel="50000">
                                          <p:stCondLst>
                                            <p:cond delay="1338"/>
                                          </p:stCondLst>
                                        </p:cTn>
                                        <p:tgtEl>
                                          <p:spTgt spid="8">
                                            <p:graphicEl>
                                              <a:dgm id="{392FA799-C893-46E5-9AED-1FD4A0D14D8B}"/>
                                            </p:graphicEl>
                                          </p:spTgt>
                                        </p:tgtEl>
                                      </p:cBhvr>
                                      <p:to x="100000" y="100000"/>
                                    </p:animScale>
                                    <p:animScale>
                                      <p:cBhvr>
                                        <p:cTn id="35" dur="26">
                                          <p:stCondLst>
                                            <p:cond delay="1642"/>
                                          </p:stCondLst>
                                        </p:cTn>
                                        <p:tgtEl>
                                          <p:spTgt spid="8">
                                            <p:graphicEl>
                                              <a:dgm id="{392FA799-C893-46E5-9AED-1FD4A0D14D8B}"/>
                                            </p:graphicEl>
                                          </p:spTgt>
                                        </p:tgtEl>
                                      </p:cBhvr>
                                      <p:to x="100000" y="90000"/>
                                    </p:animScale>
                                    <p:animScale>
                                      <p:cBhvr>
                                        <p:cTn id="36" dur="166" decel="50000">
                                          <p:stCondLst>
                                            <p:cond delay="1668"/>
                                          </p:stCondLst>
                                        </p:cTn>
                                        <p:tgtEl>
                                          <p:spTgt spid="8">
                                            <p:graphicEl>
                                              <a:dgm id="{392FA799-C893-46E5-9AED-1FD4A0D14D8B}"/>
                                            </p:graphicEl>
                                          </p:spTgt>
                                        </p:tgtEl>
                                      </p:cBhvr>
                                      <p:to x="100000" y="100000"/>
                                    </p:animScale>
                                    <p:animScale>
                                      <p:cBhvr>
                                        <p:cTn id="37" dur="26">
                                          <p:stCondLst>
                                            <p:cond delay="1808"/>
                                          </p:stCondLst>
                                        </p:cTn>
                                        <p:tgtEl>
                                          <p:spTgt spid="8">
                                            <p:graphicEl>
                                              <a:dgm id="{392FA799-C893-46E5-9AED-1FD4A0D14D8B}"/>
                                            </p:graphicEl>
                                          </p:spTgt>
                                        </p:tgtEl>
                                      </p:cBhvr>
                                      <p:to x="100000" y="95000"/>
                                    </p:animScale>
                                    <p:animScale>
                                      <p:cBhvr>
                                        <p:cTn id="38" dur="166" decel="50000">
                                          <p:stCondLst>
                                            <p:cond delay="1834"/>
                                          </p:stCondLst>
                                        </p:cTn>
                                        <p:tgtEl>
                                          <p:spTgt spid="8">
                                            <p:graphicEl>
                                              <a:dgm id="{392FA799-C893-46E5-9AED-1FD4A0D14D8B}"/>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graphicEl>
                                              <a:dgm id="{EACB8F97-F7B9-4732-88B2-0FD3FFD9E724}"/>
                                            </p:graphicEl>
                                          </p:spTgt>
                                        </p:tgtEl>
                                        <p:attrNameLst>
                                          <p:attrName>style.visibility</p:attrName>
                                        </p:attrNameLst>
                                      </p:cBhvr>
                                      <p:to>
                                        <p:strVal val="visible"/>
                                      </p:to>
                                    </p:set>
                                    <p:animEffect transition="in" filter="wipe(down)">
                                      <p:cBhvr>
                                        <p:cTn id="43" dur="580">
                                          <p:stCondLst>
                                            <p:cond delay="0"/>
                                          </p:stCondLst>
                                        </p:cTn>
                                        <p:tgtEl>
                                          <p:spTgt spid="8">
                                            <p:graphicEl>
                                              <a:dgm id="{EACB8F97-F7B9-4732-88B2-0FD3FFD9E724}"/>
                                            </p:graphicEl>
                                          </p:spTgt>
                                        </p:tgtEl>
                                      </p:cBhvr>
                                    </p:animEffect>
                                    <p:anim calcmode="lin" valueType="num">
                                      <p:cBhvr>
                                        <p:cTn id="44" dur="1822" tmFilter="0,0; 0.14,0.36; 0.43,0.73; 0.71,0.91; 1.0,1.0">
                                          <p:stCondLst>
                                            <p:cond delay="0"/>
                                          </p:stCondLst>
                                        </p:cTn>
                                        <p:tgtEl>
                                          <p:spTgt spid="8">
                                            <p:graphicEl>
                                              <a:dgm id="{EACB8F97-F7B9-4732-88B2-0FD3FFD9E724}"/>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graphicEl>
                                              <a:dgm id="{EACB8F97-F7B9-4732-88B2-0FD3FFD9E724}"/>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graphicEl>
                                              <a:dgm id="{EACB8F97-F7B9-4732-88B2-0FD3FFD9E724}"/>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graphicEl>
                                              <a:dgm id="{EACB8F97-F7B9-4732-88B2-0FD3FFD9E724}"/>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graphicEl>
                                              <a:dgm id="{EACB8F97-F7B9-4732-88B2-0FD3FFD9E724}"/>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graphicEl>
                                              <a:dgm id="{EACB8F97-F7B9-4732-88B2-0FD3FFD9E724}"/>
                                            </p:graphicEl>
                                          </p:spTgt>
                                        </p:tgtEl>
                                      </p:cBhvr>
                                      <p:to x="100000" y="60000"/>
                                    </p:animScale>
                                    <p:animScale>
                                      <p:cBhvr>
                                        <p:cTn id="50" dur="166" decel="50000">
                                          <p:stCondLst>
                                            <p:cond delay="676"/>
                                          </p:stCondLst>
                                        </p:cTn>
                                        <p:tgtEl>
                                          <p:spTgt spid="8">
                                            <p:graphicEl>
                                              <a:dgm id="{EACB8F97-F7B9-4732-88B2-0FD3FFD9E724}"/>
                                            </p:graphicEl>
                                          </p:spTgt>
                                        </p:tgtEl>
                                      </p:cBhvr>
                                      <p:to x="100000" y="100000"/>
                                    </p:animScale>
                                    <p:animScale>
                                      <p:cBhvr>
                                        <p:cTn id="51" dur="26">
                                          <p:stCondLst>
                                            <p:cond delay="1312"/>
                                          </p:stCondLst>
                                        </p:cTn>
                                        <p:tgtEl>
                                          <p:spTgt spid="8">
                                            <p:graphicEl>
                                              <a:dgm id="{EACB8F97-F7B9-4732-88B2-0FD3FFD9E724}"/>
                                            </p:graphicEl>
                                          </p:spTgt>
                                        </p:tgtEl>
                                      </p:cBhvr>
                                      <p:to x="100000" y="80000"/>
                                    </p:animScale>
                                    <p:animScale>
                                      <p:cBhvr>
                                        <p:cTn id="52" dur="166" decel="50000">
                                          <p:stCondLst>
                                            <p:cond delay="1338"/>
                                          </p:stCondLst>
                                        </p:cTn>
                                        <p:tgtEl>
                                          <p:spTgt spid="8">
                                            <p:graphicEl>
                                              <a:dgm id="{EACB8F97-F7B9-4732-88B2-0FD3FFD9E724}"/>
                                            </p:graphicEl>
                                          </p:spTgt>
                                        </p:tgtEl>
                                      </p:cBhvr>
                                      <p:to x="100000" y="100000"/>
                                    </p:animScale>
                                    <p:animScale>
                                      <p:cBhvr>
                                        <p:cTn id="53" dur="26">
                                          <p:stCondLst>
                                            <p:cond delay="1642"/>
                                          </p:stCondLst>
                                        </p:cTn>
                                        <p:tgtEl>
                                          <p:spTgt spid="8">
                                            <p:graphicEl>
                                              <a:dgm id="{EACB8F97-F7B9-4732-88B2-0FD3FFD9E724}"/>
                                            </p:graphicEl>
                                          </p:spTgt>
                                        </p:tgtEl>
                                      </p:cBhvr>
                                      <p:to x="100000" y="90000"/>
                                    </p:animScale>
                                    <p:animScale>
                                      <p:cBhvr>
                                        <p:cTn id="54" dur="166" decel="50000">
                                          <p:stCondLst>
                                            <p:cond delay="1668"/>
                                          </p:stCondLst>
                                        </p:cTn>
                                        <p:tgtEl>
                                          <p:spTgt spid="8">
                                            <p:graphicEl>
                                              <a:dgm id="{EACB8F97-F7B9-4732-88B2-0FD3FFD9E724}"/>
                                            </p:graphicEl>
                                          </p:spTgt>
                                        </p:tgtEl>
                                      </p:cBhvr>
                                      <p:to x="100000" y="100000"/>
                                    </p:animScale>
                                    <p:animScale>
                                      <p:cBhvr>
                                        <p:cTn id="55" dur="26">
                                          <p:stCondLst>
                                            <p:cond delay="1808"/>
                                          </p:stCondLst>
                                        </p:cTn>
                                        <p:tgtEl>
                                          <p:spTgt spid="8">
                                            <p:graphicEl>
                                              <a:dgm id="{EACB8F97-F7B9-4732-88B2-0FD3FFD9E724}"/>
                                            </p:graphicEl>
                                          </p:spTgt>
                                        </p:tgtEl>
                                      </p:cBhvr>
                                      <p:to x="100000" y="95000"/>
                                    </p:animScale>
                                    <p:animScale>
                                      <p:cBhvr>
                                        <p:cTn id="56" dur="166" decel="50000">
                                          <p:stCondLst>
                                            <p:cond delay="1834"/>
                                          </p:stCondLst>
                                        </p:cTn>
                                        <p:tgtEl>
                                          <p:spTgt spid="8">
                                            <p:graphicEl>
                                              <a:dgm id="{EACB8F97-F7B9-4732-88B2-0FD3FFD9E724}"/>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graphicEl>
                                              <a:dgm id="{B7DD7CC8-15B7-4ACB-906F-0420F9C85B05}"/>
                                            </p:graphicEl>
                                          </p:spTgt>
                                        </p:tgtEl>
                                        <p:attrNameLst>
                                          <p:attrName>style.visibility</p:attrName>
                                        </p:attrNameLst>
                                      </p:cBhvr>
                                      <p:to>
                                        <p:strVal val="visible"/>
                                      </p:to>
                                    </p:set>
                                    <p:animEffect transition="in" filter="wipe(down)">
                                      <p:cBhvr>
                                        <p:cTn id="61" dur="580">
                                          <p:stCondLst>
                                            <p:cond delay="0"/>
                                          </p:stCondLst>
                                        </p:cTn>
                                        <p:tgtEl>
                                          <p:spTgt spid="8">
                                            <p:graphicEl>
                                              <a:dgm id="{B7DD7CC8-15B7-4ACB-906F-0420F9C85B05}"/>
                                            </p:graphicEl>
                                          </p:spTgt>
                                        </p:tgtEl>
                                      </p:cBhvr>
                                    </p:animEffect>
                                    <p:anim calcmode="lin" valueType="num">
                                      <p:cBhvr>
                                        <p:cTn id="62" dur="1822" tmFilter="0,0; 0.14,0.36; 0.43,0.73; 0.71,0.91; 1.0,1.0">
                                          <p:stCondLst>
                                            <p:cond delay="0"/>
                                          </p:stCondLst>
                                        </p:cTn>
                                        <p:tgtEl>
                                          <p:spTgt spid="8">
                                            <p:graphicEl>
                                              <a:dgm id="{B7DD7CC8-15B7-4ACB-906F-0420F9C85B05}"/>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graphicEl>
                                              <a:dgm id="{B7DD7CC8-15B7-4ACB-906F-0420F9C85B05}"/>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graphicEl>
                                              <a:dgm id="{B7DD7CC8-15B7-4ACB-906F-0420F9C85B05}"/>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graphicEl>
                                              <a:dgm id="{B7DD7CC8-15B7-4ACB-906F-0420F9C85B05}"/>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graphicEl>
                                              <a:dgm id="{B7DD7CC8-15B7-4ACB-906F-0420F9C85B05}"/>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graphicEl>
                                              <a:dgm id="{B7DD7CC8-15B7-4ACB-906F-0420F9C85B05}"/>
                                            </p:graphicEl>
                                          </p:spTgt>
                                        </p:tgtEl>
                                      </p:cBhvr>
                                      <p:to x="100000" y="60000"/>
                                    </p:animScale>
                                    <p:animScale>
                                      <p:cBhvr>
                                        <p:cTn id="68" dur="166" decel="50000">
                                          <p:stCondLst>
                                            <p:cond delay="676"/>
                                          </p:stCondLst>
                                        </p:cTn>
                                        <p:tgtEl>
                                          <p:spTgt spid="8">
                                            <p:graphicEl>
                                              <a:dgm id="{B7DD7CC8-15B7-4ACB-906F-0420F9C85B05}"/>
                                            </p:graphicEl>
                                          </p:spTgt>
                                        </p:tgtEl>
                                      </p:cBhvr>
                                      <p:to x="100000" y="100000"/>
                                    </p:animScale>
                                    <p:animScale>
                                      <p:cBhvr>
                                        <p:cTn id="69" dur="26">
                                          <p:stCondLst>
                                            <p:cond delay="1312"/>
                                          </p:stCondLst>
                                        </p:cTn>
                                        <p:tgtEl>
                                          <p:spTgt spid="8">
                                            <p:graphicEl>
                                              <a:dgm id="{B7DD7CC8-15B7-4ACB-906F-0420F9C85B05}"/>
                                            </p:graphicEl>
                                          </p:spTgt>
                                        </p:tgtEl>
                                      </p:cBhvr>
                                      <p:to x="100000" y="80000"/>
                                    </p:animScale>
                                    <p:animScale>
                                      <p:cBhvr>
                                        <p:cTn id="70" dur="166" decel="50000">
                                          <p:stCondLst>
                                            <p:cond delay="1338"/>
                                          </p:stCondLst>
                                        </p:cTn>
                                        <p:tgtEl>
                                          <p:spTgt spid="8">
                                            <p:graphicEl>
                                              <a:dgm id="{B7DD7CC8-15B7-4ACB-906F-0420F9C85B05}"/>
                                            </p:graphicEl>
                                          </p:spTgt>
                                        </p:tgtEl>
                                      </p:cBhvr>
                                      <p:to x="100000" y="100000"/>
                                    </p:animScale>
                                    <p:animScale>
                                      <p:cBhvr>
                                        <p:cTn id="71" dur="26">
                                          <p:stCondLst>
                                            <p:cond delay="1642"/>
                                          </p:stCondLst>
                                        </p:cTn>
                                        <p:tgtEl>
                                          <p:spTgt spid="8">
                                            <p:graphicEl>
                                              <a:dgm id="{B7DD7CC8-15B7-4ACB-906F-0420F9C85B05}"/>
                                            </p:graphicEl>
                                          </p:spTgt>
                                        </p:tgtEl>
                                      </p:cBhvr>
                                      <p:to x="100000" y="90000"/>
                                    </p:animScale>
                                    <p:animScale>
                                      <p:cBhvr>
                                        <p:cTn id="72" dur="166" decel="50000">
                                          <p:stCondLst>
                                            <p:cond delay="1668"/>
                                          </p:stCondLst>
                                        </p:cTn>
                                        <p:tgtEl>
                                          <p:spTgt spid="8">
                                            <p:graphicEl>
                                              <a:dgm id="{B7DD7CC8-15B7-4ACB-906F-0420F9C85B05}"/>
                                            </p:graphicEl>
                                          </p:spTgt>
                                        </p:tgtEl>
                                      </p:cBhvr>
                                      <p:to x="100000" y="100000"/>
                                    </p:animScale>
                                    <p:animScale>
                                      <p:cBhvr>
                                        <p:cTn id="73" dur="26">
                                          <p:stCondLst>
                                            <p:cond delay="1808"/>
                                          </p:stCondLst>
                                        </p:cTn>
                                        <p:tgtEl>
                                          <p:spTgt spid="8">
                                            <p:graphicEl>
                                              <a:dgm id="{B7DD7CC8-15B7-4ACB-906F-0420F9C85B05}"/>
                                            </p:graphicEl>
                                          </p:spTgt>
                                        </p:tgtEl>
                                      </p:cBhvr>
                                      <p:to x="100000" y="95000"/>
                                    </p:animScale>
                                    <p:animScale>
                                      <p:cBhvr>
                                        <p:cTn id="74" dur="166" decel="50000">
                                          <p:stCondLst>
                                            <p:cond delay="1834"/>
                                          </p:stCondLst>
                                        </p:cTn>
                                        <p:tgtEl>
                                          <p:spTgt spid="8">
                                            <p:graphicEl>
                                              <a:dgm id="{B7DD7CC8-15B7-4ACB-906F-0420F9C85B0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Goal Setting</a:t>
            </a:r>
          </a:p>
        </p:txBody>
      </p:sp>
      <p:sp>
        <p:nvSpPr>
          <p:cNvPr id="3" name="Content Placeholder 2"/>
          <p:cNvSpPr>
            <a:spLocks noGrp="1"/>
          </p:cNvSpPr>
          <p:nvPr>
            <p:ph idx="1"/>
          </p:nvPr>
        </p:nvSpPr>
        <p:spPr>
          <a:xfrm>
            <a:off x="1028140" y="1441251"/>
            <a:ext cx="7033708" cy="4156229"/>
          </a:xfrm>
        </p:spPr>
        <p:txBody>
          <a:bodyPr>
            <a:normAutofit lnSpcReduction="10000"/>
          </a:bodyPr>
          <a:lstStyle/>
          <a:p>
            <a:pPr marL="68580" indent="0">
              <a:buNone/>
            </a:pPr>
            <a:r>
              <a:rPr lang="en-US" dirty="0"/>
              <a:t>What does the group want to see happen?</a:t>
            </a:r>
          </a:p>
          <a:p>
            <a:pPr marL="68580" indent="0">
              <a:buNone/>
            </a:pPr>
            <a:endParaRPr lang="en-US" dirty="0"/>
          </a:p>
          <a:p>
            <a:pPr marL="68580" indent="0">
              <a:buNone/>
            </a:pPr>
            <a:r>
              <a:rPr lang="en-US" dirty="0"/>
              <a:t>Helpful Tools to Set Direction</a:t>
            </a:r>
          </a:p>
          <a:p>
            <a:pPr lvl="1"/>
            <a:r>
              <a:rPr lang="en-US" dirty="0">
                <a:solidFill>
                  <a:schemeClr val="tx1"/>
                </a:solidFill>
                <a:hlinkClick r:id="rId5">
                  <a:extLst>
                    <a:ext uri="{A12FA001-AC4F-418D-AE19-62706E023703}">
                      <ahyp:hlinkClr xmlns:ahyp="http://schemas.microsoft.com/office/drawing/2018/hyperlinkcolor" val="tx"/>
                    </a:ext>
                  </a:extLst>
                </a:hlinkClick>
              </a:rPr>
              <a:t>Vision Statement</a:t>
            </a:r>
            <a:endParaRPr lang="en-US" dirty="0">
              <a:solidFill>
                <a:schemeClr val="tx1"/>
              </a:solidFill>
            </a:endParaRPr>
          </a:p>
          <a:p>
            <a:pPr lvl="1"/>
            <a:r>
              <a:rPr lang="en-US" dirty="0">
                <a:solidFill>
                  <a:schemeClr val="tx1"/>
                </a:solidFill>
                <a:hlinkClick r:id="rId6">
                  <a:extLst>
                    <a:ext uri="{A12FA001-AC4F-418D-AE19-62706E023703}">
                      <ahyp:hlinkClr xmlns:ahyp="http://schemas.microsoft.com/office/drawing/2018/hyperlinkcolor" val="tx"/>
                    </a:ext>
                  </a:extLst>
                </a:hlinkClick>
              </a:rPr>
              <a:t>Mission Statement</a:t>
            </a:r>
            <a:endParaRPr lang="en-US" dirty="0">
              <a:solidFill>
                <a:schemeClr val="tx1"/>
              </a:solidFill>
            </a:endParaRPr>
          </a:p>
          <a:p>
            <a:pPr lvl="1"/>
            <a:r>
              <a:rPr lang="en-US" dirty="0">
                <a:solidFill>
                  <a:schemeClr val="tx1"/>
                </a:solidFill>
                <a:hlinkClick r:id="rId7">
                  <a:extLst>
                    <a:ext uri="{A12FA001-AC4F-418D-AE19-62706E023703}">
                      <ahyp:hlinkClr xmlns:ahyp="http://schemas.microsoft.com/office/drawing/2018/hyperlinkcolor" val="tx"/>
                    </a:ext>
                  </a:extLst>
                </a:hlinkClick>
              </a:rPr>
              <a:t>S.M.A.R.T. Goals</a:t>
            </a:r>
            <a:endParaRPr lang="en-US" dirty="0">
              <a:solidFill>
                <a:schemeClr val="tx1"/>
              </a:solidFill>
            </a:endParaRPr>
          </a:p>
          <a:p>
            <a:pPr marL="973138" lvl="3" indent="0">
              <a:buClr>
                <a:srgbClr val="2D2D8A"/>
              </a:buClr>
              <a:buSzPct val="65000"/>
              <a:buNone/>
            </a:pPr>
            <a:r>
              <a:rPr lang="en-US" b="1" dirty="0"/>
              <a:t>S</a:t>
            </a:r>
            <a:r>
              <a:rPr lang="en-US" dirty="0"/>
              <a:t>pecific</a:t>
            </a:r>
          </a:p>
          <a:p>
            <a:pPr marL="973138" lvl="3" indent="0">
              <a:buClr>
                <a:srgbClr val="2D2D8A"/>
              </a:buClr>
              <a:buSzPct val="65000"/>
              <a:buNone/>
            </a:pPr>
            <a:r>
              <a:rPr lang="en-US" b="1" dirty="0"/>
              <a:t>M</a:t>
            </a:r>
            <a:r>
              <a:rPr lang="en-US" dirty="0"/>
              <a:t>easurable</a:t>
            </a:r>
          </a:p>
          <a:p>
            <a:pPr marL="973138" lvl="3" indent="0">
              <a:buClr>
                <a:srgbClr val="2D2D8A"/>
              </a:buClr>
              <a:buSzPct val="65000"/>
              <a:buNone/>
            </a:pPr>
            <a:r>
              <a:rPr lang="en-US" b="1" dirty="0"/>
              <a:t>A</a:t>
            </a:r>
            <a:r>
              <a:rPr lang="en-US" dirty="0"/>
              <a:t>ttainable</a:t>
            </a:r>
          </a:p>
          <a:p>
            <a:pPr marL="973138" lvl="3" indent="0">
              <a:buClr>
                <a:srgbClr val="2D2D8A"/>
              </a:buClr>
              <a:buSzPct val="65000"/>
              <a:buNone/>
            </a:pPr>
            <a:r>
              <a:rPr lang="en-US" b="1" dirty="0"/>
              <a:t>R</a:t>
            </a:r>
            <a:r>
              <a:rPr lang="en-US" dirty="0"/>
              <a:t>ealistic</a:t>
            </a:r>
          </a:p>
          <a:p>
            <a:pPr marL="973138" lvl="3" indent="0">
              <a:buClr>
                <a:srgbClr val="2D2D8A"/>
              </a:buClr>
              <a:buSzPct val="65000"/>
              <a:buNone/>
            </a:pPr>
            <a:r>
              <a:rPr lang="en-US" b="1" dirty="0"/>
              <a:t>T</a:t>
            </a:r>
            <a:r>
              <a:rPr lang="en-US" dirty="0"/>
              <a:t>imely</a:t>
            </a:r>
          </a:p>
          <a:p>
            <a:pPr lvl="1"/>
            <a:endParaRPr lang="en-US" dirty="0"/>
          </a:p>
        </p:txBody>
      </p:sp>
      <p:sp>
        <p:nvSpPr>
          <p:cNvPr id="4" name="Footer Placeholder 3"/>
          <p:cNvSpPr>
            <a:spLocks noGrp="1"/>
          </p:cNvSpPr>
          <p:nvPr>
            <p:ph type="ftr" sz="quarter" idx="11"/>
          </p:nvPr>
        </p:nvSpPr>
        <p:spPr/>
        <p:txBody>
          <a:bodyPr/>
          <a:lstStyle/>
          <a:p>
            <a:r>
              <a:rPr lang="en-US" dirty="0"/>
              <a:t>Serving on Groups That Make Decisions</a:t>
            </a:r>
          </a:p>
        </p:txBody>
      </p:sp>
      <p:pic>
        <p:nvPicPr>
          <p:cNvPr id="5" name="Picture 3" descr="C:\Users\user\AppData\Local\Microsoft\Windows\Temporary Internet Files\Content.IE5\0ZQILN5C\MP900442207[1].jpg"/>
          <p:cNvPicPr>
            <a:picLocks noChangeAspect="1" noChangeArrowheads="1"/>
          </p:cNvPicPr>
          <p:nvPr>
            <p:custDataLst>
              <p:tags r:id="rId2"/>
            </p:custDataLst>
          </p:nvPr>
        </p:nvPicPr>
        <p:blipFill rotWithShape="1">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9374" t="12188" r="10626"/>
          <a:stretch/>
        </p:blipFill>
        <p:spPr bwMode="auto">
          <a:xfrm>
            <a:off x="4544994" y="2971800"/>
            <a:ext cx="3581400" cy="26207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62983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user\AppData\Local\Temp\articulate\presenter\imgtemp\R3PB4gFn_files\slide0001_image001.jpg"/>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user\AppData\Local\Temp\articulate\presenter\imgtemp\zqCogq9N_files\slide0001_image001.jpg"/>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27880</TotalTime>
  <Words>8470</Words>
  <Application>Microsoft Office PowerPoint</Application>
  <PresentationFormat>On-screen Show (4:3)</PresentationFormat>
  <Paragraphs>552</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Century Gothic</vt:lpstr>
      <vt:lpstr>Times New Roman</vt:lpstr>
      <vt:lpstr>Wingdings</vt:lpstr>
      <vt:lpstr>Wingdings 2</vt:lpstr>
      <vt:lpstr>ServingOnGroups</vt:lpstr>
      <vt:lpstr>1_ServingOnGroups</vt:lpstr>
      <vt:lpstr>             Serving on Groups That Make Decisions:  3. Processes Groups Use    www.servingongroups.org 877-374-0511 </vt:lpstr>
      <vt:lpstr>Agenda for Today</vt:lpstr>
      <vt:lpstr>Overview of Serving on Groups</vt:lpstr>
      <vt:lpstr>Guiding Principles of the Process  of Shared Decision-Making</vt:lpstr>
      <vt:lpstr>Guiding Principles Example</vt:lpstr>
      <vt:lpstr>Helpful Reminders:</vt:lpstr>
      <vt:lpstr>Processes Groups Use</vt:lpstr>
      <vt:lpstr>1. Information Gathering</vt:lpstr>
      <vt:lpstr>2. Goal Setting</vt:lpstr>
      <vt:lpstr>Vision or Mission Statement?</vt:lpstr>
      <vt:lpstr>3. Planning</vt:lpstr>
      <vt:lpstr>Logic Model Example</vt:lpstr>
      <vt:lpstr>Logic Model Example</vt:lpstr>
      <vt:lpstr>4. Collaboration</vt:lpstr>
      <vt:lpstr>4. Collaboration</vt:lpstr>
      <vt:lpstr>4. Collaboration</vt:lpstr>
      <vt:lpstr>5. Evaluation</vt:lpstr>
      <vt:lpstr>6. Process for Reaching Agreement</vt:lpstr>
      <vt:lpstr>Tips to Help YOU Personally be Effective</vt:lpstr>
      <vt:lpstr>Section 3 - Resources</vt:lpstr>
      <vt:lpstr>Section 3 - Resources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Lori Karcher</cp:lastModifiedBy>
  <cp:revision>656</cp:revision>
  <cp:lastPrinted>2023-09-23T01:55:18Z</cp:lastPrinted>
  <dcterms:created xsi:type="dcterms:W3CDTF">2014-10-24T19:08:48Z</dcterms:created>
  <dcterms:modified xsi:type="dcterms:W3CDTF">2025-05-13T14:09:03Z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