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1.xml" ContentType="application/vnd.openxmlformats-officedocument.presentationml.tags+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4.xml" ContentType="application/vnd.openxmlformats-officedocument.presentationml.tags+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notesSlides/notesSlide4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notesSlides/notesSlide50.xml" ContentType="application/vnd.openxmlformats-officedocument.presentationml.notesSlide+xml"/>
  <Override PartName="/ppt/tags/tag60.xml" ContentType="application/vnd.openxmlformats-officedocument.presentationml.tags+xml"/>
  <Override PartName="/ppt/notesSlides/notesSlide51.xml" ContentType="application/vnd.openxmlformats-officedocument.presentationml.notesSlide+xml"/>
  <Override PartName="/ppt/tags/tag61.xml" ContentType="application/vnd.openxmlformats-officedocument.presentationml.tags+xml"/>
  <Override PartName="/ppt/notesSlides/notesSlide52.xml" ContentType="application/vnd.openxmlformats-officedocument.presentationml.notesSlide+xml"/>
  <Override PartName="/ppt/tags/tag62.xml" ContentType="application/vnd.openxmlformats-officedocument.presentationml.tags+xml"/>
  <Override PartName="/ppt/notesSlides/notesSlide5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5.xml" ContentType="application/vnd.openxmlformats-officedocument.presentationml.tags+xml"/>
  <Override PartName="/ppt/notesSlides/notesSlide5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notesSlides/notesSlide60.xml" ContentType="application/vnd.openxmlformats-officedocument.presentationml.notesSlide+xml"/>
  <Override PartName="/ppt/tags/tag72.xml" ContentType="application/vnd.openxmlformats-officedocument.presentationml.tags+xml"/>
  <Override PartName="/ppt/notesSlides/notesSlide61.xml" ContentType="application/vnd.openxmlformats-officedocument.presentationml.notesSlide+xml"/>
  <Override PartName="/ppt/tags/tag73.xml" ContentType="application/vnd.openxmlformats-officedocument.presentationml.tags+xml"/>
  <Override PartName="/ppt/notesSlides/notesSlide62.xml" ContentType="application/vnd.openxmlformats-officedocument.presentationml.notesSlide+xml"/>
  <Override PartName="/ppt/tags/tag74.xml" ContentType="application/vnd.openxmlformats-officedocument.presentationml.tags+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5.xml" ContentType="application/vnd.openxmlformats-officedocument.presentationml.tags+xml"/>
  <Override PartName="/ppt/notesSlides/notesSlide64.xml" ContentType="application/vnd.openxmlformats-officedocument.presentationml.notesSlide+xml"/>
  <Override PartName="/ppt/tags/tag76.xml" ContentType="application/vnd.openxmlformats-officedocument.presentationml.tags+xml"/>
  <Override PartName="/ppt/notesSlides/notesSlide65.xml" ContentType="application/vnd.openxmlformats-officedocument.presentationml.notesSlide+xml"/>
  <Override PartName="/ppt/tags/tag77.xml" ContentType="application/vnd.openxmlformats-officedocument.presentationml.tags+xml"/>
  <Override PartName="/ppt/notesSlides/notesSlide66.xml" ContentType="application/vnd.openxmlformats-officedocument.presentationml.notesSlide+xml"/>
  <Override PartName="/ppt/tags/tag78.xml" ContentType="application/vnd.openxmlformats-officedocument.presentationml.tags+xml"/>
  <Override PartName="/ppt/notesSlides/notesSlide67.xml" ContentType="application/vnd.openxmlformats-officedocument.presentationml.notesSlide+xml"/>
  <Override PartName="/ppt/tags/tag79.xml" ContentType="application/vnd.openxmlformats-officedocument.presentationml.tags+xml"/>
  <Override PartName="/ppt/notesSlides/notesSlide68.xml" ContentType="application/vnd.openxmlformats-officedocument.presentationml.notesSlide+xml"/>
  <Override PartName="/ppt/tags/tag80.xml" ContentType="application/vnd.openxmlformats-officedocument.presentationml.tags+xml"/>
  <Override PartName="/ppt/notesSlides/notesSlide69.xml" ContentType="application/vnd.openxmlformats-officedocument.presentationml.notesSlide+xml"/>
  <Override PartName="/ppt/tags/tag81.xml" ContentType="application/vnd.openxmlformats-officedocument.presentationml.tags+xml"/>
  <Override PartName="/ppt/notesSlides/notesSlide70.xml" ContentType="application/vnd.openxmlformats-officedocument.presentationml.notesSlide+xml"/>
  <Override PartName="/ppt/tags/tag82.xml" ContentType="application/vnd.openxmlformats-officedocument.presentationml.tags+xml"/>
  <Override PartName="/ppt/notesSlides/notesSlide71.xml" ContentType="application/vnd.openxmlformats-officedocument.presentationml.notesSlide+xml"/>
  <Override PartName="/ppt/tags/tag83.xml" ContentType="application/vnd.openxmlformats-officedocument.presentationml.tags+xml"/>
  <Override PartName="/ppt/notesSlides/notesSlide72.xml" ContentType="application/vnd.openxmlformats-officedocument.presentationml.notesSlide+xml"/>
  <Override PartName="/ppt/tags/tag84.xml" ContentType="application/vnd.openxmlformats-officedocument.presentationml.tags+xml"/>
  <Override PartName="/ppt/notesSlides/notesSlide73.xml" ContentType="application/vnd.openxmlformats-officedocument.presentationml.notesSlide+xml"/>
  <Override PartName="/ppt/tags/tag85.xml" ContentType="application/vnd.openxmlformats-officedocument.presentationml.tags+xml"/>
  <Override PartName="/ppt/notesSlides/notesSlide74.xml" ContentType="application/vnd.openxmlformats-officedocument.presentationml.notesSlide+xml"/>
  <Override PartName="/ppt/tags/tag86.xml" ContentType="application/vnd.openxmlformats-officedocument.presentationml.tags+xml"/>
  <Override PartName="/ppt/notesSlides/notesSlide75.xml" ContentType="application/vnd.openxmlformats-officedocument.presentationml.notesSlide+xml"/>
  <Override PartName="/ppt/tags/tag87.xml" ContentType="application/vnd.openxmlformats-officedocument.presentationml.tags+xml"/>
  <Override PartName="/ppt/notesSlides/notesSlide76.xml" ContentType="application/vnd.openxmlformats-officedocument.presentationml.notesSlide+xml"/>
  <Override PartName="/ppt/tags/tag88.xml" ContentType="application/vnd.openxmlformats-officedocument.presentationml.tags+xml"/>
  <Override PartName="/ppt/notesSlides/notesSlide77.xml" ContentType="application/vnd.openxmlformats-officedocument.presentationml.notesSlide+xml"/>
  <Override PartName="/ppt/tags/tag89.xml" ContentType="application/vnd.openxmlformats-officedocument.presentationml.tags+xml"/>
  <Override PartName="/ppt/notesSlides/notesSlide78.xml" ContentType="application/vnd.openxmlformats-officedocument.presentationml.notesSlide+xml"/>
  <Override PartName="/ppt/tags/tag90.xml" ContentType="application/vnd.openxmlformats-officedocument.presentationml.tags+xml"/>
  <Override PartName="/ppt/notesSlides/notesSlide79.xml" ContentType="application/vnd.openxmlformats-officedocument.presentationml.notesSlide+xml"/>
  <Override PartName="/ppt/tags/tag91.xml" ContentType="application/vnd.openxmlformats-officedocument.presentationml.tags+xml"/>
  <Override PartName="/ppt/notesSlides/notesSlide80.xml" ContentType="application/vnd.openxmlformats-officedocument.presentationml.notesSlide+xml"/>
  <Override PartName="/ppt/tags/tag92.xml" ContentType="application/vnd.openxmlformats-officedocument.presentationml.tags+xml"/>
  <Override PartName="/ppt/notesSlides/notesSlide81.xml" ContentType="application/vnd.openxmlformats-officedocument.presentationml.notesSlide+xml"/>
  <Override PartName="/ppt/tags/tag93.xml" ContentType="application/vnd.openxmlformats-officedocument.presentationml.tags+xml"/>
  <Override PartName="/ppt/notesSlides/notesSlide82.xml" ContentType="application/vnd.openxmlformats-officedocument.presentationml.notesSlide+xml"/>
  <Override PartName="/ppt/tags/tag94.xml" ContentType="application/vnd.openxmlformats-officedocument.presentationml.tags+xml"/>
  <Override PartName="/ppt/notesSlides/notesSlide83.xml" ContentType="application/vnd.openxmlformats-officedocument.presentationml.notesSlide+xml"/>
  <Override PartName="/ppt/tags/tag95.xml" ContentType="application/vnd.openxmlformats-officedocument.presentationml.tags+xml"/>
  <Override PartName="/ppt/notesSlides/notesSlide84.xml" ContentType="application/vnd.openxmlformats-officedocument.presentationml.notesSlide+xml"/>
  <Override PartName="/ppt/tags/tag96.xml" ContentType="application/vnd.openxmlformats-officedocument.presentationml.tags+xml"/>
  <Override PartName="/ppt/notesSlides/notesSlide85.xml" ContentType="application/vnd.openxmlformats-officedocument.presentationml.notesSlide+xml"/>
  <Override PartName="/ppt/tags/tag97.xml" ContentType="application/vnd.openxmlformats-officedocument.presentationml.tags+xml"/>
  <Override PartName="/ppt/notesSlides/notesSlide86.xml" ContentType="application/vnd.openxmlformats-officedocument.presentationml.notesSlide+xml"/>
  <Override PartName="/ppt/tags/tag98.xml" ContentType="application/vnd.openxmlformats-officedocument.presentationml.tags+xml"/>
  <Override PartName="/ppt/notesSlides/notesSlide87.xml" ContentType="application/vnd.openxmlformats-officedocument.presentationml.notesSlide+xml"/>
  <Override PartName="/ppt/tags/tag99.xml" ContentType="application/vnd.openxmlformats-officedocument.presentationml.tags+xml"/>
  <Override PartName="/ppt/notesSlides/notesSlide88.xml" ContentType="application/vnd.openxmlformats-officedocument.presentationml.notesSlide+xml"/>
  <Override PartName="/ppt/tags/tag100.xml" ContentType="application/vnd.openxmlformats-officedocument.presentationml.tags+xml"/>
  <Override PartName="/ppt/notesSlides/notesSlide89.xml" ContentType="application/vnd.openxmlformats-officedocument.presentationml.notesSlide+xml"/>
  <Override PartName="/ppt/tags/tag101.xml" ContentType="application/vnd.openxmlformats-officedocument.presentationml.tags+xml"/>
  <Override PartName="/ppt/notesSlides/notesSlide90.xml" ContentType="application/vnd.openxmlformats-officedocument.presentationml.notesSlide+xml"/>
  <Override PartName="/ppt/tags/tag102.xml" ContentType="application/vnd.openxmlformats-officedocument.presentationml.tags+xml"/>
  <Override PartName="/ppt/notesSlides/notesSlide91.xml" ContentType="application/vnd.openxmlformats-officedocument.presentationml.notesSlide+xml"/>
  <Override PartName="/ppt/tags/tag103.xml" ContentType="application/vnd.openxmlformats-officedocument.presentationml.tags+xml"/>
  <Override PartName="/ppt/notesSlides/notesSlide9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04.xml" ContentType="application/vnd.openxmlformats-officedocument.presentationml.tags+xml"/>
  <Override PartName="/ppt/notesSlides/notesSlide93.xml" ContentType="application/vnd.openxmlformats-officedocument.presentationml.notesSlide+xml"/>
  <Override PartName="/ppt/tags/tag105.xml" ContentType="application/vnd.openxmlformats-officedocument.presentationml.tags+xml"/>
  <Override PartName="/ppt/notesSlides/notesSlide9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06.xml" ContentType="application/vnd.openxmlformats-officedocument.presentationml.tags+xml"/>
  <Override PartName="/ppt/notesSlides/notesSlide9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07.xml" ContentType="application/vnd.openxmlformats-officedocument.presentationml.tags+xml"/>
  <Override PartName="/ppt/notesSlides/notesSlide96.xml" ContentType="application/vnd.openxmlformats-officedocument.presentationml.notesSlide+xml"/>
  <Override PartName="/ppt/tags/tag108.xml" ContentType="application/vnd.openxmlformats-officedocument.presentationml.tags+xml"/>
  <Override PartName="/ppt/notesSlides/notesSlide97.xml" ContentType="application/vnd.openxmlformats-officedocument.presentationml.notesSlide+xml"/>
  <Override PartName="/ppt/tags/tag109.xml" ContentType="application/vnd.openxmlformats-officedocument.presentationml.tags+xml"/>
  <Override PartName="/ppt/notesSlides/notesSlide98.xml" ContentType="application/vnd.openxmlformats-officedocument.presentationml.notesSlide+xml"/>
  <Override PartName="/ppt/tags/tag110.xml" ContentType="application/vnd.openxmlformats-officedocument.presentationml.tags+xml"/>
  <Override PartName="/ppt/notesSlides/notesSlide99.xml" ContentType="application/vnd.openxmlformats-officedocument.presentationml.notesSlide+xml"/>
  <Override PartName="/ppt/tags/tag111.xml" ContentType="application/vnd.openxmlformats-officedocument.presentationml.tags+xml"/>
  <Override PartName="/ppt/notesSlides/notesSlide100.xml" ContentType="application/vnd.openxmlformats-officedocument.presentationml.notesSlide+xml"/>
  <Override PartName="/ppt/tags/tag112.xml" ContentType="application/vnd.openxmlformats-officedocument.presentationml.tags+xml"/>
  <Override PartName="/ppt/notesSlides/notesSlide101.xml" ContentType="application/vnd.openxmlformats-officedocument.presentationml.notesSlide+xml"/>
  <Override PartName="/ppt/tags/tag113.xml" ContentType="application/vnd.openxmlformats-officedocument.presentationml.tags+xml"/>
  <Override PartName="/ppt/notesSlides/notesSlide102.xml" ContentType="application/vnd.openxmlformats-officedocument.presentationml.notesSlide+xml"/>
  <Override PartName="/ppt/tags/tag114.xml" ContentType="application/vnd.openxmlformats-officedocument.presentationml.tags+xml"/>
  <Override PartName="/ppt/notesSlides/notesSlide103.xml" ContentType="application/vnd.openxmlformats-officedocument.presentationml.notesSlide+xml"/>
  <Override PartName="/ppt/tags/tag115.xml" ContentType="application/vnd.openxmlformats-officedocument.presentationml.tags+xml"/>
  <Override PartName="/ppt/notesSlides/notesSlide104.xml" ContentType="application/vnd.openxmlformats-officedocument.presentationml.notesSlide+xml"/>
  <Override PartName="/ppt/tags/tag116.xml" ContentType="application/vnd.openxmlformats-officedocument.presentationml.tags+xml"/>
  <Override PartName="/ppt/notesSlides/notesSlide105.xml" ContentType="application/vnd.openxmlformats-officedocument.presentationml.notesSlide+xml"/>
  <Override PartName="/ppt/tags/tag117.xml" ContentType="application/vnd.openxmlformats-officedocument.presentationml.tags+xml"/>
  <Override PartName="/ppt/notesSlides/notesSlide106.xml" ContentType="application/vnd.openxmlformats-officedocument.presentationml.notesSlide+xml"/>
  <Override PartName="/ppt/tags/tag118.xml" ContentType="application/vnd.openxmlformats-officedocument.presentationml.tags+xml"/>
  <Override PartName="/ppt/notesSlides/notesSlide107.xml" ContentType="application/vnd.openxmlformats-officedocument.presentationml.notesSlide+xml"/>
  <Override PartName="/ppt/tags/tag119.xml" ContentType="application/vnd.openxmlformats-officedocument.presentationml.tags+xml"/>
  <Override PartName="/ppt/notesSlides/notesSlide108.xml" ContentType="application/vnd.openxmlformats-officedocument.presentationml.notesSlide+xml"/>
  <Override PartName="/ppt/tags/tag120.xml" ContentType="application/vnd.openxmlformats-officedocument.presentationml.tags+xml"/>
  <Override PartName="/ppt/notesSlides/notesSlide109.xml" ContentType="application/vnd.openxmlformats-officedocument.presentationml.notesSlide+xml"/>
  <Override PartName="/ppt/tags/tag121.xml" ContentType="application/vnd.openxmlformats-officedocument.presentationml.tags+xml"/>
  <Override PartName="/ppt/notesSlides/notesSlide110.xml" ContentType="application/vnd.openxmlformats-officedocument.presentationml.notesSlide+xml"/>
  <Override PartName="/ppt/tags/tag122.xml" ContentType="application/vnd.openxmlformats-officedocument.presentationml.tags+xml"/>
  <Override PartName="/ppt/notesSlides/notesSlide111.xml" ContentType="application/vnd.openxmlformats-officedocument.presentationml.notesSlide+xml"/>
  <Override PartName="/ppt/tags/tag123.xml" ContentType="application/vnd.openxmlformats-officedocument.presentationml.tags+xml"/>
  <Override PartName="/ppt/notesSlides/notesSlide112.xml" ContentType="application/vnd.openxmlformats-officedocument.presentationml.notesSlide+xml"/>
  <Override PartName="/ppt/tags/tag124.xml" ContentType="application/vnd.openxmlformats-officedocument.presentationml.tags+xml"/>
  <Override PartName="/ppt/notesSlides/notesSlide113.xml" ContentType="application/vnd.openxmlformats-officedocument.presentationml.notesSlide+xml"/>
  <Override PartName="/ppt/tags/tag125.xml" ContentType="application/vnd.openxmlformats-officedocument.presentationml.tags+xml"/>
  <Override PartName="/ppt/notesSlides/notesSlide114.xml" ContentType="application/vnd.openxmlformats-officedocument.presentationml.notesSlide+xml"/>
  <Override PartName="/ppt/tags/tag126.xml" ContentType="application/vnd.openxmlformats-officedocument.presentationml.tags+xml"/>
  <Override PartName="/ppt/notesSlides/notesSlide115.xml" ContentType="application/vnd.openxmlformats-officedocument.presentationml.notesSlide+xml"/>
  <Override PartName="/ppt/tags/tag127.xml" ContentType="application/vnd.openxmlformats-officedocument.presentationml.tags+xml"/>
  <Override PartName="/ppt/notesSlides/notesSlide116.xml" ContentType="application/vnd.openxmlformats-officedocument.presentationml.notesSlide+xml"/>
  <Override PartName="/ppt/tags/tag128.xml" ContentType="application/vnd.openxmlformats-officedocument.presentationml.tags+xml"/>
  <Override PartName="/ppt/notesSlides/notesSlide117.xml" ContentType="application/vnd.openxmlformats-officedocument.presentationml.notesSlide+xml"/>
  <Override PartName="/ppt/tags/tag129.xml" ContentType="application/vnd.openxmlformats-officedocument.presentationml.tags+xml"/>
  <Override PartName="/ppt/notesSlides/notesSlide118.xml" ContentType="application/vnd.openxmlformats-officedocument.presentationml.notesSlide+xml"/>
  <Override PartName="/ppt/tags/tag130.xml" ContentType="application/vnd.openxmlformats-officedocument.presentationml.tags+xml"/>
  <Override PartName="/ppt/notesSlides/notesSlide119.xml" ContentType="application/vnd.openxmlformats-officedocument.presentationml.notesSlide+xml"/>
  <Override PartName="/ppt/tags/tag131.xml" ContentType="application/vnd.openxmlformats-officedocument.presentationml.tags+xml"/>
  <Override PartName="/ppt/notesSlides/notesSlide120.xml" ContentType="application/vnd.openxmlformats-officedocument.presentationml.notesSlide+xml"/>
  <Override PartName="/ppt/tags/tag132.xml" ContentType="application/vnd.openxmlformats-officedocument.presentationml.tags+xml"/>
  <Override PartName="/ppt/notesSlides/notesSlide121.xml" ContentType="application/vnd.openxmlformats-officedocument.presentationml.notesSlide+xml"/>
  <Override PartName="/ppt/tags/tag133.xml" ContentType="application/vnd.openxmlformats-officedocument.presentationml.tags+xml"/>
  <Override PartName="/ppt/notesSlides/notesSlide122.xml" ContentType="application/vnd.openxmlformats-officedocument.presentationml.notesSlide+xml"/>
  <Override PartName="/ppt/tags/tag134.xml" ContentType="application/vnd.openxmlformats-officedocument.presentationml.tags+xml"/>
  <Override PartName="/ppt/notesSlides/notesSlide12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135.xml" ContentType="application/vnd.openxmlformats-officedocument.presentationml.tags+xml"/>
  <Override PartName="/ppt/notesSlides/notesSlide124.xml" ContentType="application/vnd.openxmlformats-officedocument.presentationml.notesSlide+xml"/>
  <Override PartName="/ppt/tags/tag136.xml" ContentType="application/vnd.openxmlformats-officedocument.presentationml.tags+xml"/>
  <Override PartName="/ppt/notesSlides/notesSlide125.xml" ContentType="application/vnd.openxmlformats-officedocument.presentationml.notesSlide+xml"/>
  <Override PartName="/ppt/tags/tag137.xml" ContentType="application/vnd.openxmlformats-officedocument.presentationml.tags+xml"/>
  <Override PartName="/ppt/notesSlides/notesSlide126.xml" ContentType="application/vnd.openxmlformats-officedocument.presentationml.notesSlide+xml"/>
  <Override PartName="/ppt/tags/tag138.xml" ContentType="application/vnd.openxmlformats-officedocument.presentationml.tags+xml"/>
  <Override PartName="/ppt/notesSlides/notesSlide127.xml" ContentType="application/vnd.openxmlformats-officedocument.presentationml.notesSlide+xml"/>
  <Override PartName="/ppt/tags/tag139.xml" ContentType="application/vnd.openxmlformats-officedocument.presentationml.tags+xml"/>
  <Override PartName="/ppt/notesSlides/notesSlide128.xml" ContentType="application/vnd.openxmlformats-officedocument.presentationml.notesSlide+xml"/>
  <Override PartName="/ppt/tags/tag140.xml" ContentType="application/vnd.openxmlformats-officedocument.presentationml.tags+xml"/>
  <Override PartName="/ppt/notesSlides/notesSlide129.xml" ContentType="application/vnd.openxmlformats-officedocument.presentationml.notesSlide+xml"/>
  <Override PartName="/ppt/tags/tag141.xml" ContentType="application/vnd.openxmlformats-officedocument.presentationml.tags+xml"/>
  <Override PartName="/ppt/notesSlides/notesSlide130.xml" ContentType="application/vnd.openxmlformats-officedocument.presentationml.notesSlide+xml"/>
  <Override PartName="/ppt/tags/tag142.xml" ContentType="application/vnd.openxmlformats-officedocument.presentationml.tags+xml"/>
  <Override PartName="/ppt/notesSlides/notesSlide131.xml" ContentType="application/vnd.openxmlformats-officedocument.presentationml.notesSlide+xml"/>
  <Override PartName="/ppt/tags/tag143.xml" ContentType="application/vnd.openxmlformats-officedocument.presentationml.tags+xml"/>
  <Override PartName="/ppt/notesSlides/notesSlide132.xml" ContentType="application/vnd.openxmlformats-officedocument.presentationml.notesSlide+xml"/>
  <Override PartName="/ppt/tags/tag144.xml" ContentType="application/vnd.openxmlformats-officedocument.presentationml.tags+xml"/>
  <Override PartName="/ppt/notesSlides/notesSlide133.xml" ContentType="application/vnd.openxmlformats-officedocument.presentationml.notesSlide+xml"/>
  <Override PartName="/ppt/tags/tag145.xml" ContentType="application/vnd.openxmlformats-officedocument.presentationml.tags+xml"/>
  <Override PartName="/ppt/notesSlides/notesSlide134.xml" ContentType="application/vnd.openxmlformats-officedocument.presentationml.notesSlide+xml"/>
  <Override PartName="/ppt/tags/tag146.xml" ContentType="application/vnd.openxmlformats-officedocument.presentationml.tags+xml"/>
  <Override PartName="/ppt/notesSlides/notesSlide135.xml" ContentType="application/vnd.openxmlformats-officedocument.presentationml.notesSlide+xml"/>
  <Override PartName="/ppt/tags/tag147.xml" ContentType="application/vnd.openxmlformats-officedocument.presentationml.tags+xml"/>
  <Override PartName="/ppt/notesSlides/notesSlide136.xml" ContentType="application/vnd.openxmlformats-officedocument.presentationml.notesSlide+xml"/>
  <Override PartName="/ppt/tags/tag148.xml" ContentType="application/vnd.openxmlformats-officedocument.presentationml.tags+xml"/>
  <Override PartName="/ppt/notesSlides/notesSlide137.xml" ContentType="application/vnd.openxmlformats-officedocument.presentationml.notesSlide+xml"/>
  <Override PartName="/ppt/tags/tag149.xml" ContentType="application/vnd.openxmlformats-officedocument.presentationml.tags+xml"/>
  <Override PartName="/ppt/notesSlides/notesSlide138.xml" ContentType="application/vnd.openxmlformats-officedocument.presentationml.notesSlide+xml"/>
  <Override PartName="/ppt/tags/tag150.xml" ContentType="application/vnd.openxmlformats-officedocument.presentationml.tags+xml"/>
  <Override PartName="/ppt/notesSlides/notesSlide139.xml" ContentType="application/vnd.openxmlformats-officedocument.presentationml.notesSlide+xml"/>
  <Override PartName="/ppt/tags/tag151.xml" ContentType="application/vnd.openxmlformats-officedocument.presentationml.tags+xml"/>
  <Override PartName="/ppt/notesSlides/notesSlide140.xml" ContentType="application/vnd.openxmlformats-officedocument.presentationml.notesSlide+xml"/>
  <Override PartName="/ppt/tags/tag152.xml" ContentType="application/vnd.openxmlformats-officedocument.presentationml.tags+xml"/>
  <Override PartName="/ppt/notesSlides/notesSlide141.xml" ContentType="application/vnd.openxmlformats-officedocument.presentationml.notesSlide+xml"/>
  <Override PartName="/ppt/tags/tag153.xml" ContentType="application/vnd.openxmlformats-officedocument.presentationml.tags+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4"/>
  </p:notesMasterIdLst>
  <p:sldIdLst>
    <p:sldId id="256" r:id="rId2"/>
    <p:sldId id="330" r:id="rId3"/>
    <p:sldId id="257" r:id="rId4"/>
    <p:sldId id="259" r:id="rId5"/>
    <p:sldId id="302" r:id="rId6"/>
    <p:sldId id="260" r:id="rId7"/>
    <p:sldId id="459" r:id="rId8"/>
    <p:sldId id="309" r:id="rId9"/>
    <p:sldId id="335" r:id="rId10"/>
    <p:sldId id="336" r:id="rId11"/>
    <p:sldId id="334" r:id="rId12"/>
    <p:sldId id="462" r:id="rId13"/>
    <p:sldId id="453" r:id="rId14"/>
    <p:sldId id="337" r:id="rId15"/>
    <p:sldId id="338" r:id="rId16"/>
    <p:sldId id="339" r:id="rId17"/>
    <p:sldId id="340" r:id="rId18"/>
    <p:sldId id="341" r:id="rId19"/>
    <p:sldId id="342" r:id="rId20"/>
    <p:sldId id="343" r:id="rId21"/>
    <p:sldId id="344" r:id="rId22"/>
    <p:sldId id="345" r:id="rId23"/>
    <p:sldId id="346" r:id="rId24"/>
    <p:sldId id="347" r:id="rId25"/>
    <p:sldId id="460" r:id="rId26"/>
    <p:sldId id="463" r:id="rId27"/>
    <p:sldId id="454" r:id="rId28"/>
    <p:sldId id="349" r:id="rId29"/>
    <p:sldId id="350" r:id="rId30"/>
    <p:sldId id="351" r:id="rId31"/>
    <p:sldId id="352" r:id="rId32"/>
    <p:sldId id="353" r:id="rId33"/>
    <p:sldId id="354" r:id="rId34"/>
    <p:sldId id="355" r:id="rId35"/>
    <p:sldId id="356" r:id="rId36"/>
    <p:sldId id="357" r:id="rId37"/>
    <p:sldId id="358" r:id="rId38"/>
    <p:sldId id="359" r:id="rId39"/>
    <p:sldId id="464" r:id="rId40"/>
    <p:sldId id="465" r:id="rId41"/>
    <p:sldId id="455"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466" r:id="rId59"/>
    <p:sldId id="467" r:id="rId60"/>
    <p:sldId id="456" r:id="rId61"/>
    <p:sldId id="378" r:id="rId62"/>
    <p:sldId id="379" r:id="rId63"/>
    <p:sldId id="380" r:id="rId64"/>
    <p:sldId id="381" r:id="rId65"/>
    <p:sldId id="382" r:id="rId66"/>
    <p:sldId id="383" r:id="rId67"/>
    <p:sldId id="384" r:id="rId68"/>
    <p:sldId id="385" r:id="rId69"/>
    <p:sldId id="468" r:id="rId70"/>
    <p:sldId id="469" r:id="rId71"/>
    <p:sldId id="457" r:id="rId72"/>
    <p:sldId id="387" r:id="rId73"/>
    <p:sldId id="388" r:id="rId74"/>
    <p:sldId id="389" r:id="rId75"/>
    <p:sldId id="390" r:id="rId76"/>
    <p:sldId id="391" r:id="rId77"/>
    <p:sldId id="392" r:id="rId78"/>
    <p:sldId id="393" r:id="rId79"/>
    <p:sldId id="394" r:id="rId80"/>
    <p:sldId id="395" r:id="rId81"/>
    <p:sldId id="470" r:id="rId82"/>
    <p:sldId id="471" r:id="rId83"/>
    <p:sldId id="458" r:id="rId84"/>
    <p:sldId id="397" r:id="rId85"/>
    <p:sldId id="398" r:id="rId86"/>
    <p:sldId id="399" r:id="rId87"/>
    <p:sldId id="400" r:id="rId88"/>
    <p:sldId id="401" r:id="rId89"/>
    <p:sldId id="402" r:id="rId90"/>
    <p:sldId id="403" r:id="rId91"/>
    <p:sldId id="404" r:id="rId92"/>
    <p:sldId id="405" r:id="rId93"/>
    <p:sldId id="406" r:id="rId94"/>
    <p:sldId id="407" r:id="rId95"/>
    <p:sldId id="408" r:id="rId96"/>
    <p:sldId id="409" r:id="rId97"/>
    <p:sldId id="410" r:id="rId98"/>
    <p:sldId id="411" r:id="rId99"/>
    <p:sldId id="412" r:id="rId100"/>
    <p:sldId id="413" r:id="rId101"/>
    <p:sldId id="414" r:id="rId102"/>
    <p:sldId id="415" r:id="rId103"/>
    <p:sldId id="416" r:id="rId104"/>
    <p:sldId id="417" r:id="rId105"/>
    <p:sldId id="418" r:id="rId106"/>
    <p:sldId id="419" r:id="rId107"/>
    <p:sldId id="420" r:id="rId108"/>
    <p:sldId id="421" r:id="rId109"/>
    <p:sldId id="422" r:id="rId110"/>
    <p:sldId id="423" r:id="rId111"/>
    <p:sldId id="424" r:id="rId112"/>
    <p:sldId id="425" r:id="rId113"/>
    <p:sldId id="426" r:id="rId114"/>
    <p:sldId id="427" r:id="rId115"/>
    <p:sldId id="428" r:id="rId116"/>
    <p:sldId id="429" r:id="rId117"/>
    <p:sldId id="430" r:id="rId118"/>
    <p:sldId id="472" r:id="rId119"/>
    <p:sldId id="473" r:id="rId120"/>
    <p:sldId id="432" r:id="rId121"/>
    <p:sldId id="433" r:id="rId122"/>
    <p:sldId id="434" r:id="rId123"/>
    <p:sldId id="435" r:id="rId124"/>
    <p:sldId id="436" r:id="rId125"/>
    <p:sldId id="437" r:id="rId126"/>
    <p:sldId id="438" r:id="rId127"/>
    <p:sldId id="439" r:id="rId128"/>
    <p:sldId id="440" r:id="rId129"/>
    <p:sldId id="474" r:id="rId130"/>
    <p:sldId id="441" r:id="rId131"/>
    <p:sldId id="442" r:id="rId132"/>
    <p:sldId id="443" r:id="rId133"/>
    <p:sldId id="444" r:id="rId134"/>
    <p:sldId id="445" r:id="rId135"/>
    <p:sldId id="446" r:id="rId136"/>
    <p:sldId id="447" r:id="rId137"/>
    <p:sldId id="448" r:id="rId138"/>
    <p:sldId id="475" r:id="rId139"/>
    <p:sldId id="476" r:id="rId140"/>
    <p:sldId id="450" r:id="rId141"/>
    <p:sldId id="451" r:id="rId142"/>
    <p:sldId id="452" r:id="rId143"/>
  </p:sldIdLst>
  <p:sldSz cx="9144000" cy="6858000" type="screen4x3"/>
  <p:notesSz cx="7077075" cy="9028113"/>
  <p:custDataLst>
    <p:tags r:id="rId1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73890" autoAdjust="0"/>
  </p:normalViewPr>
  <p:slideViewPr>
    <p:cSldViewPr>
      <p:cViewPr varScale="1">
        <p:scale>
          <a:sx n="53" d="100"/>
          <a:sy n="53" d="100"/>
        </p:scale>
        <p:origin x="209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42"/>
    </p:cViewPr>
  </p:sorterViewPr>
  <p:notesViewPr>
    <p:cSldViewPr>
      <p:cViewPr>
        <p:scale>
          <a:sx n="50" d="100"/>
          <a:sy n="50" d="100"/>
        </p:scale>
        <p:origin x="-1776" y="-16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Youth 20-24 Neither Enrolled in School Nor Working</a:t>
            </a:r>
          </a:p>
        </c:rich>
      </c:tx>
      <c:overlay val="0"/>
    </c:title>
    <c:autoTitleDeleted val="0"/>
    <c:plotArea>
      <c:layout/>
      <c:pieChart>
        <c:varyColors val="1"/>
        <c:ser>
          <c:idx val="0"/>
          <c:order val="0"/>
          <c:tx>
            <c:strRef>
              <c:f>Sheet1!$B$1</c:f>
              <c:strCache>
                <c:ptCount val="1"/>
                <c:pt idx="0">
                  <c:v>Youth 20-24 Neither Enrolled in School Nor Working</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Less than HS</c:v>
                </c:pt>
                <c:pt idx="1">
                  <c:v>HS diploma</c:v>
                </c:pt>
                <c:pt idx="2">
                  <c:v>Some college</c:v>
                </c:pt>
                <c:pt idx="3">
                  <c:v>Bachelor's degree +</c:v>
                </c:pt>
              </c:strCache>
            </c:strRef>
          </c:cat>
          <c:val>
            <c:numRef>
              <c:f>Sheet1!$B$2:$B$5</c:f>
              <c:numCache>
                <c:formatCode>General</c:formatCode>
                <c:ptCount val="4"/>
                <c:pt idx="0">
                  <c:v>45.5</c:v>
                </c:pt>
                <c:pt idx="1">
                  <c:v>31</c:v>
                </c:pt>
                <c:pt idx="2">
                  <c:v>9.3000000000000007</c:v>
                </c:pt>
                <c:pt idx="3">
                  <c:v>9.1999999999999993</c:v>
                </c:pt>
              </c:numCache>
            </c:numRef>
          </c:val>
          <c:extLst>
            <c:ext xmlns:c16="http://schemas.microsoft.com/office/drawing/2014/chart" uri="{C3380CC4-5D6E-409C-BE32-E72D297353CC}">
              <c16:uniqueId val="{00000000-BEC9-40AD-8AFB-A7730511EAAA}"/>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911718904217749"/>
          <c:y val="0.29369426246131325"/>
          <c:w val="0.36859868839514837"/>
          <c:h val="0.6192852545167577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Youth 20-24 Neither in School Nor Working with HS Diploma by Race/Ethnicity</a:t>
            </a:r>
          </a:p>
        </c:rich>
      </c:tx>
      <c:layout>
        <c:manualLayout>
          <c:xMode val="edge"/>
          <c:yMode val="edge"/>
          <c:x val="0.1338904363974002"/>
          <c:y val="0"/>
        </c:manualLayout>
      </c:layout>
      <c:overlay val="0"/>
    </c:title>
    <c:autoTitleDeleted val="0"/>
    <c:plotArea>
      <c:layout/>
      <c:barChart>
        <c:barDir val="col"/>
        <c:grouping val="clustered"/>
        <c:varyColors val="0"/>
        <c:ser>
          <c:idx val="0"/>
          <c:order val="0"/>
          <c:tx>
            <c:strRef>
              <c:f>Sheet1!$B$1</c:f>
              <c:strCache>
                <c:ptCount val="1"/>
                <c:pt idx="0">
                  <c:v>Youth 20-24 Neither in School Nor Working with HS Diploma by Race</c:v>
                </c:pt>
              </c:strCache>
            </c:strRef>
          </c:tx>
          <c:invertIfNegative val="0"/>
          <c:cat>
            <c:strRef>
              <c:f>Sheet1!$A$2:$A$7</c:f>
              <c:strCache>
                <c:ptCount val="6"/>
                <c:pt idx="0">
                  <c:v>White</c:v>
                </c:pt>
                <c:pt idx="1">
                  <c:v>Black</c:v>
                </c:pt>
                <c:pt idx="2">
                  <c:v>Hispanic</c:v>
                </c:pt>
                <c:pt idx="3">
                  <c:v>Asian</c:v>
                </c:pt>
                <c:pt idx="4">
                  <c:v>Native American</c:v>
                </c:pt>
                <c:pt idx="5">
                  <c:v>2+ Races</c:v>
                </c:pt>
              </c:strCache>
            </c:strRef>
          </c:cat>
          <c:val>
            <c:numRef>
              <c:f>Sheet1!$B$2:$B$7</c:f>
              <c:numCache>
                <c:formatCode>General</c:formatCode>
                <c:ptCount val="6"/>
                <c:pt idx="0">
                  <c:v>26.8</c:v>
                </c:pt>
                <c:pt idx="1">
                  <c:v>37</c:v>
                </c:pt>
                <c:pt idx="2">
                  <c:v>30</c:v>
                </c:pt>
                <c:pt idx="3">
                  <c:v>19</c:v>
                </c:pt>
                <c:pt idx="4">
                  <c:v>52</c:v>
                </c:pt>
                <c:pt idx="5">
                  <c:v>31</c:v>
                </c:pt>
              </c:numCache>
            </c:numRef>
          </c:val>
          <c:extLst>
            <c:ext xmlns:c16="http://schemas.microsoft.com/office/drawing/2014/chart" uri="{C3380CC4-5D6E-409C-BE32-E72D297353CC}">
              <c16:uniqueId val="{00000000-5438-4FDE-BDDF-EFFFB026593F}"/>
            </c:ext>
          </c:extLst>
        </c:ser>
        <c:dLbls>
          <c:showLegendKey val="0"/>
          <c:showVal val="0"/>
          <c:showCatName val="0"/>
          <c:showSerName val="0"/>
          <c:showPercent val="0"/>
          <c:showBubbleSize val="0"/>
        </c:dLbls>
        <c:gapWidth val="150"/>
        <c:axId val="126288896"/>
        <c:axId val="153312576"/>
      </c:barChart>
      <c:catAx>
        <c:axId val="126288896"/>
        <c:scaling>
          <c:orientation val="minMax"/>
        </c:scaling>
        <c:delete val="0"/>
        <c:axPos val="b"/>
        <c:numFmt formatCode="General" sourceLinked="0"/>
        <c:majorTickMark val="out"/>
        <c:minorTickMark val="none"/>
        <c:tickLblPos val="nextTo"/>
        <c:crossAx val="153312576"/>
        <c:crosses val="autoZero"/>
        <c:auto val="1"/>
        <c:lblAlgn val="ctr"/>
        <c:lblOffset val="100"/>
        <c:noMultiLvlLbl val="0"/>
      </c:catAx>
      <c:valAx>
        <c:axId val="153312576"/>
        <c:scaling>
          <c:orientation val="minMax"/>
        </c:scaling>
        <c:delete val="0"/>
        <c:axPos val="l"/>
        <c:majorGridlines/>
        <c:numFmt formatCode="General" sourceLinked="1"/>
        <c:majorTickMark val="out"/>
        <c:minorTickMark val="none"/>
        <c:tickLblPos val="nextTo"/>
        <c:crossAx val="126288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5"/>
          <c:dLbls>
            <c:dLbl>
              <c:idx val="0"/>
              <c:delete val="1"/>
              <c:extLst>
                <c:ext xmlns:c15="http://schemas.microsoft.com/office/drawing/2012/chart" uri="{CE6537A1-D6FC-4f65-9D91-7224C49458BB}"/>
                <c:ext xmlns:c16="http://schemas.microsoft.com/office/drawing/2014/chart" uri="{C3380CC4-5D6E-409C-BE32-E72D297353CC}">
                  <c16:uniqueId val="{00000000-C62C-4041-88E1-36B79675D7D4}"/>
                </c:ext>
              </c:extLst>
            </c:dLbl>
            <c:dLbl>
              <c:idx val="1"/>
              <c:delete val="1"/>
              <c:extLst>
                <c:ext xmlns:c15="http://schemas.microsoft.com/office/drawing/2012/chart" uri="{CE6537A1-D6FC-4f65-9D91-7224C49458BB}"/>
                <c:ext xmlns:c16="http://schemas.microsoft.com/office/drawing/2014/chart" uri="{C3380CC4-5D6E-409C-BE32-E72D297353CC}">
                  <c16:uniqueId val="{00000001-C62C-4041-88E1-36B79675D7D4}"/>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2"/>
                <c:pt idx="0">
                  <c:v>Larger Organization</c:v>
                </c:pt>
                <c:pt idx="1">
                  <c:v>Group</c:v>
                </c:pt>
              </c:strCache>
            </c:strRef>
          </c:cat>
          <c:val>
            <c:numRef>
              <c:f>Sheet1!$B$2:$B$5</c:f>
              <c:numCache>
                <c:formatCode>General</c:formatCode>
                <c:ptCount val="4"/>
                <c:pt idx="0">
                  <c:v>9</c:v>
                </c:pt>
                <c:pt idx="1">
                  <c:v>2</c:v>
                </c:pt>
              </c:numCache>
            </c:numRef>
          </c:val>
          <c:extLst>
            <c:ext xmlns:c16="http://schemas.microsoft.com/office/drawing/2014/chart" uri="{C3380CC4-5D6E-409C-BE32-E72D297353CC}">
              <c16:uniqueId val="{00000002-C62C-4041-88E1-36B79675D7D4}"/>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079F9-35A0-4AEB-ACC0-4593505073E3}"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159926A8-F636-4C86-83E8-1C460DC4E51F}">
      <dgm:prSet phldrT="[Text]"/>
      <dgm:spPr/>
      <dgm:t>
        <a:bodyPr/>
        <a:lstStyle/>
        <a:p>
          <a:r>
            <a:rPr lang="en-US" dirty="0"/>
            <a:t>School</a:t>
          </a:r>
        </a:p>
      </dgm:t>
    </dgm:pt>
    <dgm:pt modelId="{7BA44F19-0DFD-408B-ABDC-6FB53678B264}" type="parTrans" cxnId="{3B0B6727-5CEB-4082-B396-B0F09E2D13D0}">
      <dgm:prSet/>
      <dgm:spPr/>
      <dgm:t>
        <a:bodyPr/>
        <a:lstStyle/>
        <a:p>
          <a:endParaRPr lang="en-US"/>
        </a:p>
      </dgm:t>
    </dgm:pt>
    <dgm:pt modelId="{DB145BE2-FC97-4AA4-B45F-0A3D47CA596E}" type="sibTrans" cxnId="{3B0B6727-5CEB-4082-B396-B0F09E2D13D0}">
      <dgm:prSet/>
      <dgm:spPr/>
      <dgm:t>
        <a:bodyPr/>
        <a:lstStyle/>
        <a:p>
          <a:endParaRPr lang="en-US"/>
        </a:p>
      </dgm:t>
    </dgm:pt>
    <dgm:pt modelId="{D8AA69DD-EEF1-434B-A7FA-97513627F2BD}">
      <dgm:prSet phldrT="[Text]"/>
      <dgm:spPr/>
      <dgm:t>
        <a:bodyPr/>
        <a:lstStyle/>
        <a:p>
          <a:r>
            <a:rPr lang="en-US" dirty="0"/>
            <a:t>Family</a:t>
          </a:r>
        </a:p>
      </dgm:t>
    </dgm:pt>
    <dgm:pt modelId="{64FB0AEF-8E92-4CC5-A273-1017D48909B8}" type="parTrans" cxnId="{9E903DF1-85DF-45D8-AE16-ECDAC3038CD1}">
      <dgm:prSet/>
      <dgm:spPr/>
      <dgm:t>
        <a:bodyPr/>
        <a:lstStyle/>
        <a:p>
          <a:endParaRPr lang="en-US"/>
        </a:p>
      </dgm:t>
    </dgm:pt>
    <dgm:pt modelId="{1A3C6610-A8E8-4F41-BF25-D574CB231978}" type="sibTrans" cxnId="{9E903DF1-85DF-45D8-AE16-ECDAC3038CD1}">
      <dgm:prSet/>
      <dgm:spPr/>
      <dgm:t>
        <a:bodyPr/>
        <a:lstStyle/>
        <a:p>
          <a:endParaRPr lang="en-US"/>
        </a:p>
      </dgm:t>
    </dgm:pt>
    <dgm:pt modelId="{A78C674B-639C-4115-AA56-EFB4BB0D9656}">
      <dgm:prSet phldrT="[Text]"/>
      <dgm:spPr/>
      <dgm:t>
        <a:bodyPr/>
        <a:lstStyle/>
        <a:p>
          <a:r>
            <a:rPr lang="en-US" dirty="0"/>
            <a:t>Community</a:t>
          </a:r>
        </a:p>
      </dgm:t>
    </dgm:pt>
    <dgm:pt modelId="{0A2E57E0-F3E9-48B9-9C9A-E4830D52FADB}" type="parTrans" cxnId="{BDFD44B0-398E-43CC-8E8B-3D97E9B32165}">
      <dgm:prSet/>
      <dgm:spPr/>
      <dgm:t>
        <a:bodyPr/>
        <a:lstStyle/>
        <a:p>
          <a:endParaRPr lang="en-US"/>
        </a:p>
      </dgm:t>
    </dgm:pt>
    <dgm:pt modelId="{3D3B9B91-0125-4301-9174-80FE8974056A}" type="sibTrans" cxnId="{BDFD44B0-398E-43CC-8E8B-3D97E9B32165}">
      <dgm:prSet/>
      <dgm:spPr/>
      <dgm:t>
        <a:bodyPr/>
        <a:lstStyle/>
        <a:p>
          <a:endParaRPr lang="en-US"/>
        </a:p>
      </dgm:t>
    </dgm:pt>
    <dgm:pt modelId="{C067DF38-DE62-4A40-94CF-1DDEA4EE5A23}">
      <dgm:prSet phldrT="[Text]"/>
      <dgm:spPr/>
      <dgm:t>
        <a:bodyPr/>
        <a:lstStyle/>
        <a:p>
          <a:r>
            <a:rPr lang="en-US" dirty="0"/>
            <a:t>Leadership</a:t>
          </a:r>
        </a:p>
      </dgm:t>
    </dgm:pt>
    <dgm:pt modelId="{D020DFE5-EC19-4C67-AC42-BA123195FD80}" type="parTrans" cxnId="{187A447C-6264-4003-96BD-02262FA62493}">
      <dgm:prSet/>
      <dgm:spPr/>
      <dgm:t>
        <a:bodyPr/>
        <a:lstStyle/>
        <a:p>
          <a:endParaRPr lang="en-US"/>
        </a:p>
      </dgm:t>
    </dgm:pt>
    <dgm:pt modelId="{3F136EB9-D8D9-4B7A-BF2E-B66326FBD7BF}" type="sibTrans" cxnId="{187A447C-6264-4003-96BD-02262FA62493}">
      <dgm:prSet/>
      <dgm:spPr/>
      <dgm:t>
        <a:bodyPr/>
        <a:lstStyle/>
        <a:p>
          <a:endParaRPr lang="en-US"/>
        </a:p>
      </dgm:t>
    </dgm:pt>
    <dgm:pt modelId="{F40BB788-32CD-4787-B13A-70F4FB073EA1}" type="pres">
      <dgm:prSet presAssocID="{31A079F9-35A0-4AEB-ACC0-4593505073E3}" presName="diagram" presStyleCnt="0">
        <dgm:presLayoutVars>
          <dgm:dir/>
        </dgm:presLayoutVars>
      </dgm:prSet>
      <dgm:spPr/>
    </dgm:pt>
    <dgm:pt modelId="{AFE81E95-9C3E-4E01-BA0B-408F63B79B2D}" type="pres">
      <dgm:prSet presAssocID="{159926A8-F636-4C86-83E8-1C460DC4E51F}" presName="composite" presStyleCnt="0"/>
      <dgm:spPr/>
    </dgm:pt>
    <dgm:pt modelId="{2DBC118A-BCE1-4BDE-A162-BF354520368A}" type="pres">
      <dgm:prSet presAssocID="{159926A8-F636-4C86-83E8-1C460DC4E51F}" presName="Image" presStyleLbl="bgShp" presStyleIdx="0" presStyleCnt="4"/>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pt>
    <dgm:pt modelId="{A02D7EAF-A253-4B6F-B3A3-193440D64D66}" type="pres">
      <dgm:prSet presAssocID="{159926A8-F636-4C86-83E8-1C460DC4E51F}" presName="Parent" presStyleLbl="node0" presStyleIdx="0" presStyleCnt="4">
        <dgm:presLayoutVars>
          <dgm:bulletEnabled val="1"/>
        </dgm:presLayoutVars>
      </dgm:prSet>
      <dgm:spPr/>
    </dgm:pt>
    <dgm:pt modelId="{3F17E684-DF14-4C48-AC2C-75635D834D72}" type="pres">
      <dgm:prSet presAssocID="{DB145BE2-FC97-4AA4-B45F-0A3D47CA596E}" presName="sibTrans" presStyleCnt="0"/>
      <dgm:spPr/>
    </dgm:pt>
    <dgm:pt modelId="{79EAA788-95B3-4CD0-94C9-37534ABDE79C}" type="pres">
      <dgm:prSet presAssocID="{D8AA69DD-EEF1-434B-A7FA-97513627F2BD}" presName="composite" presStyleCnt="0"/>
      <dgm:spPr/>
    </dgm:pt>
    <dgm:pt modelId="{3C17B9D7-E9E4-4585-A6AC-F72CC0C01FA4}" type="pres">
      <dgm:prSet presAssocID="{D8AA69DD-EEF1-434B-A7FA-97513627F2BD}" presName="Image" presStyleLbl="bgShp" presStyleIdx="1" presStyleCnt="4" custLinFactNeighborX="461" custLinFactNeighborY="-2591"/>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dgm:spPr>
    </dgm:pt>
    <dgm:pt modelId="{A535457F-421E-4FC5-BF08-520D5DBEF104}" type="pres">
      <dgm:prSet presAssocID="{D8AA69DD-EEF1-434B-A7FA-97513627F2BD}" presName="Parent" presStyleLbl="node0" presStyleIdx="1" presStyleCnt="4">
        <dgm:presLayoutVars>
          <dgm:bulletEnabled val="1"/>
        </dgm:presLayoutVars>
      </dgm:prSet>
      <dgm:spPr/>
    </dgm:pt>
    <dgm:pt modelId="{ECDF17F1-D7A9-46F2-8929-6FE54C9B18F2}" type="pres">
      <dgm:prSet presAssocID="{1A3C6610-A8E8-4F41-BF25-D574CB231978}" presName="sibTrans" presStyleCnt="0"/>
      <dgm:spPr/>
    </dgm:pt>
    <dgm:pt modelId="{1BD2BEFA-818D-4C4D-A265-89BF7F402278}" type="pres">
      <dgm:prSet presAssocID="{A78C674B-639C-4115-AA56-EFB4BB0D9656}" presName="composite" presStyleCnt="0"/>
      <dgm:spPr/>
    </dgm:pt>
    <dgm:pt modelId="{DF824A65-13D0-40FF-A3CE-A94D7AF56FD4}" type="pres">
      <dgm:prSet presAssocID="{A78C674B-639C-4115-AA56-EFB4BB0D9656}" presName="Image" presStyleLbl="bgShp" presStyleIdx="2" presStyleCnt="4"/>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dgm:spPr>
    </dgm:pt>
    <dgm:pt modelId="{75DB8C0B-C249-4E00-A381-885E25CECF72}" type="pres">
      <dgm:prSet presAssocID="{A78C674B-639C-4115-AA56-EFB4BB0D9656}" presName="Parent" presStyleLbl="node0" presStyleIdx="2" presStyleCnt="4">
        <dgm:presLayoutVars>
          <dgm:bulletEnabled val="1"/>
        </dgm:presLayoutVars>
      </dgm:prSet>
      <dgm:spPr/>
    </dgm:pt>
    <dgm:pt modelId="{6F60139D-0CA3-45EB-BDC3-C08EEFFF9317}" type="pres">
      <dgm:prSet presAssocID="{3D3B9B91-0125-4301-9174-80FE8974056A}" presName="sibTrans" presStyleCnt="0"/>
      <dgm:spPr/>
    </dgm:pt>
    <dgm:pt modelId="{B189EDC3-7D32-49C3-817B-886246C1F1E6}" type="pres">
      <dgm:prSet presAssocID="{C067DF38-DE62-4A40-94CF-1DDEA4EE5A23}" presName="composite" presStyleCnt="0"/>
      <dgm:spPr/>
    </dgm:pt>
    <dgm:pt modelId="{3E1B239A-FBF5-4488-973A-2BF5D1F04482}" type="pres">
      <dgm:prSet presAssocID="{C067DF38-DE62-4A40-94CF-1DDEA4EE5A23}" presName="Image" presStyleLbl="bgShp" presStyleIdx="3" presStyleCnt="4"/>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dgm:spPr>
    </dgm:pt>
    <dgm:pt modelId="{8AA4E3FB-A7BB-40CF-A869-B624126A322E}" type="pres">
      <dgm:prSet presAssocID="{C067DF38-DE62-4A40-94CF-1DDEA4EE5A23}" presName="Parent" presStyleLbl="node0" presStyleIdx="3" presStyleCnt="4">
        <dgm:presLayoutVars>
          <dgm:bulletEnabled val="1"/>
        </dgm:presLayoutVars>
      </dgm:prSet>
      <dgm:spPr/>
    </dgm:pt>
  </dgm:ptLst>
  <dgm:cxnLst>
    <dgm:cxn modelId="{3B0B6727-5CEB-4082-B396-B0F09E2D13D0}" srcId="{31A079F9-35A0-4AEB-ACC0-4593505073E3}" destId="{159926A8-F636-4C86-83E8-1C460DC4E51F}" srcOrd="0" destOrd="0" parTransId="{7BA44F19-0DFD-408B-ABDC-6FB53678B264}" sibTransId="{DB145BE2-FC97-4AA4-B45F-0A3D47CA596E}"/>
    <dgm:cxn modelId="{CDD12938-2DE9-475B-A812-9BD1F457CAA1}" type="presOf" srcId="{159926A8-F636-4C86-83E8-1C460DC4E51F}" destId="{A02D7EAF-A253-4B6F-B3A3-193440D64D66}" srcOrd="0" destOrd="0" presId="urn:microsoft.com/office/officeart/2008/layout/BendingPictureCaption"/>
    <dgm:cxn modelId="{7CE97040-02DF-4758-83A1-572F7CDA9BFA}" type="presOf" srcId="{D8AA69DD-EEF1-434B-A7FA-97513627F2BD}" destId="{A535457F-421E-4FC5-BF08-520D5DBEF104}" srcOrd="0" destOrd="0" presId="urn:microsoft.com/office/officeart/2008/layout/BendingPictureCaption"/>
    <dgm:cxn modelId="{E206517A-5DDE-44FE-8D31-88D79D3DB353}" type="presOf" srcId="{C067DF38-DE62-4A40-94CF-1DDEA4EE5A23}" destId="{8AA4E3FB-A7BB-40CF-A869-B624126A322E}" srcOrd="0" destOrd="0" presId="urn:microsoft.com/office/officeart/2008/layout/BendingPictureCaption"/>
    <dgm:cxn modelId="{187A447C-6264-4003-96BD-02262FA62493}" srcId="{31A079F9-35A0-4AEB-ACC0-4593505073E3}" destId="{C067DF38-DE62-4A40-94CF-1DDEA4EE5A23}" srcOrd="3" destOrd="0" parTransId="{D020DFE5-EC19-4C67-AC42-BA123195FD80}" sibTransId="{3F136EB9-D8D9-4B7A-BF2E-B66326FBD7BF}"/>
    <dgm:cxn modelId="{BDFD44B0-398E-43CC-8E8B-3D97E9B32165}" srcId="{31A079F9-35A0-4AEB-ACC0-4593505073E3}" destId="{A78C674B-639C-4115-AA56-EFB4BB0D9656}" srcOrd="2" destOrd="0" parTransId="{0A2E57E0-F3E9-48B9-9C9A-E4830D52FADB}" sibTransId="{3D3B9B91-0125-4301-9174-80FE8974056A}"/>
    <dgm:cxn modelId="{A035F5DB-EC16-46C4-B478-6B0257DD184F}" type="presOf" srcId="{A78C674B-639C-4115-AA56-EFB4BB0D9656}" destId="{75DB8C0B-C249-4E00-A381-885E25CECF72}" srcOrd="0" destOrd="0" presId="urn:microsoft.com/office/officeart/2008/layout/BendingPictureCaption"/>
    <dgm:cxn modelId="{569416E1-FCF0-41DB-B465-44321C4835B8}" type="presOf" srcId="{31A079F9-35A0-4AEB-ACC0-4593505073E3}" destId="{F40BB788-32CD-4787-B13A-70F4FB073EA1}" srcOrd="0" destOrd="0" presId="urn:microsoft.com/office/officeart/2008/layout/BendingPictureCaption"/>
    <dgm:cxn modelId="{9E903DF1-85DF-45D8-AE16-ECDAC3038CD1}" srcId="{31A079F9-35A0-4AEB-ACC0-4593505073E3}" destId="{D8AA69DD-EEF1-434B-A7FA-97513627F2BD}" srcOrd="1" destOrd="0" parTransId="{64FB0AEF-8E92-4CC5-A273-1017D48909B8}" sibTransId="{1A3C6610-A8E8-4F41-BF25-D574CB231978}"/>
    <dgm:cxn modelId="{9070A717-C9F1-4C3D-BF48-6E495377291A}" type="presParOf" srcId="{F40BB788-32CD-4787-B13A-70F4FB073EA1}" destId="{AFE81E95-9C3E-4E01-BA0B-408F63B79B2D}" srcOrd="0" destOrd="0" presId="urn:microsoft.com/office/officeart/2008/layout/BendingPictureCaption"/>
    <dgm:cxn modelId="{EC4F191B-BF8E-49D5-A91C-B65D12BB8C52}" type="presParOf" srcId="{AFE81E95-9C3E-4E01-BA0B-408F63B79B2D}" destId="{2DBC118A-BCE1-4BDE-A162-BF354520368A}" srcOrd="0" destOrd="0" presId="urn:microsoft.com/office/officeart/2008/layout/BendingPictureCaption"/>
    <dgm:cxn modelId="{D79499D2-ED47-412C-9A4C-17EFD5C7EA47}" type="presParOf" srcId="{AFE81E95-9C3E-4E01-BA0B-408F63B79B2D}" destId="{A02D7EAF-A253-4B6F-B3A3-193440D64D66}" srcOrd="1" destOrd="0" presId="urn:microsoft.com/office/officeart/2008/layout/BendingPictureCaption"/>
    <dgm:cxn modelId="{8BC6FBEB-4E4D-40C4-8118-61A8455C4975}" type="presParOf" srcId="{F40BB788-32CD-4787-B13A-70F4FB073EA1}" destId="{3F17E684-DF14-4C48-AC2C-75635D834D72}" srcOrd="1" destOrd="0" presId="urn:microsoft.com/office/officeart/2008/layout/BendingPictureCaption"/>
    <dgm:cxn modelId="{F616FE68-B57E-4723-AE4B-28C7D6F433CB}" type="presParOf" srcId="{F40BB788-32CD-4787-B13A-70F4FB073EA1}" destId="{79EAA788-95B3-4CD0-94C9-37534ABDE79C}" srcOrd="2" destOrd="0" presId="urn:microsoft.com/office/officeart/2008/layout/BendingPictureCaption"/>
    <dgm:cxn modelId="{76C1821D-0349-4BB9-97B7-1F58DB6E710F}" type="presParOf" srcId="{79EAA788-95B3-4CD0-94C9-37534ABDE79C}" destId="{3C17B9D7-E9E4-4585-A6AC-F72CC0C01FA4}" srcOrd="0" destOrd="0" presId="urn:microsoft.com/office/officeart/2008/layout/BendingPictureCaption"/>
    <dgm:cxn modelId="{0B35588F-9398-4AD2-B7FF-9E747F56440E}" type="presParOf" srcId="{79EAA788-95B3-4CD0-94C9-37534ABDE79C}" destId="{A535457F-421E-4FC5-BF08-520D5DBEF104}" srcOrd="1" destOrd="0" presId="urn:microsoft.com/office/officeart/2008/layout/BendingPictureCaption"/>
    <dgm:cxn modelId="{894A39B5-3AB7-412A-8F2A-D3714935BC6B}" type="presParOf" srcId="{F40BB788-32CD-4787-B13A-70F4FB073EA1}" destId="{ECDF17F1-D7A9-46F2-8929-6FE54C9B18F2}" srcOrd="3" destOrd="0" presId="urn:microsoft.com/office/officeart/2008/layout/BendingPictureCaption"/>
    <dgm:cxn modelId="{D5546442-F5BC-444F-A3BF-6DF48BFFE9DB}" type="presParOf" srcId="{F40BB788-32CD-4787-B13A-70F4FB073EA1}" destId="{1BD2BEFA-818D-4C4D-A265-89BF7F402278}" srcOrd="4" destOrd="0" presId="urn:microsoft.com/office/officeart/2008/layout/BendingPictureCaption"/>
    <dgm:cxn modelId="{A29EB3A0-BFF8-4487-9166-32E5DC3B79EF}" type="presParOf" srcId="{1BD2BEFA-818D-4C4D-A265-89BF7F402278}" destId="{DF824A65-13D0-40FF-A3CE-A94D7AF56FD4}" srcOrd="0" destOrd="0" presId="urn:microsoft.com/office/officeart/2008/layout/BendingPictureCaption"/>
    <dgm:cxn modelId="{3E9248FF-406C-4F1E-B8A1-1F07824DBDF8}" type="presParOf" srcId="{1BD2BEFA-818D-4C4D-A265-89BF7F402278}" destId="{75DB8C0B-C249-4E00-A381-885E25CECF72}" srcOrd="1" destOrd="0" presId="urn:microsoft.com/office/officeart/2008/layout/BendingPictureCaption"/>
    <dgm:cxn modelId="{6D4EC41A-80DD-43E1-8CB2-D95FAD06338D}" type="presParOf" srcId="{F40BB788-32CD-4787-B13A-70F4FB073EA1}" destId="{6F60139D-0CA3-45EB-BDC3-C08EEFFF9317}" srcOrd="5" destOrd="0" presId="urn:microsoft.com/office/officeart/2008/layout/BendingPictureCaption"/>
    <dgm:cxn modelId="{55DBFCB1-9F92-45B7-B9E6-C56ED08EE176}" type="presParOf" srcId="{F40BB788-32CD-4787-B13A-70F4FB073EA1}" destId="{B189EDC3-7D32-49C3-817B-886246C1F1E6}" srcOrd="6" destOrd="0" presId="urn:microsoft.com/office/officeart/2008/layout/BendingPictureCaption"/>
    <dgm:cxn modelId="{D14F346C-68BA-4BBC-A7EA-C0729F7D9013}" type="presParOf" srcId="{B189EDC3-7D32-49C3-817B-886246C1F1E6}" destId="{3E1B239A-FBF5-4488-973A-2BF5D1F04482}" srcOrd="0" destOrd="0" presId="urn:microsoft.com/office/officeart/2008/layout/BendingPictureCaption"/>
    <dgm:cxn modelId="{DDEB2957-B3F5-4F26-B094-8BB9BE3B1A34}" type="presParOf" srcId="{B189EDC3-7D32-49C3-817B-886246C1F1E6}" destId="{8AA4E3FB-A7BB-40CF-A869-B624126A322E}"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805A74-77AD-4700-9355-3063C8866E4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495FCB85-CC83-4E29-B087-C21C3B0E9956}">
      <dgm:prSet phldrT="[Text]" custT="1"/>
      <dgm:spPr/>
      <dgm:t>
        <a:bodyPr/>
        <a:lstStyle/>
        <a:p>
          <a:r>
            <a:rPr lang="en-US" sz="2800" dirty="0">
              <a:solidFill>
                <a:schemeClr val="tx1"/>
              </a:solidFill>
            </a:rPr>
            <a:t>Data from Schools</a:t>
          </a:r>
        </a:p>
      </dgm:t>
    </dgm:pt>
    <dgm:pt modelId="{CE6596EC-610B-4FB6-84D4-16CB5E3110EF}" type="parTrans" cxnId="{F251F197-8E2F-4D58-B9D7-C817DA04B02F}">
      <dgm:prSet/>
      <dgm:spPr/>
      <dgm:t>
        <a:bodyPr/>
        <a:lstStyle/>
        <a:p>
          <a:endParaRPr lang="en-US"/>
        </a:p>
      </dgm:t>
    </dgm:pt>
    <dgm:pt modelId="{81716DFD-A29F-4D59-B9F1-F0FB607A55B7}" type="sibTrans" cxnId="{F251F197-8E2F-4D58-B9D7-C817DA04B02F}">
      <dgm:prSet/>
      <dgm:spPr/>
      <dgm:t>
        <a:bodyPr/>
        <a:lstStyle/>
        <a:p>
          <a:endParaRPr lang="en-US"/>
        </a:p>
      </dgm:t>
    </dgm:pt>
    <dgm:pt modelId="{6F734A57-6F9B-4BC0-96EC-0A3612CDFA8C}">
      <dgm:prSet phldrT="[Text]" custT="1"/>
      <dgm:spPr/>
      <dgm:t>
        <a:bodyPr/>
        <a:lstStyle/>
        <a:p>
          <a:r>
            <a:rPr lang="en-US" sz="1800" dirty="0">
              <a:solidFill>
                <a:schemeClr val="tx2"/>
              </a:solidFill>
            </a:rPr>
            <a:t>Student Learning Data</a:t>
          </a:r>
        </a:p>
      </dgm:t>
    </dgm:pt>
    <dgm:pt modelId="{D687FB5E-D3E0-4F59-9C46-04E922C81961}" type="parTrans" cxnId="{D8743F7A-0C1F-4A51-8C8F-5D70AC4EED61}">
      <dgm:prSet/>
      <dgm:spPr/>
      <dgm:t>
        <a:bodyPr/>
        <a:lstStyle/>
        <a:p>
          <a:endParaRPr lang="en-US"/>
        </a:p>
      </dgm:t>
    </dgm:pt>
    <dgm:pt modelId="{982479D5-10D4-4957-96C7-13A4D283AFD9}" type="sibTrans" cxnId="{D8743F7A-0C1F-4A51-8C8F-5D70AC4EED61}">
      <dgm:prSet/>
      <dgm:spPr/>
      <dgm:t>
        <a:bodyPr/>
        <a:lstStyle/>
        <a:p>
          <a:endParaRPr lang="en-US"/>
        </a:p>
      </dgm:t>
    </dgm:pt>
    <dgm:pt modelId="{1C0A773F-FCD7-4D2A-B1CC-5472AB21DE8A}">
      <dgm:prSet phldrT="[Text]" custT="1"/>
      <dgm:spPr/>
      <dgm:t>
        <a:bodyPr/>
        <a:lstStyle/>
        <a:p>
          <a:r>
            <a:rPr lang="en-US" sz="1800" dirty="0">
              <a:solidFill>
                <a:schemeClr val="tx2"/>
              </a:solidFill>
            </a:rPr>
            <a:t>School Perception Data</a:t>
          </a:r>
        </a:p>
      </dgm:t>
    </dgm:pt>
    <dgm:pt modelId="{DA0B0D07-BB39-4F64-9FD4-57D19313A805}" type="parTrans" cxnId="{A613191D-04EB-4A50-902E-B1F324FDE669}">
      <dgm:prSet/>
      <dgm:spPr/>
      <dgm:t>
        <a:bodyPr/>
        <a:lstStyle/>
        <a:p>
          <a:endParaRPr lang="en-US"/>
        </a:p>
      </dgm:t>
    </dgm:pt>
    <dgm:pt modelId="{27E368AA-0AE4-4AF7-AB50-D83FB66F58F2}" type="sibTrans" cxnId="{A613191D-04EB-4A50-902E-B1F324FDE669}">
      <dgm:prSet/>
      <dgm:spPr/>
      <dgm:t>
        <a:bodyPr/>
        <a:lstStyle/>
        <a:p>
          <a:endParaRPr lang="en-US"/>
        </a:p>
      </dgm:t>
    </dgm:pt>
    <dgm:pt modelId="{DD8C0880-C2E8-4AA0-B111-58D74218EBB3}">
      <dgm:prSet phldrT="[Text]" custT="1"/>
      <dgm:spPr/>
      <dgm:t>
        <a:bodyPr/>
        <a:lstStyle/>
        <a:p>
          <a:pPr>
            <a:spcAft>
              <a:spcPts val="0"/>
            </a:spcAft>
          </a:pPr>
          <a:r>
            <a:rPr lang="en-US" sz="2400" dirty="0">
              <a:solidFill>
                <a:schemeClr val="tx1"/>
              </a:solidFill>
            </a:rPr>
            <a:t>Families as a Data Source</a:t>
          </a:r>
        </a:p>
        <a:p>
          <a:pPr>
            <a:spcAft>
              <a:spcPts val="0"/>
            </a:spcAft>
          </a:pPr>
          <a:endParaRPr lang="en-US" sz="800" dirty="0">
            <a:solidFill>
              <a:schemeClr val="tx1"/>
            </a:solidFill>
          </a:endParaRPr>
        </a:p>
      </dgm:t>
    </dgm:pt>
    <dgm:pt modelId="{C93F4D92-BF89-43A1-BAC8-41A396005DBF}" type="parTrans" cxnId="{72E790FA-DAA0-4C78-A288-1086ED6C8E50}">
      <dgm:prSet/>
      <dgm:spPr/>
      <dgm:t>
        <a:bodyPr/>
        <a:lstStyle/>
        <a:p>
          <a:endParaRPr lang="en-US"/>
        </a:p>
      </dgm:t>
    </dgm:pt>
    <dgm:pt modelId="{18377EB6-FA44-47AD-AE4E-B063F119211A}" type="sibTrans" cxnId="{72E790FA-DAA0-4C78-A288-1086ED6C8E50}">
      <dgm:prSet/>
      <dgm:spPr/>
      <dgm:t>
        <a:bodyPr/>
        <a:lstStyle/>
        <a:p>
          <a:endParaRPr lang="en-US"/>
        </a:p>
      </dgm:t>
    </dgm:pt>
    <dgm:pt modelId="{5ECB6F30-6A06-4DC3-B427-EBF6636AFB07}">
      <dgm:prSet phldrT="[Text]" custT="1"/>
      <dgm:spPr/>
      <dgm:t>
        <a:bodyPr/>
        <a:lstStyle/>
        <a:p>
          <a:r>
            <a:rPr lang="en-US" sz="1800" dirty="0">
              <a:solidFill>
                <a:schemeClr val="tx2"/>
              </a:solidFill>
            </a:rPr>
            <a:t>Surveys</a:t>
          </a:r>
        </a:p>
      </dgm:t>
    </dgm:pt>
    <dgm:pt modelId="{38BD7AA4-9CE1-4169-B1E4-151D487368C3}" type="parTrans" cxnId="{CC53B531-8CF7-488E-ABC5-2367B602A82E}">
      <dgm:prSet/>
      <dgm:spPr/>
      <dgm:t>
        <a:bodyPr/>
        <a:lstStyle/>
        <a:p>
          <a:endParaRPr lang="en-US"/>
        </a:p>
      </dgm:t>
    </dgm:pt>
    <dgm:pt modelId="{64560CE3-A97D-4BE5-9EB8-E344A5EAFF81}" type="sibTrans" cxnId="{CC53B531-8CF7-488E-ABC5-2367B602A82E}">
      <dgm:prSet/>
      <dgm:spPr/>
      <dgm:t>
        <a:bodyPr/>
        <a:lstStyle/>
        <a:p>
          <a:endParaRPr lang="en-US"/>
        </a:p>
      </dgm:t>
    </dgm:pt>
    <dgm:pt modelId="{0D8E1670-DBEF-43C1-A29E-8AC4B3B537F3}">
      <dgm:prSet phldrT="[Text]" custT="1"/>
      <dgm:spPr/>
      <dgm:t>
        <a:bodyPr/>
        <a:lstStyle/>
        <a:p>
          <a:r>
            <a:rPr lang="en-US" sz="1800" dirty="0">
              <a:solidFill>
                <a:schemeClr val="tx2"/>
              </a:solidFill>
            </a:rPr>
            <a:t>Participants or Attendees</a:t>
          </a:r>
        </a:p>
      </dgm:t>
    </dgm:pt>
    <dgm:pt modelId="{BAF8E9E7-7AC2-4CAA-90D4-99151569CF56}" type="parTrans" cxnId="{9FD25C8F-28BB-4D6B-9CE2-906DC22AEE5E}">
      <dgm:prSet/>
      <dgm:spPr/>
      <dgm:t>
        <a:bodyPr/>
        <a:lstStyle/>
        <a:p>
          <a:endParaRPr lang="en-US"/>
        </a:p>
      </dgm:t>
    </dgm:pt>
    <dgm:pt modelId="{DE5264A7-A369-4705-9871-E8FB50B337C6}" type="sibTrans" cxnId="{9FD25C8F-28BB-4D6B-9CE2-906DC22AEE5E}">
      <dgm:prSet/>
      <dgm:spPr/>
      <dgm:t>
        <a:bodyPr/>
        <a:lstStyle/>
        <a:p>
          <a:endParaRPr lang="en-US"/>
        </a:p>
      </dgm:t>
    </dgm:pt>
    <dgm:pt modelId="{19EAFB21-A0E9-4C0B-82F3-A192F2D6776D}">
      <dgm:prSet phldrT="[Text]" custT="1"/>
      <dgm:spPr/>
      <dgm:t>
        <a:bodyPr/>
        <a:lstStyle/>
        <a:p>
          <a:r>
            <a:rPr lang="en-US" sz="1800" dirty="0">
              <a:solidFill>
                <a:schemeClr val="tx2"/>
              </a:solidFill>
            </a:rPr>
            <a:t>Focus Groups</a:t>
          </a:r>
        </a:p>
      </dgm:t>
    </dgm:pt>
    <dgm:pt modelId="{14B42B4D-441E-4370-914D-99F17D3C5F31}" type="parTrans" cxnId="{E5DF2DDF-6127-4925-B45D-1ECE7D1F627B}">
      <dgm:prSet/>
      <dgm:spPr/>
      <dgm:t>
        <a:bodyPr/>
        <a:lstStyle/>
        <a:p>
          <a:endParaRPr lang="en-US"/>
        </a:p>
      </dgm:t>
    </dgm:pt>
    <dgm:pt modelId="{7D6EE756-E8F2-4A1C-83F4-FCEB4BCA2AE5}" type="sibTrans" cxnId="{E5DF2DDF-6127-4925-B45D-1ECE7D1F627B}">
      <dgm:prSet/>
      <dgm:spPr/>
      <dgm:t>
        <a:bodyPr/>
        <a:lstStyle/>
        <a:p>
          <a:endParaRPr lang="en-US"/>
        </a:p>
      </dgm:t>
    </dgm:pt>
    <dgm:pt modelId="{DC97B1EF-8987-44C1-8275-BB1163A97233}">
      <dgm:prSet phldrT="[Text]" custT="1"/>
      <dgm:spPr/>
      <dgm:t>
        <a:bodyPr/>
        <a:lstStyle/>
        <a:p>
          <a:r>
            <a:rPr lang="en-US" sz="1800" dirty="0">
              <a:solidFill>
                <a:schemeClr val="tx2"/>
              </a:solidFill>
            </a:rPr>
            <a:t>Student Demographic Data</a:t>
          </a:r>
        </a:p>
      </dgm:t>
    </dgm:pt>
    <dgm:pt modelId="{13D79E93-F2E1-4E43-BC81-C721CEF59D9A}" type="parTrans" cxnId="{6B268720-383A-4DEA-96D9-E2D0D6B8BF53}">
      <dgm:prSet/>
      <dgm:spPr/>
      <dgm:t>
        <a:bodyPr/>
        <a:lstStyle/>
        <a:p>
          <a:endParaRPr lang="en-US"/>
        </a:p>
      </dgm:t>
    </dgm:pt>
    <dgm:pt modelId="{90A88ABC-9A51-4742-AF22-5A9B818BCE88}" type="sibTrans" cxnId="{6B268720-383A-4DEA-96D9-E2D0D6B8BF53}">
      <dgm:prSet/>
      <dgm:spPr/>
      <dgm:t>
        <a:bodyPr/>
        <a:lstStyle/>
        <a:p>
          <a:endParaRPr lang="en-US"/>
        </a:p>
      </dgm:t>
    </dgm:pt>
    <dgm:pt modelId="{532D6D00-10F3-4B6D-9987-2269991989AA}">
      <dgm:prSet phldrT="[Text]" custT="1"/>
      <dgm:spPr/>
      <dgm:t>
        <a:bodyPr/>
        <a:lstStyle/>
        <a:p>
          <a:r>
            <a:rPr lang="en-US" sz="1800" dirty="0">
              <a:solidFill>
                <a:schemeClr val="tx2"/>
              </a:solidFill>
            </a:rPr>
            <a:t>School Process Data</a:t>
          </a:r>
        </a:p>
      </dgm:t>
    </dgm:pt>
    <dgm:pt modelId="{0058A98A-77D9-4C5E-BDF0-2CCB977CA95A}" type="parTrans" cxnId="{A632DF27-9B1C-4EB5-85F3-22FB041C3DBE}">
      <dgm:prSet/>
      <dgm:spPr/>
      <dgm:t>
        <a:bodyPr/>
        <a:lstStyle/>
        <a:p>
          <a:endParaRPr lang="en-US"/>
        </a:p>
      </dgm:t>
    </dgm:pt>
    <dgm:pt modelId="{ED333B6F-6E5B-452D-A59D-E9169F6586FC}" type="sibTrans" cxnId="{A632DF27-9B1C-4EB5-85F3-22FB041C3DBE}">
      <dgm:prSet/>
      <dgm:spPr/>
      <dgm:t>
        <a:bodyPr/>
        <a:lstStyle/>
        <a:p>
          <a:endParaRPr lang="en-US"/>
        </a:p>
      </dgm:t>
    </dgm:pt>
    <dgm:pt modelId="{91032FE0-0F39-4447-9E0F-31A0463FE991}">
      <dgm:prSet phldrT="[Text]" custT="1"/>
      <dgm:spPr/>
      <dgm:t>
        <a:bodyPr/>
        <a:lstStyle/>
        <a:p>
          <a:r>
            <a:rPr lang="en-US" sz="1800" dirty="0">
              <a:solidFill>
                <a:schemeClr val="tx2"/>
              </a:solidFill>
            </a:rPr>
            <a:t>School Perception Data</a:t>
          </a:r>
        </a:p>
      </dgm:t>
    </dgm:pt>
    <dgm:pt modelId="{3ADAABAC-4D77-486E-AB3C-8B23933F899F}" type="parTrans" cxnId="{950A7064-448B-48B5-85A2-A1EE0D40ED9C}">
      <dgm:prSet/>
      <dgm:spPr/>
      <dgm:t>
        <a:bodyPr/>
        <a:lstStyle/>
        <a:p>
          <a:endParaRPr lang="en-US"/>
        </a:p>
      </dgm:t>
    </dgm:pt>
    <dgm:pt modelId="{108629AB-2836-4721-8BE5-08CBFB973642}" type="sibTrans" cxnId="{950A7064-448B-48B5-85A2-A1EE0D40ED9C}">
      <dgm:prSet/>
      <dgm:spPr/>
      <dgm:t>
        <a:bodyPr/>
        <a:lstStyle/>
        <a:p>
          <a:endParaRPr lang="en-US"/>
        </a:p>
      </dgm:t>
    </dgm:pt>
    <dgm:pt modelId="{F44CC80E-A5DE-4218-98B8-729FC9357F58}" type="pres">
      <dgm:prSet presAssocID="{17805A74-77AD-4700-9355-3063C8866E47}" presName="rootnode" presStyleCnt="0">
        <dgm:presLayoutVars>
          <dgm:chMax/>
          <dgm:chPref/>
          <dgm:dir/>
          <dgm:animLvl val="lvl"/>
        </dgm:presLayoutVars>
      </dgm:prSet>
      <dgm:spPr/>
    </dgm:pt>
    <dgm:pt modelId="{65ADAB9E-078E-4A5D-A694-0FCBCB51D127}" type="pres">
      <dgm:prSet presAssocID="{495FCB85-CC83-4E29-B087-C21C3B0E9956}" presName="composite" presStyleCnt="0"/>
      <dgm:spPr/>
    </dgm:pt>
    <dgm:pt modelId="{A567EBE6-243C-4147-B97F-2AB901793E80}" type="pres">
      <dgm:prSet presAssocID="{495FCB85-CC83-4E29-B087-C21C3B0E9956}" presName="bentUpArrow1" presStyleLbl="alignImgPlace1" presStyleIdx="0" presStyleCnt="1" custScaleX="81602"/>
      <dgm:spPr/>
    </dgm:pt>
    <dgm:pt modelId="{9C4C1375-9F32-4FBC-833C-3DA06D715831}" type="pres">
      <dgm:prSet presAssocID="{495FCB85-CC83-4E29-B087-C21C3B0E9956}" presName="ParentText" presStyleLbl="node1" presStyleIdx="0" presStyleCnt="2">
        <dgm:presLayoutVars>
          <dgm:chMax val="1"/>
          <dgm:chPref val="1"/>
          <dgm:bulletEnabled val="1"/>
        </dgm:presLayoutVars>
      </dgm:prSet>
      <dgm:spPr/>
    </dgm:pt>
    <dgm:pt modelId="{1466375A-D40D-48D8-97DF-1A65E21A257B}" type="pres">
      <dgm:prSet presAssocID="{495FCB85-CC83-4E29-B087-C21C3B0E9956}" presName="ChildText" presStyleLbl="revTx" presStyleIdx="0" presStyleCnt="2" custScaleX="221247" custLinFactNeighborX="64543" custLinFactNeighborY="-1048">
        <dgm:presLayoutVars>
          <dgm:chMax val="0"/>
          <dgm:chPref val="0"/>
          <dgm:bulletEnabled val="1"/>
        </dgm:presLayoutVars>
      </dgm:prSet>
      <dgm:spPr/>
    </dgm:pt>
    <dgm:pt modelId="{C80E5A8B-FC5B-48A6-AA29-1B1E00EF2B48}" type="pres">
      <dgm:prSet presAssocID="{81716DFD-A29F-4D59-B9F1-F0FB607A55B7}" presName="sibTrans" presStyleCnt="0"/>
      <dgm:spPr/>
    </dgm:pt>
    <dgm:pt modelId="{30DA1A60-CDA8-457B-9F0F-8EF3BC1C08EB}" type="pres">
      <dgm:prSet presAssocID="{DD8C0880-C2E8-4AA0-B111-58D74218EBB3}" presName="composite" presStyleCnt="0"/>
      <dgm:spPr/>
    </dgm:pt>
    <dgm:pt modelId="{178C094A-47C2-435A-BAAC-0841E3346575}" type="pres">
      <dgm:prSet presAssocID="{DD8C0880-C2E8-4AA0-B111-58D74218EBB3}" presName="ParentText" presStyleLbl="node1" presStyleIdx="1" presStyleCnt="2" custScaleX="100548" custLinFactNeighborX="-34370" custLinFactNeighborY="5721">
        <dgm:presLayoutVars>
          <dgm:chMax val="1"/>
          <dgm:chPref val="1"/>
          <dgm:bulletEnabled val="1"/>
        </dgm:presLayoutVars>
      </dgm:prSet>
      <dgm:spPr/>
    </dgm:pt>
    <dgm:pt modelId="{98F2F633-8C88-4F8C-8573-8EADB9E22C28}" type="pres">
      <dgm:prSet presAssocID="{DD8C0880-C2E8-4AA0-B111-58D74218EBB3}" presName="FinalChildText" presStyleLbl="revTx" presStyleIdx="1" presStyleCnt="2" custScaleX="195683">
        <dgm:presLayoutVars>
          <dgm:chMax val="0"/>
          <dgm:chPref val="0"/>
          <dgm:bulletEnabled val="1"/>
        </dgm:presLayoutVars>
      </dgm:prSet>
      <dgm:spPr/>
    </dgm:pt>
  </dgm:ptLst>
  <dgm:cxnLst>
    <dgm:cxn modelId="{A613191D-04EB-4A50-902E-B1F324FDE669}" srcId="{495FCB85-CC83-4E29-B087-C21C3B0E9956}" destId="{1C0A773F-FCD7-4D2A-B1CC-5472AB21DE8A}" srcOrd="2" destOrd="0" parTransId="{DA0B0D07-BB39-4F64-9FD4-57D19313A805}" sibTransId="{27E368AA-0AE4-4AF7-AB50-D83FB66F58F2}"/>
    <dgm:cxn modelId="{6B268720-383A-4DEA-96D9-E2D0D6B8BF53}" srcId="{495FCB85-CC83-4E29-B087-C21C3B0E9956}" destId="{DC97B1EF-8987-44C1-8275-BB1163A97233}" srcOrd="1" destOrd="0" parTransId="{13D79E93-F2E1-4E43-BC81-C721CEF59D9A}" sibTransId="{90A88ABC-9A51-4742-AF22-5A9B818BCE88}"/>
    <dgm:cxn modelId="{B43EA725-BFE8-45A7-A65D-A406E6A28859}" type="presOf" srcId="{1C0A773F-FCD7-4D2A-B1CC-5472AB21DE8A}" destId="{1466375A-D40D-48D8-97DF-1A65E21A257B}" srcOrd="0" destOrd="2" presId="urn:microsoft.com/office/officeart/2005/8/layout/StepDownProcess"/>
    <dgm:cxn modelId="{A632DF27-9B1C-4EB5-85F3-22FB041C3DBE}" srcId="{495FCB85-CC83-4E29-B087-C21C3B0E9956}" destId="{532D6D00-10F3-4B6D-9987-2269991989AA}" srcOrd="3" destOrd="0" parTransId="{0058A98A-77D9-4C5E-BDF0-2CCB977CA95A}" sibTransId="{ED333B6F-6E5B-452D-A59D-E9169F6586FC}"/>
    <dgm:cxn modelId="{CC53B531-8CF7-488E-ABC5-2367B602A82E}" srcId="{DD8C0880-C2E8-4AA0-B111-58D74218EBB3}" destId="{5ECB6F30-6A06-4DC3-B427-EBF6636AFB07}" srcOrd="0" destOrd="0" parTransId="{38BD7AA4-9CE1-4169-B1E4-151D487368C3}" sibTransId="{64560CE3-A97D-4BE5-9EB8-E344A5EAFF81}"/>
    <dgm:cxn modelId="{E67A0B32-D474-4D62-ACF2-57121D7682ED}" type="presOf" srcId="{DC97B1EF-8987-44C1-8275-BB1163A97233}" destId="{1466375A-D40D-48D8-97DF-1A65E21A257B}" srcOrd="0" destOrd="1" presId="urn:microsoft.com/office/officeart/2005/8/layout/StepDownProcess"/>
    <dgm:cxn modelId="{950A7064-448B-48B5-85A2-A1EE0D40ED9C}" srcId="{DD8C0880-C2E8-4AA0-B111-58D74218EBB3}" destId="{91032FE0-0F39-4447-9E0F-31A0463FE991}" srcOrd="3" destOrd="0" parTransId="{3ADAABAC-4D77-486E-AB3C-8B23933F899F}" sibTransId="{108629AB-2836-4721-8BE5-08CBFB973642}"/>
    <dgm:cxn modelId="{D8743F7A-0C1F-4A51-8C8F-5D70AC4EED61}" srcId="{495FCB85-CC83-4E29-B087-C21C3B0E9956}" destId="{6F734A57-6F9B-4BC0-96EC-0A3612CDFA8C}" srcOrd="0" destOrd="0" parTransId="{D687FB5E-D3E0-4F59-9C46-04E922C81961}" sibTransId="{982479D5-10D4-4957-96C7-13A4D283AFD9}"/>
    <dgm:cxn modelId="{0607E37B-5CAB-4E11-8FE2-1C795053D656}" type="presOf" srcId="{DD8C0880-C2E8-4AA0-B111-58D74218EBB3}" destId="{178C094A-47C2-435A-BAAC-0841E3346575}" srcOrd="0" destOrd="0" presId="urn:microsoft.com/office/officeart/2005/8/layout/StepDownProcess"/>
    <dgm:cxn modelId="{F0062F8C-95C5-434D-A4C5-9C3AC64CC97D}" type="presOf" srcId="{6F734A57-6F9B-4BC0-96EC-0A3612CDFA8C}" destId="{1466375A-D40D-48D8-97DF-1A65E21A257B}" srcOrd="0" destOrd="0" presId="urn:microsoft.com/office/officeart/2005/8/layout/StepDownProcess"/>
    <dgm:cxn modelId="{9FD25C8F-28BB-4D6B-9CE2-906DC22AEE5E}" srcId="{DD8C0880-C2E8-4AA0-B111-58D74218EBB3}" destId="{0D8E1670-DBEF-43C1-A29E-8AC4B3B537F3}" srcOrd="2" destOrd="0" parTransId="{BAF8E9E7-7AC2-4CAA-90D4-99151569CF56}" sibTransId="{DE5264A7-A369-4705-9871-E8FB50B337C6}"/>
    <dgm:cxn modelId="{F251F197-8E2F-4D58-B9D7-C817DA04B02F}" srcId="{17805A74-77AD-4700-9355-3063C8866E47}" destId="{495FCB85-CC83-4E29-B087-C21C3B0E9956}" srcOrd="0" destOrd="0" parTransId="{CE6596EC-610B-4FB6-84D4-16CB5E3110EF}" sibTransId="{81716DFD-A29F-4D59-B9F1-F0FB607A55B7}"/>
    <dgm:cxn modelId="{550D109F-870E-4950-842D-92585C88E6AE}" type="presOf" srcId="{19EAFB21-A0E9-4C0B-82F3-A192F2D6776D}" destId="{98F2F633-8C88-4F8C-8573-8EADB9E22C28}" srcOrd="0" destOrd="1" presId="urn:microsoft.com/office/officeart/2005/8/layout/StepDownProcess"/>
    <dgm:cxn modelId="{D7A784AF-335B-47C6-913D-3C649655B648}" type="presOf" srcId="{5ECB6F30-6A06-4DC3-B427-EBF6636AFB07}" destId="{98F2F633-8C88-4F8C-8573-8EADB9E22C28}" srcOrd="0" destOrd="0" presId="urn:microsoft.com/office/officeart/2005/8/layout/StepDownProcess"/>
    <dgm:cxn modelId="{78C606B4-4A15-43D7-AC61-371903D3EFE6}" type="presOf" srcId="{495FCB85-CC83-4E29-B087-C21C3B0E9956}" destId="{9C4C1375-9F32-4FBC-833C-3DA06D715831}" srcOrd="0" destOrd="0" presId="urn:microsoft.com/office/officeart/2005/8/layout/StepDownProcess"/>
    <dgm:cxn modelId="{D010F4C2-C351-4CA0-8AE8-E4787BF1183F}" type="presOf" srcId="{532D6D00-10F3-4B6D-9987-2269991989AA}" destId="{1466375A-D40D-48D8-97DF-1A65E21A257B}" srcOrd="0" destOrd="3" presId="urn:microsoft.com/office/officeart/2005/8/layout/StepDownProcess"/>
    <dgm:cxn modelId="{C24C06D7-8D16-4131-8B03-3C05370580DB}" type="presOf" srcId="{17805A74-77AD-4700-9355-3063C8866E47}" destId="{F44CC80E-A5DE-4218-98B8-729FC9357F58}" srcOrd="0" destOrd="0" presId="urn:microsoft.com/office/officeart/2005/8/layout/StepDownProcess"/>
    <dgm:cxn modelId="{E5DF2DDF-6127-4925-B45D-1ECE7D1F627B}" srcId="{DD8C0880-C2E8-4AA0-B111-58D74218EBB3}" destId="{19EAFB21-A0E9-4C0B-82F3-A192F2D6776D}" srcOrd="1" destOrd="0" parTransId="{14B42B4D-441E-4370-914D-99F17D3C5F31}" sibTransId="{7D6EE756-E8F2-4A1C-83F4-FCEB4BCA2AE5}"/>
    <dgm:cxn modelId="{4845ABE4-7236-4411-AB9A-824C99503F96}" type="presOf" srcId="{91032FE0-0F39-4447-9E0F-31A0463FE991}" destId="{98F2F633-8C88-4F8C-8573-8EADB9E22C28}" srcOrd="0" destOrd="3" presId="urn:microsoft.com/office/officeart/2005/8/layout/StepDownProcess"/>
    <dgm:cxn modelId="{00B7C1F5-7330-4BD0-91FC-E48E152B91FA}" type="presOf" srcId="{0D8E1670-DBEF-43C1-A29E-8AC4B3B537F3}" destId="{98F2F633-8C88-4F8C-8573-8EADB9E22C28}" srcOrd="0" destOrd="2" presId="urn:microsoft.com/office/officeart/2005/8/layout/StepDownProcess"/>
    <dgm:cxn modelId="{72E790FA-DAA0-4C78-A288-1086ED6C8E50}" srcId="{17805A74-77AD-4700-9355-3063C8866E47}" destId="{DD8C0880-C2E8-4AA0-B111-58D74218EBB3}" srcOrd="1" destOrd="0" parTransId="{C93F4D92-BF89-43A1-BAC8-41A396005DBF}" sibTransId="{18377EB6-FA44-47AD-AE4E-B063F119211A}"/>
    <dgm:cxn modelId="{086B23AC-51E0-4045-A6EC-1D377EB28FF4}" type="presParOf" srcId="{F44CC80E-A5DE-4218-98B8-729FC9357F58}" destId="{65ADAB9E-078E-4A5D-A694-0FCBCB51D127}" srcOrd="0" destOrd="0" presId="urn:microsoft.com/office/officeart/2005/8/layout/StepDownProcess"/>
    <dgm:cxn modelId="{8F0D4C37-95E1-4B3B-85EC-93FD2D53BA38}" type="presParOf" srcId="{65ADAB9E-078E-4A5D-A694-0FCBCB51D127}" destId="{A567EBE6-243C-4147-B97F-2AB901793E80}" srcOrd="0" destOrd="0" presId="urn:microsoft.com/office/officeart/2005/8/layout/StepDownProcess"/>
    <dgm:cxn modelId="{CB47640A-2D09-44C6-9DB7-BF70C559C564}" type="presParOf" srcId="{65ADAB9E-078E-4A5D-A694-0FCBCB51D127}" destId="{9C4C1375-9F32-4FBC-833C-3DA06D715831}" srcOrd="1" destOrd="0" presId="urn:microsoft.com/office/officeart/2005/8/layout/StepDownProcess"/>
    <dgm:cxn modelId="{3A8D7B5A-DA86-4502-9995-47CA7E335ADF}" type="presParOf" srcId="{65ADAB9E-078E-4A5D-A694-0FCBCB51D127}" destId="{1466375A-D40D-48D8-97DF-1A65E21A257B}" srcOrd="2" destOrd="0" presId="urn:microsoft.com/office/officeart/2005/8/layout/StepDownProcess"/>
    <dgm:cxn modelId="{32F48963-9D78-4FD9-92EB-3450FFA52482}" type="presParOf" srcId="{F44CC80E-A5DE-4218-98B8-729FC9357F58}" destId="{C80E5A8B-FC5B-48A6-AA29-1B1E00EF2B48}" srcOrd="1" destOrd="0" presId="urn:microsoft.com/office/officeart/2005/8/layout/StepDownProcess"/>
    <dgm:cxn modelId="{63F1950D-7963-4861-A448-666EE7D37463}" type="presParOf" srcId="{F44CC80E-A5DE-4218-98B8-729FC9357F58}" destId="{30DA1A60-CDA8-457B-9F0F-8EF3BC1C08EB}" srcOrd="2" destOrd="0" presId="urn:microsoft.com/office/officeart/2005/8/layout/StepDownProcess"/>
    <dgm:cxn modelId="{53FCCFC5-5D10-4C5D-B0E8-EAEE6D9C195A}" type="presParOf" srcId="{30DA1A60-CDA8-457B-9F0F-8EF3BC1C08EB}" destId="{178C094A-47C2-435A-BAAC-0841E3346575}" srcOrd="0" destOrd="0" presId="urn:microsoft.com/office/officeart/2005/8/layout/StepDownProcess"/>
    <dgm:cxn modelId="{EA2AFAB2-51AD-46A9-8271-1217FF86F5BD}" type="presParOf" srcId="{30DA1A60-CDA8-457B-9F0F-8EF3BC1C08EB}" destId="{98F2F633-8C88-4F8C-8573-8EADB9E22C28}"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68A5EA-BDCC-4495-B7EB-BC894DB825EC}"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170B1462-01EB-42FF-8BF5-E0A2F7A7B8F2}">
      <dgm:prSet phldrT="[Text]"/>
      <dgm:spPr/>
      <dgm:t>
        <a:bodyPr/>
        <a:lstStyle/>
        <a:p>
          <a:r>
            <a:rPr lang="en-US" dirty="0">
              <a:solidFill>
                <a:schemeClr val="tx1"/>
              </a:solidFill>
            </a:rPr>
            <a:t>College Admissions</a:t>
          </a:r>
        </a:p>
      </dgm:t>
    </dgm:pt>
    <dgm:pt modelId="{7FA4FD25-A8B9-47EA-BF73-4F32810841E6}" type="parTrans" cxnId="{99ACC2F7-1E69-4684-8011-32E6239910A3}">
      <dgm:prSet/>
      <dgm:spPr/>
      <dgm:t>
        <a:bodyPr/>
        <a:lstStyle/>
        <a:p>
          <a:endParaRPr lang="en-US"/>
        </a:p>
      </dgm:t>
    </dgm:pt>
    <dgm:pt modelId="{CA1985A1-E30D-40BC-B66F-C96779741471}" type="sibTrans" cxnId="{99ACC2F7-1E69-4684-8011-32E6239910A3}">
      <dgm:prSet/>
      <dgm:spPr/>
      <dgm:t>
        <a:bodyPr/>
        <a:lstStyle/>
        <a:p>
          <a:endParaRPr lang="en-US"/>
        </a:p>
      </dgm:t>
    </dgm:pt>
    <dgm:pt modelId="{F983E63E-E12C-4740-80D3-01CFE00A4E1B}">
      <dgm:prSet phldrT="[Text]" custT="1"/>
      <dgm:spPr/>
      <dgm:t>
        <a:bodyPr/>
        <a:lstStyle/>
        <a:p>
          <a:r>
            <a:rPr lang="en-US" sz="1800" dirty="0">
              <a:solidFill>
                <a:schemeClr val="tx1"/>
              </a:solidFill>
            </a:rPr>
            <a:t>Essay</a:t>
          </a:r>
        </a:p>
      </dgm:t>
    </dgm:pt>
    <dgm:pt modelId="{E8588691-12C8-4798-9527-BB6A7AD5EFFD}" type="parTrans" cxnId="{128567E6-701E-4326-A099-D04C08C59EBD}">
      <dgm:prSet/>
      <dgm:spPr/>
      <dgm:t>
        <a:bodyPr/>
        <a:lstStyle/>
        <a:p>
          <a:endParaRPr lang="en-US"/>
        </a:p>
      </dgm:t>
    </dgm:pt>
    <dgm:pt modelId="{AA35580B-ECAA-4D5E-986E-06E68A8BBDDE}" type="sibTrans" cxnId="{128567E6-701E-4326-A099-D04C08C59EBD}">
      <dgm:prSet/>
      <dgm:spPr/>
      <dgm:t>
        <a:bodyPr/>
        <a:lstStyle/>
        <a:p>
          <a:endParaRPr lang="en-US"/>
        </a:p>
      </dgm:t>
    </dgm:pt>
    <dgm:pt modelId="{F6227BD0-0484-49BA-87F6-40243F9F4D6A}">
      <dgm:prSet phldrT="[Text]" custT="1"/>
      <dgm:spPr/>
      <dgm:t>
        <a:bodyPr/>
        <a:lstStyle/>
        <a:p>
          <a:r>
            <a:rPr lang="en-US" sz="1200" dirty="0">
              <a:solidFill>
                <a:schemeClr val="tx1"/>
              </a:solidFill>
            </a:rPr>
            <a:t>Extracurricular Activities</a:t>
          </a:r>
        </a:p>
      </dgm:t>
    </dgm:pt>
    <dgm:pt modelId="{12F623A5-8B37-4A94-8273-1D445AC080F1}" type="parTrans" cxnId="{A40D3631-D016-4EE1-A42C-A381AA61737F}">
      <dgm:prSet/>
      <dgm:spPr/>
      <dgm:t>
        <a:bodyPr/>
        <a:lstStyle/>
        <a:p>
          <a:endParaRPr lang="en-US"/>
        </a:p>
      </dgm:t>
    </dgm:pt>
    <dgm:pt modelId="{5F8FF7AA-EE29-4DB1-9184-916F3C38B7A7}" type="sibTrans" cxnId="{A40D3631-D016-4EE1-A42C-A381AA61737F}">
      <dgm:prSet/>
      <dgm:spPr/>
      <dgm:t>
        <a:bodyPr/>
        <a:lstStyle/>
        <a:p>
          <a:endParaRPr lang="en-US"/>
        </a:p>
      </dgm:t>
    </dgm:pt>
    <dgm:pt modelId="{33D56A9F-1027-45C3-8398-0FDEE0B54554}">
      <dgm:prSet phldrT="[Text]"/>
      <dgm:spPr/>
      <dgm:t>
        <a:bodyPr/>
        <a:lstStyle/>
        <a:p>
          <a:r>
            <a:rPr lang="en-US" dirty="0">
              <a:solidFill>
                <a:schemeClr val="tx1"/>
              </a:solidFill>
            </a:rPr>
            <a:t>High School Grades</a:t>
          </a:r>
        </a:p>
      </dgm:t>
    </dgm:pt>
    <dgm:pt modelId="{319796E2-C01B-4BC1-9BE4-22A8F8898DB9}" type="parTrans" cxnId="{E722D4FE-0C05-40A8-8FB5-94788D2749A0}">
      <dgm:prSet/>
      <dgm:spPr/>
      <dgm:t>
        <a:bodyPr/>
        <a:lstStyle/>
        <a:p>
          <a:endParaRPr lang="en-US"/>
        </a:p>
      </dgm:t>
    </dgm:pt>
    <dgm:pt modelId="{C9DED846-F6DD-4594-AC41-79FECA09F596}" type="sibTrans" cxnId="{E722D4FE-0C05-40A8-8FB5-94788D2749A0}">
      <dgm:prSet/>
      <dgm:spPr/>
      <dgm:t>
        <a:bodyPr/>
        <a:lstStyle/>
        <a:p>
          <a:endParaRPr lang="en-US"/>
        </a:p>
      </dgm:t>
    </dgm:pt>
    <dgm:pt modelId="{F92AEB9C-7807-4269-89A0-E92CAE8E661D}">
      <dgm:prSet phldrT="[Text]"/>
      <dgm:spPr/>
      <dgm:t>
        <a:bodyPr/>
        <a:lstStyle/>
        <a:p>
          <a:r>
            <a:rPr lang="en-US" dirty="0">
              <a:solidFill>
                <a:schemeClr val="tx1"/>
              </a:solidFill>
            </a:rPr>
            <a:t>Interview</a:t>
          </a:r>
        </a:p>
      </dgm:t>
    </dgm:pt>
    <dgm:pt modelId="{FD5C35B0-BD44-434C-AEAA-2A34D8E621FE}" type="parTrans" cxnId="{42129C81-9103-4F24-A8F3-C1CAB8A29F29}">
      <dgm:prSet/>
      <dgm:spPr/>
      <dgm:t>
        <a:bodyPr/>
        <a:lstStyle/>
        <a:p>
          <a:endParaRPr lang="en-US"/>
        </a:p>
      </dgm:t>
    </dgm:pt>
    <dgm:pt modelId="{0BAFE598-9AE5-498A-BE62-BE6C89AE7961}" type="sibTrans" cxnId="{42129C81-9103-4F24-A8F3-C1CAB8A29F29}">
      <dgm:prSet/>
      <dgm:spPr/>
      <dgm:t>
        <a:bodyPr/>
        <a:lstStyle/>
        <a:p>
          <a:endParaRPr lang="en-US"/>
        </a:p>
      </dgm:t>
    </dgm:pt>
    <dgm:pt modelId="{3D9D4C89-EC06-4987-AB3B-5CD092F65B1A}">
      <dgm:prSet phldrT="[Text]"/>
      <dgm:spPr/>
      <dgm:t>
        <a:bodyPr/>
        <a:lstStyle/>
        <a:p>
          <a:r>
            <a:rPr lang="en-US" dirty="0">
              <a:solidFill>
                <a:schemeClr val="tx1"/>
              </a:solidFill>
            </a:rPr>
            <a:t>ACT/SAT Scores</a:t>
          </a:r>
        </a:p>
      </dgm:t>
    </dgm:pt>
    <dgm:pt modelId="{EDBDEDD6-D04F-4877-8ABC-445F4F12FCF3}" type="parTrans" cxnId="{C474BFE2-A89B-47CE-AD0B-27E52BE31C36}">
      <dgm:prSet/>
      <dgm:spPr/>
      <dgm:t>
        <a:bodyPr/>
        <a:lstStyle/>
        <a:p>
          <a:endParaRPr lang="en-US"/>
        </a:p>
      </dgm:t>
    </dgm:pt>
    <dgm:pt modelId="{548BEF80-03C5-4152-BAD0-EB3B3D78A8C0}" type="sibTrans" cxnId="{C474BFE2-A89B-47CE-AD0B-27E52BE31C36}">
      <dgm:prSet/>
      <dgm:spPr/>
      <dgm:t>
        <a:bodyPr/>
        <a:lstStyle/>
        <a:p>
          <a:endParaRPr lang="en-US"/>
        </a:p>
      </dgm:t>
    </dgm:pt>
    <dgm:pt modelId="{C6C4766A-06BE-4E9D-9D77-7A2F7FF120AA}">
      <dgm:prSet phldrT="[Text]"/>
      <dgm:spPr/>
      <dgm:t>
        <a:bodyPr/>
        <a:lstStyle/>
        <a:p>
          <a:r>
            <a:rPr lang="en-US" dirty="0">
              <a:solidFill>
                <a:schemeClr val="tx1"/>
              </a:solidFill>
            </a:rPr>
            <a:t>Application</a:t>
          </a:r>
        </a:p>
      </dgm:t>
    </dgm:pt>
    <dgm:pt modelId="{C9111F8D-D739-439F-9303-F9CE60C318FE}" type="parTrans" cxnId="{A158E42D-B85E-435A-84B2-9A6519015901}">
      <dgm:prSet/>
      <dgm:spPr/>
      <dgm:t>
        <a:bodyPr/>
        <a:lstStyle/>
        <a:p>
          <a:endParaRPr lang="en-US"/>
        </a:p>
      </dgm:t>
    </dgm:pt>
    <dgm:pt modelId="{6444E92A-4DEC-4233-9C33-806373093CED}" type="sibTrans" cxnId="{A158E42D-B85E-435A-84B2-9A6519015901}">
      <dgm:prSet/>
      <dgm:spPr/>
      <dgm:t>
        <a:bodyPr/>
        <a:lstStyle/>
        <a:p>
          <a:endParaRPr lang="en-US"/>
        </a:p>
      </dgm:t>
    </dgm:pt>
    <dgm:pt modelId="{068EBF84-5F81-45F7-9979-3B453D78B256}">
      <dgm:prSet phldrT="[Text]"/>
      <dgm:spPr/>
      <dgm:t>
        <a:bodyPr/>
        <a:lstStyle/>
        <a:p>
          <a:r>
            <a:rPr lang="en-US" dirty="0">
              <a:solidFill>
                <a:schemeClr val="tx1"/>
              </a:solidFill>
            </a:rPr>
            <a:t>References</a:t>
          </a:r>
        </a:p>
      </dgm:t>
    </dgm:pt>
    <dgm:pt modelId="{324EFB69-A1A7-461A-82FE-F9380E1D974B}" type="parTrans" cxnId="{28D107C0-05C4-4FE0-947D-8922755B37EE}">
      <dgm:prSet/>
      <dgm:spPr/>
      <dgm:t>
        <a:bodyPr/>
        <a:lstStyle/>
        <a:p>
          <a:endParaRPr lang="en-US"/>
        </a:p>
      </dgm:t>
    </dgm:pt>
    <dgm:pt modelId="{1839015D-BEDC-44CD-BC0C-7785142A10C1}" type="sibTrans" cxnId="{28D107C0-05C4-4FE0-947D-8922755B37EE}">
      <dgm:prSet/>
      <dgm:spPr/>
      <dgm:t>
        <a:bodyPr/>
        <a:lstStyle/>
        <a:p>
          <a:endParaRPr lang="en-US"/>
        </a:p>
      </dgm:t>
    </dgm:pt>
    <dgm:pt modelId="{8DA3C942-8795-4212-9714-AC7AC37E6FEC}" type="pres">
      <dgm:prSet presAssocID="{6E68A5EA-BDCC-4495-B7EB-BC894DB825EC}" presName="Name0" presStyleCnt="0">
        <dgm:presLayoutVars>
          <dgm:chMax val="1"/>
          <dgm:chPref val="1"/>
          <dgm:dir/>
          <dgm:animOne val="branch"/>
          <dgm:animLvl val="lvl"/>
        </dgm:presLayoutVars>
      </dgm:prSet>
      <dgm:spPr/>
    </dgm:pt>
    <dgm:pt modelId="{E2CD921A-F59B-4295-8FC1-97F30D2207D5}" type="pres">
      <dgm:prSet presAssocID="{170B1462-01EB-42FF-8BF5-E0A2F7A7B8F2}" presName="singleCycle" presStyleCnt="0"/>
      <dgm:spPr/>
    </dgm:pt>
    <dgm:pt modelId="{2709B11A-C7BD-489E-98FC-EA5BA58ABF99}" type="pres">
      <dgm:prSet presAssocID="{170B1462-01EB-42FF-8BF5-E0A2F7A7B8F2}" presName="singleCenter" presStyleLbl="node1" presStyleIdx="0" presStyleCnt="8" custScaleX="215686" custScaleY="143340" custLinFactNeighborX="-8579" custLinFactNeighborY="-1362">
        <dgm:presLayoutVars>
          <dgm:chMax val="7"/>
          <dgm:chPref val="7"/>
        </dgm:presLayoutVars>
      </dgm:prSet>
      <dgm:spPr/>
    </dgm:pt>
    <dgm:pt modelId="{41C8B753-C301-421F-815C-C4346B435CF1}" type="pres">
      <dgm:prSet presAssocID="{E8588691-12C8-4798-9527-BB6A7AD5EFFD}" presName="Name56" presStyleLbl="parChTrans1D2" presStyleIdx="0" presStyleCnt="7"/>
      <dgm:spPr/>
    </dgm:pt>
    <dgm:pt modelId="{189267D6-DA1A-4E8B-9668-3D6A73FF979D}" type="pres">
      <dgm:prSet presAssocID="{F983E63E-E12C-4740-80D3-01CFE00A4E1B}" presName="text0" presStyleLbl="node1" presStyleIdx="1" presStyleCnt="8" custScaleX="206832" custRadScaleRad="97354" custRadScaleInc="-45965">
        <dgm:presLayoutVars>
          <dgm:bulletEnabled val="1"/>
        </dgm:presLayoutVars>
      </dgm:prSet>
      <dgm:spPr/>
    </dgm:pt>
    <dgm:pt modelId="{F97CCC5A-61E5-4941-A100-A8088BC54040}" type="pres">
      <dgm:prSet presAssocID="{12F623A5-8B37-4A94-8273-1D445AC080F1}" presName="Name56" presStyleLbl="parChTrans1D2" presStyleIdx="1" presStyleCnt="7"/>
      <dgm:spPr/>
    </dgm:pt>
    <dgm:pt modelId="{ED4318C8-F4B3-4C82-9762-4F31F39CEB81}" type="pres">
      <dgm:prSet presAssocID="{F6227BD0-0484-49BA-87F6-40243F9F4D6A}" presName="text0" presStyleLbl="node1" presStyleIdx="2" presStyleCnt="8" custScaleX="219491" custRadScaleRad="158327" custRadScaleInc="37196">
        <dgm:presLayoutVars>
          <dgm:bulletEnabled val="1"/>
        </dgm:presLayoutVars>
      </dgm:prSet>
      <dgm:spPr/>
    </dgm:pt>
    <dgm:pt modelId="{44B44976-DBE9-463A-A8C3-90F98DBC90EB}" type="pres">
      <dgm:prSet presAssocID="{319796E2-C01B-4BC1-9BE4-22A8F8898DB9}" presName="Name56" presStyleLbl="parChTrans1D2" presStyleIdx="2" presStyleCnt="7"/>
      <dgm:spPr/>
    </dgm:pt>
    <dgm:pt modelId="{08790922-90F9-45A0-9BB3-292885B6752A}" type="pres">
      <dgm:prSet presAssocID="{33D56A9F-1027-45C3-8398-0FDEE0B54554}" presName="text0" presStyleLbl="node1" presStyleIdx="3" presStyleCnt="8" custScaleX="230996" custRadScaleRad="160560" custRadScaleInc="-49571">
        <dgm:presLayoutVars>
          <dgm:bulletEnabled val="1"/>
        </dgm:presLayoutVars>
      </dgm:prSet>
      <dgm:spPr/>
    </dgm:pt>
    <dgm:pt modelId="{759E8746-0B6C-4115-B964-9C7344D58534}" type="pres">
      <dgm:prSet presAssocID="{FD5C35B0-BD44-434C-AEAA-2A34D8E621FE}" presName="Name56" presStyleLbl="parChTrans1D2" presStyleIdx="3" presStyleCnt="7"/>
      <dgm:spPr/>
    </dgm:pt>
    <dgm:pt modelId="{ADE07389-A101-4564-AF82-5CF34EADCE01}" type="pres">
      <dgm:prSet presAssocID="{F92AEB9C-7807-4269-89A0-E92CAE8E661D}" presName="text0" presStyleLbl="node1" presStyleIdx="4" presStyleCnt="8" custScaleX="210510" custRadScaleRad="143919" custRadScaleInc="-111481">
        <dgm:presLayoutVars>
          <dgm:bulletEnabled val="1"/>
        </dgm:presLayoutVars>
      </dgm:prSet>
      <dgm:spPr/>
    </dgm:pt>
    <dgm:pt modelId="{20E33BCD-1FA4-4758-9710-5595B009E032}" type="pres">
      <dgm:prSet presAssocID="{EDBDEDD6-D04F-4877-8ABC-445F4F12FCF3}" presName="Name56" presStyleLbl="parChTrans1D2" presStyleIdx="4" presStyleCnt="7"/>
      <dgm:spPr/>
    </dgm:pt>
    <dgm:pt modelId="{2522824D-CF5F-45E9-A963-1F3757A561E3}" type="pres">
      <dgm:prSet presAssocID="{3D9D4C89-EC06-4987-AB3B-5CD092F65B1A}" presName="text0" presStyleLbl="node1" presStyleIdx="5" presStyleCnt="8" custScaleX="199204" custRadScaleRad="171090" custRadScaleInc="135923">
        <dgm:presLayoutVars>
          <dgm:bulletEnabled val="1"/>
        </dgm:presLayoutVars>
      </dgm:prSet>
      <dgm:spPr/>
    </dgm:pt>
    <dgm:pt modelId="{039D311F-8A0B-469D-B9DC-5A7B91777F6E}" type="pres">
      <dgm:prSet presAssocID="{C9111F8D-D739-439F-9303-F9CE60C318FE}" presName="Name56" presStyleLbl="parChTrans1D2" presStyleIdx="5" presStyleCnt="7"/>
      <dgm:spPr/>
    </dgm:pt>
    <dgm:pt modelId="{161232E8-448B-4F17-B4AD-68F1837FD5A4}" type="pres">
      <dgm:prSet presAssocID="{C6C4766A-06BE-4E9D-9D77-7A2F7FF120AA}" presName="text0" presStyleLbl="node1" presStyleIdx="6" presStyleCnt="8" custScaleX="221922" custRadScaleRad="194969" custRadScaleInc="49646">
        <dgm:presLayoutVars>
          <dgm:bulletEnabled val="1"/>
        </dgm:presLayoutVars>
      </dgm:prSet>
      <dgm:spPr/>
    </dgm:pt>
    <dgm:pt modelId="{2B0EAD63-3658-4612-909F-CE93B38A41C2}" type="pres">
      <dgm:prSet presAssocID="{324EFB69-A1A7-461A-82FE-F9380E1D974B}" presName="Name56" presStyleLbl="parChTrans1D2" presStyleIdx="6" presStyleCnt="7"/>
      <dgm:spPr/>
    </dgm:pt>
    <dgm:pt modelId="{880BEF43-0CA2-440F-BB08-F4398E1B97B2}" type="pres">
      <dgm:prSet presAssocID="{068EBF84-5F81-45F7-9979-3B453D78B256}" presName="text0" presStyleLbl="node1" presStyleIdx="7" presStyleCnt="8" custScaleX="219490" custRadScaleRad="186415" custRadScaleInc="-55418">
        <dgm:presLayoutVars>
          <dgm:bulletEnabled val="1"/>
        </dgm:presLayoutVars>
      </dgm:prSet>
      <dgm:spPr/>
    </dgm:pt>
  </dgm:ptLst>
  <dgm:cxnLst>
    <dgm:cxn modelId="{A2B70909-97AA-466C-AD49-7B7FA558CED4}" type="presOf" srcId="{170B1462-01EB-42FF-8BF5-E0A2F7A7B8F2}" destId="{2709B11A-C7BD-489E-98FC-EA5BA58ABF99}" srcOrd="0" destOrd="0" presId="urn:microsoft.com/office/officeart/2008/layout/RadialCluster"/>
    <dgm:cxn modelId="{9FE43510-504E-4154-965D-D6DC1D138630}" type="presOf" srcId="{E8588691-12C8-4798-9527-BB6A7AD5EFFD}" destId="{41C8B753-C301-421F-815C-C4346B435CF1}" srcOrd="0" destOrd="0" presId="urn:microsoft.com/office/officeart/2008/layout/RadialCluster"/>
    <dgm:cxn modelId="{9BED8D1F-19ED-419A-9000-F2DC57E80941}" type="presOf" srcId="{F6227BD0-0484-49BA-87F6-40243F9F4D6A}" destId="{ED4318C8-F4B3-4C82-9762-4F31F39CEB81}" srcOrd="0" destOrd="0" presId="urn:microsoft.com/office/officeart/2008/layout/RadialCluster"/>
    <dgm:cxn modelId="{A158E42D-B85E-435A-84B2-9A6519015901}" srcId="{170B1462-01EB-42FF-8BF5-E0A2F7A7B8F2}" destId="{C6C4766A-06BE-4E9D-9D77-7A2F7FF120AA}" srcOrd="5" destOrd="0" parTransId="{C9111F8D-D739-439F-9303-F9CE60C318FE}" sibTransId="{6444E92A-4DEC-4233-9C33-806373093CED}"/>
    <dgm:cxn modelId="{A40D3631-D016-4EE1-A42C-A381AA61737F}" srcId="{170B1462-01EB-42FF-8BF5-E0A2F7A7B8F2}" destId="{F6227BD0-0484-49BA-87F6-40243F9F4D6A}" srcOrd="1" destOrd="0" parTransId="{12F623A5-8B37-4A94-8273-1D445AC080F1}" sibTransId="{5F8FF7AA-EE29-4DB1-9184-916F3C38B7A7}"/>
    <dgm:cxn modelId="{B1053434-B797-42C5-8078-C06632EF39E6}" type="presOf" srcId="{12F623A5-8B37-4A94-8273-1D445AC080F1}" destId="{F97CCC5A-61E5-4941-A100-A8088BC54040}" srcOrd="0" destOrd="0" presId="urn:microsoft.com/office/officeart/2008/layout/RadialCluster"/>
    <dgm:cxn modelId="{15E7E738-A87E-4CEC-9C9C-435339E3F3D3}" type="presOf" srcId="{C6C4766A-06BE-4E9D-9D77-7A2F7FF120AA}" destId="{161232E8-448B-4F17-B4AD-68F1837FD5A4}" srcOrd="0" destOrd="0" presId="urn:microsoft.com/office/officeart/2008/layout/RadialCluster"/>
    <dgm:cxn modelId="{10779948-E9A2-48BA-B27A-60982ACD82E2}" type="presOf" srcId="{EDBDEDD6-D04F-4877-8ABC-445F4F12FCF3}" destId="{20E33BCD-1FA4-4758-9710-5595B009E032}" srcOrd="0" destOrd="0" presId="urn:microsoft.com/office/officeart/2008/layout/RadialCluster"/>
    <dgm:cxn modelId="{FEAC3254-D3E2-448A-9C8D-F8595691D355}" type="presOf" srcId="{FD5C35B0-BD44-434C-AEAA-2A34D8E621FE}" destId="{759E8746-0B6C-4115-B964-9C7344D58534}" srcOrd="0" destOrd="0" presId="urn:microsoft.com/office/officeart/2008/layout/RadialCluster"/>
    <dgm:cxn modelId="{42129C81-9103-4F24-A8F3-C1CAB8A29F29}" srcId="{170B1462-01EB-42FF-8BF5-E0A2F7A7B8F2}" destId="{F92AEB9C-7807-4269-89A0-E92CAE8E661D}" srcOrd="3" destOrd="0" parTransId="{FD5C35B0-BD44-434C-AEAA-2A34D8E621FE}" sibTransId="{0BAFE598-9AE5-498A-BE62-BE6C89AE7961}"/>
    <dgm:cxn modelId="{76515D85-BFA9-487B-BCE6-AD27DBD64A5C}" type="presOf" srcId="{F983E63E-E12C-4740-80D3-01CFE00A4E1B}" destId="{189267D6-DA1A-4E8B-9668-3D6A73FF979D}" srcOrd="0" destOrd="0" presId="urn:microsoft.com/office/officeart/2008/layout/RadialCluster"/>
    <dgm:cxn modelId="{863785A6-A064-41D8-BE33-5CACE2D6D983}" type="presOf" srcId="{324EFB69-A1A7-461A-82FE-F9380E1D974B}" destId="{2B0EAD63-3658-4612-909F-CE93B38A41C2}" srcOrd="0" destOrd="0" presId="urn:microsoft.com/office/officeart/2008/layout/RadialCluster"/>
    <dgm:cxn modelId="{2A35D1A8-FC14-4D07-AFBE-B295DDE6A56C}" type="presOf" srcId="{319796E2-C01B-4BC1-9BE4-22A8F8898DB9}" destId="{44B44976-DBE9-463A-A8C3-90F98DBC90EB}" srcOrd="0" destOrd="0" presId="urn:microsoft.com/office/officeart/2008/layout/RadialCluster"/>
    <dgm:cxn modelId="{213C29A9-55C0-4CC4-A972-DF3A05AA5204}" type="presOf" srcId="{3D9D4C89-EC06-4987-AB3B-5CD092F65B1A}" destId="{2522824D-CF5F-45E9-A963-1F3757A561E3}" srcOrd="0" destOrd="0" presId="urn:microsoft.com/office/officeart/2008/layout/RadialCluster"/>
    <dgm:cxn modelId="{C8E38FB4-CAED-489E-BC4C-18E7581B5F7C}" type="presOf" srcId="{F92AEB9C-7807-4269-89A0-E92CAE8E661D}" destId="{ADE07389-A101-4564-AF82-5CF34EADCE01}" srcOrd="0" destOrd="0" presId="urn:microsoft.com/office/officeart/2008/layout/RadialCluster"/>
    <dgm:cxn modelId="{445CFAB6-CA4D-49DF-9BCF-CB2A71FD9D3A}" type="presOf" srcId="{6E68A5EA-BDCC-4495-B7EB-BC894DB825EC}" destId="{8DA3C942-8795-4212-9714-AC7AC37E6FEC}" srcOrd="0" destOrd="0" presId="urn:microsoft.com/office/officeart/2008/layout/RadialCluster"/>
    <dgm:cxn modelId="{28D107C0-05C4-4FE0-947D-8922755B37EE}" srcId="{170B1462-01EB-42FF-8BF5-E0A2F7A7B8F2}" destId="{068EBF84-5F81-45F7-9979-3B453D78B256}" srcOrd="6" destOrd="0" parTransId="{324EFB69-A1A7-461A-82FE-F9380E1D974B}" sibTransId="{1839015D-BEDC-44CD-BC0C-7785142A10C1}"/>
    <dgm:cxn modelId="{C955E1CE-943B-48E0-8532-3C5225FD785C}" type="presOf" srcId="{068EBF84-5F81-45F7-9979-3B453D78B256}" destId="{880BEF43-0CA2-440F-BB08-F4398E1B97B2}" srcOrd="0" destOrd="0" presId="urn:microsoft.com/office/officeart/2008/layout/RadialCluster"/>
    <dgm:cxn modelId="{90B7AED5-14D4-4EC0-899F-DCD3F8C54004}" type="presOf" srcId="{C9111F8D-D739-439F-9303-F9CE60C318FE}" destId="{039D311F-8A0B-469D-B9DC-5A7B91777F6E}" srcOrd="0" destOrd="0" presId="urn:microsoft.com/office/officeart/2008/layout/RadialCluster"/>
    <dgm:cxn modelId="{C474BFE2-A89B-47CE-AD0B-27E52BE31C36}" srcId="{170B1462-01EB-42FF-8BF5-E0A2F7A7B8F2}" destId="{3D9D4C89-EC06-4987-AB3B-5CD092F65B1A}" srcOrd="4" destOrd="0" parTransId="{EDBDEDD6-D04F-4877-8ABC-445F4F12FCF3}" sibTransId="{548BEF80-03C5-4152-BAD0-EB3B3D78A8C0}"/>
    <dgm:cxn modelId="{128567E6-701E-4326-A099-D04C08C59EBD}" srcId="{170B1462-01EB-42FF-8BF5-E0A2F7A7B8F2}" destId="{F983E63E-E12C-4740-80D3-01CFE00A4E1B}" srcOrd="0" destOrd="0" parTransId="{E8588691-12C8-4798-9527-BB6A7AD5EFFD}" sibTransId="{AA35580B-ECAA-4D5E-986E-06E68A8BBDDE}"/>
    <dgm:cxn modelId="{BD9026ED-57AB-4F24-AEE4-74D974FA4C7C}" type="presOf" srcId="{33D56A9F-1027-45C3-8398-0FDEE0B54554}" destId="{08790922-90F9-45A0-9BB3-292885B6752A}" srcOrd="0" destOrd="0" presId="urn:microsoft.com/office/officeart/2008/layout/RadialCluster"/>
    <dgm:cxn modelId="{99ACC2F7-1E69-4684-8011-32E6239910A3}" srcId="{6E68A5EA-BDCC-4495-B7EB-BC894DB825EC}" destId="{170B1462-01EB-42FF-8BF5-E0A2F7A7B8F2}" srcOrd="0" destOrd="0" parTransId="{7FA4FD25-A8B9-47EA-BF73-4F32810841E6}" sibTransId="{CA1985A1-E30D-40BC-B66F-C96779741471}"/>
    <dgm:cxn modelId="{E722D4FE-0C05-40A8-8FB5-94788D2749A0}" srcId="{170B1462-01EB-42FF-8BF5-E0A2F7A7B8F2}" destId="{33D56A9F-1027-45C3-8398-0FDEE0B54554}" srcOrd="2" destOrd="0" parTransId="{319796E2-C01B-4BC1-9BE4-22A8F8898DB9}" sibTransId="{C9DED846-F6DD-4594-AC41-79FECA09F596}"/>
    <dgm:cxn modelId="{8E65A8AF-D132-42E0-B316-52E80E05FAEF}" type="presParOf" srcId="{8DA3C942-8795-4212-9714-AC7AC37E6FEC}" destId="{E2CD921A-F59B-4295-8FC1-97F30D2207D5}" srcOrd="0" destOrd="0" presId="urn:microsoft.com/office/officeart/2008/layout/RadialCluster"/>
    <dgm:cxn modelId="{4AF715FD-90B5-435A-ABA2-1B58FDD82B6C}" type="presParOf" srcId="{E2CD921A-F59B-4295-8FC1-97F30D2207D5}" destId="{2709B11A-C7BD-489E-98FC-EA5BA58ABF99}" srcOrd="0" destOrd="0" presId="urn:microsoft.com/office/officeart/2008/layout/RadialCluster"/>
    <dgm:cxn modelId="{AF124488-F87E-4FB8-8CB7-DE6DAE07DACE}" type="presParOf" srcId="{E2CD921A-F59B-4295-8FC1-97F30D2207D5}" destId="{41C8B753-C301-421F-815C-C4346B435CF1}" srcOrd="1" destOrd="0" presId="urn:microsoft.com/office/officeart/2008/layout/RadialCluster"/>
    <dgm:cxn modelId="{B3D2D1F0-0727-4CF5-A024-195BEE9D221B}" type="presParOf" srcId="{E2CD921A-F59B-4295-8FC1-97F30D2207D5}" destId="{189267D6-DA1A-4E8B-9668-3D6A73FF979D}" srcOrd="2" destOrd="0" presId="urn:microsoft.com/office/officeart/2008/layout/RadialCluster"/>
    <dgm:cxn modelId="{858F29C2-DBB0-4944-B062-F3C6F2E13569}" type="presParOf" srcId="{E2CD921A-F59B-4295-8FC1-97F30D2207D5}" destId="{F97CCC5A-61E5-4941-A100-A8088BC54040}" srcOrd="3" destOrd="0" presId="urn:microsoft.com/office/officeart/2008/layout/RadialCluster"/>
    <dgm:cxn modelId="{51216771-D30F-435C-8580-FA0C49139AF8}" type="presParOf" srcId="{E2CD921A-F59B-4295-8FC1-97F30D2207D5}" destId="{ED4318C8-F4B3-4C82-9762-4F31F39CEB81}" srcOrd="4" destOrd="0" presId="urn:microsoft.com/office/officeart/2008/layout/RadialCluster"/>
    <dgm:cxn modelId="{26FF8023-6922-4250-9651-8D9DFCDCAC09}" type="presParOf" srcId="{E2CD921A-F59B-4295-8FC1-97F30D2207D5}" destId="{44B44976-DBE9-463A-A8C3-90F98DBC90EB}" srcOrd="5" destOrd="0" presId="urn:microsoft.com/office/officeart/2008/layout/RadialCluster"/>
    <dgm:cxn modelId="{9918C7B9-1F15-44CB-B50E-EBC56ACC64BB}" type="presParOf" srcId="{E2CD921A-F59B-4295-8FC1-97F30D2207D5}" destId="{08790922-90F9-45A0-9BB3-292885B6752A}" srcOrd="6" destOrd="0" presId="urn:microsoft.com/office/officeart/2008/layout/RadialCluster"/>
    <dgm:cxn modelId="{1B44CAC7-46B8-4DE0-A16B-9B721FC4201D}" type="presParOf" srcId="{E2CD921A-F59B-4295-8FC1-97F30D2207D5}" destId="{759E8746-0B6C-4115-B964-9C7344D58534}" srcOrd="7" destOrd="0" presId="urn:microsoft.com/office/officeart/2008/layout/RadialCluster"/>
    <dgm:cxn modelId="{5D2C310D-A8F0-4E7A-8CF0-0CE160386C57}" type="presParOf" srcId="{E2CD921A-F59B-4295-8FC1-97F30D2207D5}" destId="{ADE07389-A101-4564-AF82-5CF34EADCE01}" srcOrd="8" destOrd="0" presId="urn:microsoft.com/office/officeart/2008/layout/RadialCluster"/>
    <dgm:cxn modelId="{6E91715F-50EF-46B4-B3BA-E017DA145A25}" type="presParOf" srcId="{E2CD921A-F59B-4295-8FC1-97F30D2207D5}" destId="{20E33BCD-1FA4-4758-9710-5595B009E032}" srcOrd="9" destOrd="0" presId="urn:microsoft.com/office/officeart/2008/layout/RadialCluster"/>
    <dgm:cxn modelId="{52E89793-AFB2-41B9-AEB0-DD42C772716A}" type="presParOf" srcId="{E2CD921A-F59B-4295-8FC1-97F30D2207D5}" destId="{2522824D-CF5F-45E9-A963-1F3757A561E3}" srcOrd="10" destOrd="0" presId="urn:microsoft.com/office/officeart/2008/layout/RadialCluster"/>
    <dgm:cxn modelId="{1ED61DB6-6A0B-48F2-B557-4E4ECE06A37B}" type="presParOf" srcId="{E2CD921A-F59B-4295-8FC1-97F30D2207D5}" destId="{039D311F-8A0B-469D-B9DC-5A7B91777F6E}" srcOrd="11" destOrd="0" presId="urn:microsoft.com/office/officeart/2008/layout/RadialCluster"/>
    <dgm:cxn modelId="{38DA00F7-F73B-4FAD-8FEA-184957D4CEE0}" type="presParOf" srcId="{E2CD921A-F59B-4295-8FC1-97F30D2207D5}" destId="{161232E8-448B-4F17-B4AD-68F1837FD5A4}" srcOrd="12" destOrd="0" presId="urn:microsoft.com/office/officeart/2008/layout/RadialCluster"/>
    <dgm:cxn modelId="{A992EC1E-DE6C-4A60-AA95-9B573443F92F}" type="presParOf" srcId="{E2CD921A-F59B-4295-8FC1-97F30D2207D5}" destId="{2B0EAD63-3658-4612-909F-CE93B38A41C2}" srcOrd="13" destOrd="0" presId="urn:microsoft.com/office/officeart/2008/layout/RadialCluster"/>
    <dgm:cxn modelId="{112AB90B-11C2-4B8C-A181-B7660A3E5340}" type="presParOf" srcId="{E2CD921A-F59B-4295-8FC1-97F30D2207D5}" destId="{880BEF43-0CA2-440F-BB08-F4398E1B97B2}"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B4FBF-48BA-4E89-BC98-B9ABE02D95DF}"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n-US"/>
        </a:p>
      </dgm:t>
    </dgm:pt>
    <dgm:pt modelId="{5F9AB01B-8625-415E-82E2-50B0AF141D8A}">
      <dgm:prSet phldrT="[Text]"/>
      <dgm:spPr/>
      <dgm:t>
        <a:bodyPr/>
        <a:lstStyle/>
        <a:p>
          <a:r>
            <a:rPr lang="en-US">
              <a:solidFill>
                <a:sysClr val="windowText" lastClr="000000"/>
              </a:solidFill>
            </a:rPr>
            <a:t>Who I Am</a:t>
          </a:r>
          <a:endParaRPr lang="en-US" dirty="0">
            <a:solidFill>
              <a:sysClr val="windowText" lastClr="000000"/>
            </a:solidFill>
          </a:endParaRPr>
        </a:p>
      </dgm:t>
    </dgm:pt>
    <dgm:pt modelId="{A471FF2B-7373-4D07-908D-ADEADE89B437}" type="parTrans" cxnId="{24FAF7A7-79B8-44B6-BA0F-8497BBC51805}">
      <dgm:prSet/>
      <dgm:spPr/>
      <dgm:t>
        <a:bodyPr/>
        <a:lstStyle/>
        <a:p>
          <a:endParaRPr lang="en-US">
            <a:solidFill>
              <a:sysClr val="windowText" lastClr="000000"/>
            </a:solidFill>
          </a:endParaRPr>
        </a:p>
      </dgm:t>
    </dgm:pt>
    <dgm:pt modelId="{CC8A3B8A-A0DF-4AC9-8503-2E059D2485F0}" type="sibTrans" cxnId="{24FAF7A7-79B8-44B6-BA0F-8497BBC51805}">
      <dgm:prSet/>
      <dgm:spPr/>
      <dgm:t>
        <a:bodyPr/>
        <a:lstStyle/>
        <a:p>
          <a:endParaRPr lang="en-US">
            <a:solidFill>
              <a:sysClr val="windowText" lastClr="000000"/>
            </a:solidFill>
          </a:endParaRPr>
        </a:p>
      </dgm:t>
    </dgm:pt>
    <dgm:pt modelId="{FD315CB1-4A6C-484A-80D9-3FC6B65502CF}">
      <dgm:prSet phldrT="[Text]"/>
      <dgm:spPr/>
      <dgm:t>
        <a:bodyPr/>
        <a:lstStyle/>
        <a:p>
          <a:r>
            <a:rPr lang="en-US">
              <a:solidFill>
                <a:sysClr val="windowText" lastClr="000000"/>
              </a:solidFill>
            </a:rPr>
            <a:t>History</a:t>
          </a:r>
          <a:endParaRPr lang="en-US" dirty="0">
            <a:solidFill>
              <a:sysClr val="windowText" lastClr="000000"/>
            </a:solidFill>
          </a:endParaRPr>
        </a:p>
      </dgm:t>
    </dgm:pt>
    <dgm:pt modelId="{FB4F878E-BCBA-480A-B095-475B2820040E}" type="parTrans" cxnId="{05D2C359-7D4C-4960-B5C9-3A45AB44116E}">
      <dgm:prSet/>
      <dgm:spPr/>
      <dgm:t>
        <a:bodyPr/>
        <a:lstStyle/>
        <a:p>
          <a:endParaRPr lang="en-US">
            <a:solidFill>
              <a:sysClr val="windowText" lastClr="000000"/>
            </a:solidFill>
          </a:endParaRPr>
        </a:p>
      </dgm:t>
    </dgm:pt>
    <dgm:pt modelId="{DF7330DB-EA35-48B2-8866-6BED2E4EF99B}" type="sibTrans" cxnId="{05D2C359-7D4C-4960-B5C9-3A45AB44116E}">
      <dgm:prSet/>
      <dgm:spPr/>
      <dgm:t>
        <a:bodyPr/>
        <a:lstStyle/>
        <a:p>
          <a:endParaRPr lang="en-US">
            <a:solidFill>
              <a:sysClr val="windowText" lastClr="000000"/>
            </a:solidFill>
          </a:endParaRPr>
        </a:p>
      </dgm:t>
    </dgm:pt>
    <dgm:pt modelId="{1F099A7E-3956-457B-9F75-6249C7CC7BD5}">
      <dgm:prSet phldrT="[Text]"/>
      <dgm:spPr/>
      <dgm:t>
        <a:bodyPr/>
        <a:lstStyle/>
        <a:p>
          <a:r>
            <a:rPr lang="en-US">
              <a:solidFill>
                <a:sysClr val="windowText" lastClr="000000"/>
              </a:solidFill>
            </a:rPr>
            <a:t>Dreams</a:t>
          </a:r>
          <a:endParaRPr lang="en-US" dirty="0">
            <a:solidFill>
              <a:sysClr val="windowText" lastClr="000000"/>
            </a:solidFill>
          </a:endParaRPr>
        </a:p>
      </dgm:t>
    </dgm:pt>
    <dgm:pt modelId="{9865CD30-7DC0-4EB3-87DB-86F211AADF0B}" type="parTrans" cxnId="{783A1EB8-454E-4057-AC4B-9873AD255B78}">
      <dgm:prSet/>
      <dgm:spPr/>
      <dgm:t>
        <a:bodyPr/>
        <a:lstStyle/>
        <a:p>
          <a:endParaRPr lang="en-US">
            <a:solidFill>
              <a:sysClr val="windowText" lastClr="000000"/>
            </a:solidFill>
          </a:endParaRPr>
        </a:p>
      </dgm:t>
    </dgm:pt>
    <dgm:pt modelId="{3A36EAAD-3670-4C15-BDFB-ED83F0FA04EA}" type="sibTrans" cxnId="{783A1EB8-454E-4057-AC4B-9873AD255B78}">
      <dgm:prSet/>
      <dgm:spPr/>
      <dgm:t>
        <a:bodyPr/>
        <a:lstStyle/>
        <a:p>
          <a:endParaRPr lang="en-US">
            <a:solidFill>
              <a:sysClr val="windowText" lastClr="000000"/>
            </a:solidFill>
          </a:endParaRPr>
        </a:p>
      </dgm:t>
    </dgm:pt>
    <dgm:pt modelId="{417B3F7F-9ED4-4DEC-8D66-5F32D9DE4FDB}">
      <dgm:prSet phldrT="[Text]"/>
      <dgm:spPr/>
      <dgm:t>
        <a:bodyPr/>
        <a:lstStyle/>
        <a:p>
          <a:r>
            <a:rPr lang="en-US">
              <a:solidFill>
                <a:sysClr val="windowText" lastClr="000000"/>
              </a:solidFill>
            </a:rPr>
            <a:t>Fears &amp; Concerns</a:t>
          </a:r>
          <a:endParaRPr lang="en-US" dirty="0">
            <a:solidFill>
              <a:sysClr val="windowText" lastClr="000000"/>
            </a:solidFill>
          </a:endParaRPr>
        </a:p>
      </dgm:t>
    </dgm:pt>
    <dgm:pt modelId="{A58B5E25-4720-408E-B17C-B9DEDC169C64}" type="parTrans" cxnId="{BA1CBF82-531F-4F76-B1D6-B4D7419F496A}">
      <dgm:prSet/>
      <dgm:spPr/>
      <dgm:t>
        <a:bodyPr/>
        <a:lstStyle/>
        <a:p>
          <a:endParaRPr lang="en-US">
            <a:solidFill>
              <a:sysClr val="windowText" lastClr="000000"/>
            </a:solidFill>
          </a:endParaRPr>
        </a:p>
      </dgm:t>
    </dgm:pt>
    <dgm:pt modelId="{25B33B2D-0096-4421-BF48-3A6F2A5C04EA}" type="sibTrans" cxnId="{BA1CBF82-531F-4F76-B1D6-B4D7419F496A}">
      <dgm:prSet/>
      <dgm:spPr/>
      <dgm:t>
        <a:bodyPr/>
        <a:lstStyle/>
        <a:p>
          <a:endParaRPr lang="en-US">
            <a:solidFill>
              <a:sysClr val="windowText" lastClr="000000"/>
            </a:solidFill>
          </a:endParaRPr>
        </a:p>
      </dgm:t>
    </dgm:pt>
    <dgm:pt modelId="{7D096832-F229-42E6-9A82-68C7DD4C7284}">
      <dgm:prSet phldrT="[Text]"/>
      <dgm:spPr/>
      <dgm:t>
        <a:bodyPr/>
        <a:lstStyle/>
        <a:p>
          <a:r>
            <a:rPr lang="en-US" dirty="0">
              <a:solidFill>
                <a:sysClr val="windowText" lastClr="000000"/>
              </a:solidFill>
            </a:rPr>
            <a:t>Needs</a:t>
          </a:r>
        </a:p>
      </dgm:t>
    </dgm:pt>
    <dgm:pt modelId="{7692558D-CC8F-44A2-B3D8-E756DD81E91C}" type="parTrans" cxnId="{A56AF44C-ED1F-452D-B717-8B2F52738F49}">
      <dgm:prSet/>
      <dgm:spPr/>
      <dgm:t>
        <a:bodyPr/>
        <a:lstStyle/>
        <a:p>
          <a:endParaRPr lang="en-US">
            <a:solidFill>
              <a:sysClr val="windowText" lastClr="000000"/>
            </a:solidFill>
          </a:endParaRPr>
        </a:p>
      </dgm:t>
    </dgm:pt>
    <dgm:pt modelId="{B3185A8E-A6F4-4D19-B3F7-9528B24C1D5E}" type="sibTrans" cxnId="{A56AF44C-ED1F-452D-B717-8B2F52738F49}">
      <dgm:prSet/>
      <dgm:spPr/>
      <dgm:t>
        <a:bodyPr/>
        <a:lstStyle/>
        <a:p>
          <a:endParaRPr lang="en-US">
            <a:solidFill>
              <a:sysClr val="windowText" lastClr="000000"/>
            </a:solidFill>
          </a:endParaRPr>
        </a:p>
      </dgm:t>
    </dgm:pt>
    <dgm:pt modelId="{1A078F72-57D4-4F94-81FF-E4737D45229A}" type="pres">
      <dgm:prSet presAssocID="{28EB4FBF-48BA-4E89-BC98-B9ABE02D95DF}" presName="outerComposite" presStyleCnt="0">
        <dgm:presLayoutVars>
          <dgm:chMax val="5"/>
          <dgm:dir/>
          <dgm:resizeHandles val="exact"/>
        </dgm:presLayoutVars>
      </dgm:prSet>
      <dgm:spPr/>
    </dgm:pt>
    <dgm:pt modelId="{937F373C-5BE0-4398-8929-EF3E7923F4A9}" type="pres">
      <dgm:prSet presAssocID="{28EB4FBF-48BA-4E89-BC98-B9ABE02D95DF}" presName="dummyMaxCanvas" presStyleCnt="0">
        <dgm:presLayoutVars/>
      </dgm:prSet>
      <dgm:spPr/>
    </dgm:pt>
    <dgm:pt modelId="{3F166182-922C-4E67-9FF5-DFE17BC83A04}" type="pres">
      <dgm:prSet presAssocID="{28EB4FBF-48BA-4E89-BC98-B9ABE02D95DF}" presName="FiveNodes_1" presStyleLbl="node1" presStyleIdx="0" presStyleCnt="5">
        <dgm:presLayoutVars>
          <dgm:bulletEnabled val="1"/>
        </dgm:presLayoutVars>
      </dgm:prSet>
      <dgm:spPr/>
    </dgm:pt>
    <dgm:pt modelId="{023779F6-53EB-42D2-93F2-6471B8E3A00A}" type="pres">
      <dgm:prSet presAssocID="{28EB4FBF-48BA-4E89-BC98-B9ABE02D95DF}" presName="FiveNodes_2" presStyleLbl="node1" presStyleIdx="1" presStyleCnt="5">
        <dgm:presLayoutVars>
          <dgm:bulletEnabled val="1"/>
        </dgm:presLayoutVars>
      </dgm:prSet>
      <dgm:spPr/>
    </dgm:pt>
    <dgm:pt modelId="{E71ED768-3082-4D49-A9CC-6816F9853311}" type="pres">
      <dgm:prSet presAssocID="{28EB4FBF-48BA-4E89-BC98-B9ABE02D95DF}" presName="FiveNodes_3" presStyleLbl="node1" presStyleIdx="2" presStyleCnt="5">
        <dgm:presLayoutVars>
          <dgm:bulletEnabled val="1"/>
        </dgm:presLayoutVars>
      </dgm:prSet>
      <dgm:spPr/>
    </dgm:pt>
    <dgm:pt modelId="{7E5747F6-E8AE-494C-BECA-D5BC528B6819}" type="pres">
      <dgm:prSet presAssocID="{28EB4FBF-48BA-4E89-BC98-B9ABE02D95DF}" presName="FiveNodes_4" presStyleLbl="node1" presStyleIdx="3" presStyleCnt="5">
        <dgm:presLayoutVars>
          <dgm:bulletEnabled val="1"/>
        </dgm:presLayoutVars>
      </dgm:prSet>
      <dgm:spPr/>
    </dgm:pt>
    <dgm:pt modelId="{BBE27931-E703-42AC-B03C-86C76DEBEFFC}" type="pres">
      <dgm:prSet presAssocID="{28EB4FBF-48BA-4E89-BC98-B9ABE02D95DF}" presName="FiveNodes_5" presStyleLbl="node1" presStyleIdx="4" presStyleCnt="5">
        <dgm:presLayoutVars>
          <dgm:bulletEnabled val="1"/>
        </dgm:presLayoutVars>
      </dgm:prSet>
      <dgm:spPr/>
    </dgm:pt>
    <dgm:pt modelId="{AA5B38B5-C746-4051-87AC-F18FE9419857}" type="pres">
      <dgm:prSet presAssocID="{28EB4FBF-48BA-4E89-BC98-B9ABE02D95DF}" presName="FiveConn_1-2" presStyleLbl="fgAccFollowNode1" presStyleIdx="0" presStyleCnt="4">
        <dgm:presLayoutVars>
          <dgm:bulletEnabled val="1"/>
        </dgm:presLayoutVars>
      </dgm:prSet>
      <dgm:spPr/>
    </dgm:pt>
    <dgm:pt modelId="{DF0ECFBB-0B2C-4740-9CAD-93A9FB409B21}" type="pres">
      <dgm:prSet presAssocID="{28EB4FBF-48BA-4E89-BC98-B9ABE02D95DF}" presName="FiveConn_2-3" presStyleLbl="fgAccFollowNode1" presStyleIdx="1" presStyleCnt="4">
        <dgm:presLayoutVars>
          <dgm:bulletEnabled val="1"/>
        </dgm:presLayoutVars>
      </dgm:prSet>
      <dgm:spPr/>
    </dgm:pt>
    <dgm:pt modelId="{A536EA7E-6F15-4D11-A720-7B16121B1584}" type="pres">
      <dgm:prSet presAssocID="{28EB4FBF-48BA-4E89-BC98-B9ABE02D95DF}" presName="FiveConn_3-4" presStyleLbl="fgAccFollowNode1" presStyleIdx="2" presStyleCnt="4">
        <dgm:presLayoutVars>
          <dgm:bulletEnabled val="1"/>
        </dgm:presLayoutVars>
      </dgm:prSet>
      <dgm:spPr/>
    </dgm:pt>
    <dgm:pt modelId="{8B524F87-812A-4FA3-B6FC-6292302A05AF}" type="pres">
      <dgm:prSet presAssocID="{28EB4FBF-48BA-4E89-BC98-B9ABE02D95DF}" presName="FiveConn_4-5" presStyleLbl="fgAccFollowNode1" presStyleIdx="3" presStyleCnt="4">
        <dgm:presLayoutVars>
          <dgm:bulletEnabled val="1"/>
        </dgm:presLayoutVars>
      </dgm:prSet>
      <dgm:spPr/>
    </dgm:pt>
    <dgm:pt modelId="{1F1B0CE8-C7E1-4C28-8D8D-EEB226318EA5}" type="pres">
      <dgm:prSet presAssocID="{28EB4FBF-48BA-4E89-BC98-B9ABE02D95DF}" presName="FiveNodes_1_text" presStyleLbl="node1" presStyleIdx="4" presStyleCnt="5">
        <dgm:presLayoutVars>
          <dgm:bulletEnabled val="1"/>
        </dgm:presLayoutVars>
      </dgm:prSet>
      <dgm:spPr/>
    </dgm:pt>
    <dgm:pt modelId="{3EB569FA-ED29-4505-83CE-1181D942133A}" type="pres">
      <dgm:prSet presAssocID="{28EB4FBF-48BA-4E89-BC98-B9ABE02D95DF}" presName="FiveNodes_2_text" presStyleLbl="node1" presStyleIdx="4" presStyleCnt="5">
        <dgm:presLayoutVars>
          <dgm:bulletEnabled val="1"/>
        </dgm:presLayoutVars>
      </dgm:prSet>
      <dgm:spPr/>
    </dgm:pt>
    <dgm:pt modelId="{CF11AEC6-EFAB-47AD-AB48-CEA4A7C04CD5}" type="pres">
      <dgm:prSet presAssocID="{28EB4FBF-48BA-4E89-BC98-B9ABE02D95DF}" presName="FiveNodes_3_text" presStyleLbl="node1" presStyleIdx="4" presStyleCnt="5">
        <dgm:presLayoutVars>
          <dgm:bulletEnabled val="1"/>
        </dgm:presLayoutVars>
      </dgm:prSet>
      <dgm:spPr/>
    </dgm:pt>
    <dgm:pt modelId="{09A4D3FD-CEA0-4566-88A2-ACC64E954027}" type="pres">
      <dgm:prSet presAssocID="{28EB4FBF-48BA-4E89-BC98-B9ABE02D95DF}" presName="FiveNodes_4_text" presStyleLbl="node1" presStyleIdx="4" presStyleCnt="5">
        <dgm:presLayoutVars>
          <dgm:bulletEnabled val="1"/>
        </dgm:presLayoutVars>
      </dgm:prSet>
      <dgm:spPr/>
    </dgm:pt>
    <dgm:pt modelId="{F7257734-0C1F-433E-B390-59301C009377}" type="pres">
      <dgm:prSet presAssocID="{28EB4FBF-48BA-4E89-BC98-B9ABE02D95DF}" presName="FiveNodes_5_text" presStyleLbl="node1" presStyleIdx="4" presStyleCnt="5">
        <dgm:presLayoutVars>
          <dgm:bulletEnabled val="1"/>
        </dgm:presLayoutVars>
      </dgm:prSet>
      <dgm:spPr/>
    </dgm:pt>
  </dgm:ptLst>
  <dgm:cxnLst>
    <dgm:cxn modelId="{8B6F2906-0790-41D7-BC27-1BE8AE25087B}" type="presOf" srcId="{DF7330DB-EA35-48B2-8866-6BED2E4EF99B}" destId="{DF0ECFBB-0B2C-4740-9CAD-93A9FB409B21}" srcOrd="0" destOrd="0" presId="urn:microsoft.com/office/officeart/2005/8/layout/vProcess5"/>
    <dgm:cxn modelId="{485C8B15-7545-4A2B-B56B-98712509F505}" type="presOf" srcId="{3A36EAAD-3670-4C15-BDFB-ED83F0FA04EA}" destId="{A536EA7E-6F15-4D11-A720-7B16121B1584}" srcOrd="0" destOrd="0" presId="urn:microsoft.com/office/officeart/2005/8/layout/vProcess5"/>
    <dgm:cxn modelId="{5D9AFB1D-CB61-42E6-BD87-3A2F5C459520}" type="presOf" srcId="{FD315CB1-4A6C-484A-80D9-3FC6B65502CF}" destId="{3EB569FA-ED29-4505-83CE-1181D942133A}" srcOrd="1" destOrd="0" presId="urn:microsoft.com/office/officeart/2005/8/layout/vProcess5"/>
    <dgm:cxn modelId="{84E2A367-A7FA-4760-A74B-3F003BCFF551}" type="presOf" srcId="{FD315CB1-4A6C-484A-80D9-3FC6B65502CF}" destId="{023779F6-53EB-42D2-93F2-6471B8E3A00A}" srcOrd="0" destOrd="0" presId="urn:microsoft.com/office/officeart/2005/8/layout/vProcess5"/>
    <dgm:cxn modelId="{A56AF44C-ED1F-452D-B717-8B2F52738F49}" srcId="{28EB4FBF-48BA-4E89-BC98-B9ABE02D95DF}" destId="{7D096832-F229-42E6-9A82-68C7DD4C7284}" srcOrd="4" destOrd="0" parTransId="{7692558D-CC8F-44A2-B3D8-E756DD81E91C}" sibTransId="{B3185A8E-A6F4-4D19-B3F7-9528B24C1D5E}"/>
    <dgm:cxn modelId="{05D2C359-7D4C-4960-B5C9-3A45AB44116E}" srcId="{28EB4FBF-48BA-4E89-BC98-B9ABE02D95DF}" destId="{FD315CB1-4A6C-484A-80D9-3FC6B65502CF}" srcOrd="1" destOrd="0" parTransId="{FB4F878E-BCBA-480A-B095-475B2820040E}" sibTransId="{DF7330DB-EA35-48B2-8866-6BED2E4EF99B}"/>
    <dgm:cxn modelId="{CB2CB67B-DB77-4631-8E7D-149DC6E634DF}" type="presOf" srcId="{417B3F7F-9ED4-4DEC-8D66-5F32D9DE4FDB}" destId="{09A4D3FD-CEA0-4566-88A2-ACC64E954027}" srcOrd="1" destOrd="0" presId="urn:microsoft.com/office/officeart/2005/8/layout/vProcess5"/>
    <dgm:cxn modelId="{218C6E7C-2DC4-4C02-B7E7-60293BC3F535}" type="presOf" srcId="{5F9AB01B-8625-415E-82E2-50B0AF141D8A}" destId="{1F1B0CE8-C7E1-4C28-8D8D-EEB226318EA5}" srcOrd="1" destOrd="0" presId="urn:microsoft.com/office/officeart/2005/8/layout/vProcess5"/>
    <dgm:cxn modelId="{4351F07D-9E8D-4ABF-B66C-CF4F3EE237FC}" type="presOf" srcId="{7D096832-F229-42E6-9A82-68C7DD4C7284}" destId="{BBE27931-E703-42AC-B03C-86C76DEBEFFC}" srcOrd="0" destOrd="0" presId="urn:microsoft.com/office/officeart/2005/8/layout/vProcess5"/>
    <dgm:cxn modelId="{BA1CBF82-531F-4F76-B1D6-B4D7419F496A}" srcId="{28EB4FBF-48BA-4E89-BC98-B9ABE02D95DF}" destId="{417B3F7F-9ED4-4DEC-8D66-5F32D9DE4FDB}" srcOrd="3" destOrd="0" parTransId="{A58B5E25-4720-408E-B17C-B9DEDC169C64}" sibTransId="{25B33B2D-0096-4421-BF48-3A6F2A5C04EA}"/>
    <dgm:cxn modelId="{5B19368B-853C-4AE4-A7F7-8FDAC720927F}" type="presOf" srcId="{7D096832-F229-42E6-9A82-68C7DD4C7284}" destId="{F7257734-0C1F-433E-B390-59301C009377}" srcOrd="1" destOrd="0" presId="urn:microsoft.com/office/officeart/2005/8/layout/vProcess5"/>
    <dgm:cxn modelId="{AD38A190-2DA4-46EE-B868-B17369B07945}" type="presOf" srcId="{5F9AB01B-8625-415E-82E2-50B0AF141D8A}" destId="{3F166182-922C-4E67-9FF5-DFE17BC83A04}" srcOrd="0" destOrd="0" presId="urn:microsoft.com/office/officeart/2005/8/layout/vProcess5"/>
    <dgm:cxn modelId="{A31A1F98-E470-40A2-A8A4-CF59DB405F64}" type="presOf" srcId="{28EB4FBF-48BA-4E89-BC98-B9ABE02D95DF}" destId="{1A078F72-57D4-4F94-81FF-E4737D45229A}" srcOrd="0" destOrd="0" presId="urn:microsoft.com/office/officeart/2005/8/layout/vProcess5"/>
    <dgm:cxn modelId="{01F3249F-4E2B-4CCC-9FF1-4848B52F0E93}" type="presOf" srcId="{1F099A7E-3956-457B-9F75-6249C7CC7BD5}" destId="{CF11AEC6-EFAB-47AD-AB48-CEA4A7C04CD5}" srcOrd="1" destOrd="0" presId="urn:microsoft.com/office/officeart/2005/8/layout/vProcess5"/>
    <dgm:cxn modelId="{B13FE29F-EF80-4CC9-B29C-64076554E2B8}" type="presOf" srcId="{25B33B2D-0096-4421-BF48-3A6F2A5C04EA}" destId="{8B524F87-812A-4FA3-B6FC-6292302A05AF}" srcOrd="0" destOrd="0" presId="urn:microsoft.com/office/officeart/2005/8/layout/vProcess5"/>
    <dgm:cxn modelId="{24FAF7A7-79B8-44B6-BA0F-8497BBC51805}" srcId="{28EB4FBF-48BA-4E89-BC98-B9ABE02D95DF}" destId="{5F9AB01B-8625-415E-82E2-50B0AF141D8A}" srcOrd="0" destOrd="0" parTransId="{A471FF2B-7373-4D07-908D-ADEADE89B437}" sibTransId="{CC8A3B8A-A0DF-4AC9-8503-2E059D2485F0}"/>
    <dgm:cxn modelId="{F0754CAA-37F4-45D1-8DBC-7CD6DF7767E7}" type="presOf" srcId="{417B3F7F-9ED4-4DEC-8D66-5F32D9DE4FDB}" destId="{7E5747F6-E8AE-494C-BECA-D5BC528B6819}" srcOrd="0" destOrd="0" presId="urn:microsoft.com/office/officeart/2005/8/layout/vProcess5"/>
    <dgm:cxn modelId="{783A1EB8-454E-4057-AC4B-9873AD255B78}" srcId="{28EB4FBF-48BA-4E89-BC98-B9ABE02D95DF}" destId="{1F099A7E-3956-457B-9F75-6249C7CC7BD5}" srcOrd="2" destOrd="0" parTransId="{9865CD30-7DC0-4EB3-87DB-86F211AADF0B}" sibTransId="{3A36EAAD-3670-4C15-BDFB-ED83F0FA04EA}"/>
    <dgm:cxn modelId="{458320C6-EC6F-41DA-AA6F-394D6059401B}" type="presOf" srcId="{1F099A7E-3956-457B-9F75-6249C7CC7BD5}" destId="{E71ED768-3082-4D49-A9CC-6816F9853311}" srcOrd="0" destOrd="0" presId="urn:microsoft.com/office/officeart/2005/8/layout/vProcess5"/>
    <dgm:cxn modelId="{7E6578FA-0044-4B74-9152-3D9FD3C05F48}" type="presOf" srcId="{CC8A3B8A-A0DF-4AC9-8503-2E059D2485F0}" destId="{AA5B38B5-C746-4051-87AC-F18FE9419857}" srcOrd="0" destOrd="0" presId="urn:microsoft.com/office/officeart/2005/8/layout/vProcess5"/>
    <dgm:cxn modelId="{88EC5EE6-5744-431E-97D6-EDF651774C4D}" type="presParOf" srcId="{1A078F72-57D4-4F94-81FF-E4737D45229A}" destId="{937F373C-5BE0-4398-8929-EF3E7923F4A9}" srcOrd="0" destOrd="0" presId="urn:microsoft.com/office/officeart/2005/8/layout/vProcess5"/>
    <dgm:cxn modelId="{A6935035-EAAD-46A1-8883-B1270F9B3BEA}" type="presParOf" srcId="{1A078F72-57D4-4F94-81FF-E4737D45229A}" destId="{3F166182-922C-4E67-9FF5-DFE17BC83A04}" srcOrd="1" destOrd="0" presId="urn:microsoft.com/office/officeart/2005/8/layout/vProcess5"/>
    <dgm:cxn modelId="{0C5CC6C5-A8EE-4799-8840-FEBF75CD5C21}" type="presParOf" srcId="{1A078F72-57D4-4F94-81FF-E4737D45229A}" destId="{023779F6-53EB-42D2-93F2-6471B8E3A00A}" srcOrd="2" destOrd="0" presId="urn:microsoft.com/office/officeart/2005/8/layout/vProcess5"/>
    <dgm:cxn modelId="{F1C90B55-5294-4CF0-B5A0-DE5C2FBFD09E}" type="presParOf" srcId="{1A078F72-57D4-4F94-81FF-E4737D45229A}" destId="{E71ED768-3082-4D49-A9CC-6816F9853311}" srcOrd="3" destOrd="0" presId="urn:microsoft.com/office/officeart/2005/8/layout/vProcess5"/>
    <dgm:cxn modelId="{EE9FE9CF-6B97-4F39-865D-837629D43862}" type="presParOf" srcId="{1A078F72-57D4-4F94-81FF-E4737D45229A}" destId="{7E5747F6-E8AE-494C-BECA-D5BC528B6819}" srcOrd="4" destOrd="0" presId="urn:microsoft.com/office/officeart/2005/8/layout/vProcess5"/>
    <dgm:cxn modelId="{2163D96B-3E25-4AF6-9580-03FA93939D04}" type="presParOf" srcId="{1A078F72-57D4-4F94-81FF-E4737D45229A}" destId="{BBE27931-E703-42AC-B03C-86C76DEBEFFC}" srcOrd="5" destOrd="0" presId="urn:microsoft.com/office/officeart/2005/8/layout/vProcess5"/>
    <dgm:cxn modelId="{B308D255-8445-467F-B8A0-E5C226C503CB}" type="presParOf" srcId="{1A078F72-57D4-4F94-81FF-E4737D45229A}" destId="{AA5B38B5-C746-4051-87AC-F18FE9419857}" srcOrd="6" destOrd="0" presId="urn:microsoft.com/office/officeart/2005/8/layout/vProcess5"/>
    <dgm:cxn modelId="{7B9D5B1E-242E-4399-9BF2-00780EF9F67C}" type="presParOf" srcId="{1A078F72-57D4-4F94-81FF-E4737D45229A}" destId="{DF0ECFBB-0B2C-4740-9CAD-93A9FB409B21}" srcOrd="7" destOrd="0" presId="urn:microsoft.com/office/officeart/2005/8/layout/vProcess5"/>
    <dgm:cxn modelId="{B16EC03E-51D0-460E-AAFB-CCDF175E7591}" type="presParOf" srcId="{1A078F72-57D4-4F94-81FF-E4737D45229A}" destId="{A536EA7E-6F15-4D11-A720-7B16121B1584}" srcOrd="8" destOrd="0" presId="urn:microsoft.com/office/officeart/2005/8/layout/vProcess5"/>
    <dgm:cxn modelId="{CD7D24EE-366B-404C-83AD-E0967C53DAC1}" type="presParOf" srcId="{1A078F72-57D4-4F94-81FF-E4737D45229A}" destId="{8B524F87-812A-4FA3-B6FC-6292302A05AF}" srcOrd="9" destOrd="0" presId="urn:microsoft.com/office/officeart/2005/8/layout/vProcess5"/>
    <dgm:cxn modelId="{466D73C9-4CB7-46BF-951C-B9B12FA1EF1A}" type="presParOf" srcId="{1A078F72-57D4-4F94-81FF-E4737D45229A}" destId="{1F1B0CE8-C7E1-4C28-8D8D-EEB226318EA5}" srcOrd="10" destOrd="0" presId="urn:microsoft.com/office/officeart/2005/8/layout/vProcess5"/>
    <dgm:cxn modelId="{4852E749-913E-4A78-B396-7B6EB3B40915}" type="presParOf" srcId="{1A078F72-57D4-4F94-81FF-E4737D45229A}" destId="{3EB569FA-ED29-4505-83CE-1181D942133A}" srcOrd="11" destOrd="0" presId="urn:microsoft.com/office/officeart/2005/8/layout/vProcess5"/>
    <dgm:cxn modelId="{4A6B7E49-B539-4B10-BF60-A5378907FDD5}" type="presParOf" srcId="{1A078F72-57D4-4F94-81FF-E4737D45229A}" destId="{CF11AEC6-EFAB-47AD-AB48-CEA4A7C04CD5}" srcOrd="12" destOrd="0" presId="urn:microsoft.com/office/officeart/2005/8/layout/vProcess5"/>
    <dgm:cxn modelId="{EE11967C-84A2-427A-8A07-75E99CD1D681}" type="presParOf" srcId="{1A078F72-57D4-4F94-81FF-E4737D45229A}" destId="{09A4D3FD-CEA0-4566-88A2-ACC64E954027}" srcOrd="13" destOrd="0" presId="urn:microsoft.com/office/officeart/2005/8/layout/vProcess5"/>
    <dgm:cxn modelId="{1D1D1BD4-BB1A-4077-B60F-D9CFD0620D8A}" type="presParOf" srcId="{1A078F72-57D4-4F94-81FF-E4737D45229A}" destId="{F7257734-0C1F-433E-B390-59301C00937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C03B5E-9B66-4028-864F-828E025C653C}"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D50D9CE-17DE-4F19-A54E-DDCF9878129F}">
      <dgm:prSet phldrT="[Text]" custT="1"/>
      <dgm:spPr>
        <a:xfrm>
          <a:off x="2" y="839491"/>
          <a:ext cx="1307176" cy="448635"/>
        </a:xfrm>
      </dgm:spPr>
      <dgm:t>
        <a:bodyPr/>
        <a:lstStyle/>
        <a:p>
          <a:r>
            <a:rPr lang="en-US" sz="2000" b="1">
              <a:solidFill>
                <a:sysClr val="windowText" lastClr="000000"/>
              </a:solidFill>
              <a:latin typeface="Tahoma"/>
              <a:ea typeface="+mn-ea"/>
              <a:cs typeface="Arial"/>
            </a:rPr>
            <a:t>Governing</a:t>
          </a:r>
          <a:endParaRPr lang="en-US" sz="2000" b="1" dirty="0">
            <a:solidFill>
              <a:sysClr val="windowText" lastClr="000000"/>
            </a:solidFill>
            <a:latin typeface="Tahoma"/>
            <a:ea typeface="+mn-ea"/>
            <a:cs typeface="Arial"/>
          </a:endParaRPr>
        </a:p>
      </dgm:t>
    </dgm:pt>
    <dgm:pt modelId="{9A71FAB6-5678-45EB-B808-CE7B92E9C817}" type="parTrans" cxnId="{BB05D2A5-E336-44F3-B3FD-E345B778FE03}">
      <dgm:prSet/>
      <dgm:spPr/>
      <dgm:t>
        <a:bodyPr/>
        <a:lstStyle/>
        <a:p>
          <a:endParaRPr lang="en-US">
            <a:solidFill>
              <a:sysClr val="windowText" lastClr="000000"/>
            </a:solidFill>
          </a:endParaRPr>
        </a:p>
      </dgm:t>
    </dgm:pt>
    <dgm:pt modelId="{7CE08FDE-1073-4883-A575-21C44EA9087A}" type="sibTrans" cxnId="{BB05D2A5-E336-44F3-B3FD-E345B778FE03}">
      <dgm:prSet/>
      <dgm:spPr/>
      <dgm:t>
        <a:bodyPr/>
        <a:lstStyle/>
        <a:p>
          <a:endParaRPr lang="en-US">
            <a:solidFill>
              <a:sysClr val="windowText" lastClr="000000"/>
            </a:solidFill>
          </a:endParaRPr>
        </a:p>
      </dgm:t>
    </dgm:pt>
    <dgm:pt modelId="{A222E6DC-5B43-4F3C-85EC-6A9F87386A19}">
      <dgm:prSet phldrT="[Text]" custT="1"/>
      <dgm:spPr>
        <a:xfrm>
          <a:off x="1524000" y="1307476"/>
          <a:ext cx="1307176" cy="448635"/>
        </a:xfrm>
      </dgm:spPr>
      <dgm:t>
        <a:bodyPr/>
        <a:lstStyle/>
        <a:p>
          <a:r>
            <a:rPr lang="en-US" sz="2000" b="1">
              <a:solidFill>
                <a:sysClr val="windowText" lastClr="000000"/>
              </a:solidFill>
              <a:latin typeface="Tahoma"/>
              <a:ea typeface="+mn-ea"/>
              <a:cs typeface="Arial"/>
            </a:rPr>
            <a:t>Advisory</a:t>
          </a:r>
          <a:endParaRPr lang="en-US" sz="2000" b="1" dirty="0">
            <a:solidFill>
              <a:sysClr val="windowText" lastClr="000000"/>
            </a:solidFill>
            <a:latin typeface="Tahoma"/>
            <a:ea typeface="+mn-ea"/>
            <a:cs typeface="Arial"/>
          </a:endParaRPr>
        </a:p>
      </dgm:t>
    </dgm:pt>
    <dgm:pt modelId="{CD9A9B56-8DEA-4E9F-8D1C-B4B5F83FC02A}" type="parTrans" cxnId="{A57404D8-E750-4EE2-A4CD-5A3C4E7DF8A4}">
      <dgm:prSet/>
      <dgm:spPr/>
      <dgm:t>
        <a:bodyPr/>
        <a:lstStyle/>
        <a:p>
          <a:endParaRPr lang="en-US">
            <a:solidFill>
              <a:sysClr val="windowText" lastClr="000000"/>
            </a:solidFill>
          </a:endParaRPr>
        </a:p>
      </dgm:t>
    </dgm:pt>
    <dgm:pt modelId="{D5CF4DEE-9085-401B-AE0E-C8F13C3B8435}" type="sibTrans" cxnId="{A57404D8-E750-4EE2-A4CD-5A3C4E7DF8A4}">
      <dgm:prSet/>
      <dgm:spPr/>
      <dgm:t>
        <a:bodyPr/>
        <a:lstStyle/>
        <a:p>
          <a:endParaRPr lang="en-US">
            <a:solidFill>
              <a:sysClr val="windowText" lastClr="000000"/>
            </a:solidFill>
          </a:endParaRPr>
        </a:p>
      </dgm:t>
    </dgm:pt>
    <dgm:pt modelId="{940101BF-1B61-4DEE-A149-16267BB09DD5}">
      <dgm:prSet phldrT="[Text]" custT="1"/>
      <dgm:spPr>
        <a:xfrm>
          <a:off x="2971802" y="839491"/>
          <a:ext cx="1307176" cy="448635"/>
        </a:xfrm>
      </dgm:spPr>
      <dgm:t>
        <a:bodyPr/>
        <a:lstStyle/>
        <a:p>
          <a:r>
            <a:rPr lang="en-US" sz="2000" b="1">
              <a:solidFill>
                <a:sysClr val="windowText" lastClr="000000"/>
              </a:solidFill>
              <a:latin typeface="Tahoma"/>
              <a:ea typeface="+mn-ea"/>
              <a:cs typeface="Arial"/>
            </a:rPr>
            <a:t>Leadership</a:t>
          </a:r>
          <a:endParaRPr lang="en-US" sz="2000" b="1" dirty="0">
            <a:solidFill>
              <a:sysClr val="windowText" lastClr="000000"/>
            </a:solidFill>
            <a:latin typeface="Tahoma"/>
            <a:ea typeface="+mn-ea"/>
            <a:cs typeface="Arial"/>
          </a:endParaRPr>
        </a:p>
      </dgm:t>
    </dgm:pt>
    <dgm:pt modelId="{B313E457-6696-4FA1-AFF1-50D2E911E33A}" type="parTrans" cxnId="{F0A0CA16-A25B-4BE9-A42F-932823FF5258}">
      <dgm:prSet/>
      <dgm:spPr/>
      <dgm:t>
        <a:bodyPr/>
        <a:lstStyle/>
        <a:p>
          <a:endParaRPr lang="en-US">
            <a:solidFill>
              <a:sysClr val="windowText" lastClr="000000"/>
            </a:solidFill>
          </a:endParaRPr>
        </a:p>
      </dgm:t>
    </dgm:pt>
    <dgm:pt modelId="{E4A0F3C3-EAF1-4850-B57B-C20D8257FFEE}" type="sibTrans" cxnId="{F0A0CA16-A25B-4BE9-A42F-932823FF5258}">
      <dgm:prSet/>
      <dgm:spPr/>
      <dgm:t>
        <a:bodyPr/>
        <a:lstStyle/>
        <a:p>
          <a:endParaRPr lang="en-US">
            <a:solidFill>
              <a:sysClr val="windowText" lastClr="000000"/>
            </a:solidFill>
          </a:endParaRPr>
        </a:p>
      </dgm:t>
    </dgm:pt>
    <dgm:pt modelId="{D7A9EE3C-4BCE-4353-8316-349D226BB9E4}">
      <dgm:prSet custT="1"/>
      <dgm:spPr>
        <a:xfrm>
          <a:off x="4495799" y="1307472"/>
          <a:ext cx="1307176" cy="448635"/>
        </a:xfrm>
      </dgm:spPr>
      <dgm:t>
        <a:bodyPr/>
        <a:lstStyle/>
        <a:p>
          <a:r>
            <a:rPr lang="en-US" sz="2000" b="1">
              <a:solidFill>
                <a:sysClr val="windowText" lastClr="000000"/>
              </a:solidFill>
              <a:latin typeface="Tahoma"/>
              <a:ea typeface="+mn-ea"/>
              <a:cs typeface="Arial"/>
            </a:rPr>
            <a:t>Planning</a:t>
          </a:r>
          <a:endParaRPr lang="en-US" sz="2000" b="1" dirty="0">
            <a:solidFill>
              <a:sysClr val="windowText" lastClr="000000"/>
            </a:solidFill>
            <a:latin typeface="Tahoma"/>
            <a:ea typeface="+mn-ea"/>
            <a:cs typeface="Arial"/>
          </a:endParaRPr>
        </a:p>
      </dgm:t>
    </dgm:pt>
    <dgm:pt modelId="{6D83F0EB-4CA6-4BBD-9A78-B956220C5234}" type="parTrans" cxnId="{0C96F676-1CAC-4C4D-AF22-CEA17D5225BC}">
      <dgm:prSet/>
      <dgm:spPr/>
      <dgm:t>
        <a:bodyPr/>
        <a:lstStyle/>
        <a:p>
          <a:endParaRPr lang="en-US">
            <a:solidFill>
              <a:sysClr val="windowText" lastClr="000000"/>
            </a:solidFill>
          </a:endParaRPr>
        </a:p>
      </dgm:t>
    </dgm:pt>
    <dgm:pt modelId="{4A18C247-4FB2-4F0C-A313-54D32B5347E5}" type="sibTrans" cxnId="{0C96F676-1CAC-4C4D-AF22-CEA17D5225BC}">
      <dgm:prSet/>
      <dgm:spPr/>
      <dgm:t>
        <a:bodyPr/>
        <a:lstStyle/>
        <a:p>
          <a:endParaRPr lang="en-US">
            <a:solidFill>
              <a:sysClr val="windowText" lastClr="000000"/>
            </a:solidFill>
          </a:endParaRPr>
        </a:p>
      </dgm:t>
    </dgm:pt>
    <dgm:pt modelId="{83D0D594-A7AE-4DF0-A109-185D2AF95693}">
      <dgm:prSet custT="1"/>
      <dgm:spPr>
        <a:xfrm>
          <a:off x="5963182" y="829132"/>
          <a:ext cx="1307176" cy="448635"/>
        </a:xfrm>
      </dgm:spPr>
      <dgm:t>
        <a:bodyPr/>
        <a:lstStyle/>
        <a:p>
          <a:r>
            <a:rPr lang="en-US" sz="2000" b="1">
              <a:solidFill>
                <a:sysClr val="windowText" lastClr="000000"/>
              </a:solidFill>
              <a:latin typeface="Tahoma"/>
              <a:ea typeface="+mn-ea"/>
              <a:cs typeface="Arial"/>
            </a:rPr>
            <a:t>Evaluation</a:t>
          </a:r>
          <a:endParaRPr lang="en-US" sz="2000" b="1" dirty="0">
            <a:solidFill>
              <a:sysClr val="windowText" lastClr="000000"/>
            </a:solidFill>
            <a:latin typeface="Tahoma"/>
            <a:ea typeface="+mn-ea"/>
            <a:cs typeface="Arial"/>
          </a:endParaRPr>
        </a:p>
      </dgm:t>
    </dgm:pt>
    <dgm:pt modelId="{87F3C03F-9FE3-4387-9E9D-D285638351E0}" type="parTrans" cxnId="{5889F57F-9CC2-4B77-A085-FBCBAB472F22}">
      <dgm:prSet/>
      <dgm:spPr/>
      <dgm:t>
        <a:bodyPr/>
        <a:lstStyle/>
        <a:p>
          <a:endParaRPr lang="en-US">
            <a:solidFill>
              <a:sysClr val="windowText" lastClr="000000"/>
            </a:solidFill>
          </a:endParaRPr>
        </a:p>
      </dgm:t>
    </dgm:pt>
    <dgm:pt modelId="{FB40651A-BA2B-4044-8AA7-453712E19E2E}" type="sibTrans" cxnId="{5889F57F-9CC2-4B77-A085-FBCBAB472F22}">
      <dgm:prSet/>
      <dgm:spPr/>
      <dgm:t>
        <a:bodyPr/>
        <a:lstStyle/>
        <a:p>
          <a:endParaRPr lang="en-US">
            <a:solidFill>
              <a:sysClr val="windowText" lastClr="000000"/>
            </a:solidFill>
          </a:endParaRPr>
        </a:p>
      </dgm:t>
    </dgm:pt>
    <dgm:pt modelId="{79B6E07F-1C84-4266-824D-BFD03D5C248A}">
      <dgm:prSet custT="1"/>
      <dgm:spPr>
        <a:xfrm>
          <a:off x="7455823" y="1307472"/>
          <a:ext cx="1307176" cy="448635"/>
        </a:xfrm>
      </dgm:spPr>
      <dgm:t>
        <a:bodyPr/>
        <a:lstStyle/>
        <a:p>
          <a:r>
            <a:rPr lang="en-US" sz="2000" b="1">
              <a:solidFill>
                <a:sysClr val="windowText" lastClr="000000"/>
              </a:solidFill>
              <a:latin typeface="Tahoma"/>
              <a:ea typeface="+mn-ea"/>
              <a:cs typeface="Arial"/>
            </a:rPr>
            <a:t>Practice</a:t>
          </a:r>
          <a:endParaRPr lang="en-US" sz="2000" b="1" dirty="0">
            <a:solidFill>
              <a:sysClr val="windowText" lastClr="000000"/>
            </a:solidFill>
            <a:latin typeface="Tahoma"/>
            <a:ea typeface="+mn-ea"/>
            <a:cs typeface="Arial"/>
          </a:endParaRPr>
        </a:p>
      </dgm:t>
    </dgm:pt>
    <dgm:pt modelId="{CEC05F39-F67F-4375-9008-1209B0F8D7DE}" type="parTrans" cxnId="{29EF4C6F-54F7-4150-BE66-083EF24E5B6E}">
      <dgm:prSet/>
      <dgm:spPr/>
      <dgm:t>
        <a:bodyPr/>
        <a:lstStyle/>
        <a:p>
          <a:endParaRPr lang="en-US">
            <a:solidFill>
              <a:sysClr val="windowText" lastClr="000000"/>
            </a:solidFill>
          </a:endParaRPr>
        </a:p>
      </dgm:t>
    </dgm:pt>
    <dgm:pt modelId="{40DFCD50-46C5-47EB-832A-B32A13B7559A}" type="sibTrans" cxnId="{29EF4C6F-54F7-4150-BE66-083EF24E5B6E}">
      <dgm:prSet/>
      <dgm:spPr/>
      <dgm:t>
        <a:bodyPr/>
        <a:lstStyle/>
        <a:p>
          <a:endParaRPr lang="en-US">
            <a:solidFill>
              <a:sysClr val="windowText" lastClr="000000"/>
            </a:solidFill>
          </a:endParaRPr>
        </a:p>
      </dgm:t>
    </dgm:pt>
    <dgm:pt modelId="{EAA9CA81-D7A1-49A8-92B3-79B7A2A5E7A9}" type="pres">
      <dgm:prSet presAssocID="{46C03B5E-9B66-4028-864F-828E025C653C}" presName="diagram" presStyleCnt="0">
        <dgm:presLayoutVars>
          <dgm:dir/>
          <dgm:resizeHandles val="exact"/>
        </dgm:presLayoutVars>
      </dgm:prSet>
      <dgm:spPr/>
    </dgm:pt>
    <dgm:pt modelId="{CE2A9BB8-B2F4-4B92-8323-7861BA8B4E23}" type="pres">
      <dgm:prSet presAssocID="{CD50D9CE-17DE-4F19-A54E-DDCF9878129F}" presName="node" presStyleLbl="node1" presStyleIdx="0" presStyleCnt="6" custLinFactNeighborX="1368" custLinFactNeighborY="-23575">
        <dgm:presLayoutVars>
          <dgm:bulletEnabled val="1"/>
        </dgm:presLayoutVars>
      </dgm:prSet>
      <dgm:spPr/>
    </dgm:pt>
    <dgm:pt modelId="{63C8F380-A20B-4DFD-A98F-E0EECED009D4}" type="pres">
      <dgm:prSet presAssocID="{7CE08FDE-1073-4883-A575-21C44EA9087A}" presName="sibTrans" presStyleCnt="0"/>
      <dgm:spPr/>
    </dgm:pt>
    <dgm:pt modelId="{9391B6F8-6DC6-490D-9D2E-3ED174A5F077}" type="pres">
      <dgm:prSet presAssocID="{A222E6DC-5B43-4F3C-85EC-6A9F87386A19}" presName="node" presStyleLbl="node1" presStyleIdx="1" presStyleCnt="6">
        <dgm:presLayoutVars>
          <dgm:bulletEnabled val="1"/>
        </dgm:presLayoutVars>
      </dgm:prSet>
      <dgm:spPr/>
    </dgm:pt>
    <dgm:pt modelId="{4E0007E9-83B0-4DBA-8AED-7DAE938AE87D}" type="pres">
      <dgm:prSet presAssocID="{D5CF4DEE-9085-401B-AE0E-C8F13C3B8435}" presName="sibTrans" presStyleCnt="0"/>
      <dgm:spPr/>
    </dgm:pt>
    <dgm:pt modelId="{B211A3EA-5245-49EA-9BA6-57BE2FACD62E}" type="pres">
      <dgm:prSet presAssocID="{940101BF-1B61-4DEE-A149-16267BB09DD5}" presName="node" presStyleLbl="node1" presStyleIdx="2" presStyleCnt="6" custLinFactNeighborX="-3451" custLinFactNeighborY="-23860">
        <dgm:presLayoutVars>
          <dgm:bulletEnabled val="1"/>
        </dgm:presLayoutVars>
      </dgm:prSet>
      <dgm:spPr/>
    </dgm:pt>
    <dgm:pt modelId="{0016CDB1-BE58-4229-BBD6-D52A06507DEB}" type="pres">
      <dgm:prSet presAssocID="{E4A0F3C3-EAF1-4850-B57B-C20D8257FFEE}" presName="sibTrans" presStyleCnt="0"/>
      <dgm:spPr/>
    </dgm:pt>
    <dgm:pt modelId="{0AC0F409-A4E6-4ED9-9D4F-D986E72794BC}" type="pres">
      <dgm:prSet presAssocID="{D7A9EE3C-4BCE-4353-8316-349D226BB9E4}" presName="node" presStyleLbl="node1" presStyleIdx="3" presStyleCnt="6" custLinFactNeighborX="1368" custLinFactNeighborY="-17450">
        <dgm:presLayoutVars>
          <dgm:bulletEnabled val="1"/>
        </dgm:presLayoutVars>
      </dgm:prSet>
      <dgm:spPr/>
    </dgm:pt>
    <dgm:pt modelId="{75C29E38-EE04-45CD-8006-145AFDC09D8D}" type="pres">
      <dgm:prSet presAssocID="{4A18C247-4FB2-4F0C-A313-54D32B5347E5}" presName="sibTrans" presStyleCnt="0"/>
      <dgm:spPr/>
    </dgm:pt>
    <dgm:pt modelId="{00FF0D70-7554-4843-81E1-392A2673DFCC}" type="pres">
      <dgm:prSet presAssocID="{83D0D594-A7AE-4DF0-A109-185D2AF95693}" presName="node" presStyleLbl="node1" presStyleIdx="4" presStyleCnt="6">
        <dgm:presLayoutVars>
          <dgm:bulletEnabled val="1"/>
        </dgm:presLayoutVars>
      </dgm:prSet>
      <dgm:spPr/>
    </dgm:pt>
    <dgm:pt modelId="{51EEC716-1DDC-41FC-97C5-000100487665}" type="pres">
      <dgm:prSet presAssocID="{FB40651A-BA2B-4044-8AA7-453712E19E2E}" presName="sibTrans" presStyleCnt="0"/>
      <dgm:spPr/>
    </dgm:pt>
    <dgm:pt modelId="{EE6BA16B-A62E-4E01-AB7A-CE6574276BA4}" type="pres">
      <dgm:prSet presAssocID="{79B6E07F-1C84-4266-824D-BFD03D5C248A}" presName="node" presStyleLbl="node1" presStyleIdx="5" presStyleCnt="6" custLinFactNeighborX="-2564" custLinFactNeighborY="-22009">
        <dgm:presLayoutVars>
          <dgm:bulletEnabled val="1"/>
        </dgm:presLayoutVars>
      </dgm:prSet>
      <dgm:spPr/>
    </dgm:pt>
  </dgm:ptLst>
  <dgm:cxnLst>
    <dgm:cxn modelId="{F0A0CA16-A25B-4BE9-A42F-932823FF5258}" srcId="{46C03B5E-9B66-4028-864F-828E025C653C}" destId="{940101BF-1B61-4DEE-A149-16267BB09DD5}" srcOrd="2" destOrd="0" parTransId="{B313E457-6696-4FA1-AFF1-50D2E911E33A}" sibTransId="{E4A0F3C3-EAF1-4850-B57B-C20D8257FFEE}"/>
    <dgm:cxn modelId="{0366952A-B80C-432A-872C-E4ACABC8CA6E}" type="presOf" srcId="{D7A9EE3C-4BCE-4353-8316-349D226BB9E4}" destId="{0AC0F409-A4E6-4ED9-9D4F-D986E72794BC}" srcOrd="0" destOrd="0" presId="urn:microsoft.com/office/officeart/2005/8/layout/default"/>
    <dgm:cxn modelId="{EB89A53F-6846-4817-807A-AD663E712B4A}" type="presOf" srcId="{46C03B5E-9B66-4028-864F-828E025C653C}" destId="{EAA9CA81-D7A1-49A8-92B3-79B7A2A5E7A9}" srcOrd="0" destOrd="0" presId="urn:microsoft.com/office/officeart/2005/8/layout/default"/>
    <dgm:cxn modelId="{4F010C48-7D17-442D-94BA-C5A231A6ED0C}" type="presOf" srcId="{940101BF-1B61-4DEE-A149-16267BB09DD5}" destId="{B211A3EA-5245-49EA-9BA6-57BE2FACD62E}" srcOrd="0" destOrd="0" presId="urn:microsoft.com/office/officeart/2005/8/layout/default"/>
    <dgm:cxn modelId="{29EF4C6F-54F7-4150-BE66-083EF24E5B6E}" srcId="{46C03B5E-9B66-4028-864F-828E025C653C}" destId="{79B6E07F-1C84-4266-824D-BFD03D5C248A}" srcOrd="5" destOrd="0" parTransId="{CEC05F39-F67F-4375-9008-1209B0F8D7DE}" sibTransId="{40DFCD50-46C5-47EB-832A-B32A13B7559A}"/>
    <dgm:cxn modelId="{0C96F676-1CAC-4C4D-AF22-CEA17D5225BC}" srcId="{46C03B5E-9B66-4028-864F-828E025C653C}" destId="{D7A9EE3C-4BCE-4353-8316-349D226BB9E4}" srcOrd="3" destOrd="0" parTransId="{6D83F0EB-4CA6-4BBD-9A78-B956220C5234}" sibTransId="{4A18C247-4FB2-4F0C-A313-54D32B5347E5}"/>
    <dgm:cxn modelId="{5889F57F-9CC2-4B77-A085-FBCBAB472F22}" srcId="{46C03B5E-9B66-4028-864F-828E025C653C}" destId="{83D0D594-A7AE-4DF0-A109-185D2AF95693}" srcOrd="4" destOrd="0" parTransId="{87F3C03F-9FE3-4387-9E9D-D285638351E0}" sibTransId="{FB40651A-BA2B-4044-8AA7-453712E19E2E}"/>
    <dgm:cxn modelId="{90F48595-912F-4931-8D69-C9CE006017C3}" type="presOf" srcId="{CD50D9CE-17DE-4F19-A54E-DDCF9878129F}" destId="{CE2A9BB8-B2F4-4B92-8323-7861BA8B4E23}" srcOrd="0" destOrd="0" presId="urn:microsoft.com/office/officeart/2005/8/layout/default"/>
    <dgm:cxn modelId="{210191A4-8521-4454-AA3D-9562E4BE576F}" type="presOf" srcId="{A222E6DC-5B43-4F3C-85EC-6A9F87386A19}" destId="{9391B6F8-6DC6-490D-9D2E-3ED174A5F077}" srcOrd="0" destOrd="0" presId="urn:microsoft.com/office/officeart/2005/8/layout/default"/>
    <dgm:cxn modelId="{BB05D2A5-E336-44F3-B3FD-E345B778FE03}" srcId="{46C03B5E-9B66-4028-864F-828E025C653C}" destId="{CD50D9CE-17DE-4F19-A54E-DDCF9878129F}" srcOrd="0" destOrd="0" parTransId="{9A71FAB6-5678-45EB-B808-CE7B92E9C817}" sibTransId="{7CE08FDE-1073-4883-A575-21C44EA9087A}"/>
    <dgm:cxn modelId="{548898BD-FDC9-4FA8-8939-970838247317}" type="presOf" srcId="{83D0D594-A7AE-4DF0-A109-185D2AF95693}" destId="{00FF0D70-7554-4843-81E1-392A2673DFCC}" srcOrd="0" destOrd="0" presId="urn:microsoft.com/office/officeart/2005/8/layout/default"/>
    <dgm:cxn modelId="{A57404D8-E750-4EE2-A4CD-5A3C4E7DF8A4}" srcId="{46C03B5E-9B66-4028-864F-828E025C653C}" destId="{A222E6DC-5B43-4F3C-85EC-6A9F87386A19}" srcOrd="1" destOrd="0" parTransId="{CD9A9B56-8DEA-4E9F-8D1C-B4B5F83FC02A}" sibTransId="{D5CF4DEE-9085-401B-AE0E-C8F13C3B8435}"/>
    <dgm:cxn modelId="{A49BDBF8-5B8C-44DD-B191-57CCB712B5EE}" type="presOf" srcId="{79B6E07F-1C84-4266-824D-BFD03D5C248A}" destId="{EE6BA16B-A62E-4E01-AB7A-CE6574276BA4}" srcOrd="0" destOrd="0" presId="urn:microsoft.com/office/officeart/2005/8/layout/default"/>
    <dgm:cxn modelId="{CB1970AD-F58C-4E55-BED5-6061C883BD85}" type="presParOf" srcId="{EAA9CA81-D7A1-49A8-92B3-79B7A2A5E7A9}" destId="{CE2A9BB8-B2F4-4B92-8323-7861BA8B4E23}" srcOrd="0" destOrd="0" presId="urn:microsoft.com/office/officeart/2005/8/layout/default"/>
    <dgm:cxn modelId="{1A99C36E-CC98-4DF8-9100-AB045000743C}" type="presParOf" srcId="{EAA9CA81-D7A1-49A8-92B3-79B7A2A5E7A9}" destId="{63C8F380-A20B-4DFD-A98F-E0EECED009D4}" srcOrd="1" destOrd="0" presId="urn:microsoft.com/office/officeart/2005/8/layout/default"/>
    <dgm:cxn modelId="{6785BEC9-9F87-43DA-967F-35CBD53BE935}" type="presParOf" srcId="{EAA9CA81-D7A1-49A8-92B3-79B7A2A5E7A9}" destId="{9391B6F8-6DC6-490D-9D2E-3ED174A5F077}" srcOrd="2" destOrd="0" presId="urn:microsoft.com/office/officeart/2005/8/layout/default"/>
    <dgm:cxn modelId="{272C72BE-7A55-4587-B5CE-FF54470E2861}" type="presParOf" srcId="{EAA9CA81-D7A1-49A8-92B3-79B7A2A5E7A9}" destId="{4E0007E9-83B0-4DBA-8AED-7DAE938AE87D}" srcOrd="3" destOrd="0" presId="urn:microsoft.com/office/officeart/2005/8/layout/default"/>
    <dgm:cxn modelId="{983B6691-7CCF-4DC8-A5C6-CC3C358318A8}" type="presParOf" srcId="{EAA9CA81-D7A1-49A8-92B3-79B7A2A5E7A9}" destId="{B211A3EA-5245-49EA-9BA6-57BE2FACD62E}" srcOrd="4" destOrd="0" presId="urn:microsoft.com/office/officeart/2005/8/layout/default"/>
    <dgm:cxn modelId="{8171699C-5A1C-478A-83AF-E05719FC1D0C}" type="presParOf" srcId="{EAA9CA81-D7A1-49A8-92B3-79B7A2A5E7A9}" destId="{0016CDB1-BE58-4229-BBD6-D52A06507DEB}" srcOrd="5" destOrd="0" presId="urn:microsoft.com/office/officeart/2005/8/layout/default"/>
    <dgm:cxn modelId="{586ABCBA-4361-4D70-9E31-7E1726113D77}" type="presParOf" srcId="{EAA9CA81-D7A1-49A8-92B3-79B7A2A5E7A9}" destId="{0AC0F409-A4E6-4ED9-9D4F-D986E72794BC}" srcOrd="6" destOrd="0" presId="urn:microsoft.com/office/officeart/2005/8/layout/default"/>
    <dgm:cxn modelId="{2988DB84-6865-437A-8888-9F4D53468B73}" type="presParOf" srcId="{EAA9CA81-D7A1-49A8-92B3-79B7A2A5E7A9}" destId="{75C29E38-EE04-45CD-8006-145AFDC09D8D}" srcOrd="7" destOrd="0" presId="urn:microsoft.com/office/officeart/2005/8/layout/default"/>
    <dgm:cxn modelId="{D9385B28-2F6E-4D48-914C-B8DC7A52EEB7}" type="presParOf" srcId="{EAA9CA81-D7A1-49A8-92B3-79B7A2A5E7A9}" destId="{00FF0D70-7554-4843-81E1-392A2673DFCC}" srcOrd="8" destOrd="0" presId="urn:microsoft.com/office/officeart/2005/8/layout/default"/>
    <dgm:cxn modelId="{6D434BE7-DB27-45E8-871D-25DF119D51FF}" type="presParOf" srcId="{EAA9CA81-D7A1-49A8-92B3-79B7A2A5E7A9}" destId="{51EEC716-1DDC-41FC-97C5-000100487665}" srcOrd="9" destOrd="0" presId="urn:microsoft.com/office/officeart/2005/8/layout/default"/>
    <dgm:cxn modelId="{A21C302B-A9A7-4A73-A8B1-02200A26BB16}" type="presParOf" srcId="{EAA9CA81-D7A1-49A8-92B3-79B7A2A5E7A9}" destId="{EE6BA16B-A62E-4E01-AB7A-CE6574276BA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51E375BF-096A-4EB1-B16E-66534367832A}">
      <dgm:prSet phldrT="[Text]" custT="1"/>
      <dgm:spPr>
        <a:xfrm>
          <a:off x="3190455" y="2238201"/>
          <a:ext cx="1546264" cy="1546264"/>
        </a:xfrm>
      </dgm:spPr>
      <dgm:t>
        <a:bodyPr/>
        <a:lstStyle/>
        <a:p>
          <a:r>
            <a:rPr lang="en-US" sz="2400" b="0" dirty="0">
              <a:solidFill>
                <a:schemeClr val="tx1"/>
              </a:solidFill>
              <a:latin typeface="+mn-lt"/>
              <a:ea typeface="+mn-ea"/>
              <a:cs typeface="Arial"/>
            </a:rPr>
            <a:t>Shared Decision Making</a:t>
          </a:r>
        </a:p>
      </dgm:t>
    </dgm:pt>
    <dgm:pt modelId="{44C35F7A-D22B-432A-9D44-1BD1E8CDF341}" type="parTrans" cxnId="{E4807559-2BAF-4136-A1EA-ED6B4DE9755E}">
      <dgm:prSet/>
      <dgm:spPr/>
      <dgm:t>
        <a:bodyPr/>
        <a:lstStyle/>
        <a:p>
          <a:endParaRPr lang="en-US">
            <a:solidFill>
              <a:schemeClr val="tx1"/>
            </a:solidFill>
          </a:endParaRPr>
        </a:p>
      </dgm:t>
    </dgm:pt>
    <dgm:pt modelId="{4C233789-D7AA-4E25-B73D-7DBFECE7C733}" type="sibTrans" cxnId="{E4807559-2BAF-4136-A1EA-ED6B4DE9755E}">
      <dgm:prSet/>
      <dgm:spPr/>
      <dgm:t>
        <a:bodyPr/>
        <a:lstStyle/>
        <a:p>
          <a:endParaRPr lang="en-US">
            <a:solidFill>
              <a:schemeClr val="tx1"/>
            </a:solidFill>
          </a:endParaRPr>
        </a:p>
      </dgm:t>
    </dgm:pt>
    <dgm:pt modelId="{03A99203-F141-47EB-9A35-D0F8D026A4E1}">
      <dgm:prSet phldrT="[Text]" custT="1"/>
      <dgm:spPr>
        <a:xfrm>
          <a:off x="686991" y="2565400"/>
          <a:ext cx="1396699" cy="891868"/>
        </a:xfrm>
      </dgm:spPr>
      <dgm:t>
        <a:bodyPr/>
        <a:lstStyle/>
        <a:p>
          <a:r>
            <a:rPr lang="en-US" sz="1400" b="1" dirty="0">
              <a:solidFill>
                <a:schemeClr val="tx1"/>
              </a:solidFill>
              <a:latin typeface="+mn-lt"/>
              <a:ea typeface="+mn-ea"/>
              <a:cs typeface="Arial"/>
            </a:rPr>
            <a:t>Shared Vision</a:t>
          </a:r>
        </a:p>
      </dgm:t>
    </dgm:pt>
    <dgm:pt modelId="{57682E65-82A9-453A-9E63-A2BFA1F323DC}" type="parTrans" cxnId="{60C2C9F1-B37D-4E50-9691-4CD0FC52B00F}">
      <dgm:prSet/>
      <dgm:spPr>
        <a:xfrm rot="10800000">
          <a:off x="1385341" y="2790991"/>
          <a:ext cx="1705832" cy="440685"/>
        </a:xfrm>
      </dgm:spPr>
      <dgm:t>
        <a:bodyPr/>
        <a:lstStyle/>
        <a:p>
          <a:endParaRPr lang="en-US">
            <a:solidFill>
              <a:schemeClr val="tx1"/>
            </a:solidFill>
          </a:endParaRPr>
        </a:p>
      </dgm:t>
    </dgm:pt>
    <dgm:pt modelId="{CF8727C3-46E2-4EE3-850D-758141B9C169}" type="sibTrans" cxnId="{60C2C9F1-B37D-4E50-9691-4CD0FC52B00F}">
      <dgm:prSet/>
      <dgm:spPr/>
      <dgm:t>
        <a:bodyPr/>
        <a:lstStyle/>
        <a:p>
          <a:endParaRPr lang="en-US">
            <a:solidFill>
              <a:schemeClr val="tx1"/>
            </a:solidFill>
          </a:endParaRPr>
        </a:p>
      </dgm:t>
    </dgm:pt>
    <dgm:pt modelId="{0544FF3B-5D67-4617-A89A-E811E8498253}">
      <dgm:prSet phldrT="[Text]" custT="1"/>
      <dgm:spPr>
        <a:xfrm>
          <a:off x="2133271" y="345553"/>
          <a:ext cx="1082385" cy="865908"/>
        </a:xfrm>
      </dgm:spPr>
      <dgm:t>
        <a:bodyPr/>
        <a:lstStyle/>
        <a:p>
          <a:r>
            <a:rPr lang="en-US" sz="1400" b="1" dirty="0">
              <a:solidFill>
                <a:schemeClr val="tx1"/>
              </a:solidFill>
              <a:latin typeface="+mn-lt"/>
              <a:ea typeface="+mn-ea"/>
              <a:cs typeface="Arial"/>
            </a:rPr>
            <a:t>Equal Partners</a:t>
          </a:r>
        </a:p>
      </dgm:t>
    </dgm:pt>
    <dgm:pt modelId="{AB3897ED-EFA7-440A-B0F7-80EE9A66E19C}" type="parTrans" cxnId="{75C1B825-FB5C-4280-848D-BDF2A7173E14}">
      <dgm:prSet/>
      <dgm:spPr>
        <a:xfrm rot="14400000">
          <a:off x="2248006" y="1296811"/>
          <a:ext cx="1705832" cy="440685"/>
        </a:xfrm>
      </dgm:spPr>
      <dgm:t>
        <a:bodyPr/>
        <a:lstStyle/>
        <a:p>
          <a:endParaRPr lang="en-US">
            <a:solidFill>
              <a:schemeClr val="tx1"/>
            </a:solidFill>
          </a:endParaRPr>
        </a:p>
      </dgm:t>
    </dgm:pt>
    <dgm:pt modelId="{7EAC0995-B6FD-44C2-9CE8-65BE8F9392A1}" type="sibTrans" cxnId="{75C1B825-FB5C-4280-848D-BDF2A7173E14}">
      <dgm:prSet/>
      <dgm:spPr/>
      <dgm:t>
        <a:bodyPr/>
        <a:lstStyle/>
        <a:p>
          <a:endParaRPr lang="en-US">
            <a:solidFill>
              <a:schemeClr val="tx1"/>
            </a:solidFill>
          </a:endParaRPr>
        </a:p>
      </dgm:t>
    </dgm:pt>
    <dgm:pt modelId="{9EBD15FD-ADBA-42EF-9260-1F642412C755}">
      <dgm:prSet phldrT="[Text]" custT="1"/>
      <dgm:spPr>
        <a:xfrm>
          <a:off x="3353988" y="133"/>
          <a:ext cx="1219198" cy="865908"/>
        </a:xfrm>
      </dgm:spPr>
      <dgm:t>
        <a:bodyPr/>
        <a:lstStyle/>
        <a:p>
          <a:r>
            <a:rPr lang="en-US" sz="1400" b="1" dirty="0">
              <a:solidFill>
                <a:schemeClr val="tx1"/>
              </a:solidFill>
              <a:latin typeface="+mn-lt"/>
              <a:ea typeface="+mn-ea"/>
              <a:cs typeface="Arial"/>
            </a:rPr>
            <a:t>Collaboration</a:t>
          </a:r>
        </a:p>
      </dgm:t>
    </dgm:pt>
    <dgm:pt modelId="{20663633-22E4-455B-8BA4-A0EF5CD7BC75}" type="parTrans" cxnId="{733AB987-4794-404A-A78C-8C6AE9C6E8C6}">
      <dgm:prSet/>
      <dgm:spPr>
        <a:xfrm rot="16200000">
          <a:off x="3110671" y="1065661"/>
          <a:ext cx="1705832" cy="440685"/>
        </a:xfrm>
      </dgm:spPr>
      <dgm:t>
        <a:bodyPr/>
        <a:lstStyle/>
        <a:p>
          <a:endParaRPr lang="en-US">
            <a:solidFill>
              <a:schemeClr val="tx1"/>
            </a:solidFill>
          </a:endParaRPr>
        </a:p>
      </dgm:t>
    </dgm:pt>
    <dgm:pt modelId="{842219CF-DF0E-49DD-9BC6-E23B26A601BB}" type="sibTrans" cxnId="{733AB987-4794-404A-A78C-8C6AE9C6E8C6}">
      <dgm:prSet/>
      <dgm:spPr/>
      <dgm:t>
        <a:bodyPr/>
        <a:lstStyle/>
        <a:p>
          <a:endParaRPr lang="en-US">
            <a:solidFill>
              <a:schemeClr val="tx1"/>
            </a:solidFill>
          </a:endParaRPr>
        </a:p>
      </dgm:t>
    </dgm:pt>
    <dgm:pt modelId="{0C0CD3FA-A18B-434B-A233-D0C1FDBB13A9}">
      <dgm:prSet phldrT="[Text]" custT="1"/>
      <dgm:spPr>
        <a:xfrm>
          <a:off x="1067989" y="1269998"/>
          <a:ext cx="1325543" cy="904423"/>
        </a:xfrm>
      </dgm:spPr>
      <dgm:t>
        <a:bodyPr/>
        <a:lstStyle/>
        <a:p>
          <a:r>
            <a:rPr lang="en-US" sz="1400" b="1" dirty="0">
              <a:solidFill>
                <a:schemeClr val="tx1"/>
              </a:solidFill>
              <a:latin typeface="+mn-lt"/>
              <a:ea typeface="+mn-ea"/>
              <a:cs typeface="Arial"/>
            </a:rPr>
            <a:t>Representation</a:t>
          </a:r>
        </a:p>
      </dgm:t>
    </dgm:pt>
    <dgm:pt modelId="{2569AED5-3F7E-4F69-9582-806CBBA71365}" type="parTrans" cxnId="{F105872C-97B6-4DB4-88D4-93A4356F09E6}">
      <dgm:prSet/>
      <dgm:spPr>
        <a:xfrm rot="12600000">
          <a:off x="1616491" y="1928326"/>
          <a:ext cx="1705832" cy="440685"/>
        </a:xfrm>
      </dgm:spPr>
      <dgm:t>
        <a:bodyPr/>
        <a:lstStyle/>
        <a:p>
          <a:endParaRPr lang="en-US">
            <a:solidFill>
              <a:schemeClr val="tx1"/>
            </a:solidFill>
          </a:endParaRPr>
        </a:p>
      </dgm:t>
    </dgm:pt>
    <dgm:pt modelId="{BDD722CF-1C09-43CB-879A-7E6820A3D1EE}" type="sibTrans" cxnId="{F105872C-97B6-4DB4-88D4-93A4356F09E6}">
      <dgm:prSet/>
      <dgm:spPr/>
      <dgm:t>
        <a:bodyPr/>
        <a:lstStyle/>
        <a:p>
          <a:endParaRPr lang="en-US">
            <a:solidFill>
              <a:schemeClr val="tx1"/>
            </a:solidFill>
          </a:endParaRPr>
        </a:p>
      </dgm:t>
    </dgm:pt>
    <dgm:pt modelId="{E4ABAA03-255F-4756-8612-FDC76B6ED72B}">
      <dgm:prSet phldrT="[Text]" custT="1"/>
      <dgm:spPr>
        <a:xfrm>
          <a:off x="4649390" y="203191"/>
          <a:ext cx="1384154" cy="998210"/>
        </a:xfrm>
      </dgm:spPr>
      <dgm:t>
        <a:bodyPr/>
        <a:lstStyle/>
        <a:p>
          <a:r>
            <a:rPr lang="en-US" sz="1400" b="1" dirty="0">
              <a:solidFill>
                <a:schemeClr val="tx1"/>
              </a:solidFill>
              <a:latin typeface="+mn-lt"/>
              <a:ea typeface="+mn-ea"/>
              <a:cs typeface="Arial"/>
            </a:rPr>
            <a:t>Shared Responsibility</a:t>
          </a:r>
        </a:p>
      </dgm:t>
    </dgm:pt>
    <dgm:pt modelId="{B2A038E5-F1AE-4545-B6C7-99AD5C3CAAED}" type="parTrans" cxnId="{1A2F7A7B-BF6F-4D71-872D-0EE40E0D5B1A}">
      <dgm:prSet/>
      <dgm:spPr>
        <a:xfrm rot="18049557">
          <a:off x="3972411" y="1259276"/>
          <a:ext cx="1810405" cy="440685"/>
        </a:xfrm>
      </dgm:spPr>
      <dgm:t>
        <a:bodyPr/>
        <a:lstStyle/>
        <a:p>
          <a:endParaRPr lang="en-US">
            <a:solidFill>
              <a:schemeClr val="tx1"/>
            </a:solidFill>
          </a:endParaRPr>
        </a:p>
      </dgm:t>
    </dgm:pt>
    <dgm:pt modelId="{CD107D14-B095-4140-8E34-A1ADB892D8AF}" type="sibTrans" cxnId="{1A2F7A7B-BF6F-4D71-872D-0EE40E0D5B1A}">
      <dgm:prSet/>
      <dgm:spPr/>
      <dgm:t>
        <a:bodyPr/>
        <a:lstStyle/>
        <a:p>
          <a:endParaRPr lang="en-US">
            <a:solidFill>
              <a:schemeClr val="tx1"/>
            </a:solidFill>
          </a:endParaRPr>
        </a:p>
      </dgm:t>
    </dgm:pt>
    <dgm:pt modelId="{19FD058F-7C61-4DF3-9BDA-51FCADDFBCE9}">
      <dgm:prSet phldrT="[Text]" custT="1"/>
      <dgm:spPr>
        <a:xfrm>
          <a:off x="5536019" y="1269998"/>
          <a:ext cx="1320791" cy="904423"/>
        </a:xfrm>
      </dgm:spPr>
      <dgm:t>
        <a:bodyPr/>
        <a:lstStyle/>
        <a:p>
          <a:r>
            <a:rPr lang="en-US" sz="1400" b="1" dirty="0">
              <a:solidFill>
                <a:schemeClr val="tx1"/>
              </a:solidFill>
              <a:latin typeface="+mn-lt"/>
              <a:ea typeface="+mn-ea"/>
              <a:cs typeface="Arial"/>
            </a:rPr>
            <a:t>Information Sharing</a:t>
          </a:r>
        </a:p>
      </dgm:t>
    </dgm:pt>
    <dgm:pt modelId="{8601B36F-6B23-4CC8-9097-4AA03FD56CA0}" type="parTrans" cxnId="{7BB20E7C-2764-40A3-8309-19550DD10057}">
      <dgm:prSet/>
      <dgm:spPr>
        <a:xfrm rot="19800000">
          <a:off x="4604851" y="1928326"/>
          <a:ext cx="1705832" cy="440685"/>
        </a:xfrm>
      </dgm:spPr>
      <dgm:t>
        <a:bodyPr/>
        <a:lstStyle/>
        <a:p>
          <a:endParaRPr lang="en-US">
            <a:solidFill>
              <a:schemeClr val="tx1"/>
            </a:solidFill>
          </a:endParaRPr>
        </a:p>
      </dgm:t>
    </dgm:pt>
    <dgm:pt modelId="{3DEE1FCC-53FC-4953-AB05-BE95CD976D48}" type="sibTrans" cxnId="{7BB20E7C-2764-40A3-8309-19550DD10057}">
      <dgm:prSet/>
      <dgm:spPr/>
      <dgm:t>
        <a:bodyPr/>
        <a:lstStyle/>
        <a:p>
          <a:endParaRPr lang="en-US">
            <a:solidFill>
              <a:schemeClr val="tx1"/>
            </a:solidFill>
          </a:endParaRPr>
        </a:p>
      </dgm:t>
    </dgm:pt>
    <dgm:pt modelId="{62B17A0A-74E9-45F1-AA19-A6557140FA04}">
      <dgm:prSet phldrT="[Text]" custT="1"/>
      <dgm:spPr>
        <a:xfrm>
          <a:off x="5845860" y="2565400"/>
          <a:ext cx="1391947" cy="891868"/>
        </a:xfrm>
      </dgm:spPr>
      <dgm:t>
        <a:bodyPr/>
        <a:lstStyle/>
        <a:p>
          <a:r>
            <a:rPr lang="en-US" sz="1400" b="1" dirty="0">
              <a:solidFill>
                <a:schemeClr val="tx1"/>
              </a:solidFill>
              <a:latin typeface="+mn-lt"/>
              <a:ea typeface="+mn-ea"/>
              <a:cs typeface="Arial"/>
            </a:rPr>
            <a:t>Producing Results</a:t>
          </a:r>
        </a:p>
      </dgm:t>
    </dgm:pt>
    <dgm:pt modelId="{D31EB06A-36A8-4730-A72D-7479C7DBFF4F}" type="parTrans" cxnId="{D77AD799-E479-4334-8BA1-5C01D516E68C}">
      <dgm:prSet/>
      <dgm:spPr>
        <a:xfrm>
          <a:off x="4836001" y="2790991"/>
          <a:ext cx="1705832" cy="440685"/>
        </a:xfrm>
      </dgm:spPr>
      <dgm:t>
        <a:bodyPr/>
        <a:lstStyle/>
        <a:p>
          <a:endParaRPr lang="en-US">
            <a:solidFill>
              <a:schemeClr val="tx1"/>
            </a:solidFill>
          </a:endParaRPr>
        </a:p>
      </dgm:t>
    </dgm:pt>
    <dgm:pt modelId="{53A76060-F625-44C1-8ACA-FD497AC95C71}" type="sibTrans" cxnId="{D77AD799-E479-4334-8BA1-5C01D516E68C}">
      <dgm:prSet/>
      <dgm:spPr/>
      <dgm:t>
        <a:bodyPr/>
        <a:lstStyle/>
        <a:p>
          <a:endParaRPr lang="en-US">
            <a:solidFill>
              <a:schemeClr val="tx1"/>
            </a:solidFill>
          </a:endParaRPr>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35320" custScaleY="118982" custLinFactNeighborX="0" custLinFactNeighborY="-8410"/>
      <dgm:spPr>
        <a:prstGeom prst="ellipse">
          <a:avLst/>
        </a:prstGeom>
      </dgm:spPr>
    </dgm:pt>
    <dgm:pt modelId="{2EC8A1C6-2FCD-4C78-B6A6-7E5D65BD63DC}" type="pres">
      <dgm:prSet presAssocID="{57682E65-82A9-453A-9E63-A2BFA1F323DC}" presName="parTrans" presStyleLbl="bgSibTrans2D1" presStyleIdx="0" presStyleCnt="7" custScaleX="106633"/>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29039" custScaleY="102998" custRadScaleRad="100643" custRadScaleInc="22391">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40248" custScaleY="104448" custRadScaleRad="99495" custRadScaleInc="-1972">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129184" custScaleY="114857" custRadScaleRad="108815" custRadScaleInc="-902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26292">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127880" custScaleY="115279" custRadScaleRad="109161" custRadScaleInc="10410">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53127" custScaleY="104448" custRadScaleRad="101931" custRadScaleInc="497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28600" custScaleY="102998" custRadScaleRad="101515" custRadScaleInc="-22198">
        <dgm:presLayoutVars>
          <dgm:bulletEnabled val="1"/>
        </dgm:presLayoutVars>
      </dgm:prSet>
      <dgm:spPr>
        <a:prstGeom prst="roundRect">
          <a:avLst>
            <a:gd name="adj" fmla="val 10000"/>
          </a:avLst>
        </a:prstGeom>
      </dgm:spPr>
    </dgm:pt>
  </dgm:ptLst>
  <dgm:cxnLst>
    <dgm:cxn modelId="{B5DAED10-AC9A-4FC4-B758-A58797ECCB9C}" type="presOf" srcId="{D31EB06A-36A8-4730-A72D-7479C7DBFF4F}" destId="{466D476E-86F1-42BC-B9D9-9F0904CA524B}" srcOrd="0" destOrd="0" presId="urn:microsoft.com/office/officeart/2005/8/layout/radial4"/>
    <dgm:cxn modelId="{9F9A271E-04E1-4158-AF82-D375A668505F}" type="presOf" srcId="{9EBD15FD-ADBA-42EF-9260-1F642412C755}" destId="{EA2D9132-EEA9-491E-858D-376003B211F2}" srcOrd="0" destOrd="0" presId="urn:microsoft.com/office/officeart/2005/8/layout/radial4"/>
    <dgm:cxn modelId="{061B1D1F-C974-4E26-902A-7CFEE994F905}" type="presOf" srcId="{2569AED5-3F7E-4F69-9582-806CBBA71365}" destId="{665A4EBF-69EA-4A84-92E3-DAE019B04006}" srcOrd="0" destOrd="0" presId="urn:microsoft.com/office/officeart/2005/8/layout/radial4"/>
    <dgm:cxn modelId="{A31C5523-ACA1-4520-ADD6-A996DF7F3D0E}" type="presOf" srcId="{57682E65-82A9-453A-9E63-A2BFA1F323DC}" destId="{2EC8A1C6-2FCD-4C78-B6A6-7E5D65BD63DC}"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EAC7FF30-5DEB-49D8-AE30-81EB39067203}" type="presOf" srcId="{0544FF3B-5D67-4617-A89A-E811E8498253}" destId="{2C680261-5314-4DD6-8F8E-4398BA66B526}" srcOrd="0" destOrd="0" presId="urn:microsoft.com/office/officeart/2005/8/layout/radial4"/>
    <dgm:cxn modelId="{1A281662-5BA5-4E21-BCDC-15792F0CE0FF}" type="presOf" srcId="{B7174B1E-99BF-45CF-ACD3-FF23A50531BF}" destId="{F6D3802C-3913-450B-AC59-DB34B2DED983}" srcOrd="0" destOrd="0" presId="urn:microsoft.com/office/officeart/2005/8/layout/radial4"/>
    <dgm:cxn modelId="{2A92336E-3561-4213-9718-02735C06AD63}" type="presOf" srcId="{AB3897ED-EFA7-440A-B0F7-80EE9A66E19C}" destId="{B0914B70-FA07-43B2-869E-DA8072D23F10}"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7BB20E7C-2764-40A3-8309-19550DD10057}" srcId="{51E375BF-096A-4EB1-B16E-66534367832A}" destId="{19FD058F-7C61-4DF3-9BDA-51FCADDFBCE9}" srcOrd="5" destOrd="0" parTransId="{8601B36F-6B23-4CC8-9097-4AA03FD56CA0}" sibTransId="{3DEE1FCC-53FC-4953-AB05-BE95CD976D48}"/>
    <dgm:cxn modelId="{733AB987-4794-404A-A78C-8C6AE9C6E8C6}" srcId="{51E375BF-096A-4EB1-B16E-66534367832A}" destId="{9EBD15FD-ADBA-42EF-9260-1F642412C755}" srcOrd="3" destOrd="0" parTransId="{20663633-22E4-455B-8BA4-A0EF5CD7BC75}" sibTransId="{842219CF-DF0E-49DD-9BC6-E23B26A601BB}"/>
    <dgm:cxn modelId="{D77AD799-E479-4334-8BA1-5C01D516E68C}" srcId="{51E375BF-096A-4EB1-B16E-66534367832A}" destId="{62B17A0A-74E9-45F1-AA19-A6557140FA04}" srcOrd="6" destOrd="0" parTransId="{D31EB06A-36A8-4730-A72D-7479C7DBFF4F}" sibTransId="{53A76060-F625-44C1-8ACA-FD497AC95C71}"/>
    <dgm:cxn modelId="{7A99A9A5-7BA1-4BC2-967B-0C5FFD73FFBE}" type="presOf" srcId="{E4ABAA03-255F-4756-8612-FDC76B6ED72B}" destId="{82C8CA4A-05A0-4BFA-A20C-C976BDAF6A85}" srcOrd="0" destOrd="0" presId="urn:microsoft.com/office/officeart/2005/8/layout/radial4"/>
    <dgm:cxn modelId="{2166FEBC-4639-4361-A01B-CF7EB9446523}" type="presOf" srcId="{19FD058F-7C61-4DF3-9BDA-51FCADDFBCE9}" destId="{CF98BF16-D571-45DF-A40D-0DD7352CF3BA}" srcOrd="0" destOrd="0" presId="urn:microsoft.com/office/officeart/2005/8/layout/radial4"/>
    <dgm:cxn modelId="{12E22BCC-B79A-4D5E-8166-894CA0FA58FB}" type="presOf" srcId="{62B17A0A-74E9-45F1-AA19-A6557140FA04}" destId="{72ECBA54-AD3E-4F09-85FA-9D076BCA934B}" srcOrd="0" destOrd="0" presId="urn:microsoft.com/office/officeart/2005/8/layout/radial4"/>
    <dgm:cxn modelId="{65753CCC-4ACD-496C-A649-D5A21468A6D7}" type="presOf" srcId="{B2A038E5-F1AE-4545-B6C7-99AD5C3CAAED}" destId="{09438700-7042-432D-B150-A2ED452F9FA0}" srcOrd="0" destOrd="0" presId="urn:microsoft.com/office/officeart/2005/8/layout/radial4"/>
    <dgm:cxn modelId="{E0DB73E1-2FD7-49C9-80A3-6FF239128CB8}" type="presOf" srcId="{03A99203-F141-47EB-9A35-D0F8D026A4E1}" destId="{5D226432-3137-4B20-BF7A-FD8982DA1436}"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B8286BF3-FBB8-44F3-A970-AB52B84FAEB6}" type="presOf" srcId="{0C0CD3FA-A18B-434B-A233-D0C1FDBB13A9}" destId="{0BFA0431-FDA2-4F8F-8736-3B33BA141276}" srcOrd="0" destOrd="0" presId="urn:microsoft.com/office/officeart/2005/8/layout/radial4"/>
    <dgm:cxn modelId="{7960C9FC-4DE2-483A-A80B-668962317E17}" type="presOf" srcId="{51E375BF-096A-4EB1-B16E-66534367832A}" destId="{007691EA-FD1F-4EA6-93DF-24A360424D1C}" srcOrd="0" destOrd="0" presId="urn:microsoft.com/office/officeart/2005/8/layout/radial4"/>
    <dgm:cxn modelId="{90855AFE-EC80-46D5-ADCC-BC4AADA0F162}" type="presOf" srcId="{8601B36F-6B23-4CC8-9097-4AA03FD56CA0}" destId="{E28E0505-5FD8-4D6A-AC9C-3423991475AA}" srcOrd="0" destOrd="0" presId="urn:microsoft.com/office/officeart/2005/8/layout/radial4"/>
    <dgm:cxn modelId="{E60309FF-2371-45A8-A552-2F3D3CF9418C}" type="presOf" srcId="{20663633-22E4-455B-8BA4-A0EF5CD7BC75}" destId="{BEA7060D-BC56-4227-B277-2028A1996410}" srcOrd="0" destOrd="0" presId="urn:microsoft.com/office/officeart/2005/8/layout/radial4"/>
    <dgm:cxn modelId="{87EBEE5F-F52E-4E85-AAA2-F49128E59BFA}" type="presParOf" srcId="{F6D3802C-3913-450B-AC59-DB34B2DED983}" destId="{007691EA-FD1F-4EA6-93DF-24A360424D1C}" srcOrd="0" destOrd="0" presId="urn:microsoft.com/office/officeart/2005/8/layout/radial4"/>
    <dgm:cxn modelId="{B53FD30F-96D9-49AE-A21E-3AD7F6B9F2A9}" type="presParOf" srcId="{F6D3802C-3913-450B-AC59-DB34B2DED983}" destId="{2EC8A1C6-2FCD-4C78-B6A6-7E5D65BD63DC}" srcOrd="1" destOrd="0" presId="urn:microsoft.com/office/officeart/2005/8/layout/radial4"/>
    <dgm:cxn modelId="{D2FE5DBB-F3EA-48F8-9D4F-EFF4484FAF1D}" type="presParOf" srcId="{F6D3802C-3913-450B-AC59-DB34B2DED983}" destId="{5D226432-3137-4B20-BF7A-FD8982DA1436}" srcOrd="2" destOrd="0" presId="urn:microsoft.com/office/officeart/2005/8/layout/radial4"/>
    <dgm:cxn modelId="{21227276-17C9-4C48-AA68-B293C4259FE6}" type="presParOf" srcId="{F6D3802C-3913-450B-AC59-DB34B2DED983}" destId="{665A4EBF-69EA-4A84-92E3-DAE019B04006}" srcOrd="3" destOrd="0" presId="urn:microsoft.com/office/officeart/2005/8/layout/radial4"/>
    <dgm:cxn modelId="{52EF6786-81C1-4A13-B9BE-7C383FBC6AF2}" type="presParOf" srcId="{F6D3802C-3913-450B-AC59-DB34B2DED983}" destId="{0BFA0431-FDA2-4F8F-8736-3B33BA141276}" srcOrd="4" destOrd="0" presId="urn:microsoft.com/office/officeart/2005/8/layout/radial4"/>
    <dgm:cxn modelId="{16CDF8B6-50D4-42AA-AC96-68EBA35C3E84}" type="presParOf" srcId="{F6D3802C-3913-450B-AC59-DB34B2DED983}" destId="{B0914B70-FA07-43B2-869E-DA8072D23F10}" srcOrd="5" destOrd="0" presId="urn:microsoft.com/office/officeart/2005/8/layout/radial4"/>
    <dgm:cxn modelId="{27C531CD-748F-44F8-9222-2E2BF413EC87}" type="presParOf" srcId="{F6D3802C-3913-450B-AC59-DB34B2DED983}" destId="{2C680261-5314-4DD6-8F8E-4398BA66B526}" srcOrd="6" destOrd="0" presId="urn:microsoft.com/office/officeart/2005/8/layout/radial4"/>
    <dgm:cxn modelId="{18BF960B-FE7E-446F-9509-961A20E57076}" type="presParOf" srcId="{F6D3802C-3913-450B-AC59-DB34B2DED983}" destId="{BEA7060D-BC56-4227-B277-2028A1996410}" srcOrd="7" destOrd="0" presId="urn:microsoft.com/office/officeart/2005/8/layout/radial4"/>
    <dgm:cxn modelId="{EA6F88B7-9D0F-45D8-BE75-FA4C2885451C}" type="presParOf" srcId="{F6D3802C-3913-450B-AC59-DB34B2DED983}" destId="{EA2D9132-EEA9-491E-858D-376003B211F2}" srcOrd="8" destOrd="0" presId="urn:microsoft.com/office/officeart/2005/8/layout/radial4"/>
    <dgm:cxn modelId="{6623F09C-B552-4661-BDC7-3343DBF0A9C6}" type="presParOf" srcId="{F6D3802C-3913-450B-AC59-DB34B2DED983}" destId="{09438700-7042-432D-B150-A2ED452F9FA0}" srcOrd="9" destOrd="0" presId="urn:microsoft.com/office/officeart/2005/8/layout/radial4"/>
    <dgm:cxn modelId="{C2405B4A-277D-4A3D-9DCF-697276C72434}" type="presParOf" srcId="{F6D3802C-3913-450B-AC59-DB34B2DED983}" destId="{82C8CA4A-05A0-4BFA-A20C-C976BDAF6A85}" srcOrd="10" destOrd="0" presId="urn:microsoft.com/office/officeart/2005/8/layout/radial4"/>
    <dgm:cxn modelId="{554AFC3B-A324-42D5-97B4-99F51418A3C3}" type="presParOf" srcId="{F6D3802C-3913-450B-AC59-DB34B2DED983}" destId="{E28E0505-5FD8-4D6A-AC9C-3423991475AA}" srcOrd="11" destOrd="0" presId="urn:microsoft.com/office/officeart/2005/8/layout/radial4"/>
    <dgm:cxn modelId="{FAC041DF-3D31-4FF2-BF98-8BAF9E9B3808}" type="presParOf" srcId="{F6D3802C-3913-450B-AC59-DB34B2DED983}" destId="{CF98BF16-D571-45DF-A40D-0DD7352CF3BA}" srcOrd="12" destOrd="0" presId="urn:microsoft.com/office/officeart/2005/8/layout/radial4"/>
    <dgm:cxn modelId="{9F1D16BE-3597-4FDB-B461-4F5246B89CF8}" type="presParOf" srcId="{F6D3802C-3913-450B-AC59-DB34B2DED983}" destId="{466D476E-86F1-42BC-B9D9-9F0904CA524B}" srcOrd="13" destOrd="0" presId="urn:microsoft.com/office/officeart/2005/8/layout/radial4"/>
    <dgm:cxn modelId="{F2CE7D3E-AE22-4026-BD87-1530C433B294}"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n-US"/>
        </a:p>
      </dgm:t>
    </dgm:pt>
    <dgm:pt modelId="{51E375BF-096A-4EB1-B16E-66534367832A}">
      <dgm:prSet phldrT="[Text]"/>
      <dgm:spPr>
        <a:xfrm>
          <a:off x="3190455" y="2238201"/>
          <a:ext cx="1546264" cy="1546264"/>
        </a:xfrm>
        <a:scene3d>
          <a:camera prst="orthographicFront"/>
          <a:lightRig rig="flat" dir="t"/>
        </a:scene3d>
        <a:sp3d prstMaterial="dkEdge">
          <a:bevelT w="8200" h="38100"/>
        </a:sp3d>
      </dgm:spPr>
      <dgm:t>
        <a:bodyPr/>
        <a:lstStyle/>
        <a:p>
          <a:pPr>
            <a:lnSpc>
              <a:spcPct val="100000"/>
            </a:lnSpc>
            <a:spcAft>
              <a:spcPts val="0"/>
            </a:spcAft>
          </a:pPr>
          <a:r>
            <a:rPr lang="en-US" dirty="0">
              <a:latin typeface="+mn-lt"/>
              <a:ea typeface="+mn-ea"/>
              <a:cs typeface="Arial"/>
            </a:rPr>
            <a:t>IFSP/IEP meeting</a:t>
          </a:r>
        </a:p>
        <a:p>
          <a:pPr>
            <a:lnSpc>
              <a:spcPct val="100000"/>
            </a:lnSpc>
            <a:spcAft>
              <a:spcPts val="0"/>
            </a:spcAft>
          </a:pPr>
          <a:endParaRPr lang="en-US" dirty="0">
            <a:latin typeface="+mn-lt"/>
            <a:ea typeface="+mn-ea"/>
            <a:cs typeface="Arial"/>
          </a:endParaRPr>
        </a:p>
      </dgm:t>
    </dgm:pt>
    <dgm:pt modelId="{44C35F7A-D22B-432A-9D44-1BD1E8CDF341}" type="parTrans" cxnId="{E4807559-2BAF-4136-A1EA-ED6B4DE9755E}">
      <dgm:prSet/>
      <dgm:spPr/>
      <dgm:t>
        <a:bodyPr/>
        <a:lstStyle/>
        <a:p>
          <a:endParaRPr lang="en-US"/>
        </a:p>
      </dgm:t>
    </dgm:pt>
    <dgm:pt modelId="{4C233789-D7AA-4E25-B73D-7DBFECE7C733}" type="sibTrans" cxnId="{E4807559-2BAF-4136-A1EA-ED6B4DE9755E}">
      <dgm:prSet/>
      <dgm:spPr/>
      <dgm:t>
        <a:bodyPr/>
        <a:lstStyle/>
        <a:p>
          <a:endParaRPr lang="en-US"/>
        </a:p>
      </dgm:t>
    </dgm:pt>
    <dgm:pt modelId="{03A99203-F141-47EB-9A35-D0F8D026A4E1}">
      <dgm:prSet phldrT="[Text]" custT="1"/>
      <dgm:spPr>
        <a:xfrm>
          <a:off x="686991" y="2565400"/>
          <a:ext cx="1396699" cy="891868"/>
        </a:xfrm>
        <a:scene3d>
          <a:camera prst="orthographicFront"/>
          <a:lightRig rig="flat" dir="t"/>
        </a:scene3d>
        <a:sp3d prstMaterial="dkEdge">
          <a:bevelT w="8200" h="38100"/>
        </a:sp3d>
      </dgm:spPr>
      <dgm:t>
        <a:bodyPr/>
        <a:lstStyle/>
        <a:p>
          <a:r>
            <a:rPr lang="en-US" sz="1400" b="1" dirty="0">
              <a:latin typeface="+mn-lt"/>
              <a:ea typeface="+mn-ea"/>
              <a:cs typeface="Arial"/>
            </a:rPr>
            <a:t>Shared Vision</a:t>
          </a:r>
          <a:endParaRPr lang="en-US" sz="1400" dirty="0">
            <a:latin typeface="+mn-lt"/>
            <a:ea typeface="+mn-ea"/>
            <a:cs typeface="Arial"/>
          </a:endParaRPr>
        </a:p>
        <a:p>
          <a:r>
            <a:rPr lang="en-US" sz="1400" dirty="0">
              <a:latin typeface="+mn-lt"/>
              <a:ea typeface="+mn-ea"/>
              <a:cs typeface="Arial"/>
            </a:rPr>
            <a:t>All want the child to be healthy, happy, and successful.</a:t>
          </a:r>
        </a:p>
      </dgm:t>
    </dgm:pt>
    <dgm:pt modelId="{57682E65-82A9-453A-9E63-A2BFA1F323DC}" type="parTrans" cxnId="{60C2C9F1-B37D-4E50-9691-4CD0FC52B00F}">
      <dgm:prSet/>
      <dgm:spPr>
        <a:xfrm rot="10800000">
          <a:off x="1385341" y="2790991"/>
          <a:ext cx="1705832" cy="440685"/>
        </a:xfrm>
      </dgm:spPr>
      <dgm:t>
        <a:bodyPr/>
        <a:lstStyle/>
        <a:p>
          <a:endParaRPr lang="en-US"/>
        </a:p>
      </dgm:t>
    </dgm:pt>
    <dgm:pt modelId="{CF8727C3-46E2-4EE3-850D-758141B9C169}" type="sibTrans" cxnId="{60C2C9F1-B37D-4E50-9691-4CD0FC52B00F}">
      <dgm:prSet/>
      <dgm:spPr/>
      <dgm:t>
        <a:bodyPr/>
        <a:lstStyle/>
        <a:p>
          <a:endParaRPr lang="en-US"/>
        </a:p>
      </dgm:t>
    </dgm:pt>
    <dgm:pt modelId="{0544FF3B-5D67-4617-A89A-E811E8498253}">
      <dgm:prSet phldrT="[Text]" custT="1"/>
      <dgm:spPr>
        <a:xfrm>
          <a:off x="2133271" y="345553"/>
          <a:ext cx="1082385" cy="865908"/>
        </a:xfrm>
        <a:scene3d>
          <a:camera prst="orthographicFront"/>
          <a:lightRig rig="flat" dir="t"/>
        </a:scene3d>
        <a:sp3d prstMaterial="dkEdge">
          <a:bevelT w="8200" h="38100"/>
        </a:sp3d>
      </dgm:spPr>
      <dgm:t>
        <a:bodyPr/>
        <a:lstStyle/>
        <a:p>
          <a:r>
            <a:rPr lang="en-US" sz="1400" b="1" dirty="0">
              <a:latin typeface="+mn-lt"/>
              <a:ea typeface="+mn-ea"/>
              <a:cs typeface="Arial"/>
            </a:rPr>
            <a:t>Equal Partners</a:t>
          </a:r>
        </a:p>
        <a:p>
          <a:r>
            <a:rPr lang="en-US" sz="1400" dirty="0">
              <a:latin typeface="+mn-lt"/>
              <a:ea typeface="+mn-ea"/>
              <a:cs typeface="Arial"/>
            </a:rPr>
            <a:t>All ideas, concerns, and questions are heard and are valued.</a:t>
          </a:r>
        </a:p>
      </dgm:t>
    </dgm:pt>
    <dgm:pt modelId="{AB3897ED-EFA7-440A-B0F7-80EE9A66E19C}" type="parTrans" cxnId="{75C1B825-FB5C-4280-848D-BDF2A7173E14}">
      <dgm:prSet/>
      <dgm:spPr>
        <a:xfrm rot="14400000">
          <a:off x="2248006" y="1296811"/>
          <a:ext cx="1705832" cy="440685"/>
        </a:xfrm>
      </dgm:spPr>
      <dgm:t>
        <a:bodyPr/>
        <a:lstStyle/>
        <a:p>
          <a:endParaRPr lang="en-US"/>
        </a:p>
      </dgm:t>
    </dgm:pt>
    <dgm:pt modelId="{7EAC0995-B6FD-44C2-9CE8-65BE8F9392A1}" type="sibTrans" cxnId="{75C1B825-FB5C-4280-848D-BDF2A7173E14}">
      <dgm:prSet/>
      <dgm:spPr/>
      <dgm:t>
        <a:bodyPr/>
        <a:lstStyle/>
        <a:p>
          <a:endParaRPr lang="en-US"/>
        </a:p>
      </dgm:t>
    </dgm:pt>
    <dgm:pt modelId="{9EBD15FD-ADBA-42EF-9260-1F642412C755}">
      <dgm:prSet phldrT="[Text]" custT="1"/>
      <dgm:spPr>
        <a:xfrm>
          <a:off x="3353988" y="133"/>
          <a:ext cx="1219198" cy="865908"/>
        </a:xfrm>
        <a:scene3d>
          <a:camera prst="orthographicFront"/>
          <a:lightRig rig="flat" dir="t"/>
        </a:scene3d>
        <a:sp3d prstMaterial="dkEdge">
          <a:bevelT w="8200" h="38100"/>
        </a:sp3d>
      </dgm:spPr>
      <dgm:t>
        <a:bodyPr/>
        <a:lstStyle/>
        <a:p>
          <a:r>
            <a:rPr lang="en-US" sz="1400" b="1" dirty="0">
              <a:latin typeface="+mn-lt"/>
              <a:ea typeface="+mn-ea"/>
              <a:cs typeface="Arial"/>
            </a:rPr>
            <a:t>Collaboration</a:t>
          </a:r>
        </a:p>
        <a:p>
          <a:r>
            <a:rPr lang="en-US" sz="1400" dirty="0">
              <a:latin typeface="+mn-lt"/>
              <a:ea typeface="+mn-ea"/>
              <a:cs typeface="Arial"/>
            </a:rPr>
            <a:t>Everyone works together to come up with a plan. </a:t>
          </a:r>
        </a:p>
      </dgm:t>
    </dgm:pt>
    <dgm:pt modelId="{20663633-22E4-455B-8BA4-A0EF5CD7BC75}" type="parTrans" cxnId="{733AB987-4794-404A-A78C-8C6AE9C6E8C6}">
      <dgm:prSet/>
      <dgm:spPr>
        <a:xfrm rot="16200000">
          <a:off x="3110671" y="1065661"/>
          <a:ext cx="1705832" cy="440685"/>
        </a:xfrm>
      </dgm:spPr>
      <dgm:t>
        <a:bodyPr/>
        <a:lstStyle/>
        <a:p>
          <a:endParaRPr lang="en-US"/>
        </a:p>
      </dgm:t>
    </dgm:pt>
    <dgm:pt modelId="{842219CF-DF0E-49DD-9BC6-E23B26A601BB}" type="sibTrans" cxnId="{733AB987-4794-404A-A78C-8C6AE9C6E8C6}">
      <dgm:prSet/>
      <dgm:spPr/>
      <dgm:t>
        <a:bodyPr/>
        <a:lstStyle/>
        <a:p>
          <a:endParaRPr lang="en-US"/>
        </a:p>
      </dgm:t>
    </dgm:pt>
    <dgm:pt modelId="{0C0CD3FA-A18B-434B-A233-D0C1FDBB13A9}">
      <dgm:prSet phldrT="[Text]" custT="1"/>
      <dgm:spPr>
        <a:xfrm>
          <a:off x="1067989" y="1269998"/>
          <a:ext cx="1325543" cy="904423"/>
        </a:xfrm>
        <a:scene3d>
          <a:camera prst="orthographicFront"/>
          <a:lightRig rig="flat" dir="t"/>
        </a:scene3d>
        <a:sp3d prstMaterial="dkEdge">
          <a:bevelT w="8200" h="38100"/>
        </a:sp3d>
      </dgm:spPr>
      <dgm:t>
        <a:bodyPr/>
        <a:lstStyle/>
        <a:p>
          <a:r>
            <a:rPr lang="en-US" sz="1400" b="1" dirty="0">
              <a:latin typeface="+mn-lt"/>
              <a:ea typeface="+mn-ea"/>
              <a:cs typeface="Arial"/>
            </a:rPr>
            <a:t>Representation</a:t>
          </a:r>
        </a:p>
        <a:p>
          <a:r>
            <a:rPr lang="en-US" sz="1400" dirty="0">
              <a:latin typeface="+mn-lt"/>
              <a:ea typeface="+mn-ea"/>
              <a:cs typeface="Arial"/>
            </a:rPr>
            <a:t>Anyone working with the child or representing the child’s best  interest is present.</a:t>
          </a:r>
        </a:p>
      </dgm:t>
    </dgm:pt>
    <dgm:pt modelId="{2569AED5-3F7E-4F69-9582-806CBBA71365}" type="parTrans" cxnId="{F105872C-97B6-4DB4-88D4-93A4356F09E6}">
      <dgm:prSet/>
      <dgm:spPr>
        <a:xfrm rot="12600000">
          <a:off x="1616491" y="1928326"/>
          <a:ext cx="1705832" cy="440685"/>
        </a:xfrm>
      </dgm:spPr>
      <dgm:t>
        <a:bodyPr/>
        <a:lstStyle/>
        <a:p>
          <a:endParaRPr lang="en-US"/>
        </a:p>
      </dgm:t>
    </dgm:pt>
    <dgm:pt modelId="{BDD722CF-1C09-43CB-879A-7E6820A3D1EE}" type="sibTrans" cxnId="{F105872C-97B6-4DB4-88D4-93A4356F09E6}">
      <dgm:prSet/>
      <dgm:spPr/>
      <dgm:t>
        <a:bodyPr/>
        <a:lstStyle/>
        <a:p>
          <a:endParaRPr lang="en-US"/>
        </a:p>
      </dgm:t>
    </dgm:pt>
    <dgm:pt modelId="{E4ABAA03-255F-4756-8612-FDC76B6ED72B}">
      <dgm:prSet phldrT="[Text]" custT="1"/>
      <dgm:spPr>
        <a:xfrm>
          <a:off x="4649390" y="203191"/>
          <a:ext cx="1384154" cy="998210"/>
        </a:xfrm>
        <a:scene3d>
          <a:camera prst="orthographicFront"/>
          <a:lightRig rig="flat" dir="t"/>
        </a:scene3d>
        <a:sp3d prstMaterial="dkEdge">
          <a:bevelT w="8200" h="38100"/>
        </a:sp3d>
      </dgm:spPr>
      <dgm:t>
        <a:bodyPr/>
        <a:lstStyle/>
        <a:p>
          <a:r>
            <a:rPr lang="en-US" sz="1400" b="1" dirty="0">
              <a:latin typeface="+mn-lt"/>
              <a:ea typeface="+mn-ea"/>
              <a:cs typeface="Arial"/>
            </a:rPr>
            <a:t>Shared Responsibility</a:t>
          </a:r>
        </a:p>
        <a:p>
          <a:r>
            <a:rPr lang="en-US" sz="1400" dirty="0">
              <a:latin typeface="+mn-lt"/>
              <a:ea typeface="+mn-ea"/>
              <a:cs typeface="Arial"/>
            </a:rPr>
            <a:t>Everyone does their part to support the child’s learning at school, home, and in the community.</a:t>
          </a:r>
        </a:p>
      </dgm:t>
    </dgm:pt>
    <dgm:pt modelId="{B2A038E5-F1AE-4545-B6C7-99AD5C3CAAED}" type="parTrans" cxnId="{1A2F7A7B-BF6F-4D71-872D-0EE40E0D5B1A}">
      <dgm:prSet/>
      <dgm:spPr>
        <a:xfrm rot="18049557">
          <a:off x="3972411" y="1259276"/>
          <a:ext cx="1810405" cy="440685"/>
        </a:xfrm>
      </dgm:spPr>
      <dgm:t>
        <a:bodyPr/>
        <a:lstStyle/>
        <a:p>
          <a:endParaRPr lang="en-US"/>
        </a:p>
      </dgm:t>
    </dgm:pt>
    <dgm:pt modelId="{CD107D14-B095-4140-8E34-A1ADB892D8AF}" type="sibTrans" cxnId="{1A2F7A7B-BF6F-4D71-872D-0EE40E0D5B1A}">
      <dgm:prSet/>
      <dgm:spPr/>
      <dgm:t>
        <a:bodyPr/>
        <a:lstStyle/>
        <a:p>
          <a:endParaRPr lang="en-US"/>
        </a:p>
      </dgm:t>
    </dgm:pt>
    <dgm:pt modelId="{19FD058F-7C61-4DF3-9BDA-51FCADDFBCE9}">
      <dgm:prSet phldrT="[Text]" custT="1"/>
      <dgm:spPr>
        <a:xfrm>
          <a:off x="5536019" y="1269998"/>
          <a:ext cx="1320791" cy="904423"/>
        </a:xfrm>
        <a:scene3d>
          <a:camera prst="orthographicFront"/>
          <a:lightRig rig="flat" dir="t"/>
        </a:scene3d>
        <a:sp3d prstMaterial="dkEdge">
          <a:bevelT w="8200" h="38100"/>
        </a:sp3d>
      </dgm:spPr>
      <dgm:t>
        <a:bodyPr/>
        <a:lstStyle/>
        <a:p>
          <a:r>
            <a:rPr lang="en-US" sz="1400" b="1" dirty="0">
              <a:latin typeface="+mn-lt"/>
              <a:ea typeface="+mn-ea"/>
              <a:cs typeface="Arial"/>
            </a:rPr>
            <a:t>Information Sharing</a:t>
          </a:r>
        </a:p>
        <a:p>
          <a:r>
            <a:rPr lang="en-US" sz="1400" dirty="0">
              <a:latin typeface="+mn-lt"/>
              <a:ea typeface="+mn-ea"/>
              <a:cs typeface="Arial"/>
            </a:rPr>
            <a:t>The same information is given to all so all are able to make a well-informed decision.</a:t>
          </a:r>
        </a:p>
      </dgm:t>
    </dgm:pt>
    <dgm:pt modelId="{8601B36F-6B23-4CC8-9097-4AA03FD56CA0}" type="parTrans" cxnId="{7BB20E7C-2764-40A3-8309-19550DD10057}">
      <dgm:prSet/>
      <dgm:spPr>
        <a:xfrm rot="19800000">
          <a:off x="4604851" y="1928326"/>
          <a:ext cx="1705832" cy="440685"/>
        </a:xfrm>
      </dgm:spPr>
      <dgm:t>
        <a:bodyPr/>
        <a:lstStyle/>
        <a:p>
          <a:endParaRPr lang="en-US"/>
        </a:p>
      </dgm:t>
    </dgm:pt>
    <dgm:pt modelId="{3DEE1FCC-53FC-4953-AB05-BE95CD976D48}" type="sibTrans" cxnId="{7BB20E7C-2764-40A3-8309-19550DD10057}">
      <dgm:prSet/>
      <dgm:spPr/>
      <dgm:t>
        <a:bodyPr/>
        <a:lstStyle/>
        <a:p>
          <a:endParaRPr lang="en-US"/>
        </a:p>
      </dgm:t>
    </dgm:pt>
    <dgm:pt modelId="{62B17A0A-74E9-45F1-AA19-A6557140FA04}">
      <dgm:prSet phldrT="[Text]" custT="1"/>
      <dgm:spPr>
        <a:xfrm>
          <a:off x="5845860" y="2565400"/>
          <a:ext cx="1391947" cy="891868"/>
        </a:xfrm>
        <a:scene3d>
          <a:camera prst="orthographicFront"/>
          <a:lightRig rig="flat" dir="t"/>
        </a:scene3d>
        <a:sp3d prstMaterial="dkEdge">
          <a:bevelT w="8200" h="38100"/>
        </a:sp3d>
      </dgm:spPr>
      <dgm:t>
        <a:bodyPr/>
        <a:lstStyle/>
        <a:p>
          <a:r>
            <a:rPr lang="en-US" sz="1400" b="1" dirty="0">
              <a:latin typeface="+mn-lt"/>
              <a:ea typeface="+mn-ea"/>
              <a:cs typeface="Arial"/>
            </a:rPr>
            <a:t>Producing Results</a:t>
          </a:r>
        </a:p>
        <a:p>
          <a:r>
            <a:rPr lang="en-US" sz="1400" dirty="0">
              <a:latin typeface="+mn-lt"/>
              <a:ea typeface="+mn-ea"/>
              <a:cs typeface="Arial"/>
            </a:rPr>
            <a:t>Child makes progress.</a:t>
          </a:r>
        </a:p>
      </dgm:t>
    </dgm:pt>
    <dgm:pt modelId="{D31EB06A-36A8-4730-A72D-7479C7DBFF4F}" type="parTrans" cxnId="{D77AD799-E479-4334-8BA1-5C01D516E68C}">
      <dgm:prSet/>
      <dgm:spPr>
        <a:xfrm>
          <a:off x="4836001" y="2790991"/>
          <a:ext cx="1705832" cy="440685"/>
        </a:xfrm>
      </dgm:spPr>
      <dgm:t>
        <a:bodyPr/>
        <a:lstStyle/>
        <a:p>
          <a:endParaRPr lang="en-US"/>
        </a:p>
      </dgm:t>
    </dgm:pt>
    <dgm:pt modelId="{53A76060-F625-44C1-8ACA-FD497AC95C71}" type="sibTrans" cxnId="{D77AD799-E479-4334-8BA1-5C01D516E68C}">
      <dgm:prSet/>
      <dgm:spPr/>
      <dgm:t>
        <a:bodyPr/>
        <a:lstStyle/>
        <a:p>
          <a:endParaRPr lang="en-US"/>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13385" custScaleY="113822" custLinFactNeighborX="-1195" custLinFactNeighborY="-7105"/>
      <dgm:spPr>
        <a:prstGeom prst="ellipse">
          <a:avLst/>
        </a:prstGeom>
      </dgm:spPr>
    </dgm:pt>
    <dgm:pt modelId="{2EC8A1C6-2FCD-4C78-B6A6-7E5D65BD63DC}" type="pres">
      <dgm:prSet presAssocID="{57682E65-82A9-453A-9E63-A2BFA1F323DC}" presName="parTrans" presStyleLbl="bgSibTrans2D1" presStyleIdx="0" presStyleCnt="7"/>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43522" custScaleY="117948" custRadScaleRad="107850" custRadScaleInc="-6653">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80341" custScaleY="147892" custRadScaleRad="114998" custRadScaleInc="-28219">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210031" custScaleY="131604" custRadScaleRad="126696" custRadScaleInc="-4313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32649" custScaleY="133954" custRadScaleRad="94532" custRadScaleInc="-6973">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211229" custScaleY="131116" custRadScaleRad="123645" custRadScaleInc="38384">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custScaleX="93166" custLinFactNeighborX="-7320" custLinFactNeighborY="-28719"/>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68553" custScaleY="152276" custRadScaleRad="117674" custRadScaleInc="3184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36281" custScaleY="113654" custRadScaleRad="101981" custRadScaleInc="7965">
        <dgm:presLayoutVars>
          <dgm:bulletEnabled val="1"/>
        </dgm:presLayoutVars>
      </dgm:prSet>
      <dgm:spPr>
        <a:prstGeom prst="roundRect">
          <a:avLst>
            <a:gd name="adj" fmla="val 10000"/>
          </a:avLst>
        </a:prstGeom>
      </dgm:spPr>
    </dgm:pt>
  </dgm:ptLst>
  <dgm:cxnLst>
    <dgm:cxn modelId="{1DE74911-E039-4620-8FB4-87C1BF4823A7}" type="presOf" srcId="{D31EB06A-36A8-4730-A72D-7479C7DBFF4F}" destId="{466D476E-86F1-42BC-B9D9-9F0904CA524B}" srcOrd="0" destOrd="0" presId="urn:microsoft.com/office/officeart/2005/8/layout/radial4"/>
    <dgm:cxn modelId="{6886C11D-EC51-4C0D-B3D3-196C6741EE20}" type="presOf" srcId="{B7174B1E-99BF-45CF-ACD3-FF23A50531BF}" destId="{F6D3802C-3913-450B-AC59-DB34B2DED983}" srcOrd="0" destOrd="0" presId="urn:microsoft.com/office/officeart/2005/8/layout/radial4"/>
    <dgm:cxn modelId="{DCB26921-6150-4824-A7A0-2760B2409C12}" type="presOf" srcId="{0544FF3B-5D67-4617-A89A-E811E8498253}" destId="{2C680261-5314-4DD6-8F8E-4398BA66B526}"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E458B85E-A5C5-470B-A395-3FE3DB7D5FD8}" type="presOf" srcId="{9EBD15FD-ADBA-42EF-9260-1F642412C755}" destId="{EA2D9132-EEA9-491E-858D-376003B211F2}" srcOrd="0" destOrd="0" presId="urn:microsoft.com/office/officeart/2005/8/layout/radial4"/>
    <dgm:cxn modelId="{EBCCB966-E189-4B05-9EAE-05F28DF81966}" type="presOf" srcId="{E4ABAA03-255F-4756-8612-FDC76B6ED72B}" destId="{82C8CA4A-05A0-4BFA-A20C-C976BDAF6A85}" srcOrd="0" destOrd="0" presId="urn:microsoft.com/office/officeart/2005/8/layout/radial4"/>
    <dgm:cxn modelId="{F9F79374-6295-4650-ABAA-FA97018209F6}" type="presOf" srcId="{B2A038E5-F1AE-4545-B6C7-99AD5C3CAAED}" destId="{09438700-7042-432D-B150-A2ED452F9FA0}"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ACB5DC7B-D38D-44B0-9E8A-DBE34BC81208}" type="presOf" srcId="{2569AED5-3F7E-4F69-9582-806CBBA71365}" destId="{665A4EBF-69EA-4A84-92E3-DAE019B04006}" srcOrd="0" destOrd="0" presId="urn:microsoft.com/office/officeart/2005/8/layout/radial4"/>
    <dgm:cxn modelId="{7BB20E7C-2764-40A3-8309-19550DD10057}" srcId="{51E375BF-096A-4EB1-B16E-66534367832A}" destId="{19FD058F-7C61-4DF3-9BDA-51FCADDFBCE9}" srcOrd="5" destOrd="0" parTransId="{8601B36F-6B23-4CC8-9097-4AA03FD56CA0}" sibTransId="{3DEE1FCC-53FC-4953-AB05-BE95CD976D48}"/>
    <dgm:cxn modelId="{7304AD81-B94C-4CCC-8343-B4BD55B1A7FA}" type="presOf" srcId="{51E375BF-096A-4EB1-B16E-66534367832A}" destId="{007691EA-FD1F-4EA6-93DF-24A360424D1C}" srcOrd="0" destOrd="0" presId="urn:microsoft.com/office/officeart/2005/8/layout/radial4"/>
    <dgm:cxn modelId="{733AB987-4794-404A-A78C-8C6AE9C6E8C6}" srcId="{51E375BF-096A-4EB1-B16E-66534367832A}" destId="{9EBD15FD-ADBA-42EF-9260-1F642412C755}" srcOrd="3" destOrd="0" parTransId="{20663633-22E4-455B-8BA4-A0EF5CD7BC75}" sibTransId="{842219CF-DF0E-49DD-9BC6-E23B26A601BB}"/>
    <dgm:cxn modelId="{9159288C-A402-4DB1-A4E3-A900BFFB7423}" type="presOf" srcId="{62B17A0A-74E9-45F1-AA19-A6557140FA04}" destId="{72ECBA54-AD3E-4F09-85FA-9D076BCA934B}" srcOrd="0" destOrd="0" presId="urn:microsoft.com/office/officeart/2005/8/layout/radial4"/>
    <dgm:cxn modelId="{9695E196-0848-4B45-A5A1-EA37A50B1B09}" type="presOf" srcId="{57682E65-82A9-453A-9E63-A2BFA1F323DC}" destId="{2EC8A1C6-2FCD-4C78-B6A6-7E5D65BD63DC}" srcOrd="0" destOrd="0" presId="urn:microsoft.com/office/officeart/2005/8/layout/radial4"/>
    <dgm:cxn modelId="{6E4C9299-5DF5-462D-A63C-4918FD31DE6F}" type="presOf" srcId="{AB3897ED-EFA7-440A-B0F7-80EE9A66E19C}" destId="{B0914B70-FA07-43B2-869E-DA8072D23F10}" srcOrd="0" destOrd="0" presId="urn:microsoft.com/office/officeart/2005/8/layout/radial4"/>
    <dgm:cxn modelId="{D77AD799-E479-4334-8BA1-5C01D516E68C}" srcId="{51E375BF-096A-4EB1-B16E-66534367832A}" destId="{62B17A0A-74E9-45F1-AA19-A6557140FA04}" srcOrd="6" destOrd="0" parTransId="{D31EB06A-36A8-4730-A72D-7479C7DBFF4F}" sibTransId="{53A76060-F625-44C1-8ACA-FD497AC95C71}"/>
    <dgm:cxn modelId="{2C03C0B8-7612-4C8A-88A0-1B09DE767E88}" type="presOf" srcId="{03A99203-F141-47EB-9A35-D0F8D026A4E1}" destId="{5D226432-3137-4B20-BF7A-FD8982DA1436}" srcOrd="0" destOrd="0" presId="urn:microsoft.com/office/officeart/2005/8/layout/radial4"/>
    <dgm:cxn modelId="{0610C1C4-C73A-461C-BAEE-2655CC9F4934}" type="presOf" srcId="{8601B36F-6B23-4CC8-9097-4AA03FD56CA0}" destId="{E28E0505-5FD8-4D6A-AC9C-3423991475AA}" srcOrd="0" destOrd="0" presId="urn:microsoft.com/office/officeart/2005/8/layout/radial4"/>
    <dgm:cxn modelId="{0324C5EB-E87B-433D-9A38-4FF6CEDF772A}" type="presOf" srcId="{19FD058F-7C61-4DF3-9BDA-51FCADDFBCE9}" destId="{CF98BF16-D571-45DF-A40D-0DD7352CF3BA}" srcOrd="0" destOrd="0" presId="urn:microsoft.com/office/officeart/2005/8/layout/radial4"/>
    <dgm:cxn modelId="{B83478EF-67BD-45D2-8F64-9F5DF5A6A09B}" type="presOf" srcId="{0C0CD3FA-A18B-434B-A233-D0C1FDBB13A9}" destId="{0BFA0431-FDA2-4F8F-8736-3B33BA141276}" srcOrd="0" destOrd="0" presId="urn:microsoft.com/office/officeart/2005/8/layout/radial4"/>
    <dgm:cxn modelId="{142B2DF1-E3AA-4A12-B9D8-EAF51419EAC0}" type="presOf" srcId="{20663633-22E4-455B-8BA4-A0EF5CD7BC75}" destId="{BEA7060D-BC56-4227-B277-2028A1996410}"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1C53EA10-3FF6-4167-8F4B-70420911CC44}" type="presParOf" srcId="{F6D3802C-3913-450B-AC59-DB34B2DED983}" destId="{007691EA-FD1F-4EA6-93DF-24A360424D1C}" srcOrd="0" destOrd="0" presId="urn:microsoft.com/office/officeart/2005/8/layout/radial4"/>
    <dgm:cxn modelId="{F52F3A55-9423-4E63-8A34-233482DCC31D}" type="presParOf" srcId="{F6D3802C-3913-450B-AC59-DB34B2DED983}" destId="{2EC8A1C6-2FCD-4C78-B6A6-7E5D65BD63DC}" srcOrd="1" destOrd="0" presId="urn:microsoft.com/office/officeart/2005/8/layout/radial4"/>
    <dgm:cxn modelId="{61EDC200-AA73-4D55-AD3C-CAD07A57C3C9}" type="presParOf" srcId="{F6D3802C-3913-450B-AC59-DB34B2DED983}" destId="{5D226432-3137-4B20-BF7A-FD8982DA1436}" srcOrd="2" destOrd="0" presId="urn:microsoft.com/office/officeart/2005/8/layout/radial4"/>
    <dgm:cxn modelId="{4014E8DE-0C35-4C09-9A2E-A51554303542}" type="presParOf" srcId="{F6D3802C-3913-450B-AC59-DB34B2DED983}" destId="{665A4EBF-69EA-4A84-92E3-DAE019B04006}" srcOrd="3" destOrd="0" presId="urn:microsoft.com/office/officeart/2005/8/layout/radial4"/>
    <dgm:cxn modelId="{D6CF5B20-6DCE-4F5E-9FB9-A8DD70CC511D}" type="presParOf" srcId="{F6D3802C-3913-450B-AC59-DB34B2DED983}" destId="{0BFA0431-FDA2-4F8F-8736-3B33BA141276}" srcOrd="4" destOrd="0" presId="urn:microsoft.com/office/officeart/2005/8/layout/radial4"/>
    <dgm:cxn modelId="{6EBB4650-63F4-42E1-8138-6C4753B2CE66}" type="presParOf" srcId="{F6D3802C-3913-450B-AC59-DB34B2DED983}" destId="{B0914B70-FA07-43B2-869E-DA8072D23F10}" srcOrd="5" destOrd="0" presId="urn:microsoft.com/office/officeart/2005/8/layout/radial4"/>
    <dgm:cxn modelId="{E76AB581-5702-4861-B2AC-E4BD676C7FAA}" type="presParOf" srcId="{F6D3802C-3913-450B-AC59-DB34B2DED983}" destId="{2C680261-5314-4DD6-8F8E-4398BA66B526}" srcOrd="6" destOrd="0" presId="urn:microsoft.com/office/officeart/2005/8/layout/radial4"/>
    <dgm:cxn modelId="{299C39AC-3BA2-4652-B0CC-204FECF0408E}" type="presParOf" srcId="{F6D3802C-3913-450B-AC59-DB34B2DED983}" destId="{BEA7060D-BC56-4227-B277-2028A1996410}" srcOrd="7" destOrd="0" presId="urn:microsoft.com/office/officeart/2005/8/layout/radial4"/>
    <dgm:cxn modelId="{697F2A44-16E1-40CF-8F06-DE5939BDA25C}" type="presParOf" srcId="{F6D3802C-3913-450B-AC59-DB34B2DED983}" destId="{EA2D9132-EEA9-491E-858D-376003B211F2}" srcOrd="8" destOrd="0" presId="urn:microsoft.com/office/officeart/2005/8/layout/radial4"/>
    <dgm:cxn modelId="{80FDE183-F0D0-4120-ADAC-48A4E48D9C16}" type="presParOf" srcId="{F6D3802C-3913-450B-AC59-DB34B2DED983}" destId="{09438700-7042-432D-B150-A2ED452F9FA0}" srcOrd="9" destOrd="0" presId="urn:microsoft.com/office/officeart/2005/8/layout/radial4"/>
    <dgm:cxn modelId="{E9054D5A-9E3D-4491-8FFC-B41994D615F1}" type="presParOf" srcId="{F6D3802C-3913-450B-AC59-DB34B2DED983}" destId="{82C8CA4A-05A0-4BFA-A20C-C976BDAF6A85}" srcOrd="10" destOrd="0" presId="urn:microsoft.com/office/officeart/2005/8/layout/radial4"/>
    <dgm:cxn modelId="{2BB6DED5-2FF8-40AB-8EF7-C5579611A555}" type="presParOf" srcId="{F6D3802C-3913-450B-AC59-DB34B2DED983}" destId="{E28E0505-5FD8-4D6A-AC9C-3423991475AA}" srcOrd="11" destOrd="0" presId="urn:microsoft.com/office/officeart/2005/8/layout/radial4"/>
    <dgm:cxn modelId="{CC918506-1F01-4D20-ACA7-D3279ECBEF3A}" type="presParOf" srcId="{F6D3802C-3913-450B-AC59-DB34B2DED983}" destId="{CF98BF16-D571-45DF-A40D-0DD7352CF3BA}" srcOrd="12" destOrd="0" presId="urn:microsoft.com/office/officeart/2005/8/layout/radial4"/>
    <dgm:cxn modelId="{E88151C9-692E-4703-A6F8-14E2B2DB0D49}" type="presParOf" srcId="{F6D3802C-3913-450B-AC59-DB34B2DED983}" destId="{466D476E-86F1-42BC-B9D9-9F0904CA524B}" srcOrd="13" destOrd="0" presId="urn:microsoft.com/office/officeart/2005/8/layout/radial4"/>
    <dgm:cxn modelId="{9DBEF963-A440-4BDD-93F4-AADD20FBEB0C}"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A900F6-97E0-4C55-BE11-F03CD43692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7C20D70-D314-43A0-B767-1E30F343B292}">
      <dgm:prSet phldrT="[Text]" custT="1"/>
      <dgm:spPr/>
      <dgm:t>
        <a:bodyPr/>
        <a:lstStyle/>
        <a:p>
          <a:r>
            <a:rPr lang="en-US" sz="1800" dirty="0"/>
            <a:t>1. Information Gathering</a:t>
          </a:r>
        </a:p>
      </dgm:t>
    </dgm:pt>
    <dgm:pt modelId="{88795A2E-F2FF-4390-AB8A-67C9B4E80E4C}" type="parTrans" cxnId="{9BAD816B-1D51-4EDF-9D0E-CCCADA07C136}">
      <dgm:prSet/>
      <dgm:spPr/>
      <dgm:t>
        <a:bodyPr/>
        <a:lstStyle/>
        <a:p>
          <a:endParaRPr lang="en-US"/>
        </a:p>
      </dgm:t>
    </dgm:pt>
    <dgm:pt modelId="{F76E4434-ED01-45ED-AEFA-5D3726DB09B5}" type="sibTrans" cxnId="{9BAD816B-1D51-4EDF-9D0E-CCCADA07C136}">
      <dgm:prSet/>
      <dgm:spPr/>
      <dgm:t>
        <a:bodyPr/>
        <a:lstStyle/>
        <a:p>
          <a:endParaRPr lang="en-US"/>
        </a:p>
      </dgm:t>
    </dgm:pt>
    <dgm:pt modelId="{4CAB553E-480A-4A83-BA04-E14B8EB26507}">
      <dgm:prSet phldrT="[Text]" custT="1"/>
      <dgm:spPr/>
      <dgm:t>
        <a:bodyPr/>
        <a:lstStyle/>
        <a:p>
          <a:r>
            <a:rPr lang="en-US" sz="1800" dirty="0"/>
            <a:t>2. Goal Setting</a:t>
          </a:r>
        </a:p>
      </dgm:t>
    </dgm:pt>
    <dgm:pt modelId="{0D6F0608-03ED-41CA-B091-1C20706DF9C7}" type="parTrans" cxnId="{374D54DE-3B04-4A4C-8B9E-5ECAD1611C41}">
      <dgm:prSet/>
      <dgm:spPr/>
      <dgm:t>
        <a:bodyPr/>
        <a:lstStyle/>
        <a:p>
          <a:endParaRPr lang="en-US"/>
        </a:p>
      </dgm:t>
    </dgm:pt>
    <dgm:pt modelId="{AA5EC15E-DF3B-4D8C-A20D-F3737C665869}" type="sibTrans" cxnId="{374D54DE-3B04-4A4C-8B9E-5ECAD1611C41}">
      <dgm:prSet/>
      <dgm:spPr/>
      <dgm:t>
        <a:bodyPr/>
        <a:lstStyle/>
        <a:p>
          <a:endParaRPr lang="en-US"/>
        </a:p>
      </dgm:t>
    </dgm:pt>
    <dgm:pt modelId="{EE53EC56-100B-46AF-902C-7F2A25C19581}">
      <dgm:prSet phldrT="[Text]" custT="1"/>
      <dgm:spPr/>
      <dgm:t>
        <a:bodyPr/>
        <a:lstStyle/>
        <a:p>
          <a:r>
            <a:rPr lang="en-US" sz="1800" dirty="0"/>
            <a:t>3. Planning</a:t>
          </a:r>
        </a:p>
      </dgm:t>
    </dgm:pt>
    <dgm:pt modelId="{8C8E34CB-FCCF-4FBE-A00B-455793413F77}" type="parTrans" cxnId="{15338399-3512-4E0D-87C8-93585FC09A4A}">
      <dgm:prSet/>
      <dgm:spPr/>
      <dgm:t>
        <a:bodyPr/>
        <a:lstStyle/>
        <a:p>
          <a:endParaRPr lang="en-US"/>
        </a:p>
      </dgm:t>
    </dgm:pt>
    <dgm:pt modelId="{747B5FD6-C1B0-4BE0-A943-C84DD8E19355}" type="sibTrans" cxnId="{15338399-3512-4E0D-87C8-93585FC09A4A}">
      <dgm:prSet/>
      <dgm:spPr/>
      <dgm:t>
        <a:bodyPr/>
        <a:lstStyle/>
        <a:p>
          <a:endParaRPr lang="en-US"/>
        </a:p>
      </dgm:t>
    </dgm:pt>
    <dgm:pt modelId="{029D683F-3EA2-403D-8163-F3B7CC1B6BB7}">
      <dgm:prSet phldrT="[Text]" custT="1"/>
      <dgm:spPr/>
      <dgm:t>
        <a:bodyPr/>
        <a:lstStyle/>
        <a:p>
          <a:r>
            <a:rPr lang="en-US" sz="1800" dirty="0"/>
            <a:t>4.Collaboration</a:t>
          </a:r>
        </a:p>
      </dgm:t>
    </dgm:pt>
    <dgm:pt modelId="{9C4D85DE-88D6-4819-ADE5-127040EA5E3F}" type="parTrans" cxnId="{31403A23-5DDE-4E5B-874A-C5D9AD97C1A2}">
      <dgm:prSet/>
      <dgm:spPr/>
      <dgm:t>
        <a:bodyPr/>
        <a:lstStyle/>
        <a:p>
          <a:endParaRPr lang="en-US"/>
        </a:p>
      </dgm:t>
    </dgm:pt>
    <dgm:pt modelId="{CCC32403-4D43-44BA-BB30-0F54E1B49000}" type="sibTrans" cxnId="{31403A23-5DDE-4E5B-874A-C5D9AD97C1A2}">
      <dgm:prSet/>
      <dgm:spPr/>
      <dgm:t>
        <a:bodyPr/>
        <a:lstStyle/>
        <a:p>
          <a:endParaRPr lang="en-US"/>
        </a:p>
      </dgm:t>
    </dgm:pt>
    <dgm:pt modelId="{1887FE4B-C13E-4DD8-B6DC-8392EE54FF21}">
      <dgm:prSet phldrT="[Text]" custT="1"/>
      <dgm:spPr/>
      <dgm:t>
        <a:bodyPr/>
        <a:lstStyle/>
        <a:p>
          <a:r>
            <a:rPr lang="en-US" sz="1800" dirty="0"/>
            <a:t>5. Evaluation</a:t>
          </a:r>
        </a:p>
      </dgm:t>
    </dgm:pt>
    <dgm:pt modelId="{F11C99B8-6A62-45B3-A1D7-69E5AFCC21CB}" type="parTrans" cxnId="{BFFD5168-637D-4C6E-BE87-A2D30049855A}">
      <dgm:prSet/>
      <dgm:spPr/>
      <dgm:t>
        <a:bodyPr/>
        <a:lstStyle/>
        <a:p>
          <a:endParaRPr lang="en-US"/>
        </a:p>
      </dgm:t>
    </dgm:pt>
    <dgm:pt modelId="{50F16976-A38B-4D56-9AB0-D063F1E68B9B}" type="sibTrans" cxnId="{BFFD5168-637D-4C6E-BE87-A2D30049855A}">
      <dgm:prSet/>
      <dgm:spPr/>
      <dgm:t>
        <a:bodyPr/>
        <a:lstStyle/>
        <a:p>
          <a:endParaRPr lang="en-US"/>
        </a:p>
      </dgm:t>
    </dgm:pt>
    <dgm:pt modelId="{E4FC0537-FD01-4CED-9B74-0568E8B34DCD}">
      <dgm:prSet phldrT="[Text]" custT="1"/>
      <dgm:spPr/>
      <dgm:t>
        <a:bodyPr/>
        <a:lstStyle/>
        <a:p>
          <a:r>
            <a:rPr lang="en-US" sz="1800" dirty="0"/>
            <a:t>6. Reaching Agreement</a:t>
          </a:r>
        </a:p>
      </dgm:t>
    </dgm:pt>
    <dgm:pt modelId="{A6384B4C-FFF1-4A3E-8ED7-4C1F15AC37A1}" type="parTrans" cxnId="{A41C3952-1F4A-48F3-B051-B2B31C1CC07F}">
      <dgm:prSet/>
      <dgm:spPr/>
      <dgm:t>
        <a:bodyPr/>
        <a:lstStyle/>
        <a:p>
          <a:endParaRPr lang="en-US"/>
        </a:p>
      </dgm:t>
    </dgm:pt>
    <dgm:pt modelId="{A1BDBC6F-BC93-46AA-B7BD-1B6AAE258200}" type="sibTrans" cxnId="{A41C3952-1F4A-48F3-B051-B2B31C1CC07F}">
      <dgm:prSet/>
      <dgm:spPr/>
      <dgm:t>
        <a:bodyPr/>
        <a:lstStyle/>
        <a:p>
          <a:endParaRPr lang="en-US"/>
        </a:p>
      </dgm:t>
    </dgm:pt>
    <dgm:pt modelId="{C0F46C9B-9358-4850-87D0-3C56A7E57ABB}" type="pres">
      <dgm:prSet presAssocID="{3BA900F6-97E0-4C55-BE11-F03CD43692F8}" presName="cycle" presStyleCnt="0">
        <dgm:presLayoutVars>
          <dgm:dir/>
          <dgm:resizeHandles val="exact"/>
        </dgm:presLayoutVars>
      </dgm:prSet>
      <dgm:spPr/>
    </dgm:pt>
    <dgm:pt modelId="{E8266A17-CFD8-4B80-B6D1-4E68FE7E4C95}" type="pres">
      <dgm:prSet presAssocID="{07C20D70-D314-43A0-B767-1E30F343B292}" presName="dummy" presStyleCnt="0"/>
      <dgm:spPr/>
    </dgm:pt>
    <dgm:pt modelId="{AEEEDED4-9F43-459B-871A-CB4F3BA59AFD}" type="pres">
      <dgm:prSet presAssocID="{07C20D70-D314-43A0-B767-1E30F343B292}" presName="node" presStyleLbl="revTx" presStyleIdx="0" presStyleCnt="6" custScaleX="240885" custScaleY="82868" custRadScaleRad="96676" custRadScaleInc="71996">
        <dgm:presLayoutVars>
          <dgm:bulletEnabled val="1"/>
        </dgm:presLayoutVars>
      </dgm:prSet>
      <dgm:spPr/>
    </dgm:pt>
    <dgm:pt modelId="{F57AC49F-434F-444D-BFAE-503412325681}" type="pres">
      <dgm:prSet presAssocID="{F76E4434-ED01-45ED-AEFA-5D3726DB09B5}" presName="sibTrans" presStyleLbl="node1" presStyleIdx="0" presStyleCnt="6"/>
      <dgm:spPr/>
    </dgm:pt>
    <dgm:pt modelId="{1D6A2F2D-8714-4D29-BA48-E2442EDEDF24}" type="pres">
      <dgm:prSet presAssocID="{4CAB553E-480A-4A83-BA04-E14B8EB26507}" presName="dummy" presStyleCnt="0"/>
      <dgm:spPr/>
    </dgm:pt>
    <dgm:pt modelId="{674619BD-C017-42F9-B2B8-328E6BB75F05}" type="pres">
      <dgm:prSet presAssocID="{4CAB553E-480A-4A83-BA04-E14B8EB26507}" presName="node" presStyleLbl="revTx" presStyleIdx="1" presStyleCnt="6" custScaleX="240885" custScaleY="52418" custRadScaleRad="99016" custRadScaleInc="34074">
        <dgm:presLayoutVars>
          <dgm:bulletEnabled val="1"/>
        </dgm:presLayoutVars>
      </dgm:prSet>
      <dgm:spPr/>
    </dgm:pt>
    <dgm:pt modelId="{CB837261-A498-435E-B3DD-D74E15C60C11}" type="pres">
      <dgm:prSet presAssocID="{AA5EC15E-DF3B-4D8C-A20D-F3737C665869}" presName="sibTrans" presStyleLbl="node1" presStyleIdx="1" presStyleCnt="6"/>
      <dgm:spPr/>
    </dgm:pt>
    <dgm:pt modelId="{AE463E73-E6FA-4AF3-AC15-C46F7BD4950A}" type="pres">
      <dgm:prSet presAssocID="{EE53EC56-100B-46AF-902C-7F2A25C19581}" presName="dummy" presStyleCnt="0"/>
      <dgm:spPr/>
    </dgm:pt>
    <dgm:pt modelId="{B5F06A97-2BD3-41B0-B1D4-CD6548D9747A}" type="pres">
      <dgm:prSet presAssocID="{EE53EC56-100B-46AF-902C-7F2A25C19581}" presName="node" presStyleLbl="revTx" presStyleIdx="2" presStyleCnt="6" custScaleX="228348" custScaleY="54664" custRadScaleRad="104168" custRadScaleInc="-36958">
        <dgm:presLayoutVars>
          <dgm:bulletEnabled val="1"/>
        </dgm:presLayoutVars>
      </dgm:prSet>
      <dgm:spPr/>
    </dgm:pt>
    <dgm:pt modelId="{1E3672F2-B14D-43C8-8CB9-C0AEC00BA0AB}" type="pres">
      <dgm:prSet presAssocID="{747B5FD6-C1B0-4BE0-A943-C84DD8E19355}" presName="sibTrans" presStyleLbl="node1" presStyleIdx="2" presStyleCnt="6"/>
      <dgm:spPr/>
    </dgm:pt>
    <dgm:pt modelId="{97E23CCB-88B5-4DA6-AF72-C488B7386B52}" type="pres">
      <dgm:prSet presAssocID="{029D683F-3EA2-403D-8163-F3B7CC1B6BB7}" presName="dummy" presStyleCnt="0"/>
      <dgm:spPr/>
    </dgm:pt>
    <dgm:pt modelId="{7225EB6C-F508-4CDF-871E-0C7BEFE2C4FE}" type="pres">
      <dgm:prSet presAssocID="{029D683F-3EA2-403D-8163-F3B7CC1B6BB7}" presName="node" presStyleLbl="revTx" presStyleIdx="3" presStyleCnt="6" custScaleX="240885" custScaleY="56410" custRadScaleRad="99408" custRadScaleInc="18193">
        <dgm:presLayoutVars>
          <dgm:bulletEnabled val="1"/>
        </dgm:presLayoutVars>
      </dgm:prSet>
      <dgm:spPr/>
    </dgm:pt>
    <dgm:pt modelId="{2339F644-59DB-4DA7-B06B-CB5BD77132C8}" type="pres">
      <dgm:prSet presAssocID="{CCC32403-4D43-44BA-BB30-0F54E1B49000}" presName="sibTrans" presStyleLbl="node1" presStyleIdx="3" presStyleCnt="6"/>
      <dgm:spPr/>
    </dgm:pt>
    <dgm:pt modelId="{FE0CDA00-599C-4349-B161-DFFC8E7DBD78}" type="pres">
      <dgm:prSet presAssocID="{1887FE4B-C13E-4DD8-B6DC-8392EE54FF21}" presName="dummy" presStyleCnt="0"/>
      <dgm:spPr/>
    </dgm:pt>
    <dgm:pt modelId="{F7617ADB-21AD-42FF-8D89-9BCA536E0421}" type="pres">
      <dgm:prSet presAssocID="{1887FE4B-C13E-4DD8-B6DC-8392EE54FF21}" presName="node" presStyleLbl="revTx" presStyleIdx="4" presStyleCnt="6" custScaleX="240885" custScaleY="52418" custRadScaleRad="95236" custRadScaleInc="-35433">
        <dgm:presLayoutVars>
          <dgm:bulletEnabled val="1"/>
        </dgm:presLayoutVars>
      </dgm:prSet>
      <dgm:spPr/>
    </dgm:pt>
    <dgm:pt modelId="{FB7532D5-C387-4F3F-A254-2C859456EB80}" type="pres">
      <dgm:prSet presAssocID="{50F16976-A38B-4D56-9AB0-D063F1E68B9B}" presName="sibTrans" presStyleLbl="node1" presStyleIdx="4" presStyleCnt="6"/>
      <dgm:spPr/>
    </dgm:pt>
    <dgm:pt modelId="{0665BB53-CACA-452A-824E-72E5DA76577B}" type="pres">
      <dgm:prSet presAssocID="{E4FC0537-FD01-4CED-9B74-0568E8B34DCD}" presName="dummy" presStyleCnt="0"/>
      <dgm:spPr/>
    </dgm:pt>
    <dgm:pt modelId="{7975671C-20B7-4F99-9F9C-6AD96EB0A25E}" type="pres">
      <dgm:prSet presAssocID="{E4FC0537-FD01-4CED-9B74-0568E8B34DCD}" presName="node" presStyleLbl="revTx" presStyleIdx="5" presStyleCnt="6" custScaleX="240885" custScaleY="82868" custRadScaleRad="94051" custRadScaleInc="-63709">
        <dgm:presLayoutVars>
          <dgm:bulletEnabled val="1"/>
        </dgm:presLayoutVars>
      </dgm:prSet>
      <dgm:spPr/>
    </dgm:pt>
    <dgm:pt modelId="{88CDF279-DE67-44BC-A50B-A2C668906B68}" type="pres">
      <dgm:prSet presAssocID="{A1BDBC6F-BC93-46AA-B7BD-1B6AAE258200}" presName="sibTrans" presStyleLbl="node1" presStyleIdx="5" presStyleCnt="6"/>
      <dgm:spPr/>
    </dgm:pt>
  </dgm:ptLst>
  <dgm:cxnLst>
    <dgm:cxn modelId="{FE5CB220-2FC3-4B7C-98A4-F7E3F2819DAA}" type="presOf" srcId="{50F16976-A38B-4D56-9AB0-D063F1E68B9B}" destId="{FB7532D5-C387-4F3F-A254-2C859456EB80}" srcOrd="0" destOrd="0" presId="urn:microsoft.com/office/officeart/2005/8/layout/cycle1"/>
    <dgm:cxn modelId="{31403A23-5DDE-4E5B-874A-C5D9AD97C1A2}" srcId="{3BA900F6-97E0-4C55-BE11-F03CD43692F8}" destId="{029D683F-3EA2-403D-8163-F3B7CC1B6BB7}" srcOrd="3" destOrd="0" parTransId="{9C4D85DE-88D6-4819-ADE5-127040EA5E3F}" sibTransId="{CCC32403-4D43-44BA-BB30-0F54E1B49000}"/>
    <dgm:cxn modelId="{8EBB2633-6B7F-4E2C-8B81-2E8FEF516C8B}" type="presOf" srcId="{A1BDBC6F-BC93-46AA-B7BD-1B6AAE258200}" destId="{88CDF279-DE67-44BC-A50B-A2C668906B68}" srcOrd="0" destOrd="0" presId="urn:microsoft.com/office/officeart/2005/8/layout/cycle1"/>
    <dgm:cxn modelId="{F2F4D346-1BF9-4EBB-A263-BBA525E206E6}" type="presOf" srcId="{EE53EC56-100B-46AF-902C-7F2A25C19581}" destId="{B5F06A97-2BD3-41B0-B1D4-CD6548D9747A}" srcOrd="0" destOrd="0" presId="urn:microsoft.com/office/officeart/2005/8/layout/cycle1"/>
    <dgm:cxn modelId="{BFFD5168-637D-4C6E-BE87-A2D30049855A}" srcId="{3BA900F6-97E0-4C55-BE11-F03CD43692F8}" destId="{1887FE4B-C13E-4DD8-B6DC-8392EE54FF21}" srcOrd="4" destOrd="0" parTransId="{F11C99B8-6A62-45B3-A1D7-69E5AFCC21CB}" sibTransId="{50F16976-A38B-4D56-9AB0-D063F1E68B9B}"/>
    <dgm:cxn modelId="{9BAD816B-1D51-4EDF-9D0E-CCCADA07C136}" srcId="{3BA900F6-97E0-4C55-BE11-F03CD43692F8}" destId="{07C20D70-D314-43A0-B767-1E30F343B292}" srcOrd="0" destOrd="0" parTransId="{88795A2E-F2FF-4390-AB8A-67C9B4E80E4C}" sibTransId="{F76E4434-ED01-45ED-AEFA-5D3726DB09B5}"/>
    <dgm:cxn modelId="{A41C3952-1F4A-48F3-B051-B2B31C1CC07F}" srcId="{3BA900F6-97E0-4C55-BE11-F03CD43692F8}" destId="{E4FC0537-FD01-4CED-9B74-0568E8B34DCD}" srcOrd="5" destOrd="0" parTransId="{A6384B4C-FFF1-4A3E-8ED7-4C1F15AC37A1}" sibTransId="{A1BDBC6F-BC93-46AA-B7BD-1B6AAE258200}"/>
    <dgm:cxn modelId="{57758752-4FBC-4CA5-BC87-981DC2FB85E1}" type="presOf" srcId="{F76E4434-ED01-45ED-AEFA-5D3726DB09B5}" destId="{F57AC49F-434F-444D-BFAE-503412325681}" srcOrd="0" destOrd="0" presId="urn:microsoft.com/office/officeart/2005/8/layout/cycle1"/>
    <dgm:cxn modelId="{1600FB7A-F305-47E7-9C1D-27D57C68D7DF}" type="presOf" srcId="{E4FC0537-FD01-4CED-9B74-0568E8B34DCD}" destId="{7975671C-20B7-4F99-9F9C-6AD96EB0A25E}" srcOrd="0" destOrd="0" presId="urn:microsoft.com/office/officeart/2005/8/layout/cycle1"/>
    <dgm:cxn modelId="{D70BA47E-59CE-49C2-9AA1-3774F66DE200}" type="presOf" srcId="{1887FE4B-C13E-4DD8-B6DC-8392EE54FF21}" destId="{F7617ADB-21AD-42FF-8D89-9BCA536E0421}" srcOrd="0" destOrd="0" presId="urn:microsoft.com/office/officeart/2005/8/layout/cycle1"/>
    <dgm:cxn modelId="{A6279F94-FA3D-4E97-B7C4-EB840317EB07}" type="presOf" srcId="{AA5EC15E-DF3B-4D8C-A20D-F3737C665869}" destId="{CB837261-A498-435E-B3DD-D74E15C60C11}" srcOrd="0" destOrd="0" presId="urn:microsoft.com/office/officeart/2005/8/layout/cycle1"/>
    <dgm:cxn modelId="{C89B2196-1C2E-412C-86FA-24D385D4F6BC}" type="presOf" srcId="{CCC32403-4D43-44BA-BB30-0F54E1B49000}" destId="{2339F644-59DB-4DA7-B06B-CB5BD77132C8}" srcOrd="0" destOrd="0" presId="urn:microsoft.com/office/officeart/2005/8/layout/cycle1"/>
    <dgm:cxn modelId="{15338399-3512-4E0D-87C8-93585FC09A4A}" srcId="{3BA900F6-97E0-4C55-BE11-F03CD43692F8}" destId="{EE53EC56-100B-46AF-902C-7F2A25C19581}" srcOrd="2" destOrd="0" parTransId="{8C8E34CB-FCCF-4FBE-A00B-455793413F77}" sibTransId="{747B5FD6-C1B0-4BE0-A943-C84DD8E19355}"/>
    <dgm:cxn modelId="{2136B59C-45D7-4EDB-AE49-911B95C6B13A}" type="presOf" srcId="{029D683F-3EA2-403D-8163-F3B7CC1B6BB7}" destId="{7225EB6C-F508-4CDF-871E-0C7BEFE2C4FE}" srcOrd="0" destOrd="0" presId="urn:microsoft.com/office/officeart/2005/8/layout/cycle1"/>
    <dgm:cxn modelId="{61F95AA3-F795-4FB4-8705-1C2E7EEC0E25}" type="presOf" srcId="{4CAB553E-480A-4A83-BA04-E14B8EB26507}" destId="{674619BD-C017-42F9-B2B8-328E6BB75F05}" srcOrd="0" destOrd="0" presId="urn:microsoft.com/office/officeart/2005/8/layout/cycle1"/>
    <dgm:cxn modelId="{37C2ABAF-8809-4CDE-A801-5CBE807B8034}" type="presOf" srcId="{3BA900F6-97E0-4C55-BE11-F03CD43692F8}" destId="{C0F46C9B-9358-4850-87D0-3C56A7E57ABB}" srcOrd="0" destOrd="0" presId="urn:microsoft.com/office/officeart/2005/8/layout/cycle1"/>
    <dgm:cxn modelId="{BC64FCC2-3A7B-4F8E-87DC-2B4987833703}" type="presOf" srcId="{07C20D70-D314-43A0-B767-1E30F343B292}" destId="{AEEEDED4-9F43-459B-871A-CB4F3BA59AFD}" srcOrd="0" destOrd="0" presId="urn:microsoft.com/office/officeart/2005/8/layout/cycle1"/>
    <dgm:cxn modelId="{EB33A3CF-F428-49DE-8FF0-8093D892AE58}" type="presOf" srcId="{747B5FD6-C1B0-4BE0-A943-C84DD8E19355}" destId="{1E3672F2-B14D-43C8-8CB9-C0AEC00BA0AB}" srcOrd="0" destOrd="0" presId="urn:microsoft.com/office/officeart/2005/8/layout/cycle1"/>
    <dgm:cxn modelId="{374D54DE-3B04-4A4C-8B9E-5ECAD1611C41}" srcId="{3BA900F6-97E0-4C55-BE11-F03CD43692F8}" destId="{4CAB553E-480A-4A83-BA04-E14B8EB26507}" srcOrd="1" destOrd="0" parTransId="{0D6F0608-03ED-41CA-B091-1C20706DF9C7}" sibTransId="{AA5EC15E-DF3B-4D8C-A20D-F3737C665869}"/>
    <dgm:cxn modelId="{03925C51-2AFE-4C83-BF95-866BD00C7EE9}" type="presParOf" srcId="{C0F46C9B-9358-4850-87D0-3C56A7E57ABB}" destId="{E8266A17-CFD8-4B80-B6D1-4E68FE7E4C95}" srcOrd="0" destOrd="0" presId="urn:microsoft.com/office/officeart/2005/8/layout/cycle1"/>
    <dgm:cxn modelId="{3C2E5384-7CBA-4C3D-8730-D8B769F3F6DB}" type="presParOf" srcId="{C0F46C9B-9358-4850-87D0-3C56A7E57ABB}" destId="{AEEEDED4-9F43-459B-871A-CB4F3BA59AFD}" srcOrd="1" destOrd="0" presId="urn:microsoft.com/office/officeart/2005/8/layout/cycle1"/>
    <dgm:cxn modelId="{2DBEDD71-0F65-4852-9D16-214437067ABD}" type="presParOf" srcId="{C0F46C9B-9358-4850-87D0-3C56A7E57ABB}" destId="{F57AC49F-434F-444D-BFAE-503412325681}" srcOrd="2" destOrd="0" presId="urn:microsoft.com/office/officeart/2005/8/layout/cycle1"/>
    <dgm:cxn modelId="{C0CC54D7-9E34-42C4-8ACC-645F72C86CB1}" type="presParOf" srcId="{C0F46C9B-9358-4850-87D0-3C56A7E57ABB}" destId="{1D6A2F2D-8714-4D29-BA48-E2442EDEDF24}" srcOrd="3" destOrd="0" presId="urn:microsoft.com/office/officeart/2005/8/layout/cycle1"/>
    <dgm:cxn modelId="{B4CC1D7D-8883-42AE-BB3B-A2FD64C763BC}" type="presParOf" srcId="{C0F46C9B-9358-4850-87D0-3C56A7E57ABB}" destId="{674619BD-C017-42F9-B2B8-328E6BB75F05}" srcOrd="4" destOrd="0" presId="urn:microsoft.com/office/officeart/2005/8/layout/cycle1"/>
    <dgm:cxn modelId="{5599E026-343A-4216-82BC-E5E85100ABCA}" type="presParOf" srcId="{C0F46C9B-9358-4850-87D0-3C56A7E57ABB}" destId="{CB837261-A498-435E-B3DD-D74E15C60C11}" srcOrd="5" destOrd="0" presId="urn:microsoft.com/office/officeart/2005/8/layout/cycle1"/>
    <dgm:cxn modelId="{7C72778E-8112-4551-AE76-877F703842DE}" type="presParOf" srcId="{C0F46C9B-9358-4850-87D0-3C56A7E57ABB}" destId="{AE463E73-E6FA-4AF3-AC15-C46F7BD4950A}" srcOrd="6" destOrd="0" presId="urn:microsoft.com/office/officeart/2005/8/layout/cycle1"/>
    <dgm:cxn modelId="{E4BCD80D-01F1-46DE-9481-E9855C7EBB84}" type="presParOf" srcId="{C0F46C9B-9358-4850-87D0-3C56A7E57ABB}" destId="{B5F06A97-2BD3-41B0-B1D4-CD6548D9747A}" srcOrd="7" destOrd="0" presId="urn:microsoft.com/office/officeart/2005/8/layout/cycle1"/>
    <dgm:cxn modelId="{C10B0A82-5E63-407A-84EF-9BA50A3F9ECC}" type="presParOf" srcId="{C0F46C9B-9358-4850-87D0-3C56A7E57ABB}" destId="{1E3672F2-B14D-43C8-8CB9-C0AEC00BA0AB}" srcOrd="8" destOrd="0" presId="urn:microsoft.com/office/officeart/2005/8/layout/cycle1"/>
    <dgm:cxn modelId="{B4CAAF7F-F783-4D17-9E03-6C828D93526A}" type="presParOf" srcId="{C0F46C9B-9358-4850-87D0-3C56A7E57ABB}" destId="{97E23CCB-88B5-4DA6-AF72-C488B7386B52}" srcOrd="9" destOrd="0" presId="urn:microsoft.com/office/officeart/2005/8/layout/cycle1"/>
    <dgm:cxn modelId="{F77AAD34-ABBA-4798-88D6-16829586A82B}" type="presParOf" srcId="{C0F46C9B-9358-4850-87D0-3C56A7E57ABB}" destId="{7225EB6C-F508-4CDF-871E-0C7BEFE2C4FE}" srcOrd="10" destOrd="0" presId="urn:microsoft.com/office/officeart/2005/8/layout/cycle1"/>
    <dgm:cxn modelId="{341B688A-FDAC-4DA0-8A89-5E10B1608AA9}" type="presParOf" srcId="{C0F46C9B-9358-4850-87D0-3C56A7E57ABB}" destId="{2339F644-59DB-4DA7-B06B-CB5BD77132C8}" srcOrd="11" destOrd="0" presId="urn:microsoft.com/office/officeart/2005/8/layout/cycle1"/>
    <dgm:cxn modelId="{8E0FF762-2AF9-4D81-95BC-E6363DA378B2}" type="presParOf" srcId="{C0F46C9B-9358-4850-87D0-3C56A7E57ABB}" destId="{FE0CDA00-599C-4349-B161-DFFC8E7DBD78}" srcOrd="12" destOrd="0" presId="urn:microsoft.com/office/officeart/2005/8/layout/cycle1"/>
    <dgm:cxn modelId="{53133C85-16C4-40A5-B0B7-83ACE25A930C}" type="presParOf" srcId="{C0F46C9B-9358-4850-87D0-3C56A7E57ABB}" destId="{F7617ADB-21AD-42FF-8D89-9BCA536E0421}" srcOrd="13" destOrd="0" presId="urn:microsoft.com/office/officeart/2005/8/layout/cycle1"/>
    <dgm:cxn modelId="{25BE5C71-56F8-4208-9B24-89DD0B5BFCC8}" type="presParOf" srcId="{C0F46C9B-9358-4850-87D0-3C56A7E57ABB}" destId="{FB7532D5-C387-4F3F-A254-2C859456EB80}" srcOrd="14" destOrd="0" presId="urn:microsoft.com/office/officeart/2005/8/layout/cycle1"/>
    <dgm:cxn modelId="{0F81C07A-C27B-4A5E-AA6D-BDADB6C41D10}" type="presParOf" srcId="{C0F46C9B-9358-4850-87D0-3C56A7E57ABB}" destId="{0665BB53-CACA-452A-824E-72E5DA76577B}" srcOrd="15" destOrd="0" presId="urn:microsoft.com/office/officeart/2005/8/layout/cycle1"/>
    <dgm:cxn modelId="{27D33B9E-EB63-487E-913D-89CA1511CB3A}" type="presParOf" srcId="{C0F46C9B-9358-4850-87D0-3C56A7E57ABB}" destId="{7975671C-20B7-4F99-9F9C-6AD96EB0A25E}" srcOrd="16" destOrd="0" presId="urn:microsoft.com/office/officeart/2005/8/layout/cycle1"/>
    <dgm:cxn modelId="{483A16AD-307A-4052-AF73-C2F320FAF082}" type="presParOf" srcId="{C0F46C9B-9358-4850-87D0-3C56A7E57ABB}" destId="{88CDF279-DE67-44BC-A50B-A2C668906B68}" srcOrd="17"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1DF73D-CDF9-4BB1-A901-79B5B0823729}"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0975AD12-994B-4E62-B5DF-92DA0BF22C98}">
      <dgm:prSet phldrT="[Text]" custT="1"/>
      <dgm:spPr/>
      <dgm:t>
        <a:bodyPr/>
        <a:lstStyle/>
        <a:p>
          <a:r>
            <a:rPr lang="en-US" sz="2400" b="1" dirty="0">
              <a:solidFill>
                <a:schemeClr val="tx1"/>
              </a:solidFill>
            </a:rPr>
            <a:t>Data</a:t>
          </a:r>
        </a:p>
        <a:p>
          <a:r>
            <a:rPr lang="en-US" sz="1600" dirty="0">
              <a:solidFill>
                <a:schemeClr val="tx1"/>
              </a:solidFill>
            </a:rPr>
            <a:t>Numbers</a:t>
          </a:r>
        </a:p>
        <a:p>
          <a:r>
            <a:rPr lang="en-US" sz="1600" dirty="0">
              <a:solidFill>
                <a:schemeClr val="tx1"/>
              </a:solidFill>
            </a:rPr>
            <a:t>Facts</a:t>
          </a:r>
        </a:p>
      </dgm:t>
    </dgm:pt>
    <dgm:pt modelId="{511E8ACA-D831-49D3-B0CC-D41535FF3C3B}" type="parTrans" cxnId="{DFB32120-8DA7-4608-9DB2-0662A843E6CD}">
      <dgm:prSet/>
      <dgm:spPr/>
      <dgm:t>
        <a:bodyPr/>
        <a:lstStyle/>
        <a:p>
          <a:endParaRPr lang="en-US"/>
        </a:p>
      </dgm:t>
    </dgm:pt>
    <dgm:pt modelId="{14C853F8-334E-4EF9-95C9-1A63CECD2518}" type="sibTrans" cxnId="{DFB32120-8DA7-4608-9DB2-0662A843E6CD}">
      <dgm:prSet/>
      <dgm:spPr/>
      <dgm:t>
        <a:bodyPr/>
        <a:lstStyle/>
        <a:p>
          <a:endParaRPr lang="en-US"/>
        </a:p>
      </dgm:t>
    </dgm:pt>
    <dgm:pt modelId="{4E56C738-183D-4B82-B33C-BD197321523F}">
      <dgm:prSet phldrT="[Text]" custT="1"/>
      <dgm:spPr/>
      <dgm:t>
        <a:bodyPr/>
        <a:lstStyle/>
        <a:p>
          <a:r>
            <a:rPr lang="en-US" sz="2400" b="1" dirty="0">
              <a:solidFill>
                <a:schemeClr val="tx1"/>
              </a:solidFill>
            </a:rPr>
            <a:t>Brain-</a:t>
          </a:r>
        </a:p>
        <a:p>
          <a:r>
            <a:rPr lang="en-US" sz="2400" b="1" dirty="0">
              <a:solidFill>
                <a:schemeClr val="tx1"/>
              </a:solidFill>
            </a:rPr>
            <a:t>storming</a:t>
          </a:r>
        </a:p>
        <a:p>
          <a:r>
            <a:rPr lang="en-US" sz="1600" dirty="0">
              <a:solidFill>
                <a:schemeClr val="tx1"/>
              </a:solidFill>
            </a:rPr>
            <a:t>Ideas</a:t>
          </a:r>
        </a:p>
      </dgm:t>
    </dgm:pt>
    <dgm:pt modelId="{C4B19786-ACBF-4A04-8289-C476C873D79D}" type="parTrans" cxnId="{A560DBCB-C5F5-49A9-8177-FC492451FD05}">
      <dgm:prSet/>
      <dgm:spPr/>
      <dgm:t>
        <a:bodyPr/>
        <a:lstStyle/>
        <a:p>
          <a:endParaRPr lang="en-US"/>
        </a:p>
      </dgm:t>
    </dgm:pt>
    <dgm:pt modelId="{8A4E5C48-AC8D-4A35-ADDC-4F7CBF952188}" type="sibTrans" cxnId="{A560DBCB-C5F5-49A9-8177-FC492451FD05}">
      <dgm:prSet/>
      <dgm:spPr/>
      <dgm:t>
        <a:bodyPr/>
        <a:lstStyle/>
        <a:p>
          <a:endParaRPr lang="en-US"/>
        </a:p>
      </dgm:t>
    </dgm:pt>
    <dgm:pt modelId="{E613771F-1C69-46AA-9047-11B5703E90BD}">
      <dgm:prSet phldrT="[Text]" custT="1"/>
      <dgm:spPr/>
      <dgm:t>
        <a:bodyPr/>
        <a:lstStyle/>
        <a:p>
          <a:r>
            <a:rPr lang="en-US" sz="2400" b="1" dirty="0">
              <a:solidFill>
                <a:schemeClr val="tx1"/>
              </a:solidFill>
            </a:rPr>
            <a:t>Focus Group</a:t>
          </a:r>
          <a:r>
            <a:rPr lang="en-US" sz="2000" b="1" dirty="0">
              <a:solidFill>
                <a:schemeClr val="tx1"/>
              </a:solidFill>
            </a:rPr>
            <a:t> </a:t>
          </a:r>
          <a:r>
            <a:rPr lang="en-US" sz="1800" b="0" dirty="0">
              <a:solidFill>
                <a:schemeClr val="tx1"/>
              </a:solidFill>
            </a:rPr>
            <a:t>Perspectives Stories</a:t>
          </a:r>
        </a:p>
      </dgm:t>
    </dgm:pt>
    <dgm:pt modelId="{A5DDDD16-57B3-4C6C-92C5-D9D1CF1C5618}" type="parTrans" cxnId="{61A488F6-D5FF-4EE2-9613-524D743B4ED5}">
      <dgm:prSet/>
      <dgm:spPr/>
      <dgm:t>
        <a:bodyPr/>
        <a:lstStyle/>
        <a:p>
          <a:endParaRPr lang="en-US"/>
        </a:p>
      </dgm:t>
    </dgm:pt>
    <dgm:pt modelId="{C05B26D8-9E56-4B7B-8BA2-645006E13FA1}" type="sibTrans" cxnId="{61A488F6-D5FF-4EE2-9613-524D743B4ED5}">
      <dgm:prSet/>
      <dgm:spPr/>
      <dgm:t>
        <a:bodyPr/>
        <a:lstStyle/>
        <a:p>
          <a:endParaRPr lang="en-US"/>
        </a:p>
      </dgm:t>
    </dgm:pt>
    <dgm:pt modelId="{7CF7C546-54F0-46CC-B25D-85039431BC4F}">
      <dgm:prSet phldrT="[Text]" phldr="1"/>
      <dgm:spPr/>
      <dgm:t>
        <a:bodyPr/>
        <a:lstStyle/>
        <a:p>
          <a:endParaRPr lang="en-US"/>
        </a:p>
      </dgm:t>
    </dgm:pt>
    <dgm:pt modelId="{2A754E57-6F4D-4C84-BA4F-DC6ACD59012B}" type="parTrans" cxnId="{7C859ABD-A164-482A-A630-60F51DA1BAB0}">
      <dgm:prSet/>
      <dgm:spPr/>
      <dgm:t>
        <a:bodyPr/>
        <a:lstStyle/>
        <a:p>
          <a:endParaRPr lang="en-US"/>
        </a:p>
      </dgm:t>
    </dgm:pt>
    <dgm:pt modelId="{57F90D7A-D358-4B6C-AC7C-A8B7F8D91760}" type="sibTrans" cxnId="{7C859ABD-A164-482A-A630-60F51DA1BAB0}">
      <dgm:prSet/>
      <dgm:spPr/>
      <dgm:t>
        <a:bodyPr/>
        <a:lstStyle/>
        <a:p>
          <a:endParaRPr lang="en-US"/>
        </a:p>
      </dgm:t>
    </dgm:pt>
    <dgm:pt modelId="{1089B711-A37F-4BC5-BB8B-564F372BC8D2}">
      <dgm:prSet phldrT="[Text]"/>
      <dgm:spPr/>
      <dgm:t>
        <a:bodyPr/>
        <a:lstStyle/>
        <a:p>
          <a:endParaRPr lang="en-US" dirty="0"/>
        </a:p>
      </dgm:t>
    </dgm:pt>
    <dgm:pt modelId="{D713BCEB-32B2-4901-B136-7512D202C22F}" type="parTrans" cxnId="{0B361E4F-23FA-4179-BCA3-2110E43633C9}">
      <dgm:prSet/>
      <dgm:spPr/>
      <dgm:t>
        <a:bodyPr/>
        <a:lstStyle/>
        <a:p>
          <a:endParaRPr lang="en-US"/>
        </a:p>
      </dgm:t>
    </dgm:pt>
    <dgm:pt modelId="{700D30BD-C8A9-4106-B3A9-378DC4795A9C}" type="sibTrans" cxnId="{0B361E4F-23FA-4179-BCA3-2110E43633C9}">
      <dgm:prSet/>
      <dgm:spPr/>
      <dgm:t>
        <a:bodyPr/>
        <a:lstStyle/>
        <a:p>
          <a:endParaRPr lang="en-US"/>
        </a:p>
      </dgm:t>
    </dgm:pt>
    <dgm:pt modelId="{23911187-FC56-452A-BFAE-43467663D20A}">
      <dgm:prSet phldrT="[Text]"/>
      <dgm:spPr/>
      <dgm:t>
        <a:bodyPr/>
        <a:lstStyle/>
        <a:p>
          <a:r>
            <a:rPr lang="en-US" dirty="0"/>
            <a:t>Prioritize Issues</a:t>
          </a:r>
        </a:p>
      </dgm:t>
    </dgm:pt>
    <dgm:pt modelId="{F415104C-0A3D-44DB-9E53-A676AFF1B770}" type="parTrans" cxnId="{FCB0C529-7A2D-480C-9CDC-F41C6799AB9B}">
      <dgm:prSet/>
      <dgm:spPr/>
      <dgm:t>
        <a:bodyPr/>
        <a:lstStyle/>
        <a:p>
          <a:endParaRPr lang="en-US"/>
        </a:p>
      </dgm:t>
    </dgm:pt>
    <dgm:pt modelId="{38C0B02D-8D9B-4FCE-BE2A-A5A1523F0728}" type="sibTrans" cxnId="{FCB0C529-7A2D-480C-9CDC-F41C6799AB9B}">
      <dgm:prSet/>
      <dgm:spPr/>
      <dgm:t>
        <a:bodyPr/>
        <a:lstStyle/>
        <a:p>
          <a:endParaRPr lang="en-US"/>
        </a:p>
      </dgm:t>
    </dgm:pt>
    <dgm:pt modelId="{671E0C8F-B052-4969-999D-9BAA641B1CDE}" type="pres">
      <dgm:prSet presAssocID="{671DF73D-CDF9-4BB1-A901-79B5B0823729}" presName="Name0" presStyleCnt="0">
        <dgm:presLayoutVars>
          <dgm:chMax val="4"/>
          <dgm:resizeHandles val="exact"/>
        </dgm:presLayoutVars>
      </dgm:prSet>
      <dgm:spPr/>
    </dgm:pt>
    <dgm:pt modelId="{607272D1-8E4A-43A1-B4B8-6AE5009F1B2F}" type="pres">
      <dgm:prSet presAssocID="{671DF73D-CDF9-4BB1-A901-79B5B0823729}" presName="ellipse" presStyleLbl="trBgShp" presStyleIdx="0" presStyleCnt="1"/>
      <dgm:spPr/>
    </dgm:pt>
    <dgm:pt modelId="{F122137C-B425-484F-8A4A-64B98FC96FBC}" type="pres">
      <dgm:prSet presAssocID="{671DF73D-CDF9-4BB1-A901-79B5B0823729}" presName="arrow1" presStyleLbl="fgShp" presStyleIdx="0" presStyleCnt="1" custLinFactNeighborX="-14357" custLinFactNeighborY="28957"/>
      <dgm:spPr>
        <a:solidFill>
          <a:schemeClr val="bg2">
            <a:lumMod val="75000"/>
          </a:schemeClr>
        </a:solidFill>
      </dgm:spPr>
    </dgm:pt>
    <dgm:pt modelId="{B7DD7CC8-15B7-4ACB-906F-0420F9C85B05}" type="pres">
      <dgm:prSet presAssocID="{671DF73D-CDF9-4BB1-A901-79B5B0823729}" presName="rectangle" presStyleLbl="revTx" presStyleIdx="0" presStyleCnt="1">
        <dgm:presLayoutVars>
          <dgm:bulletEnabled val="1"/>
        </dgm:presLayoutVars>
      </dgm:prSet>
      <dgm:spPr/>
    </dgm:pt>
    <dgm:pt modelId="{EACB8F97-F7B9-4732-88B2-0FD3FFD9E724}" type="pres">
      <dgm:prSet presAssocID="{4E56C738-183D-4B82-B33C-BD197321523F}" presName="item1" presStyleLbl="node1" presStyleIdx="0" presStyleCnt="3" custScaleX="181718" custScaleY="145787" custLinFactNeighborX="-14930" custLinFactNeighborY="8730">
        <dgm:presLayoutVars>
          <dgm:bulletEnabled val="1"/>
        </dgm:presLayoutVars>
      </dgm:prSet>
      <dgm:spPr/>
    </dgm:pt>
    <dgm:pt modelId="{392FA799-C893-46E5-9AED-1FD4A0D14D8B}" type="pres">
      <dgm:prSet presAssocID="{E613771F-1C69-46AA-9047-11B5703E90BD}" presName="item2" presStyleLbl="node1" presStyleIdx="1" presStyleCnt="3" custScaleX="148863" custScaleY="132009" custLinFactNeighborX="-31310" custLinFactNeighborY="-24441">
        <dgm:presLayoutVars>
          <dgm:bulletEnabled val="1"/>
        </dgm:presLayoutVars>
      </dgm:prSet>
      <dgm:spPr/>
    </dgm:pt>
    <dgm:pt modelId="{2C6B79F0-6B64-4261-A2DF-6AD360ED82A2}" type="pres">
      <dgm:prSet presAssocID="{23911187-FC56-452A-BFAE-43467663D20A}" presName="item3" presStyleLbl="node1" presStyleIdx="2" presStyleCnt="3" custScaleX="153731" custScaleY="144453" custLinFactNeighborX="11918" custLinFactNeighborY="-11918">
        <dgm:presLayoutVars>
          <dgm:bulletEnabled val="1"/>
        </dgm:presLayoutVars>
      </dgm:prSet>
      <dgm:spPr/>
    </dgm:pt>
    <dgm:pt modelId="{757214B2-1FCB-437E-8DA8-170BE1ADC374}" type="pres">
      <dgm:prSet presAssocID="{671DF73D-CDF9-4BB1-A901-79B5B0823729}" presName="funnel" presStyleLbl="trAlignAcc1" presStyleIdx="0" presStyleCnt="1" custScaleX="126416" custScaleY="115540" custLinFactNeighborX="-1915" custLinFactNeighborY="-2594"/>
      <dgm:spPr/>
    </dgm:pt>
  </dgm:ptLst>
  <dgm:cxnLst>
    <dgm:cxn modelId="{DFB32120-8DA7-4608-9DB2-0662A843E6CD}" srcId="{671DF73D-CDF9-4BB1-A901-79B5B0823729}" destId="{0975AD12-994B-4E62-B5DF-92DA0BF22C98}" srcOrd="0" destOrd="0" parTransId="{511E8ACA-D831-49D3-B0CC-D41535FF3C3B}" sibTransId="{14C853F8-334E-4EF9-95C9-1A63CECD2518}"/>
    <dgm:cxn modelId="{77081921-1DDE-4994-8FD5-C0C6A521AFE3}" type="presOf" srcId="{23911187-FC56-452A-BFAE-43467663D20A}" destId="{B7DD7CC8-15B7-4ACB-906F-0420F9C85B05}" srcOrd="0" destOrd="0" presId="urn:microsoft.com/office/officeart/2005/8/layout/funnel1"/>
    <dgm:cxn modelId="{FCB0C529-7A2D-480C-9CDC-F41C6799AB9B}" srcId="{671DF73D-CDF9-4BB1-A901-79B5B0823729}" destId="{23911187-FC56-452A-BFAE-43467663D20A}" srcOrd="3" destOrd="0" parTransId="{F415104C-0A3D-44DB-9E53-A676AFF1B770}" sibTransId="{38C0B02D-8D9B-4FCE-BE2A-A5A1523F0728}"/>
    <dgm:cxn modelId="{3253C12B-B9E3-4666-A2EA-BFAAB9323180}" type="presOf" srcId="{0975AD12-994B-4E62-B5DF-92DA0BF22C98}" destId="{2C6B79F0-6B64-4261-A2DF-6AD360ED82A2}" srcOrd="0" destOrd="0" presId="urn:microsoft.com/office/officeart/2005/8/layout/funnel1"/>
    <dgm:cxn modelId="{223B912C-8652-4650-83CD-4792E15959DE}" type="presOf" srcId="{4E56C738-183D-4B82-B33C-BD197321523F}" destId="{392FA799-C893-46E5-9AED-1FD4A0D14D8B}" srcOrd="0" destOrd="0" presId="urn:microsoft.com/office/officeart/2005/8/layout/funnel1"/>
    <dgm:cxn modelId="{064E0737-BE28-4FF4-988C-3DCB8D2BB4CA}" type="presOf" srcId="{671DF73D-CDF9-4BB1-A901-79B5B0823729}" destId="{671E0C8F-B052-4969-999D-9BAA641B1CDE}" srcOrd="0" destOrd="0" presId="urn:microsoft.com/office/officeart/2005/8/layout/funnel1"/>
    <dgm:cxn modelId="{2954F868-34AB-430E-8D03-3958DC213851}" type="presOf" srcId="{E613771F-1C69-46AA-9047-11B5703E90BD}" destId="{EACB8F97-F7B9-4732-88B2-0FD3FFD9E724}" srcOrd="0" destOrd="0" presId="urn:microsoft.com/office/officeart/2005/8/layout/funnel1"/>
    <dgm:cxn modelId="{0B361E4F-23FA-4179-BCA3-2110E43633C9}" srcId="{671DF73D-CDF9-4BB1-A901-79B5B0823729}" destId="{1089B711-A37F-4BC5-BB8B-564F372BC8D2}" srcOrd="4" destOrd="0" parTransId="{D713BCEB-32B2-4901-B136-7512D202C22F}" sibTransId="{700D30BD-C8A9-4106-B3A9-378DC4795A9C}"/>
    <dgm:cxn modelId="{7C859ABD-A164-482A-A630-60F51DA1BAB0}" srcId="{671DF73D-CDF9-4BB1-A901-79B5B0823729}" destId="{7CF7C546-54F0-46CC-B25D-85039431BC4F}" srcOrd="5" destOrd="0" parTransId="{2A754E57-6F4D-4C84-BA4F-DC6ACD59012B}" sibTransId="{57F90D7A-D358-4B6C-AC7C-A8B7F8D91760}"/>
    <dgm:cxn modelId="{A560DBCB-C5F5-49A9-8177-FC492451FD05}" srcId="{671DF73D-CDF9-4BB1-A901-79B5B0823729}" destId="{4E56C738-183D-4B82-B33C-BD197321523F}" srcOrd="1" destOrd="0" parTransId="{C4B19786-ACBF-4A04-8289-C476C873D79D}" sibTransId="{8A4E5C48-AC8D-4A35-ADDC-4F7CBF952188}"/>
    <dgm:cxn modelId="{61A488F6-D5FF-4EE2-9613-524D743B4ED5}" srcId="{671DF73D-CDF9-4BB1-A901-79B5B0823729}" destId="{E613771F-1C69-46AA-9047-11B5703E90BD}" srcOrd="2" destOrd="0" parTransId="{A5DDDD16-57B3-4C6C-92C5-D9D1CF1C5618}" sibTransId="{C05B26D8-9E56-4B7B-8BA2-645006E13FA1}"/>
    <dgm:cxn modelId="{58BC2C9D-5899-4912-905E-6015C9AE67DD}" type="presParOf" srcId="{671E0C8F-B052-4969-999D-9BAA641B1CDE}" destId="{607272D1-8E4A-43A1-B4B8-6AE5009F1B2F}" srcOrd="0" destOrd="0" presId="urn:microsoft.com/office/officeart/2005/8/layout/funnel1"/>
    <dgm:cxn modelId="{EEC2AAE2-1B66-4A98-8EE4-8519A6316216}" type="presParOf" srcId="{671E0C8F-B052-4969-999D-9BAA641B1CDE}" destId="{F122137C-B425-484F-8A4A-64B98FC96FBC}" srcOrd="1" destOrd="0" presId="urn:microsoft.com/office/officeart/2005/8/layout/funnel1"/>
    <dgm:cxn modelId="{29F65CE7-800D-445F-A3A5-483E60ED0B12}" type="presParOf" srcId="{671E0C8F-B052-4969-999D-9BAA641B1CDE}" destId="{B7DD7CC8-15B7-4ACB-906F-0420F9C85B05}" srcOrd="2" destOrd="0" presId="urn:microsoft.com/office/officeart/2005/8/layout/funnel1"/>
    <dgm:cxn modelId="{2E32AD1A-BB78-4F15-A7C1-E9CC96C91A95}" type="presParOf" srcId="{671E0C8F-B052-4969-999D-9BAA641B1CDE}" destId="{EACB8F97-F7B9-4732-88B2-0FD3FFD9E724}" srcOrd="3" destOrd="0" presId="urn:microsoft.com/office/officeart/2005/8/layout/funnel1"/>
    <dgm:cxn modelId="{22894B5C-DEAF-4A87-9CD1-147F3081E1E3}" type="presParOf" srcId="{671E0C8F-B052-4969-999D-9BAA641B1CDE}" destId="{392FA799-C893-46E5-9AED-1FD4A0D14D8B}" srcOrd="4" destOrd="0" presId="urn:microsoft.com/office/officeart/2005/8/layout/funnel1"/>
    <dgm:cxn modelId="{2DE96326-5EAE-42DF-BD01-4482BEA6A370}" type="presParOf" srcId="{671E0C8F-B052-4969-999D-9BAA641B1CDE}" destId="{2C6B79F0-6B64-4261-A2DF-6AD360ED82A2}" srcOrd="5" destOrd="0" presId="urn:microsoft.com/office/officeart/2005/8/layout/funnel1"/>
    <dgm:cxn modelId="{2E70C37F-D621-4EEA-85C7-3FEF9C11F248}" type="presParOf" srcId="{671E0C8F-B052-4969-999D-9BAA641B1CDE}" destId="{757214B2-1FCB-437E-8DA8-170BE1ADC37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81BB93-527D-425B-9949-F8A91CC3BB66}" type="doc">
      <dgm:prSet loTypeId="urn:microsoft.com/office/officeart/2009/layout/CircleArrowProcess" loCatId="cycle" qsTypeId="urn:microsoft.com/office/officeart/2005/8/quickstyle/3d1" qsCatId="3D" csTypeId="urn:microsoft.com/office/officeart/2005/8/colors/colorful1" csCatId="colorful" phldr="1"/>
      <dgm:spPr/>
      <dgm:t>
        <a:bodyPr/>
        <a:lstStyle/>
        <a:p>
          <a:endParaRPr lang="en-US"/>
        </a:p>
      </dgm:t>
    </dgm:pt>
    <dgm:pt modelId="{7A4BAA00-DF83-4088-8C29-B6D2853CE0D7}">
      <dgm:prSet phldrT="[Text]"/>
      <dgm:spPr/>
      <dgm:t>
        <a:bodyPr/>
        <a:lstStyle/>
        <a:p>
          <a:r>
            <a:rPr lang="en-US" dirty="0">
              <a:solidFill>
                <a:schemeClr val="tx2"/>
              </a:solidFill>
            </a:rPr>
            <a:t>Benefits</a:t>
          </a:r>
          <a:r>
            <a:rPr lang="en-US" dirty="0"/>
            <a:t> </a:t>
          </a:r>
        </a:p>
      </dgm:t>
    </dgm:pt>
    <dgm:pt modelId="{489C3F36-5D78-4732-B090-4D9845F65D3B}" type="parTrans" cxnId="{F8655821-D745-4C3A-A04A-48B560CE617E}">
      <dgm:prSet/>
      <dgm:spPr/>
      <dgm:t>
        <a:bodyPr/>
        <a:lstStyle/>
        <a:p>
          <a:endParaRPr lang="en-US">
            <a:solidFill>
              <a:schemeClr val="tx1"/>
            </a:solidFill>
          </a:endParaRPr>
        </a:p>
      </dgm:t>
    </dgm:pt>
    <dgm:pt modelId="{4BB8B518-36EB-4B93-81D9-9C9D9326180B}" type="sibTrans" cxnId="{F8655821-D745-4C3A-A04A-48B560CE617E}">
      <dgm:prSet/>
      <dgm:spPr/>
      <dgm:t>
        <a:bodyPr/>
        <a:lstStyle/>
        <a:p>
          <a:endParaRPr lang="en-US">
            <a:solidFill>
              <a:schemeClr val="tx1"/>
            </a:solidFill>
          </a:endParaRPr>
        </a:p>
      </dgm:t>
    </dgm:pt>
    <dgm:pt modelId="{2326EB9B-D1D3-4875-9871-02AA9C8D9C30}">
      <dgm:prSet phldrT="[Text]"/>
      <dgm:spPr/>
      <dgm:t>
        <a:bodyPr/>
        <a:lstStyle/>
        <a:p>
          <a:r>
            <a:rPr lang="en-US" dirty="0">
              <a:solidFill>
                <a:schemeClr val="tx2"/>
              </a:solidFill>
            </a:rPr>
            <a:t>More Involvement</a:t>
          </a:r>
        </a:p>
      </dgm:t>
    </dgm:pt>
    <dgm:pt modelId="{C978A9B6-F874-4E66-AE1F-865FF058C164}" type="parTrans" cxnId="{7AFDB054-6F36-4391-905B-244701F72F12}">
      <dgm:prSet/>
      <dgm:spPr/>
      <dgm:t>
        <a:bodyPr/>
        <a:lstStyle/>
        <a:p>
          <a:endParaRPr lang="en-US">
            <a:solidFill>
              <a:schemeClr val="tx1"/>
            </a:solidFill>
          </a:endParaRPr>
        </a:p>
      </dgm:t>
    </dgm:pt>
    <dgm:pt modelId="{584C6258-4FC3-4EFF-B3D8-69D4E196B5A2}" type="sibTrans" cxnId="{7AFDB054-6F36-4391-905B-244701F72F12}">
      <dgm:prSet/>
      <dgm:spPr/>
      <dgm:t>
        <a:bodyPr/>
        <a:lstStyle/>
        <a:p>
          <a:endParaRPr lang="en-US">
            <a:solidFill>
              <a:schemeClr val="tx1"/>
            </a:solidFill>
          </a:endParaRPr>
        </a:p>
      </dgm:t>
    </dgm:pt>
    <dgm:pt modelId="{9223B34B-0EF5-4DCC-BEA5-6A429D30709C}">
      <dgm:prSet phldrT="[Text]"/>
      <dgm:spPr/>
      <dgm:t>
        <a:bodyPr/>
        <a:lstStyle/>
        <a:p>
          <a:r>
            <a:rPr lang="en-US" dirty="0">
              <a:solidFill>
                <a:schemeClr val="tx2"/>
              </a:solidFill>
            </a:rPr>
            <a:t>Better Relationships</a:t>
          </a:r>
        </a:p>
      </dgm:t>
    </dgm:pt>
    <dgm:pt modelId="{48FD6729-4760-49BC-B90E-7F16AA77856F}" type="parTrans" cxnId="{AA499A61-5E83-40D9-93E4-E728F9095E28}">
      <dgm:prSet/>
      <dgm:spPr/>
      <dgm:t>
        <a:bodyPr/>
        <a:lstStyle/>
        <a:p>
          <a:endParaRPr lang="en-US">
            <a:solidFill>
              <a:schemeClr val="tx1"/>
            </a:solidFill>
          </a:endParaRPr>
        </a:p>
      </dgm:t>
    </dgm:pt>
    <dgm:pt modelId="{9C4CFEA1-B21C-4517-BD96-8BEF8FAEDC90}" type="sibTrans" cxnId="{AA499A61-5E83-40D9-93E4-E728F9095E28}">
      <dgm:prSet/>
      <dgm:spPr/>
      <dgm:t>
        <a:bodyPr/>
        <a:lstStyle/>
        <a:p>
          <a:endParaRPr lang="en-US">
            <a:solidFill>
              <a:schemeClr val="tx1"/>
            </a:solidFill>
          </a:endParaRPr>
        </a:p>
      </dgm:t>
    </dgm:pt>
    <dgm:pt modelId="{F91F3EE7-0D29-4A71-91FC-C88360620A6E}">
      <dgm:prSet phldrT="[Text]"/>
      <dgm:spPr/>
      <dgm:t>
        <a:bodyPr/>
        <a:lstStyle/>
        <a:p>
          <a:r>
            <a:rPr lang="en-US" dirty="0">
              <a:solidFill>
                <a:schemeClr val="tx2"/>
              </a:solidFill>
            </a:rPr>
            <a:t>Greater Commitment</a:t>
          </a:r>
        </a:p>
      </dgm:t>
    </dgm:pt>
    <dgm:pt modelId="{63398104-9449-44E6-B775-BA1BCE3279D4}" type="parTrans" cxnId="{1AE1665C-19A6-45A6-A2E9-FA0FA20B6BFD}">
      <dgm:prSet/>
      <dgm:spPr/>
      <dgm:t>
        <a:bodyPr/>
        <a:lstStyle/>
        <a:p>
          <a:endParaRPr lang="en-US">
            <a:solidFill>
              <a:schemeClr val="tx1"/>
            </a:solidFill>
          </a:endParaRPr>
        </a:p>
      </dgm:t>
    </dgm:pt>
    <dgm:pt modelId="{3928DBCE-7464-4BDF-AF60-E86979AB87AF}" type="sibTrans" cxnId="{1AE1665C-19A6-45A6-A2E9-FA0FA20B6BFD}">
      <dgm:prSet/>
      <dgm:spPr/>
      <dgm:t>
        <a:bodyPr/>
        <a:lstStyle/>
        <a:p>
          <a:endParaRPr lang="en-US">
            <a:solidFill>
              <a:schemeClr val="tx1"/>
            </a:solidFill>
          </a:endParaRPr>
        </a:p>
      </dgm:t>
    </dgm:pt>
    <dgm:pt modelId="{19E667EF-D065-4681-91FF-5F4BA3D4D070}">
      <dgm:prSet phldrT="[Text]"/>
      <dgm:spPr/>
      <dgm:t>
        <a:bodyPr/>
        <a:lstStyle/>
        <a:p>
          <a:r>
            <a:rPr lang="en-US" dirty="0">
              <a:solidFill>
                <a:schemeClr val="tx2"/>
              </a:solidFill>
            </a:rPr>
            <a:t>Better Communication</a:t>
          </a:r>
        </a:p>
      </dgm:t>
    </dgm:pt>
    <dgm:pt modelId="{D60628CC-3B43-4CE0-A29E-66CA12EE910B}" type="parTrans" cxnId="{96B94B7A-10A3-4995-B516-0E1F850E41DE}">
      <dgm:prSet/>
      <dgm:spPr/>
      <dgm:t>
        <a:bodyPr/>
        <a:lstStyle/>
        <a:p>
          <a:endParaRPr lang="en-US">
            <a:solidFill>
              <a:schemeClr val="tx1"/>
            </a:solidFill>
          </a:endParaRPr>
        </a:p>
      </dgm:t>
    </dgm:pt>
    <dgm:pt modelId="{030E7481-A445-4CFB-A4A1-E8B0A527B7CE}" type="sibTrans" cxnId="{96B94B7A-10A3-4995-B516-0E1F850E41DE}">
      <dgm:prSet/>
      <dgm:spPr/>
      <dgm:t>
        <a:bodyPr/>
        <a:lstStyle/>
        <a:p>
          <a:endParaRPr lang="en-US">
            <a:solidFill>
              <a:schemeClr val="tx1"/>
            </a:solidFill>
          </a:endParaRPr>
        </a:p>
      </dgm:t>
    </dgm:pt>
    <dgm:pt modelId="{9CA28751-5EDB-4840-B1E8-3F336AE2EEAF}" type="pres">
      <dgm:prSet presAssocID="{8681BB93-527D-425B-9949-F8A91CC3BB66}" presName="Name0" presStyleCnt="0">
        <dgm:presLayoutVars>
          <dgm:chMax val="7"/>
          <dgm:chPref val="7"/>
          <dgm:dir/>
          <dgm:animLvl val="lvl"/>
        </dgm:presLayoutVars>
      </dgm:prSet>
      <dgm:spPr/>
    </dgm:pt>
    <dgm:pt modelId="{0F39DA84-6603-42E4-8738-FF6E86ACFCA2}" type="pres">
      <dgm:prSet presAssocID="{7A4BAA00-DF83-4088-8C29-B6D2853CE0D7}" presName="Accent1" presStyleCnt="0"/>
      <dgm:spPr/>
    </dgm:pt>
    <dgm:pt modelId="{35392C78-2C36-4843-A3F6-AD20AB4DAEF1}" type="pres">
      <dgm:prSet presAssocID="{7A4BAA00-DF83-4088-8C29-B6D2853CE0D7}" presName="Accent" presStyleLbl="node1" presStyleIdx="0" presStyleCnt="1"/>
      <dgm:spPr/>
    </dgm:pt>
    <dgm:pt modelId="{A65BB7BD-6664-443E-9CA2-E3EE12A8B5F4}" type="pres">
      <dgm:prSet presAssocID="{7A4BAA00-DF83-4088-8C29-B6D2853CE0D7}" presName="Child1" presStyleLbl="revTx" presStyleIdx="0" presStyleCnt="2" custScaleX="107263" custScaleY="148825">
        <dgm:presLayoutVars>
          <dgm:chMax val="0"/>
          <dgm:chPref val="0"/>
          <dgm:bulletEnabled val="1"/>
        </dgm:presLayoutVars>
      </dgm:prSet>
      <dgm:spPr/>
    </dgm:pt>
    <dgm:pt modelId="{AB922E0B-3AB2-4BF2-845A-04F46358F85E}" type="pres">
      <dgm:prSet presAssocID="{7A4BAA00-DF83-4088-8C29-B6D2853CE0D7}" presName="Parent1" presStyleLbl="revTx" presStyleIdx="1" presStyleCnt="2">
        <dgm:presLayoutVars>
          <dgm:chMax val="1"/>
          <dgm:chPref val="1"/>
          <dgm:bulletEnabled val="1"/>
        </dgm:presLayoutVars>
      </dgm:prSet>
      <dgm:spPr/>
    </dgm:pt>
  </dgm:ptLst>
  <dgm:cxnLst>
    <dgm:cxn modelId="{95EA3D0E-4A45-4D7A-A2E0-3530C5BF8C5E}" type="presOf" srcId="{9223B34B-0EF5-4DCC-BEA5-6A429D30709C}" destId="{A65BB7BD-6664-443E-9CA2-E3EE12A8B5F4}" srcOrd="0" destOrd="1" presId="urn:microsoft.com/office/officeart/2009/layout/CircleArrowProcess"/>
    <dgm:cxn modelId="{F8655821-D745-4C3A-A04A-48B560CE617E}" srcId="{8681BB93-527D-425B-9949-F8A91CC3BB66}" destId="{7A4BAA00-DF83-4088-8C29-B6D2853CE0D7}" srcOrd="0" destOrd="0" parTransId="{489C3F36-5D78-4732-B090-4D9845F65D3B}" sibTransId="{4BB8B518-36EB-4B93-81D9-9C9D9326180B}"/>
    <dgm:cxn modelId="{1AE1665C-19A6-45A6-A2E9-FA0FA20B6BFD}" srcId="{7A4BAA00-DF83-4088-8C29-B6D2853CE0D7}" destId="{F91F3EE7-0D29-4A71-91FC-C88360620A6E}" srcOrd="2" destOrd="0" parTransId="{63398104-9449-44E6-B775-BA1BCE3279D4}" sibTransId="{3928DBCE-7464-4BDF-AF60-E86979AB87AF}"/>
    <dgm:cxn modelId="{A6A0BA5F-E9C3-4897-9503-637640ABFDAD}" type="presOf" srcId="{8681BB93-527D-425B-9949-F8A91CC3BB66}" destId="{9CA28751-5EDB-4840-B1E8-3F336AE2EEAF}" srcOrd="0" destOrd="0" presId="urn:microsoft.com/office/officeart/2009/layout/CircleArrowProcess"/>
    <dgm:cxn modelId="{AA499A61-5E83-40D9-93E4-E728F9095E28}" srcId="{7A4BAA00-DF83-4088-8C29-B6D2853CE0D7}" destId="{9223B34B-0EF5-4DCC-BEA5-6A429D30709C}" srcOrd="1" destOrd="0" parTransId="{48FD6729-4760-49BC-B90E-7F16AA77856F}" sibTransId="{9C4CFEA1-B21C-4517-BD96-8BEF8FAEDC90}"/>
    <dgm:cxn modelId="{0BDFAF4E-4D37-45DA-8F24-7298025EE451}" type="presOf" srcId="{7A4BAA00-DF83-4088-8C29-B6D2853CE0D7}" destId="{AB922E0B-3AB2-4BF2-845A-04F46358F85E}" srcOrd="0" destOrd="0" presId="urn:microsoft.com/office/officeart/2009/layout/CircleArrowProcess"/>
    <dgm:cxn modelId="{7AFDB054-6F36-4391-905B-244701F72F12}" srcId="{7A4BAA00-DF83-4088-8C29-B6D2853CE0D7}" destId="{2326EB9B-D1D3-4875-9871-02AA9C8D9C30}" srcOrd="0" destOrd="0" parTransId="{C978A9B6-F874-4E66-AE1F-865FF058C164}" sibTransId="{584C6258-4FC3-4EFF-B3D8-69D4E196B5A2}"/>
    <dgm:cxn modelId="{96B94B7A-10A3-4995-B516-0E1F850E41DE}" srcId="{7A4BAA00-DF83-4088-8C29-B6D2853CE0D7}" destId="{19E667EF-D065-4681-91FF-5F4BA3D4D070}" srcOrd="3" destOrd="0" parTransId="{D60628CC-3B43-4CE0-A29E-66CA12EE910B}" sibTransId="{030E7481-A445-4CFB-A4A1-E8B0A527B7CE}"/>
    <dgm:cxn modelId="{6BA66082-9E7A-45BB-9747-F59EE3844C55}" type="presOf" srcId="{19E667EF-D065-4681-91FF-5F4BA3D4D070}" destId="{A65BB7BD-6664-443E-9CA2-E3EE12A8B5F4}" srcOrd="0" destOrd="3" presId="urn:microsoft.com/office/officeart/2009/layout/CircleArrowProcess"/>
    <dgm:cxn modelId="{D2F26996-0694-4B30-A071-8DCE685427AF}" type="presOf" srcId="{F91F3EE7-0D29-4A71-91FC-C88360620A6E}" destId="{A65BB7BD-6664-443E-9CA2-E3EE12A8B5F4}" srcOrd="0" destOrd="2" presId="urn:microsoft.com/office/officeart/2009/layout/CircleArrowProcess"/>
    <dgm:cxn modelId="{3CF5E7A1-8617-468C-BF5B-A91B30C63563}" type="presOf" srcId="{2326EB9B-D1D3-4875-9871-02AA9C8D9C30}" destId="{A65BB7BD-6664-443E-9CA2-E3EE12A8B5F4}" srcOrd="0" destOrd="0" presId="urn:microsoft.com/office/officeart/2009/layout/CircleArrowProcess"/>
    <dgm:cxn modelId="{8D602F62-D425-4B08-A90B-F23C25ABCB7B}" type="presParOf" srcId="{9CA28751-5EDB-4840-B1E8-3F336AE2EEAF}" destId="{0F39DA84-6603-42E4-8738-FF6E86ACFCA2}" srcOrd="0" destOrd="0" presId="urn:microsoft.com/office/officeart/2009/layout/CircleArrowProcess"/>
    <dgm:cxn modelId="{7677BF58-DF5B-48C5-80EE-2E3FE4E8BF49}" type="presParOf" srcId="{0F39DA84-6603-42E4-8738-FF6E86ACFCA2}" destId="{35392C78-2C36-4843-A3F6-AD20AB4DAEF1}" srcOrd="0" destOrd="0" presId="urn:microsoft.com/office/officeart/2009/layout/CircleArrowProcess"/>
    <dgm:cxn modelId="{28789265-54A3-4478-BC33-98FB40ACA526}" type="presParOf" srcId="{9CA28751-5EDB-4840-B1E8-3F336AE2EEAF}" destId="{A65BB7BD-6664-443E-9CA2-E3EE12A8B5F4}" srcOrd="1" destOrd="0" presId="urn:microsoft.com/office/officeart/2009/layout/CircleArrowProcess"/>
    <dgm:cxn modelId="{D2828E2B-816F-4C61-84F6-C40B8098DEE4}" type="presParOf" srcId="{9CA28751-5EDB-4840-B1E8-3F336AE2EEAF}" destId="{AB922E0B-3AB2-4BF2-845A-04F46358F85E}"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B50F28-3F86-421E-B906-E1336950821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F5C5036C-DE0C-4A67-9A0E-2680411641EC}">
      <dgm:prSet phldrT="[Text]"/>
      <dgm:spPr/>
      <dgm:t>
        <a:bodyPr/>
        <a:lstStyle/>
        <a:p>
          <a:r>
            <a:rPr lang="en-US" sz="1700" b="1" dirty="0">
              <a:solidFill>
                <a:schemeClr val="tx1"/>
              </a:solidFill>
              <a:latin typeface="+mn-lt"/>
            </a:rPr>
            <a:t>The Opening</a:t>
          </a:r>
        </a:p>
      </dgm:t>
    </dgm:pt>
    <dgm:pt modelId="{24A1CD8E-1B1E-4AF0-859F-C1357ABD72DC}" type="parTrans" cxnId="{F5170F6B-4447-4E78-B2D1-2D60D6FF5276}">
      <dgm:prSet/>
      <dgm:spPr/>
      <dgm:t>
        <a:bodyPr/>
        <a:lstStyle/>
        <a:p>
          <a:endParaRPr lang="en-US">
            <a:solidFill>
              <a:schemeClr val="tx1"/>
            </a:solidFill>
          </a:endParaRPr>
        </a:p>
      </dgm:t>
    </dgm:pt>
    <dgm:pt modelId="{67EB868A-D72D-40C7-BF76-19BF1E8CD70A}" type="sibTrans" cxnId="{F5170F6B-4447-4E78-B2D1-2D60D6FF5276}">
      <dgm:prSet/>
      <dgm:spPr/>
      <dgm:t>
        <a:bodyPr/>
        <a:lstStyle/>
        <a:p>
          <a:endParaRPr lang="en-US">
            <a:solidFill>
              <a:schemeClr val="tx1"/>
            </a:solidFill>
          </a:endParaRPr>
        </a:p>
      </dgm:t>
    </dgm:pt>
    <dgm:pt modelId="{4793ED63-0516-4A32-B6E4-90AFD942C4CF}">
      <dgm:prSet phldrT="[Text]" custT="1"/>
      <dgm:spPr/>
      <dgm:t>
        <a:bodyPr/>
        <a:lstStyle/>
        <a:p>
          <a:r>
            <a:rPr lang="en-US" sz="1400" dirty="0">
              <a:solidFill>
                <a:schemeClr val="tx1"/>
              </a:solidFill>
              <a:latin typeface="+mn-lt"/>
            </a:rPr>
            <a:t>Welcome and introduce participants</a:t>
          </a:r>
        </a:p>
      </dgm:t>
    </dgm:pt>
    <dgm:pt modelId="{C936CBF3-BBDB-4E21-90F4-A6B2F1A4C55E}" type="parTrans" cxnId="{48C9412E-A537-4A63-BA8C-5FABE86ACBE8}">
      <dgm:prSet/>
      <dgm:spPr/>
      <dgm:t>
        <a:bodyPr/>
        <a:lstStyle/>
        <a:p>
          <a:endParaRPr lang="en-US">
            <a:solidFill>
              <a:schemeClr val="tx1"/>
            </a:solidFill>
          </a:endParaRPr>
        </a:p>
      </dgm:t>
    </dgm:pt>
    <dgm:pt modelId="{CADCFDBA-9A8E-4C85-8811-58DA5B79205E}" type="sibTrans" cxnId="{48C9412E-A537-4A63-BA8C-5FABE86ACBE8}">
      <dgm:prSet/>
      <dgm:spPr/>
      <dgm:t>
        <a:bodyPr/>
        <a:lstStyle/>
        <a:p>
          <a:endParaRPr lang="en-US">
            <a:solidFill>
              <a:schemeClr val="tx1"/>
            </a:solidFill>
          </a:endParaRPr>
        </a:p>
      </dgm:t>
    </dgm:pt>
    <dgm:pt modelId="{09197BD7-D1AD-4861-B1EB-FA519275AA47}">
      <dgm:prSet phldrT="[Text]"/>
      <dgm:spPr/>
      <dgm:t>
        <a:bodyPr/>
        <a:lstStyle/>
        <a:p>
          <a:r>
            <a:rPr lang="en-US" sz="1600" b="1" dirty="0">
              <a:solidFill>
                <a:schemeClr val="tx1"/>
              </a:solidFill>
              <a:latin typeface="+mn-lt"/>
            </a:rPr>
            <a:t>Discussions &amp; Decisions</a:t>
          </a:r>
        </a:p>
      </dgm:t>
    </dgm:pt>
    <dgm:pt modelId="{95697E6A-5B10-4124-9E12-412B1D5E9839}" type="parTrans" cxnId="{F72AB56E-FD69-419A-90EE-86EB828C7B61}">
      <dgm:prSet/>
      <dgm:spPr/>
      <dgm:t>
        <a:bodyPr/>
        <a:lstStyle/>
        <a:p>
          <a:endParaRPr lang="en-US">
            <a:solidFill>
              <a:schemeClr val="tx1"/>
            </a:solidFill>
          </a:endParaRPr>
        </a:p>
      </dgm:t>
    </dgm:pt>
    <dgm:pt modelId="{5E391C83-D20C-457D-A8E5-09D4D633CF5E}" type="sibTrans" cxnId="{F72AB56E-FD69-419A-90EE-86EB828C7B61}">
      <dgm:prSet/>
      <dgm:spPr/>
      <dgm:t>
        <a:bodyPr/>
        <a:lstStyle/>
        <a:p>
          <a:endParaRPr lang="en-US">
            <a:solidFill>
              <a:schemeClr val="tx1"/>
            </a:solidFill>
          </a:endParaRPr>
        </a:p>
      </dgm:t>
    </dgm:pt>
    <dgm:pt modelId="{5A8526DD-48D3-424E-BFEA-BE714856C31F}">
      <dgm:prSet phldrT="[Text]" custT="1"/>
      <dgm:spPr/>
      <dgm:t>
        <a:bodyPr/>
        <a:lstStyle/>
        <a:p>
          <a:r>
            <a:rPr lang="en-US" sz="1400" dirty="0">
              <a:solidFill>
                <a:schemeClr val="tx1"/>
              </a:solidFill>
              <a:latin typeface="+mn-lt"/>
            </a:rPr>
            <a:t>Keep the group on task</a:t>
          </a:r>
        </a:p>
      </dgm:t>
    </dgm:pt>
    <dgm:pt modelId="{71FFD21F-5E90-49FA-9860-581B5E7118A1}" type="parTrans" cxnId="{4A9E7DC7-DFF7-448C-A10F-4FC4F8F2FB54}">
      <dgm:prSet/>
      <dgm:spPr/>
      <dgm:t>
        <a:bodyPr/>
        <a:lstStyle/>
        <a:p>
          <a:endParaRPr lang="en-US">
            <a:solidFill>
              <a:schemeClr val="tx1"/>
            </a:solidFill>
          </a:endParaRPr>
        </a:p>
      </dgm:t>
    </dgm:pt>
    <dgm:pt modelId="{3755FCA3-AA1B-4811-89CE-8578970260F1}" type="sibTrans" cxnId="{4A9E7DC7-DFF7-448C-A10F-4FC4F8F2FB54}">
      <dgm:prSet/>
      <dgm:spPr/>
      <dgm:t>
        <a:bodyPr/>
        <a:lstStyle/>
        <a:p>
          <a:endParaRPr lang="en-US">
            <a:solidFill>
              <a:schemeClr val="tx1"/>
            </a:solidFill>
          </a:endParaRPr>
        </a:p>
      </dgm:t>
    </dgm:pt>
    <dgm:pt modelId="{C767C240-72D7-4D8D-B540-EE6A3D1C2175}">
      <dgm:prSet phldrT="[Text]"/>
      <dgm:spPr/>
      <dgm:t>
        <a:bodyPr/>
        <a:lstStyle/>
        <a:p>
          <a:r>
            <a:rPr lang="en-US" sz="1600" b="1" dirty="0">
              <a:solidFill>
                <a:schemeClr val="tx1"/>
              </a:solidFill>
              <a:latin typeface="+mn-lt"/>
            </a:rPr>
            <a:t>The Conclusion</a:t>
          </a:r>
        </a:p>
      </dgm:t>
    </dgm:pt>
    <dgm:pt modelId="{B819AAD5-B9FA-4501-B8EA-5306A84AC24C}" type="parTrans" cxnId="{27934886-6D2D-4B81-BE6E-678F4EAFE1D5}">
      <dgm:prSet/>
      <dgm:spPr/>
      <dgm:t>
        <a:bodyPr/>
        <a:lstStyle/>
        <a:p>
          <a:endParaRPr lang="en-US">
            <a:solidFill>
              <a:schemeClr val="tx1"/>
            </a:solidFill>
          </a:endParaRPr>
        </a:p>
      </dgm:t>
    </dgm:pt>
    <dgm:pt modelId="{244D6B1F-3857-465D-960D-E6E4C996C32A}" type="sibTrans" cxnId="{27934886-6D2D-4B81-BE6E-678F4EAFE1D5}">
      <dgm:prSet/>
      <dgm:spPr/>
      <dgm:t>
        <a:bodyPr/>
        <a:lstStyle/>
        <a:p>
          <a:endParaRPr lang="en-US">
            <a:solidFill>
              <a:schemeClr val="tx1"/>
            </a:solidFill>
          </a:endParaRPr>
        </a:p>
      </dgm:t>
    </dgm:pt>
    <dgm:pt modelId="{703DCDC8-7025-4E56-9266-3009E7CA7A19}">
      <dgm:prSet phldrT="[Text]" custT="1"/>
      <dgm:spPr/>
      <dgm:t>
        <a:bodyPr/>
        <a:lstStyle/>
        <a:p>
          <a:r>
            <a:rPr lang="en-US" sz="1200" dirty="0">
              <a:solidFill>
                <a:schemeClr val="tx1"/>
              </a:solidFill>
              <a:latin typeface="+mn-lt"/>
            </a:rPr>
            <a:t>I</a:t>
          </a:r>
          <a:r>
            <a:rPr lang="en-US" sz="1400" dirty="0">
              <a:solidFill>
                <a:schemeClr val="tx1"/>
              </a:solidFill>
              <a:latin typeface="+mn-lt"/>
            </a:rPr>
            <a:t>dentify next steps &amp; future agenda items</a:t>
          </a:r>
        </a:p>
      </dgm:t>
    </dgm:pt>
    <dgm:pt modelId="{A3F30A86-B84E-403E-AB8C-C2C43F3AA147}" type="parTrans" cxnId="{688E6D0F-D008-4004-BF0D-AE7E0AF3654F}">
      <dgm:prSet/>
      <dgm:spPr/>
      <dgm:t>
        <a:bodyPr/>
        <a:lstStyle/>
        <a:p>
          <a:endParaRPr lang="en-US">
            <a:solidFill>
              <a:schemeClr val="tx1"/>
            </a:solidFill>
          </a:endParaRPr>
        </a:p>
      </dgm:t>
    </dgm:pt>
    <dgm:pt modelId="{E587E72B-C9EC-4C61-83E8-6758E3DBCA39}" type="sibTrans" cxnId="{688E6D0F-D008-4004-BF0D-AE7E0AF3654F}">
      <dgm:prSet/>
      <dgm:spPr/>
      <dgm:t>
        <a:bodyPr/>
        <a:lstStyle/>
        <a:p>
          <a:endParaRPr lang="en-US">
            <a:solidFill>
              <a:schemeClr val="tx1"/>
            </a:solidFill>
          </a:endParaRPr>
        </a:p>
      </dgm:t>
    </dgm:pt>
    <dgm:pt modelId="{15140CFD-6FE8-4428-8BFE-017753ECCF7D}">
      <dgm:prSet custT="1"/>
      <dgm:spPr/>
      <dgm:t>
        <a:bodyPr/>
        <a:lstStyle/>
        <a:p>
          <a:r>
            <a:rPr lang="en-US" sz="1400" dirty="0">
              <a:solidFill>
                <a:schemeClr val="tx1"/>
              </a:solidFill>
              <a:latin typeface="+mn-lt"/>
            </a:rPr>
            <a:t>Review and approve agenda</a:t>
          </a:r>
        </a:p>
      </dgm:t>
    </dgm:pt>
    <dgm:pt modelId="{41281A74-B2D2-4BDE-B8D8-CF1E2C6F0EF0}" type="parTrans" cxnId="{83A5E304-655F-43A7-8764-DCD6EDC52C9E}">
      <dgm:prSet/>
      <dgm:spPr/>
      <dgm:t>
        <a:bodyPr/>
        <a:lstStyle/>
        <a:p>
          <a:endParaRPr lang="en-US">
            <a:solidFill>
              <a:schemeClr val="tx1"/>
            </a:solidFill>
          </a:endParaRPr>
        </a:p>
      </dgm:t>
    </dgm:pt>
    <dgm:pt modelId="{89E3F408-1277-4641-A1AE-DB583D15E6B5}" type="sibTrans" cxnId="{83A5E304-655F-43A7-8764-DCD6EDC52C9E}">
      <dgm:prSet/>
      <dgm:spPr/>
      <dgm:t>
        <a:bodyPr/>
        <a:lstStyle/>
        <a:p>
          <a:endParaRPr lang="en-US">
            <a:solidFill>
              <a:schemeClr val="tx1"/>
            </a:solidFill>
          </a:endParaRPr>
        </a:p>
      </dgm:t>
    </dgm:pt>
    <dgm:pt modelId="{9D254CF2-DA1A-457B-86D9-7129CBDD10A0}">
      <dgm:prSet custT="1"/>
      <dgm:spPr/>
      <dgm:t>
        <a:bodyPr/>
        <a:lstStyle/>
        <a:p>
          <a:r>
            <a:rPr lang="en-US" sz="1400" dirty="0">
              <a:solidFill>
                <a:schemeClr val="tx1"/>
              </a:solidFill>
              <a:latin typeface="+mn-lt"/>
            </a:rPr>
            <a:t>Review minutes from previous meeting</a:t>
          </a:r>
        </a:p>
      </dgm:t>
    </dgm:pt>
    <dgm:pt modelId="{F1E86D5E-6C12-47C3-AD3D-BD770BEE4603}" type="parTrans" cxnId="{C2679D66-7DA1-4B62-9C8E-26AE679D74EF}">
      <dgm:prSet/>
      <dgm:spPr/>
      <dgm:t>
        <a:bodyPr/>
        <a:lstStyle/>
        <a:p>
          <a:endParaRPr lang="en-US">
            <a:solidFill>
              <a:schemeClr val="tx1"/>
            </a:solidFill>
          </a:endParaRPr>
        </a:p>
      </dgm:t>
    </dgm:pt>
    <dgm:pt modelId="{B1F610D1-F94D-4C1B-B947-7E22F9213C5D}" type="sibTrans" cxnId="{C2679D66-7DA1-4B62-9C8E-26AE679D74EF}">
      <dgm:prSet/>
      <dgm:spPr/>
      <dgm:t>
        <a:bodyPr/>
        <a:lstStyle/>
        <a:p>
          <a:endParaRPr lang="en-US">
            <a:solidFill>
              <a:schemeClr val="tx1"/>
            </a:solidFill>
          </a:endParaRPr>
        </a:p>
      </dgm:t>
    </dgm:pt>
    <dgm:pt modelId="{5D8A2DBB-6237-4B9A-B447-90374BBB4BA4}">
      <dgm:prSet custT="1"/>
      <dgm:spPr/>
      <dgm:t>
        <a:bodyPr/>
        <a:lstStyle/>
        <a:p>
          <a:r>
            <a:rPr lang="en-US" sz="1400" dirty="0">
              <a:solidFill>
                <a:schemeClr val="tx1"/>
              </a:solidFill>
              <a:latin typeface="+mn-lt"/>
            </a:rPr>
            <a:t>Assess the group’s interest level</a:t>
          </a:r>
        </a:p>
      </dgm:t>
    </dgm:pt>
    <dgm:pt modelId="{04B1A914-CE96-4D94-8F21-7CB512A8B943}" type="parTrans" cxnId="{4EA86225-BD72-4F93-992C-81DF56AEE59B}">
      <dgm:prSet/>
      <dgm:spPr/>
      <dgm:t>
        <a:bodyPr/>
        <a:lstStyle/>
        <a:p>
          <a:endParaRPr lang="en-US">
            <a:solidFill>
              <a:schemeClr val="tx1"/>
            </a:solidFill>
          </a:endParaRPr>
        </a:p>
      </dgm:t>
    </dgm:pt>
    <dgm:pt modelId="{536C3738-D1DA-4666-9B47-8BAAAA466A03}" type="sibTrans" cxnId="{4EA86225-BD72-4F93-992C-81DF56AEE59B}">
      <dgm:prSet/>
      <dgm:spPr/>
      <dgm:t>
        <a:bodyPr/>
        <a:lstStyle/>
        <a:p>
          <a:endParaRPr lang="en-US">
            <a:solidFill>
              <a:schemeClr val="tx1"/>
            </a:solidFill>
          </a:endParaRPr>
        </a:p>
      </dgm:t>
    </dgm:pt>
    <dgm:pt modelId="{51668799-8942-4DB3-ADB8-0123EC9DBF57}">
      <dgm:prSet custT="1"/>
      <dgm:spPr/>
      <dgm:t>
        <a:bodyPr/>
        <a:lstStyle/>
        <a:p>
          <a:r>
            <a:rPr lang="en-US" sz="1400" dirty="0">
              <a:solidFill>
                <a:schemeClr val="tx1"/>
              </a:solidFill>
              <a:latin typeface="+mn-lt"/>
            </a:rPr>
            <a:t>Discuss old &amp; new business</a:t>
          </a:r>
        </a:p>
      </dgm:t>
    </dgm:pt>
    <dgm:pt modelId="{80F69BF6-760C-4A35-8D2D-3FDD9CAC4579}" type="parTrans" cxnId="{E69FCE94-42CC-46B2-8CC8-CD01FD6FD80C}">
      <dgm:prSet/>
      <dgm:spPr/>
      <dgm:t>
        <a:bodyPr/>
        <a:lstStyle/>
        <a:p>
          <a:endParaRPr lang="en-US">
            <a:solidFill>
              <a:schemeClr val="tx1"/>
            </a:solidFill>
          </a:endParaRPr>
        </a:p>
      </dgm:t>
    </dgm:pt>
    <dgm:pt modelId="{E7709B16-A6F8-414E-B6E4-D2F89F52F643}" type="sibTrans" cxnId="{E69FCE94-42CC-46B2-8CC8-CD01FD6FD80C}">
      <dgm:prSet/>
      <dgm:spPr/>
      <dgm:t>
        <a:bodyPr/>
        <a:lstStyle/>
        <a:p>
          <a:endParaRPr lang="en-US">
            <a:solidFill>
              <a:schemeClr val="tx1"/>
            </a:solidFill>
          </a:endParaRPr>
        </a:p>
      </dgm:t>
    </dgm:pt>
    <dgm:pt modelId="{7DFF9342-79B7-4D2E-AEE4-827FED466EF7}">
      <dgm:prSet custT="1"/>
      <dgm:spPr/>
      <dgm:t>
        <a:bodyPr/>
        <a:lstStyle/>
        <a:p>
          <a:r>
            <a:rPr lang="en-US" sz="1400" dirty="0">
              <a:solidFill>
                <a:schemeClr val="tx1"/>
              </a:solidFill>
              <a:latin typeface="+mn-lt"/>
            </a:rPr>
            <a:t>Provide feedback </a:t>
          </a:r>
        </a:p>
      </dgm:t>
    </dgm:pt>
    <dgm:pt modelId="{82F03E4D-3FD8-4EF6-B2C3-7598E7C88186}" type="parTrans" cxnId="{47873BA9-C757-4DF5-B3B0-71B63EA9B88F}">
      <dgm:prSet/>
      <dgm:spPr/>
      <dgm:t>
        <a:bodyPr/>
        <a:lstStyle/>
        <a:p>
          <a:endParaRPr lang="en-US">
            <a:solidFill>
              <a:schemeClr val="tx1"/>
            </a:solidFill>
          </a:endParaRPr>
        </a:p>
      </dgm:t>
    </dgm:pt>
    <dgm:pt modelId="{0A90AFAB-E94A-4535-91E7-AB2173DEFFAD}" type="sibTrans" cxnId="{47873BA9-C757-4DF5-B3B0-71B63EA9B88F}">
      <dgm:prSet/>
      <dgm:spPr/>
      <dgm:t>
        <a:bodyPr/>
        <a:lstStyle/>
        <a:p>
          <a:endParaRPr lang="en-US">
            <a:solidFill>
              <a:schemeClr val="tx1"/>
            </a:solidFill>
          </a:endParaRPr>
        </a:p>
      </dgm:t>
    </dgm:pt>
    <dgm:pt modelId="{E735AE8E-E92D-40A1-91BB-D280C5897AD9}">
      <dgm:prSet custT="1"/>
      <dgm:spPr/>
      <dgm:t>
        <a:bodyPr/>
        <a:lstStyle/>
        <a:p>
          <a:r>
            <a:rPr lang="en-US" sz="1400" dirty="0">
              <a:solidFill>
                <a:schemeClr val="tx1"/>
              </a:solidFill>
              <a:latin typeface="+mn-lt"/>
            </a:rPr>
            <a:t>Enforce ground rules</a:t>
          </a:r>
        </a:p>
      </dgm:t>
    </dgm:pt>
    <dgm:pt modelId="{CD69DDB3-707B-44AC-A30D-7024C533DBD7}" type="parTrans" cxnId="{0562ED7C-AA73-4AF7-89B2-D8758809630F}">
      <dgm:prSet/>
      <dgm:spPr/>
      <dgm:t>
        <a:bodyPr/>
        <a:lstStyle/>
        <a:p>
          <a:endParaRPr lang="en-US">
            <a:solidFill>
              <a:schemeClr val="tx1"/>
            </a:solidFill>
          </a:endParaRPr>
        </a:p>
      </dgm:t>
    </dgm:pt>
    <dgm:pt modelId="{DA110CCC-E35A-40B6-88B6-2C78C0385FA9}" type="sibTrans" cxnId="{0562ED7C-AA73-4AF7-89B2-D8758809630F}">
      <dgm:prSet/>
      <dgm:spPr/>
      <dgm:t>
        <a:bodyPr/>
        <a:lstStyle/>
        <a:p>
          <a:endParaRPr lang="en-US">
            <a:solidFill>
              <a:schemeClr val="tx1"/>
            </a:solidFill>
          </a:endParaRPr>
        </a:p>
      </dgm:t>
    </dgm:pt>
    <dgm:pt modelId="{3CE7570C-286D-4554-9D89-615794D1AD82}">
      <dgm:prSet custT="1"/>
      <dgm:spPr/>
      <dgm:t>
        <a:bodyPr/>
        <a:lstStyle/>
        <a:p>
          <a:r>
            <a:rPr lang="en-US" sz="1400" dirty="0">
              <a:solidFill>
                <a:schemeClr val="tx1"/>
              </a:solidFill>
              <a:latin typeface="+mn-lt"/>
            </a:rPr>
            <a:t>Evaluate the meeting</a:t>
          </a:r>
        </a:p>
      </dgm:t>
    </dgm:pt>
    <dgm:pt modelId="{7AD74CE7-6C50-40FC-8BF1-399B2C268340}" type="parTrans" cxnId="{7FE09DCF-4705-4D92-A497-AA87F58D33C4}">
      <dgm:prSet/>
      <dgm:spPr/>
      <dgm:t>
        <a:bodyPr/>
        <a:lstStyle/>
        <a:p>
          <a:endParaRPr lang="en-US">
            <a:solidFill>
              <a:schemeClr val="tx1"/>
            </a:solidFill>
          </a:endParaRPr>
        </a:p>
      </dgm:t>
    </dgm:pt>
    <dgm:pt modelId="{46267F05-5A4A-4AC2-A5FC-5F2437E8A86B}" type="sibTrans" cxnId="{7FE09DCF-4705-4D92-A497-AA87F58D33C4}">
      <dgm:prSet/>
      <dgm:spPr/>
      <dgm:t>
        <a:bodyPr/>
        <a:lstStyle/>
        <a:p>
          <a:endParaRPr lang="en-US">
            <a:solidFill>
              <a:schemeClr val="tx1"/>
            </a:solidFill>
          </a:endParaRPr>
        </a:p>
      </dgm:t>
    </dgm:pt>
    <dgm:pt modelId="{A0F4A4D5-425A-4978-BDA4-570BA0FA3C80}">
      <dgm:prSet custT="1"/>
      <dgm:spPr/>
      <dgm:t>
        <a:bodyPr/>
        <a:lstStyle/>
        <a:p>
          <a:r>
            <a:rPr lang="en-US" sz="1400" dirty="0">
              <a:solidFill>
                <a:schemeClr val="tx1"/>
              </a:solidFill>
              <a:latin typeface="+mn-lt"/>
            </a:rPr>
            <a:t>Set the tone and pace</a:t>
          </a:r>
        </a:p>
      </dgm:t>
    </dgm:pt>
    <dgm:pt modelId="{CC96925D-73FE-4263-A6E8-C8218A004DFD}" type="parTrans" cxnId="{39DB3CBF-5692-46A0-B1FD-C26D063F4BFB}">
      <dgm:prSet/>
      <dgm:spPr/>
      <dgm:t>
        <a:bodyPr/>
        <a:lstStyle/>
        <a:p>
          <a:endParaRPr lang="en-US"/>
        </a:p>
      </dgm:t>
    </dgm:pt>
    <dgm:pt modelId="{199714D9-2E9B-413D-B9F4-978041B4077B}" type="sibTrans" cxnId="{39DB3CBF-5692-46A0-B1FD-C26D063F4BFB}">
      <dgm:prSet/>
      <dgm:spPr/>
      <dgm:t>
        <a:bodyPr/>
        <a:lstStyle/>
        <a:p>
          <a:endParaRPr lang="en-US"/>
        </a:p>
      </dgm:t>
    </dgm:pt>
    <dgm:pt modelId="{9069368F-58F0-481C-BA8C-6B20A884BC6A}">
      <dgm:prSet phldrT="[Text]" custT="1"/>
      <dgm:spPr/>
      <dgm:t>
        <a:bodyPr/>
        <a:lstStyle/>
        <a:p>
          <a:r>
            <a:rPr lang="en-US" sz="1400" dirty="0">
              <a:solidFill>
                <a:schemeClr val="tx1"/>
              </a:solidFill>
              <a:latin typeface="+mn-lt"/>
            </a:rPr>
            <a:t>Announcements</a:t>
          </a:r>
        </a:p>
      </dgm:t>
    </dgm:pt>
    <dgm:pt modelId="{095945DA-27FB-4970-AE11-9A96441AD58F}" type="parTrans" cxnId="{969D3DD6-CC2B-41C6-9084-E05F474F4068}">
      <dgm:prSet/>
      <dgm:spPr/>
      <dgm:t>
        <a:bodyPr/>
        <a:lstStyle/>
        <a:p>
          <a:endParaRPr lang="en-US"/>
        </a:p>
      </dgm:t>
    </dgm:pt>
    <dgm:pt modelId="{69F2E0F5-FE2B-4BC1-9336-921094D2E4C8}" type="sibTrans" cxnId="{969D3DD6-CC2B-41C6-9084-E05F474F4068}">
      <dgm:prSet/>
      <dgm:spPr/>
      <dgm:t>
        <a:bodyPr/>
        <a:lstStyle/>
        <a:p>
          <a:endParaRPr lang="en-US"/>
        </a:p>
      </dgm:t>
    </dgm:pt>
    <dgm:pt modelId="{36C46303-AD52-4017-9A5B-7D98AFE6C590}">
      <dgm:prSet custT="1"/>
      <dgm:spPr/>
      <dgm:t>
        <a:bodyPr/>
        <a:lstStyle/>
        <a:p>
          <a:r>
            <a:rPr lang="en-US" sz="1400" dirty="0">
              <a:solidFill>
                <a:schemeClr val="tx1"/>
              </a:solidFill>
              <a:latin typeface="+mn-lt"/>
            </a:rPr>
            <a:t>Make decisions</a:t>
          </a:r>
        </a:p>
      </dgm:t>
    </dgm:pt>
    <dgm:pt modelId="{A91F83B6-49B4-4C2A-90F5-776200CD0154}" type="parTrans" cxnId="{288485CD-9974-40BF-9EC8-B1EAEBE31D40}">
      <dgm:prSet/>
      <dgm:spPr/>
      <dgm:t>
        <a:bodyPr/>
        <a:lstStyle/>
        <a:p>
          <a:endParaRPr lang="en-US"/>
        </a:p>
      </dgm:t>
    </dgm:pt>
    <dgm:pt modelId="{C1C9A41D-5CE0-429F-B543-DEDDF3269D66}" type="sibTrans" cxnId="{288485CD-9974-40BF-9EC8-B1EAEBE31D40}">
      <dgm:prSet/>
      <dgm:spPr/>
      <dgm:t>
        <a:bodyPr/>
        <a:lstStyle/>
        <a:p>
          <a:endParaRPr lang="en-US"/>
        </a:p>
      </dgm:t>
    </dgm:pt>
    <dgm:pt modelId="{0E114833-752B-4A92-890A-A7BB671B9702}" type="pres">
      <dgm:prSet presAssocID="{57B50F28-3F86-421E-B906-E13369508216}" presName="Name0" presStyleCnt="0">
        <dgm:presLayoutVars>
          <dgm:dir/>
          <dgm:resizeHandles val="exact"/>
        </dgm:presLayoutVars>
      </dgm:prSet>
      <dgm:spPr/>
    </dgm:pt>
    <dgm:pt modelId="{3DBC6E24-AB16-464C-A0C7-52CC003556F2}" type="pres">
      <dgm:prSet presAssocID="{F5C5036C-DE0C-4A67-9A0E-2680411641EC}" presName="node" presStyleLbl="node1" presStyleIdx="0" presStyleCnt="3" custScaleX="112637" custScaleY="98441" custLinFactNeighborX="33349" custLinFactNeighborY="1019">
        <dgm:presLayoutVars>
          <dgm:bulletEnabled val="1"/>
        </dgm:presLayoutVars>
      </dgm:prSet>
      <dgm:spPr/>
    </dgm:pt>
    <dgm:pt modelId="{0228C415-0783-4854-8A33-FBC1FBD61B62}" type="pres">
      <dgm:prSet presAssocID="{67EB868A-D72D-40C7-BF76-19BF1E8CD70A}" presName="sibTrans" presStyleLbl="sibTrans2D1" presStyleIdx="0" presStyleCnt="2" custScaleX="156961" custScaleY="68431" custLinFactNeighborX="20354" custLinFactNeighborY="-150"/>
      <dgm:spPr/>
    </dgm:pt>
    <dgm:pt modelId="{775772C2-A33C-42C7-9696-5EF8D464AB7C}" type="pres">
      <dgm:prSet presAssocID="{67EB868A-D72D-40C7-BF76-19BF1E8CD70A}" presName="connectorText" presStyleLbl="sibTrans2D1" presStyleIdx="0" presStyleCnt="2"/>
      <dgm:spPr/>
    </dgm:pt>
    <dgm:pt modelId="{0EA2D6BE-02D0-4767-A163-1A7E6191D37D}" type="pres">
      <dgm:prSet presAssocID="{09197BD7-D1AD-4861-B1EB-FA519275AA47}" presName="node" presStyleLbl="node1" presStyleIdx="1" presStyleCnt="3" custScaleX="135455" custScaleY="100428">
        <dgm:presLayoutVars>
          <dgm:bulletEnabled val="1"/>
        </dgm:presLayoutVars>
      </dgm:prSet>
      <dgm:spPr/>
    </dgm:pt>
    <dgm:pt modelId="{4F6DC552-D9F9-4F34-937F-BD1603F2442E}" type="pres">
      <dgm:prSet presAssocID="{5E391C83-D20C-457D-A8E5-09D4D633CF5E}" presName="sibTrans" presStyleLbl="sibTrans2D1" presStyleIdx="1" presStyleCnt="2" custFlipHor="0" custScaleX="134060" custScaleY="68431"/>
      <dgm:spPr/>
    </dgm:pt>
    <dgm:pt modelId="{40BE8F9E-904A-41F6-9C61-A804A4AE56C0}" type="pres">
      <dgm:prSet presAssocID="{5E391C83-D20C-457D-A8E5-09D4D633CF5E}" presName="connectorText" presStyleLbl="sibTrans2D1" presStyleIdx="1" presStyleCnt="2"/>
      <dgm:spPr/>
    </dgm:pt>
    <dgm:pt modelId="{3B194027-4E5B-47CF-A9DF-740820CFFF6E}" type="pres">
      <dgm:prSet presAssocID="{C767C240-72D7-4D8D-B540-EE6A3D1C2175}" presName="node" presStyleLbl="node1" presStyleIdx="2" presStyleCnt="3" custScaleX="124915" custScaleY="98488" custLinFactNeighborX="-18423" custLinFactNeighborY="970">
        <dgm:presLayoutVars>
          <dgm:bulletEnabled val="1"/>
        </dgm:presLayoutVars>
      </dgm:prSet>
      <dgm:spPr/>
    </dgm:pt>
  </dgm:ptLst>
  <dgm:cxnLst>
    <dgm:cxn modelId="{83A5E304-655F-43A7-8764-DCD6EDC52C9E}" srcId="{F5C5036C-DE0C-4A67-9A0E-2680411641EC}" destId="{15140CFD-6FE8-4428-8BFE-017753ECCF7D}" srcOrd="2" destOrd="0" parTransId="{41281A74-B2D2-4BDE-B8D8-CF1E2C6F0EF0}" sibTransId="{89E3F408-1277-4641-A1AE-DB583D15E6B5}"/>
    <dgm:cxn modelId="{0B7BFB0B-85B5-4AC1-A6BE-5D240F8847DE}" type="presOf" srcId="{15140CFD-6FE8-4428-8BFE-017753ECCF7D}" destId="{3DBC6E24-AB16-464C-A0C7-52CC003556F2}" srcOrd="0" destOrd="3" presId="urn:microsoft.com/office/officeart/2005/8/layout/process1"/>
    <dgm:cxn modelId="{2548680E-2508-42FC-84F7-27BC57009A14}" type="presOf" srcId="{C767C240-72D7-4D8D-B540-EE6A3D1C2175}" destId="{3B194027-4E5B-47CF-A9DF-740820CFFF6E}" srcOrd="0" destOrd="0" presId="urn:microsoft.com/office/officeart/2005/8/layout/process1"/>
    <dgm:cxn modelId="{688E6D0F-D008-4004-BF0D-AE7E0AF3654F}" srcId="{C767C240-72D7-4D8D-B540-EE6A3D1C2175}" destId="{703DCDC8-7025-4E56-9266-3009E7CA7A19}" srcOrd="0" destOrd="0" parTransId="{A3F30A86-B84E-403E-AB8C-C2C43F3AA147}" sibTransId="{E587E72B-C9EC-4C61-83E8-6758E3DBCA39}"/>
    <dgm:cxn modelId="{B441811C-990C-4C83-8990-858BAEC45CE2}" type="presOf" srcId="{5E391C83-D20C-457D-A8E5-09D4D633CF5E}" destId="{4F6DC552-D9F9-4F34-937F-BD1603F2442E}" srcOrd="0" destOrd="0" presId="urn:microsoft.com/office/officeart/2005/8/layout/process1"/>
    <dgm:cxn modelId="{DD483E23-23BA-4109-8B10-46F17F451F01}" type="presOf" srcId="{5A8526DD-48D3-424E-BFEA-BE714856C31F}" destId="{0EA2D6BE-02D0-4767-A163-1A7E6191D37D}" srcOrd="0" destOrd="1" presId="urn:microsoft.com/office/officeart/2005/8/layout/process1"/>
    <dgm:cxn modelId="{4EA86225-BD72-4F93-992C-81DF56AEE59B}" srcId="{09197BD7-D1AD-4861-B1EB-FA519275AA47}" destId="{5D8A2DBB-6237-4B9A-B447-90374BBB4BA4}" srcOrd="1" destOrd="0" parTransId="{04B1A914-CE96-4D94-8F21-7CB512A8B943}" sibTransId="{536C3738-D1DA-4666-9B47-8BAAAA466A03}"/>
    <dgm:cxn modelId="{48C9412E-A537-4A63-BA8C-5FABE86ACBE8}" srcId="{F5C5036C-DE0C-4A67-9A0E-2680411641EC}" destId="{4793ED63-0516-4A32-B6E4-90AFD942C4CF}" srcOrd="0" destOrd="0" parTransId="{C936CBF3-BBDB-4E21-90F4-A6B2F1A4C55E}" sibTransId="{CADCFDBA-9A8E-4C85-8811-58DA5B79205E}"/>
    <dgm:cxn modelId="{D5A0AD3B-9011-46EC-9FBB-FF7C99E10220}" type="presOf" srcId="{9D254CF2-DA1A-457B-86D9-7129CBDD10A0}" destId="{3DBC6E24-AB16-464C-A0C7-52CC003556F2}" srcOrd="0" destOrd="4" presId="urn:microsoft.com/office/officeart/2005/8/layout/process1"/>
    <dgm:cxn modelId="{D29E585B-CC81-44DE-81BF-BDDB8AD8A4AC}" type="presOf" srcId="{F5C5036C-DE0C-4A67-9A0E-2680411641EC}" destId="{3DBC6E24-AB16-464C-A0C7-52CC003556F2}" srcOrd="0" destOrd="0" presId="urn:microsoft.com/office/officeart/2005/8/layout/process1"/>
    <dgm:cxn modelId="{F56A3A60-14E6-402A-9953-DF891099209A}" type="presOf" srcId="{4793ED63-0516-4A32-B6E4-90AFD942C4CF}" destId="{3DBC6E24-AB16-464C-A0C7-52CC003556F2}" srcOrd="0" destOrd="1" presId="urn:microsoft.com/office/officeart/2005/8/layout/process1"/>
    <dgm:cxn modelId="{C2679D66-7DA1-4B62-9C8E-26AE679D74EF}" srcId="{F5C5036C-DE0C-4A67-9A0E-2680411641EC}" destId="{9D254CF2-DA1A-457B-86D9-7129CBDD10A0}" srcOrd="3" destOrd="0" parTransId="{F1E86D5E-6C12-47C3-AD3D-BD770BEE4603}" sibTransId="{B1F610D1-F94D-4C1B-B947-7E22F9213C5D}"/>
    <dgm:cxn modelId="{8707CE46-88E3-4B6E-B74C-5879DE33FDC0}" type="presOf" srcId="{E735AE8E-E92D-40A1-91BB-D280C5897AD9}" destId="{0EA2D6BE-02D0-4767-A163-1A7E6191D37D}" srcOrd="0" destOrd="6" presId="urn:microsoft.com/office/officeart/2005/8/layout/process1"/>
    <dgm:cxn modelId="{30C12369-CFA5-4ADC-A1CD-DDC7D98257B3}" type="presOf" srcId="{5E391C83-D20C-457D-A8E5-09D4D633CF5E}" destId="{40BE8F9E-904A-41F6-9C61-A804A4AE56C0}" srcOrd="1" destOrd="0" presId="urn:microsoft.com/office/officeart/2005/8/layout/process1"/>
    <dgm:cxn modelId="{F5170F6B-4447-4E78-B2D1-2D60D6FF5276}" srcId="{57B50F28-3F86-421E-B906-E13369508216}" destId="{F5C5036C-DE0C-4A67-9A0E-2680411641EC}" srcOrd="0" destOrd="0" parTransId="{24A1CD8E-1B1E-4AF0-859F-C1357ABD72DC}" sibTransId="{67EB868A-D72D-40C7-BF76-19BF1E8CD70A}"/>
    <dgm:cxn modelId="{F72AB56E-FD69-419A-90EE-86EB828C7B61}" srcId="{57B50F28-3F86-421E-B906-E13369508216}" destId="{09197BD7-D1AD-4861-B1EB-FA519275AA47}" srcOrd="1" destOrd="0" parTransId="{95697E6A-5B10-4124-9E12-412B1D5E9839}" sibTransId="{5E391C83-D20C-457D-A8E5-09D4D633CF5E}"/>
    <dgm:cxn modelId="{0562ED7C-AA73-4AF7-89B2-D8758809630F}" srcId="{09197BD7-D1AD-4861-B1EB-FA519275AA47}" destId="{E735AE8E-E92D-40A1-91BB-D280C5897AD9}" srcOrd="5" destOrd="0" parTransId="{CD69DDB3-707B-44AC-A30D-7024C533DBD7}" sibTransId="{DA110CCC-E35A-40B6-88B6-2C78C0385FA9}"/>
    <dgm:cxn modelId="{C6C58581-9135-445E-9AB7-50B36DE3E8B8}" type="presOf" srcId="{703DCDC8-7025-4E56-9266-3009E7CA7A19}" destId="{3B194027-4E5B-47CF-A9DF-740820CFFF6E}" srcOrd="0" destOrd="1" presId="urn:microsoft.com/office/officeart/2005/8/layout/process1"/>
    <dgm:cxn modelId="{27934886-6D2D-4B81-BE6E-678F4EAFE1D5}" srcId="{57B50F28-3F86-421E-B906-E13369508216}" destId="{C767C240-72D7-4D8D-B540-EE6A3D1C2175}" srcOrd="2" destOrd="0" parTransId="{B819AAD5-B9FA-4501-B8EA-5306A84AC24C}" sibTransId="{244D6B1F-3857-465D-960D-E6E4C996C32A}"/>
    <dgm:cxn modelId="{4C58E38B-3C41-4E0A-A288-567C8C83AD2E}" type="presOf" srcId="{7DFF9342-79B7-4D2E-AEE4-827FED466EF7}" destId="{0EA2D6BE-02D0-4767-A163-1A7E6191D37D}" srcOrd="0" destOrd="5" presId="urn:microsoft.com/office/officeart/2005/8/layout/process1"/>
    <dgm:cxn modelId="{81A5E88C-DD1E-491E-8D72-732F3E3036C0}" type="presOf" srcId="{57B50F28-3F86-421E-B906-E13369508216}" destId="{0E114833-752B-4A92-890A-A7BB671B9702}" srcOrd="0" destOrd="0" presId="urn:microsoft.com/office/officeart/2005/8/layout/process1"/>
    <dgm:cxn modelId="{F98FF48D-DB76-4FF5-BDA2-40861E961798}" type="presOf" srcId="{9069368F-58F0-481C-BA8C-6B20A884BC6A}" destId="{3B194027-4E5B-47CF-A9DF-740820CFFF6E}" srcOrd="0" destOrd="2" presId="urn:microsoft.com/office/officeart/2005/8/layout/process1"/>
    <dgm:cxn modelId="{E69FCE94-42CC-46B2-8CC8-CD01FD6FD80C}" srcId="{09197BD7-D1AD-4861-B1EB-FA519275AA47}" destId="{51668799-8942-4DB3-ADB8-0123EC9DBF57}" srcOrd="2" destOrd="0" parTransId="{80F69BF6-760C-4A35-8D2D-3FDD9CAC4579}" sibTransId="{E7709B16-A6F8-414E-B6E4-D2F89F52F643}"/>
    <dgm:cxn modelId="{E95A3096-DF9D-4790-86A6-4B641ADFE284}" type="presOf" srcId="{5D8A2DBB-6237-4B9A-B447-90374BBB4BA4}" destId="{0EA2D6BE-02D0-4767-A163-1A7E6191D37D}" srcOrd="0" destOrd="2" presId="urn:microsoft.com/office/officeart/2005/8/layout/process1"/>
    <dgm:cxn modelId="{48021697-1540-47E6-841B-086C631336B9}" type="presOf" srcId="{09197BD7-D1AD-4861-B1EB-FA519275AA47}" destId="{0EA2D6BE-02D0-4767-A163-1A7E6191D37D}" srcOrd="0" destOrd="0" presId="urn:microsoft.com/office/officeart/2005/8/layout/process1"/>
    <dgm:cxn modelId="{47873BA9-C757-4DF5-B3B0-71B63EA9B88F}" srcId="{09197BD7-D1AD-4861-B1EB-FA519275AA47}" destId="{7DFF9342-79B7-4D2E-AEE4-827FED466EF7}" srcOrd="4" destOrd="0" parTransId="{82F03E4D-3FD8-4EF6-B2C3-7598E7C88186}" sibTransId="{0A90AFAB-E94A-4535-91E7-AB2173DEFFAD}"/>
    <dgm:cxn modelId="{A016B9B5-181A-4DA2-B463-686707D93124}" type="presOf" srcId="{A0F4A4D5-425A-4978-BDA4-570BA0FA3C80}" destId="{3DBC6E24-AB16-464C-A0C7-52CC003556F2}" srcOrd="0" destOrd="2" presId="urn:microsoft.com/office/officeart/2005/8/layout/process1"/>
    <dgm:cxn modelId="{39DB3CBF-5692-46A0-B1FD-C26D063F4BFB}" srcId="{F5C5036C-DE0C-4A67-9A0E-2680411641EC}" destId="{A0F4A4D5-425A-4978-BDA4-570BA0FA3C80}" srcOrd="1" destOrd="0" parTransId="{CC96925D-73FE-4263-A6E8-C8218A004DFD}" sibTransId="{199714D9-2E9B-413D-B9F4-978041B4077B}"/>
    <dgm:cxn modelId="{4A9E7DC7-DFF7-448C-A10F-4FC4F8F2FB54}" srcId="{09197BD7-D1AD-4861-B1EB-FA519275AA47}" destId="{5A8526DD-48D3-424E-BFEA-BE714856C31F}" srcOrd="0" destOrd="0" parTransId="{71FFD21F-5E90-49FA-9860-581B5E7118A1}" sibTransId="{3755FCA3-AA1B-4811-89CE-8578970260F1}"/>
    <dgm:cxn modelId="{288485CD-9974-40BF-9EC8-B1EAEBE31D40}" srcId="{09197BD7-D1AD-4861-B1EB-FA519275AA47}" destId="{36C46303-AD52-4017-9A5B-7D98AFE6C590}" srcOrd="3" destOrd="0" parTransId="{A91F83B6-49B4-4C2A-90F5-776200CD0154}" sibTransId="{C1C9A41D-5CE0-429F-B543-DEDDF3269D66}"/>
    <dgm:cxn modelId="{7FE09DCF-4705-4D92-A497-AA87F58D33C4}" srcId="{C767C240-72D7-4D8D-B540-EE6A3D1C2175}" destId="{3CE7570C-286D-4554-9D89-615794D1AD82}" srcOrd="2" destOrd="0" parTransId="{7AD74CE7-6C50-40FC-8BF1-399B2C268340}" sibTransId="{46267F05-5A4A-4AC2-A5FC-5F2437E8A86B}"/>
    <dgm:cxn modelId="{969D3DD6-CC2B-41C6-9084-E05F474F4068}" srcId="{C767C240-72D7-4D8D-B540-EE6A3D1C2175}" destId="{9069368F-58F0-481C-BA8C-6B20A884BC6A}" srcOrd="1" destOrd="0" parTransId="{095945DA-27FB-4970-AE11-9A96441AD58F}" sibTransId="{69F2E0F5-FE2B-4BC1-9336-921094D2E4C8}"/>
    <dgm:cxn modelId="{04622FDC-DDEF-44F8-8BED-3E895AC5F1AA}" type="presOf" srcId="{36C46303-AD52-4017-9A5B-7D98AFE6C590}" destId="{0EA2D6BE-02D0-4767-A163-1A7E6191D37D}" srcOrd="0" destOrd="4" presId="urn:microsoft.com/office/officeart/2005/8/layout/process1"/>
    <dgm:cxn modelId="{1B4F41E7-366E-4E28-8377-77CC3E209CE8}" type="presOf" srcId="{51668799-8942-4DB3-ADB8-0123EC9DBF57}" destId="{0EA2D6BE-02D0-4767-A163-1A7E6191D37D}" srcOrd="0" destOrd="3" presId="urn:microsoft.com/office/officeart/2005/8/layout/process1"/>
    <dgm:cxn modelId="{1087E2EB-D218-4B3C-AFB5-5162B16E0CF1}" type="presOf" srcId="{67EB868A-D72D-40C7-BF76-19BF1E8CD70A}" destId="{0228C415-0783-4854-8A33-FBC1FBD61B62}" srcOrd="0" destOrd="0" presId="urn:microsoft.com/office/officeart/2005/8/layout/process1"/>
    <dgm:cxn modelId="{729C2CEC-A0FB-46CF-81C7-631ED37A3398}" type="presOf" srcId="{67EB868A-D72D-40C7-BF76-19BF1E8CD70A}" destId="{775772C2-A33C-42C7-9696-5EF8D464AB7C}" srcOrd="1" destOrd="0" presId="urn:microsoft.com/office/officeart/2005/8/layout/process1"/>
    <dgm:cxn modelId="{FB701FEE-1A77-4FFB-B0B6-778549F56B12}" type="presOf" srcId="{3CE7570C-286D-4554-9D89-615794D1AD82}" destId="{3B194027-4E5B-47CF-A9DF-740820CFFF6E}" srcOrd="0" destOrd="3" presId="urn:microsoft.com/office/officeart/2005/8/layout/process1"/>
    <dgm:cxn modelId="{1714D34D-41C7-4E63-A6B9-0FCCFBA7EF8B}" type="presParOf" srcId="{0E114833-752B-4A92-890A-A7BB671B9702}" destId="{3DBC6E24-AB16-464C-A0C7-52CC003556F2}" srcOrd="0" destOrd="0" presId="urn:microsoft.com/office/officeart/2005/8/layout/process1"/>
    <dgm:cxn modelId="{B20D1160-5DEF-4FD3-83DA-BF8351F31BF5}" type="presParOf" srcId="{0E114833-752B-4A92-890A-A7BB671B9702}" destId="{0228C415-0783-4854-8A33-FBC1FBD61B62}" srcOrd="1" destOrd="0" presId="urn:microsoft.com/office/officeart/2005/8/layout/process1"/>
    <dgm:cxn modelId="{B12D59AE-5823-46A0-8553-F309C719993D}" type="presParOf" srcId="{0228C415-0783-4854-8A33-FBC1FBD61B62}" destId="{775772C2-A33C-42C7-9696-5EF8D464AB7C}" srcOrd="0" destOrd="0" presId="urn:microsoft.com/office/officeart/2005/8/layout/process1"/>
    <dgm:cxn modelId="{33FC7A39-CB90-4C6D-878E-C7A5684220EC}" type="presParOf" srcId="{0E114833-752B-4A92-890A-A7BB671B9702}" destId="{0EA2D6BE-02D0-4767-A163-1A7E6191D37D}" srcOrd="2" destOrd="0" presId="urn:microsoft.com/office/officeart/2005/8/layout/process1"/>
    <dgm:cxn modelId="{64934963-2630-4FBD-AD8B-4A8A020FC40A}" type="presParOf" srcId="{0E114833-752B-4A92-890A-A7BB671B9702}" destId="{4F6DC552-D9F9-4F34-937F-BD1603F2442E}" srcOrd="3" destOrd="0" presId="urn:microsoft.com/office/officeart/2005/8/layout/process1"/>
    <dgm:cxn modelId="{9835396B-40DA-43B8-9C25-65E1B942C056}" type="presParOf" srcId="{4F6DC552-D9F9-4F34-937F-BD1603F2442E}" destId="{40BE8F9E-904A-41F6-9C61-A804A4AE56C0}" srcOrd="0" destOrd="0" presId="urn:microsoft.com/office/officeart/2005/8/layout/process1"/>
    <dgm:cxn modelId="{C9234C55-C7DB-45E1-8DC9-FB64E7230078}" type="presParOf" srcId="{0E114833-752B-4A92-890A-A7BB671B9702}" destId="{3B194027-4E5B-47CF-A9DF-740820CFFF6E}"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18A-BCE1-4BDE-A162-BF354520368A}">
      <dsp:nvSpPr>
        <dsp:cNvPr id="0" name=""/>
        <dsp:cNvSpPr/>
      </dsp:nvSpPr>
      <dsp:spPr>
        <a:xfrm>
          <a:off x="431561" y="19137"/>
          <a:ext cx="2326268" cy="171910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02D7EAF-A253-4B6F-B3A3-193440D64D66}">
      <dsp:nvSpPr>
        <dsp:cNvPr id="0" name=""/>
        <dsp:cNvSpPr/>
      </dsp:nvSpPr>
      <dsp:spPr>
        <a:xfrm>
          <a:off x="901765" y="1426535"/>
          <a:ext cx="2004550" cy="481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US" sz="2600" kern="1200" dirty="0"/>
            <a:t>School</a:t>
          </a:r>
        </a:p>
      </dsp:txBody>
      <dsp:txXfrm>
        <a:off x="901765" y="1426535"/>
        <a:ext cx="2004550" cy="481726"/>
      </dsp:txXfrm>
    </dsp:sp>
    <dsp:sp modelId="{3C17B9D7-E9E4-4585-A6AC-F72CC0C01FA4}">
      <dsp:nvSpPr>
        <dsp:cNvPr id="0" name=""/>
        <dsp:cNvSpPr/>
      </dsp:nvSpPr>
      <dsp:spPr>
        <a:xfrm>
          <a:off x="3200408" y="0"/>
          <a:ext cx="2326268" cy="1719103"/>
        </a:xfrm>
        <a:prstGeom prst="rect">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535457F-421E-4FC5-BF08-520D5DBEF104}">
      <dsp:nvSpPr>
        <dsp:cNvPr id="0" name=""/>
        <dsp:cNvSpPr/>
      </dsp:nvSpPr>
      <dsp:spPr>
        <a:xfrm>
          <a:off x="3659887" y="1426535"/>
          <a:ext cx="2004550" cy="481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US" sz="2600" kern="1200" dirty="0"/>
            <a:t>Family</a:t>
          </a:r>
        </a:p>
      </dsp:txBody>
      <dsp:txXfrm>
        <a:off x="3659887" y="1426535"/>
        <a:ext cx="2004550" cy="481726"/>
      </dsp:txXfrm>
    </dsp:sp>
    <dsp:sp modelId="{DF824A65-13D0-40FF-A3CE-A94D7AF56FD4}">
      <dsp:nvSpPr>
        <dsp:cNvPr id="0" name=""/>
        <dsp:cNvSpPr/>
      </dsp:nvSpPr>
      <dsp:spPr>
        <a:xfrm>
          <a:off x="431561" y="2155737"/>
          <a:ext cx="2326268" cy="1719103"/>
        </a:xfrm>
        <a:prstGeom prst="rect">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75DB8C0B-C249-4E00-A381-885E25CECF72}">
      <dsp:nvSpPr>
        <dsp:cNvPr id="0" name=""/>
        <dsp:cNvSpPr/>
      </dsp:nvSpPr>
      <dsp:spPr>
        <a:xfrm>
          <a:off x="901765" y="3563135"/>
          <a:ext cx="2004550" cy="481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US" sz="2600" kern="1200" dirty="0"/>
            <a:t>Community</a:t>
          </a:r>
        </a:p>
      </dsp:txBody>
      <dsp:txXfrm>
        <a:off x="901765" y="3563135"/>
        <a:ext cx="2004550" cy="481726"/>
      </dsp:txXfrm>
    </dsp:sp>
    <dsp:sp modelId="{3E1B239A-FBF5-4488-973A-2BF5D1F04482}">
      <dsp:nvSpPr>
        <dsp:cNvPr id="0" name=""/>
        <dsp:cNvSpPr/>
      </dsp:nvSpPr>
      <dsp:spPr>
        <a:xfrm>
          <a:off x="3189684" y="2155737"/>
          <a:ext cx="2326268" cy="1719103"/>
        </a:xfrm>
        <a:prstGeom prst="rect">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AA4E3FB-A7BB-40CF-A869-B624126A322E}">
      <dsp:nvSpPr>
        <dsp:cNvPr id="0" name=""/>
        <dsp:cNvSpPr/>
      </dsp:nvSpPr>
      <dsp:spPr>
        <a:xfrm>
          <a:off x="3659887" y="3563135"/>
          <a:ext cx="2004550" cy="481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US" sz="2600" kern="1200" dirty="0"/>
            <a:t>Leadership</a:t>
          </a:r>
        </a:p>
      </dsp:txBody>
      <dsp:txXfrm>
        <a:off x="3659887" y="3563135"/>
        <a:ext cx="2004550" cy="481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EBE6-243C-4147-B97F-2AB901793E80}">
      <dsp:nvSpPr>
        <dsp:cNvPr id="0" name=""/>
        <dsp:cNvSpPr/>
      </dsp:nvSpPr>
      <dsp:spPr>
        <a:xfrm rot="5400000">
          <a:off x="350237" y="1664648"/>
          <a:ext cx="1320633" cy="122688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C1375-9F32-4FBC-833C-3DA06D715831}">
      <dsp:nvSpPr>
        <dsp:cNvPr id="0" name=""/>
        <dsp:cNvSpPr/>
      </dsp:nvSpPr>
      <dsp:spPr>
        <a:xfrm>
          <a:off x="350" y="62393"/>
          <a:ext cx="2223169" cy="1556146"/>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Data from Schools</a:t>
          </a:r>
        </a:p>
      </dsp:txBody>
      <dsp:txXfrm>
        <a:off x="76328" y="138371"/>
        <a:ext cx="2071213" cy="1404190"/>
      </dsp:txXfrm>
    </dsp:sp>
    <dsp:sp modelId="{1466375A-D40D-48D8-97DF-1A65E21A257B}">
      <dsp:nvSpPr>
        <dsp:cNvPr id="0" name=""/>
        <dsp:cNvSpPr/>
      </dsp:nvSpPr>
      <dsp:spPr>
        <a:xfrm>
          <a:off x="2286895" y="197626"/>
          <a:ext cx="3577391" cy="125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Student Learning Data</a:t>
          </a:r>
        </a:p>
        <a:p>
          <a:pPr marL="171450" lvl="1" indent="-171450" algn="l" defTabSz="800100">
            <a:lnSpc>
              <a:spcPct val="90000"/>
            </a:lnSpc>
            <a:spcBef>
              <a:spcPct val="0"/>
            </a:spcBef>
            <a:spcAft>
              <a:spcPct val="15000"/>
            </a:spcAft>
            <a:buChar char="•"/>
          </a:pPr>
          <a:r>
            <a:rPr lang="en-US" sz="1800" kern="1200" dirty="0">
              <a:solidFill>
                <a:schemeClr val="tx2"/>
              </a:solidFill>
            </a:rPr>
            <a:t>Student Demographic Data</a:t>
          </a:r>
        </a:p>
        <a:p>
          <a:pPr marL="171450" lvl="1" indent="-171450" algn="l" defTabSz="800100">
            <a:lnSpc>
              <a:spcPct val="90000"/>
            </a:lnSpc>
            <a:spcBef>
              <a:spcPct val="0"/>
            </a:spcBef>
            <a:spcAft>
              <a:spcPct val="15000"/>
            </a:spcAft>
            <a:buChar char="•"/>
          </a:pPr>
          <a:r>
            <a:rPr lang="en-US" sz="1800" kern="1200" dirty="0">
              <a:solidFill>
                <a:schemeClr val="tx2"/>
              </a:solidFill>
            </a:rPr>
            <a:t>School Perception Data</a:t>
          </a:r>
        </a:p>
        <a:p>
          <a:pPr marL="171450" lvl="1" indent="-171450" algn="l" defTabSz="800100">
            <a:lnSpc>
              <a:spcPct val="90000"/>
            </a:lnSpc>
            <a:spcBef>
              <a:spcPct val="0"/>
            </a:spcBef>
            <a:spcAft>
              <a:spcPct val="15000"/>
            </a:spcAft>
            <a:buChar char="•"/>
          </a:pPr>
          <a:r>
            <a:rPr lang="en-US" sz="1800" kern="1200" dirty="0">
              <a:solidFill>
                <a:schemeClr val="tx2"/>
              </a:solidFill>
            </a:rPr>
            <a:t>School Process Data</a:t>
          </a:r>
        </a:p>
      </dsp:txBody>
      <dsp:txXfrm>
        <a:off x="2286895" y="197626"/>
        <a:ext cx="3577391" cy="1257746"/>
      </dsp:txXfrm>
    </dsp:sp>
    <dsp:sp modelId="{178C094A-47C2-435A-BAAC-0841E3346575}">
      <dsp:nvSpPr>
        <dsp:cNvPr id="0" name=""/>
        <dsp:cNvSpPr/>
      </dsp:nvSpPr>
      <dsp:spPr>
        <a:xfrm>
          <a:off x="1550003" y="1872853"/>
          <a:ext cx="2235352" cy="1556146"/>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Families as a Data Source</a:t>
          </a:r>
        </a:p>
        <a:p>
          <a:pPr marL="0" lvl="0" indent="0" algn="ctr" defTabSz="1066800">
            <a:lnSpc>
              <a:spcPct val="90000"/>
            </a:lnSpc>
            <a:spcBef>
              <a:spcPct val="0"/>
            </a:spcBef>
            <a:spcAft>
              <a:spcPts val="0"/>
            </a:spcAft>
            <a:buNone/>
          </a:pPr>
          <a:endParaRPr lang="en-US" sz="800" kern="1200" dirty="0">
            <a:solidFill>
              <a:schemeClr val="tx1"/>
            </a:solidFill>
          </a:endParaRPr>
        </a:p>
      </dsp:txBody>
      <dsp:txXfrm>
        <a:off x="1625981" y="1948831"/>
        <a:ext cx="2083396" cy="1404190"/>
      </dsp:txXfrm>
    </dsp:sp>
    <dsp:sp modelId="{98F2F633-8C88-4F8C-8573-8EADB9E22C28}">
      <dsp:nvSpPr>
        <dsp:cNvPr id="0" name=""/>
        <dsp:cNvSpPr/>
      </dsp:nvSpPr>
      <dsp:spPr>
        <a:xfrm>
          <a:off x="3769808" y="1958873"/>
          <a:ext cx="3164041" cy="125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Surveys</a:t>
          </a:r>
        </a:p>
        <a:p>
          <a:pPr marL="171450" lvl="1" indent="-171450" algn="l" defTabSz="800100">
            <a:lnSpc>
              <a:spcPct val="90000"/>
            </a:lnSpc>
            <a:spcBef>
              <a:spcPct val="0"/>
            </a:spcBef>
            <a:spcAft>
              <a:spcPct val="15000"/>
            </a:spcAft>
            <a:buChar char="•"/>
          </a:pPr>
          <a:r>
            <a:rPr lang="en-US" sz="1800" kern="1200" dirty="0">
              <a:solidFill>
                <a:schemeClr val="tx2"/>
              </a:solidFill>
            </a:rPr>
            <a:t>Focus Groups</a:t>
          </a:r>
        </a:p>
        <a:p>
          <a:pPr marL="171450" lvl="1" indent="-171450" algn="l" defTabSz="800100">
            <a:lnSpc>
              <a:spcPct val="90000"/>
            </a:lnSpc>
            <a:spcBef>
              <a:spcPct val="0"/>
            </a:spcBef>
            <a:spcAft>
              <a:spcPct val="15000"/>
            </a:spcAft>
            <a:buChar char="•"/>
          </a:pPr>
          <a:r>
            <a:rPr lang="en-US" sz="1800" kern="1200" dirty="0">
              <a:solidFill>
                <a:schemeClr val="tx2"/>
              </a:solidFill>
            </a:rPr>
            <a:t>Participants or Attendees</a:t>
          </a:r>
        </a:p>
        <a:p>
          <a:pPr marL="171450" lvl="1" indent="-171450" algn="l" defTabSz="800100">
            <a:lnSpc>
              <a:spcPct val="90000"/>
            </a:lnSpc>
            <a:spcBef>
              <a:spcPct val="0"/>
            </a:spcBef>
            <a:spcAft>
              <a:spcPct val="15000"/>
            </a:spcAft>
            <a:buChar char="•"/>
          </a:pPr>
          <a:r>
            <a:rPr lang="en-US" sz="1800" kern="1200" dirty="0">
              <a:solidFill>
                <a:schemeClr val="tx2"/>
              </a:solidFill>
            </a:rPr>
            <a:t>School Perception Data</a:t>
          </a:r>
        </a:p>
      </dsp:txBody>
      <dsp:txXfrm>
        <a:off x="3769808" y="1958873"/>
        <a:ext cx="3164041" cy="12577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B11A-C7BD-489E-98FC-EA5BA58ABF99}">
      <dsp:nvSpPr>
        <dsp:cNvPr id="0" name=""/>
        <dsp:cNvSpPr/>
      </dsp:nvSpPr>
      <dsp:spPr>
        <a:xfrm>
          <a:off x="2351652" y="851641"/>
          <a:ext cx="1873621" cy="12451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College Admissions</a:t>
          </a:r>
        </a:p>
      </dsp:txBody>
      <dsp:txXfrm>
        <a:off x="2412436" y="912425"/>
        <a:ext cx="1752053" cy="1123597"/>
      </dsp:txXfrm>
    </dsp:sp>
    <dsp:sp modelId="{41C8B753-C301-421F-815C-C4346B435CF1}">
      <dsp:nvSpPr>
        <dsp:cNvPr id="0" name=""/>
        <dsp:cNvSpPr/>
      </dsp:nvSpPr>
      <dsp:spPr>
        <a:xfrm rot="16096673">
          <a:off x="3174701" y="759412"/>
          <a:ext cx="184540" cy="0"/>
        </a:xfrm>
        <a:custGeom>
          <a:avLst/>
          <a:gdLst/>
          <a:ahLst/>
          <a:cxnLst/>
          <a:rect l="0" t="0" r="0" b="0"/>
          <a:pathLst>
            <a:path>
              <a:moveTo>
                <a:pt x="0" y="0"/>
              </a:moveTo>
              <a:lnTo>
                <a:pt x="18454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267D6-DA1A-4E8B-9668-3D6A73FF979D}">
      <dsp:nvSpPr>
        <dsp:cNvPr id="0" name=""/>
        <dsp:cNvSpPr/>
      </dsp:nvSpPr>
      <dsp:spPr>
        <a:xfrm>
          <a:off x="2653551" y="85168"/>
          <a:ext cx="1203794" cy="5820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Essay</a:t>
          </a:r>
        </a:p>
      </dsp:txBody>
      <dsp:txXfrm>
        <a:off x="2681963" y="113580"/>
        <a:ext cx="1146970" cy="525191"/>
      </dsp:txXfrm>
    </dsp:sp>
    <dsp:sp modelId="{F97CCC5A-61E5-4941-A100-A8088BC54040}">
      <dsp:nvSpPr>
        <dsp:cNvPr id="0" name=""/>
        <dsp:cNvSpPr/>
      </dsp:nvSpPr>
      <dsp:spPr>
        <a:xfrm rot="20073214">
          <a:off x="4209282" y="957639"/>
          <a:ext cx="329666" cy="0"/>
        </a:xfrm>
        <a:custGeom>
          <a:avLst/>
          <a:gdLst/>
          <a:ahLst/>
          <a:cxnLst/>
          <a:rect l="0" t="0" r="0" b="0"/>
          <a:pathLst>
            <a:path>
              <a:moveTo>
                <a:pt x="0" y="0"/>
              </a:moveTo>
              <a:lnTo>
                <a:pt x="32966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318C8-F4B3-4C82-9762-4F31F39CEB81}">
      <dsp:nvSpPr>
        <dsp:cNvPr id="0" name=""/>
        <dsp:cNvSpPr/>
      </dsp:nvSpPr>
      <dsp:spPr>
        <a:xfrm>
          <a:off x="4495803" y="304800"/>
          <a:ext cx="1277471" cy="5820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Extracurricular Activities</a:t>
          </a:r>
        </a:p>
      </dsp:txBody>
      <dsp:txXfrm>
        <a:off x="4524215" y="333212"/>
        <a:ext cx="1220647" cy="525191"/>
      </dsp:txXfrm>
    </dsp:sp>
    <dsp:sp modelId="{44B44976-DBE9-463A-A8C3-90F98DBC90EB}">
      <dsp:nvSpPr>
        <dsp:cNvPr id="0" name=""/>
        <dsp:cNvSpPr/>
      </dsp:nvSpPr>
      <dsp:spPr>
        <a:xfrm rot="58667">
          <a:off x="4225237" y="1494472"/>
          <a:ext cx="499194" cy="0"/>
        </a:xfrm>
        <a:custGeom>
          <a:avLst/>
          <a:gdLst/>
          <a:ahLst/>
          <a:cxnLst/>
          <a:rect l="0" t="0" r="0" b="0"/>
          <a:pathLst>
            <a:path>
              <a:moveTo>
                <a:pt x="0" y="0"/>
              </a:moveTo>
              <a:lnTo>
                <a:pt x="49919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90922-90F9-45A0-9BB3-292885B6752A}">
      <dsp:nvSpPr>
        <dsp:cNvPr id="0" name=""/>
        <dsp:cNvSpPr/>
      </dsp:nvSpPr>
      <dsp:spPr>
        <a:xfrm>
          <a:off x="4724395" y="1219196"/>
          <a:ext cx="1344432" cy="5820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High School Grades</a:t>
          </a:r>
        </a:p>
      </dsp:txBody>
      <dsp:txXfrm>
        <a:off x="4752807" y="1247608"/>
        <a:ext cx="1287608" cy="525191"/>
      </dsp:txXfrm>
    </dsp:sp>
    <dsp:sp modelId="{759E8746-0B6C-4115-B964-9C7344D58534}">
      <dsp:nvSpPr>
        <dsp:cNvPr id="0" name=""/>
        <dsp:cNvSpPr/>
      </dsp:nvSpPr>
      <dsp:spPr>
        <a:xfrm rot="1969585">
          <a:off x="4205944" y="2144186"/>
          <a:ext cx="242088" cy="0"/>
        </a:xfrm>
        <a:custGeom>
          <a:avLst/>
          <a:gdLst/>
          <a:ahLst/>
          <a:cxnLst/>
          <a:rect l="0" t="0" r="0" b="0"/>
          <a:pathLst>
            <a:path>
              <a:moveTo>
                <a:pt x="0" y="0"/>
              </a:moveTo>
              <a:lnTo>
                <a:pt x="24208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07389-A101-4564-AF82-5CF34EADCE01}">
      <dsp:nvSpPr>
        <dsp:cNvPr id="0" name=""/>
        <dsp:cNvSpPr/>
      </dsp:nvSpPr>
      <dsp:spPr>
        <a:xfrm>
          <a:off x="4267203" y="2209803"/>
          <a:ext cx="1225201" cy="58201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Interview</a:t>
          </a:r>
        </a:p>
      </dsp:txBody>
      <dsp:txXfrm>
        <a:off x="4295615" y="2238215"/>
        <a:ext cx="1168377" cy="525191"/>
      </dsp:txXfrm>
    </dsp:sp>
    <dsp:sp modelId="{20E33BCD-1FA4-4758-9710-5595B009E032}">
      <dsp:nvSpPr>
        <dsp:cNvPr id="0" name=""/>
        <dsp:cNvSpPr/>
      </dsp:nvSpPr>
      <dsp:spPr>
        <a:xfrm rot="8804967">
          <a:off x="2148431" y="2149117"/>
          <a:ext cx="221339" cy="0"/>
        </a:xfrm>
        <a:custGeom>
          <a:avLst/>
          <a:gdLst/>
          <a:ahLst/>
          <a:cxnLst/>
          <a:rect l="0" t="0" r="0" b="0"/>
          <a:pathLst>
            <a:path>
              <a:moveTo>
                <a:pt x="0" y="0"/>
              </a:moveTo>
              <a:lnTo>
                <a:pt x="22133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2824D-CF5F-45E9-A963-1F3757A561E3}">
      <dsp:nvSpPr>
        <dsp:cNvPr id="0" name=""/>
        <dsp:cNvSpPr/>
      </dsp:nvSpPr>
      <dsp:spPr>
        <a:xfrm>
          <a:off x="1142999" y="2209797"/>
          <a:ext cx="1159398" cy="5820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ACT/SAT Scores</a:t>
          </a:r>
        </a:p>
      </dsp:txBody>
      <dsp:txXfrm>
        <a:off x="1171411" y="2238209"/>
        <a:ext cx="1102574" cy="525191"/>
      </dsp:txXfrm>
    </dsp:sp>
    <dsp:sp modelId="{039D311F-8A0B-469D-B9DC-5A7B91777F6E}">
      <dsp:nvSpPr>
        <dsp:cNvPr id="0" name=""/>
        <dsp:cNvSpPr/>
      </dsp:nvSpPr>
      <dsp:spPr>
        <a:xfrm rot="10741352">
          <a:off x="1824982" y="1494700"/>
          <a:ext cx="526708" cy="0"/>
        </a:xfrm>
        <a:custGeom>
          <a:avLst/>
          <a:gdLst/>
          <a:ahLst/>
          <a:cxnLst/>
          <a:rect l="0" t="0" r="0" b="0"/>
          <a:pathLst>
            <a:path>
              <a:moveTo>
                <a:pt x="0" y="0"/>
              </a:moveTo>
              <a:lnTo>
                <a:pt x="52670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232E8-448B-4F17-B4AD-68F1837FD5A4}">
      <dsp:nvSpPr>
        <dsp:cNvPr id="0" name=""/>
        <dsp:cNvSpPr/>
      </dsp:nvSpPr>
      <dsp:spPr>
        <a:xfrm>
          <a:off x="533399" y="1219203"/>
          <a:ext cx="1291620" cy="5820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Application</a:t>
          </a:r>
        </a:p>
      </dsp:txBody>
      <dsp:txXfrm>
        <a:off x="561811" y="1247615"/>
        <a:ext cx="1234796" cy="525191"/>
      </dsp:txXfrm>
    </dsp:sp>
    <dsp:sp modelId="{2B0EAD63-3658-4612-909F-CE93B38A41C2}">
      <dsp:nvSpPr>
        <dsp:cNvPr id="0" name=""/>
        <dsp:cNvSpPr/>
      </dsp:nvSpPr>
      <dsp:spPr>
        <a:xfrm rot="12352133">
          <a:off x="2061775" y="953387"/>
          <a:ext cx="305166" cy="0"/>
        </a:xfrm>
        <a:custGeom>
          <a:avLst/>
          <a:gdLst/>
          <a:ahLst/>
          <a:cxnLst/>
          <a:rect l="0" t="0" r="0" b="0"/>
          <a:pathLst>
            <a:path>
              <a:moveTo>
                <a:pt x="0" y="0"/>
              </a:moveTo>
              <a:lnTo>
                <a:pt x="30516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BEF43-0CA2-440F-BB08-F4398E1B97B2}">
      <dsp:nvSpPr>
        <dsp:cNvPr id="0" name=""/>
        <dsp:cNvSpPr/>
      </dsp:nvSpPr>
      <dsp:spPr>
        <a:xfrm>
          <a:off x="838195" y="304798"/>
          <a:ext cx="1277466" cy="5820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References</a:t>
          </a:r>
        </a:p>
      </dsp:txBody>
      <dsp:txXfrm>
        <a:off x="866607" y="333210"/>
        <a:ext cx="1220642" cy="525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66182-922C-4E67-9FF5-DFE17BC83A04}">
      <dsp:nvSpPr>
        <dsp:cNvPr id="0" name=""/>
        <dsp:cNvSpPr/>
      </dsp:nvSpPr>
      <dsp:spPr>
        <a:xfrm>
          <a:off x="0" y="0"/>
          <a:ext cx="3696462" cy="630936"/>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ysClr val="windowText" lastClr="000000"/>
              </a:solidFill>
            </a:rPr>
            <a:t>Who I Am</a:t>
          </a:r>
          <a:endParaRPr lang="en-US" sz="2500" kern="1200" dirty="0">
            <a:solidFill>
              <a:sysClr val="windowText" lastClr="000000"/>
            </a:solidFill>
          </a:endParaRPr>
        </a:p>
      </dsp:txBody>
      <dsp:txXfrm>
        <a:off x="18479" y="18479"/>
        <a:ext cx="2941814" cy="593978"/>
      </dsp:txXfrm>
    </dsp:sp>
    <dsp:sp modelId="{023779F6-53EB-42D2-93F2-6471B8E3A00A}">
      <dsp:nvSpPr>
        <dsp:cNvPr id="0" name=""/>
        <dsp:cNvSpPr/>
      </dsp:nvSpPr>
      <dsp:spPr>
        <a:xfrm>
          <a:off x="276034" y="718566"/>
          <a:ext cx="3696462" cy="630936"/>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ysClr val="windowText" lastClr="000000"/>
              </a:solidFill>
            </a:rPr>
            <a:t>History</a:t>
          </a:r>
          <a:endParaRPr lang="en-US" sz="2500" kern="1200" dirty="0">
            <a:solidFill>
              <a:sysClr val="windowText" lastClr="000000"/>
            </a:solidFill>
          </a:endParaRPr>
        </a:p>
      </dsp:txBody>
      <dsp:txXfrm>
        <a:off x="294513" y="737045"/>
        <a:ext cx="2973361" cy="593978"/>
      </dsp:txXfrm>
    </dsp:sp>
    <dsp:sp modelId="{E71ED768-3082-4D49-A9CC-6816F9853311}">
      <dsp:nvSpPr>
        <dsp:cNvPr id="0" name=""/>
        <dsp:cNvSpPr/>
      </dsp:nvSpPr>
      <dsp:spPr>
        <a:xfrm>
          <a:off x="552068" y="1437132"/>
          <a:ext cx="3696462" cy="630936"/>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ysClr val="windowText" lastClr="000000"/>
              </a:solidFill>
            </a:rPr>
            <a:t>Dreams</a:t>
          </a:r>
          <a:endParaRPr lang="en-US" sz="2500" kern="1200" dirty="0">
            <a:solidFill>
              <a:sysClr val="windowText" lastClr="000000"/>
            </a:solidFill>
          </a:endParaRPr>
        </a:p>
      </dsp:txBody>
      <dsp:txXfrm>
        <a:off x="570547" y="1455611"/>
        <a:ext cx="2973361" cy="593977"/>
      </dsp:txXfrm>
    </dsp:sp>
    <dsp:sp modelId="{7E5747F6-E8AE-494C-BECA-D5BC528B6819}">
      <dsp:nvSpPr>
        <dsp:cNvPr id="0" name=""/>
        <dsp:cNvSpPr/>
      </dsp:nvSpPr>
      <dsp:spPr>
        <a:xfrm>
          <a:off x="828103" y="2155698"/>
          <a:ext cx="3696462" cy="63093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ysClr val="windowText" lastClr="000000"/>
              </a:solidFill>
            </a:rPr>
            <a:t>Fears &amp; Concerns</a:t>
          </a:r>
          <a:endParaRPr lang="en-US" sz="2500" kern="1200" dirty="0">
            <a:solidFill>
              <a:sysClr val="windowText" lastClr="000000"/>
            </a:solidFill>
          </a:endParaRPr>
        </a:p>
      </dsp:txBody>
      <dsp:txXfrm>
        <a:off x="846582" y="2174177"/>
        <a:ext cx="2973361" cy="593978"/>
      </dsp:txXfrm>
    </dsp:sp>
    <dsp:sp modelId="{BBE27931-E703-42AC-B03C-86C76DEBEFFC}">
      <dsp:nvSpPr>
        <dsp:cNvPr id="0" name=""/>
        <dsp:cNvSpPr/>
      </dsp:nvSpPr>
      <dsp:spPr>
        <a:xfrm>
          <a:off x="1104137" y="2874264"/>
          <a:ext cx="3696462" cy="630936"/>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Text" lastClr="000000"/>
              </a:solidFill>
            </a:rPr>
            <a:t>Needs</a:t>
          </a:r>
        </a:p>
      </dsp:txBody>
      <dsp:txXfrm>
        <a:off x="1122616" y="2892743"/>
        <a:ext cx="2973361" cy="593977"/>
      </dsp:txXfrm>
    </dsp:sp>
    <dsp:sp modelId="{AA5B38B5-C746-4051-87AC-F18FE9419857}">
      <dsp:nvSpPr>
        <dsp:cNvPr id="0" name=""/>
        <dsp:cNvSpPr/>
      </dsp:nvSpPr>
      <dsp:spPr>
        <a:xfrm>
          <a:off x="3286353" y="460933"/>
          <a:ext cx="410108" cy="41010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Text" lastClr="000000"/>
            </a:solidFill>
          </a:endParaRPr>
        </a:p>
      </dsp:txBody>
      <dsp:txXfrm>
        <a:off x="3378627" y="460933"/>
        <a:ext cx="225560" cy="308606"/>
      </dsp:txXfrm>
    </dsp:sp>
    <dsp:sp modelId="{DF0ECFBB-0B2C-4740-9CAD-93A9FB409B21}">
      <dsp:nvSpPr>
        <dsp:cNvPr id="0" name=""/>
        <dsp:cNvSpPr/>
      </dsp:nvSpPr>
      <dsp:spPr>
        <a:xfrm>
          <a:off x="3562388" y="1179499"/>
          <a:ext cx="410108" cy="41010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Text" lastClr="000000"/>
            </a:solidFill>
          </a:endParaRPr>
        </a:p>
      </dsp:txBody>
      <dsp:txXfrm>
        <a:off x="3654662" y="1179499"/>
        <a:ext cx="225560" cy="308606"/>
      </dsp:txXfrm>
    </dsp:sp>
    <dsp:sp modelId="{A536EA7E-6F15-4D11-A720-7B16121B1584}">
      <dsp:nvSpPr>
        <dsp:cNvPr id="0" name=""/>
        <dsp:cNvSpPr/>
      </dsp:nvSpPr>
      <dsp:spPr>
        <a:xfrm>
          <a:off x="3838422" y="1887550"/>
          <a:ext cx="410108" cy="41010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Text" lastClr="000000"/>
            </a:solidFill>
          </a:endParaRPr>
        </a:p>
      </dsp:txBody>
      <dsp:txXfrm>
        <a:off x="3930696" y="1887550"/>
        <a:ext cx="225560" cy="308606"/>
      </dsp:txXfrm>
    </dsp:sp>
    <dsp:sp modelId="{8B524F87-812A-4FA3-B6FC-6292302A05AF}">
      <dsp:nvSpPr>
        <dsp:cNvPr id="0" name=""/>
        <dsp:cNvSpPr/>
      </dsp:nvSpPr>
      <dsp:spPr>
        <a:xfrm>
          <a:off x="4114457" y="2613126"/>
          <a:ext cx="410108" cy="410108"/>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Text" lastClr="000000"/>
            </a:solidFill>
          </a:endParaRPr>
        </a:p>
      </dsp:txBody>
      <dsp:txXfrm>
        <a:off x="4206731" y="2613126"/>
        <a:ext cx="225560" cy="308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9BB8-B2F4-4B92-8323-7861BA8B4E23}">
      <dsp:nvSpPr>
        <dsp:cNvPr id="0" name=""/>
        <dsp:cNvSpPr/>
      </dsp:nvSpPr>
      <dsp:spPr>
        <a:xfrm>
          <a:off x="34204" y="22965"/>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Governing</a:t>
          </a:r>
          <a:endParaRPr lang="en-US" sz="2000" b="1" kern="1200" dirty="0">
            <a:solidFill>
              <a:sysClr val="windowText" lastClr="000000"/>
            </a:solidFill>
            <a:latin typeface="Tahoma"/>
            <a:ea typeface="+mn-ea"/>
            <a:cs typeface="Arial"/>
          </a:endParaRPr>
        </a:p>
      </dsp:txBody>
      <dsp:txXfrm>
        <a:off x="34204" y="22965"/>
        <a:ext cx="2500312" cy="1500187"/>
      </dsp:txXfrm>
    </dsp:sp>
    <dsp:sp modelId="{9391B6F8-6DC6-490D-9D2E-3ED174A5F077}">
      <dsp:nvSpPr>
        <dsp:cNvPr id="0" name=""/>
        <dsp:cNvSpPr/>
      </dsp:nvSpPr>
      <dsp:spPr>
        <a:xfrm>
          <a:off x="2750343" y="376634"/>
          <a:ext cx="2500312" cy="1500187"/>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Advisory</a:t>
          </a:r>
          <a:endParaRPr lang="en-US" sz="2000" b="1" kern="1200" dirty="0">
            <a:solidFill>
              <a:sysClr val="windowText" lastClr="000000"/>
            </a:solidFill>
            <a:latin typeface="Tahoma"/>
            <a:ea typeface="+mn-ea"/>
            <a:cs typeface="Arial"/>
          </a:endParaRPr>
        </a:p>
      </dsp:txBody>
      <dsp:txXfrm>
        <a:off x="2750343" y="376634"/>
        <a:ext cx="2500312" cy="1500187"/>
      </dsp:txXfrm>
    </dsp:sp>
    <dsp:sp modelId="{B211A3EA-5245-49EA-9BA6-57BE2FACD62E}">
      <dsp:nvSpPr>
        <dsp:cNvPr id="0" name=""/>
        <dsp:cNvSpPr/>
      </dsp:nvSpPr>
      <dsp:spPr>
        <a:xfrm>
          <a:off x="5414401" y="18689"/>
          <a:ext cx="2500312" cy="1500187"/>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Leadership</a:t>
          </a:r>
          <a:endParaRPr lang="en-US" sz="2000" b="1" kern="1200" dirty="0">
            <a:solidFill>
              <a:sysClr val="windowText" lastClr="000000"/>
            </a:solidFill>
            <a:latin typeface="Tahoma"/>
            <a:ea typeface="+mn-ea"/>
            <a:cs typeface="Arial"/>
          </a:endParaRPr>
        </a:p>
      </dsp:txBody>
      <dsp:txXfrm>
        <a:off x="5414401" y="18689"/>
        <a:ext cx="2500312" cy="1500187"/>
      </dsp:txXfrm>
    </dsp:sp>
    <dsp:sp modelId="{0AC0F409-A4E6-4ED9-9D4F-D986E72794BC}">
      <dsp:nvSpPr>
        <dsp:cNvPr id="0" name=""/>
        <dsp:cNvSpPr/>
      </dsp:nvSpPr>
      <dsp:spPr>
        <a:xfrm>
          <a:off x="34204" y="1865070"/>
          <a:ext cx="2500312" cy="1500187"/>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Planning</a:t>
          </a:r>
          <a:endParaRPr lang="en-US" sz="2000" b="1" kern="1200" dirty="0">
            <a:solidFill>
              <a:sysClr val="windowText" lastClr="000000"/>
            </a:solidFill>
            <a:latin typeface="Tahoma"/>
            <a:ea typeface="+mn-ea"/>
            <a:cs typeface="Arial"/>
          </a:endParaRPr>
        </a:p>
      </dsp:txBody>
      <dsp:txXfrm>
        <a:off x="34204" y="1865070"/>
        <a:ext cx="2500312" cy="1500187"/>
      </dsp:txXfrm>
    </dsp:sp>
    <dsp:sp modelId="{00FF0D70-7554-4843-81E1-392A2673DFCC}">
      <dsp:nvSpPr>
        <dsp:cNvPr id="0" name=""/>
        <dsp:cNvSpPr/>
      </dsp:nvSpPr>
      <dsp:spPr>
        <a:xfrm>
          <a:off x="2750343" y="2126853"/>
          <a:ext cx="2500312" cy="1500187"/>
        </a:xfrm>
        <a:prstGeom prst="rect">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Evaluation</a:t>
          </a:r>
          <a:endParaRPr lang="en-US" sz="2000" b="1" kern="1200" dirty="0">
            <a:solidFill>
              <a:sysClr val="windowText" lastClr="000000"/>
            </a:solidFill>
            <a:latin typeface="Tahoma"/>
            <a:ea typeface="+mn-ea"/>
            <a:cs typeface="Arial"/>
          </a:endParaRPr>
        </a:p>
      </dsp:txBody>
      <dsp:txXfrm>
        <a:off x="2750343" y="2126853"/>
        <a:ext cx="2500312" cy="1500187"/>
      </dsp:txXfrm>
    </dsp:sp>
    <dsp:sp modelId="{EE6BA16B-A62E-4E01-AB7A-CE6574276BA4}">
      <dsp:nvSpPr>
        <dsp:cNvPr id="0" name=""/>
        <dsp:cNvSpPr/>
      </dsp:nvSpPr>
      <dsp:spPr>
        <a:xfrm>
          <a:off x="5436579" y="1796676"/>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Practice</a:t>
          </a:r>
          <a:endParaRPr lang="en-US" sz="2000" b="1" kern="1200" dirty="0">
            <a:solidFill>
              <a:sysClr val="windowText" lastClr="000000"/>
            </a:solidFill>
            <a:latin typeface="Tahoma"/>
            <a:ea typeface="+mn-ea"/>
            <a:cs typeface="Arial"/>
          </a:endParaRPr>
        </a:p>
      </dsp:txBody>
      <dsp:txXfrm>
        <a:off x="5436579" y="1796676"/>
        <a:ext cx="2500312" cy="1500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788634" y="1722622"/>
          <a:ext cx="2273913" cy="199937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n-lt"/>
              <a:ea typeface="+mn-ea"/>
              <a:cs typeface="Arial"/>
            </a:rPr>
            <a:t>Shared Decision Making</a:t>
          </a:r>
        </a:p>
      </dsp:txBody>
      <dsp:txXfrm>
        <a:off x="3121641" y="2015423"/>
        <a:ext cx="1607899" cy="1413768"/>
      </dsp:txXfrm>
    </dsp:sp>
    <dsp:sp modelId="{2EC8A1C6-2FCD-4C78-B6A6-7E5D65BD63DC}">
      <dsp:nvSpPr>
        <dsp:cNvPr id="0" name=""/>
        <dsp:cNvSpPr/>
      </dsp:nvSpPr>
      <dsp:spPr>
        <a:xfrm rot="10569527">
          <a:off x="1066147" y="2618168"/>
          <a:ext cx="1688136"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D226432-3137-4B20-BF7A-FD8982DA1436}">
      <dsp:nvSpPr>
        <dsp:cNvPr id="0" name=""/>
        <dsp:cNvSpPr/>
      </dsp:nvSpPr>
      <dsp:spPr>
        <a:xfrm>
          <a:off x="361501" y="2426036"/>
          <a:ext cx="1517857" cy="969234"/>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Shared Vision</a:t>
          </a:r>
        </a:p>
      </dsp:txBody>
      <dsp:txXfrm>
        <a:off x="389889" y="2454424"/>
        <a:ext cx="1461081" cy="912458"/>
      </dsp:txXfrm>
    </dsp:sp>
    <dsp:sp modelId="{665A4EBF-69EA-4A84-92E3-DAE019B04006}">
      <dsp:nvSpPr>
        <dsp:cNvPr id="0" name=""/>
        <dsp:cNvSpPr/>
      </dsp:nvSpPr>
      <dsp:spPr>
        <a:xfrm rot="12022463">
          <a:off x="1456070" y="1823780"/>
          <a:ext cx="1389807"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0BFA0431-FDA2-4F8F-8736-3B33BA141276}">
      <dsp:nvSpPr>
        <dsp:cNvPr id="0" name=""/>
        <dsp:cNvSpPr/>
      </dsp:nvSpPr>
      <dsp:spPr>
        <a:xfrm>
          <a:off x="674691" y="1329864"/>
          <a:ext cx="1649706" cy="982879"/>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Representation</a:t>
          </a:r>
        </a:p>
      </dsp:txBody>
      <dsp:txXfrm>
        <a:off x="703479" y="1358652"/>
        <a:ext cx="1592130" cy="925303"/>
      </dsp:txXfrm>
    </dsp:sp>
    <dsp:sp modelId="{B0914B70-FA07-43B2-869E-DA8072D23F10}">
      <dsp:nvSpPr>
        <dsp:cNvPr id="0" name=""/>
        <dsp:cNvSpPr/>
      </dsp:nvSpPr>
      <dsp:spPr>
        <a:xfrm rot="13934885">
          <a:off x="1999501" y="982112"/>
          <a:ext cx="1528025" cy="478913"/>
        </a:xfrm>
        <a:prstGeom prst="leftArrow">
          <a:avLst>
            <a:gd name="adj1" fmla="val 60000"/>
            <a:gd name="adj2" fmla="val 5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2C680261-5314-4DD6-8F8E-4398BA66B526}">
      <dsp:nvSpPr>
        <dsp:cNvPr id="0" name=""/>
        <dsp:cNvSpPr/>
      </dsp:nvSpPr>
      <dsp:spPr>
        <a:xfrm>
          <a:off x="1535970" y="77072"/>
          <a:ext cx="1519563" cy="1080830"/>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Equal Partners</a:t>
          </a:r>
        </a:p>
      </dsp:txBody>
      <dsp:txXfrm>
        <a:off x="1567626" y="108728"/>
        <a:ext cx="1456251" cy="1017518"/>
      </dsp:txXfrm>
    </dsp:sp>
    <dsp:sp modelId="{BEA7060D-BC56-4227-B277-2028A1996410}">
      <dsp:nvSpPr>
        <dsp:cNvPr id="0" name=""/>
        <dsp:cNvSpPr/>
      </dsp:nvSpPr>
      <dsp:spPr>
        <a:xfrm rot="16200000">
          <a:off x="3296931" y="781329"/>
          <a:ext cx="1257317" cy="478913"/>
        </a:xfrm>
        <a:prstGeom prst="leftArrow">
          <a:avLst>
            <a:gd name="adj1" fmla="val 60000"/>
            <a:gd name="adj2" fmla="val 5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EA2D9132-EEA9-491E-858D-376003B211F2}">
      <dsp:nvSpPr>
        <dsp:cNvPr id="0" name=""/>
        <dsp:cNvSpPr/>
      </dsp:nvSpPr>
      <dsp:spPr>
        <a:xfrm>
          <a:off x="3182818" y="-78383"/>
          <a:ext cx="1485545" cy="941022"/>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Collaboration</a:t>
          </a:r>
        </a:p>
      </dsp:txBody>
      <dsp:txXfrm>
        <a:off x="3210380" y="-50821"/>
        <a:ext cx="1430421" cy="885898"/>
      </dsp:txXfrm>
    </dsp:sp>
    <dsp:sp modelId="{09438700-7042-432D-B150-A2ED452F9FA0}">
      <dsp:nvSpPr>
        <dsp:cNvPr id="0" name=""/>
        <dsp:cNvSpPr/>
      </dsp:nvSpPr>
      <dsp:spPr>
        <a:xfrm rot="18488222">
          <a:off x="4332682" y="984894"/>
          <a:ext cx="1538043" cy="478913"/>
        </a:xfrm>
        <a:prstGeom prst="leftArrow">
          <a:avLst>
            <a:gd name="adj1" fmla="val 60000"/>
            <a:gd name="adj2" fmla="val 5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2C8CA4A-05A0-4BFA-A20C-C976BDAF6A85}">
      <dsp:nvSpPr>
        <dsp:cNvPr id="0" name=""/>
        <dsp:cNvSpPr/>
      </dsp:nvSpPr>
      <dsp:spPr>
        <a:xfrm>
          <a:off x="4824496" y="77086"/>
          <a:ext cx="1504224" cy="1084801"/>
        </a:xfrm>
        <a:prstGeom prst="roundRect">
          <a:avLst>
            <a:gd name="adj" fmla="val 1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Shared Responsibility</a:t>
          </a:r>
        </a:p>
      </dsp:txBody>
      <dsp:txXfrm>
        <a:off x="4856269" y="108859"/>
        <a:ext cx="1440678" cy="1021255"/>
      </dsp:txXfrm>
    </dsp:sp>
    <dsp:sp modelId="{E28E0505-5FD8-4D6A-AC9C-3423991475AA}">
      <dsp:nvSpPr>
        <dsp:cNvPr id="0" name=""/>
        <dsp:cNvSpPr/>
      </dsp:nvSpPr>
      <dsp:spPr>
        <a:xfrm rot="20412654">
          <a:off x="5014651" y="1828674"/>
          <a:ext cx="1458141"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F98BF16-D571-45DF-A40D-0DD7352CF3BA}">
      <dsp:nvSpPr>
        <dsp:cNvPr id="0" name=""/>
        <dsp:cNvSpPr/>
      </dsp:nvSpPr>
      <dsp:spPr>
        <a:xfrm>
          <a:off x="5529137" y="1329858"/>
          <a:ext cx="1801199" cy="982879"/>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Information Sharing</a:t>
          </a:r>
        </a:p>
      </dsp:txBody>
      <dsp:txXfrm>
        <a:off x="5557925" y="1358646"/>
        <a:ext cx="1743623" cy="925303"/>
      </dsp:txXfrm>
    </dsp:sp>
    <dsp:sp modelId="{466D476E-86F1-42BC-B9D9-9F0904CA524B}">
      <dsp:nvSpPr>
        <dsp:cNvPr id="0" name=""/>
        <dsp:cNvSpPr/>
      </dsp:nvSpPr>
      <dsp:spPr>
        <a:xfrm rot="228480">
          <a:off x="5150810" y="2617858"/>
          <a:ext cx="1606264"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72ECBA54-AD3E-4F09-85FA-9D076BCA934B}">
      <dsp:nvSpPr>
        <dsp:cNvPr id="0" name=""/>
        <dsp:cNvSpPr/>
      </dsp:nvSpPr>
      <dsp:spPr>
        <a:xfrm>
          <a:off x="5998955" y="2426036"/>
          <a:ext cx="1512693" cy="969234"/>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Producing Results</a:t>
          </a:r>
        </a:p>
      </dsp:txBody>
      <dsp:txXfrm>
        <a:off x="6027343" y="2454424"/>
        <a:ext cx="1455917" cy="912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971802" y="1923579"/>
          <a:ext cx="1890647" cy="1897934"/>
        </a:xfrm>
        <a:prstGeom prst="ellips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en-US" sz="2500" kern="1200" dirty="0">
              <a:latin typeface="+mn-lt"/>
              <a:ea typeface="+mn-ea"/>
              <a:cs typeface="Arial"/>
            </a:rPr>
            <a:t>IFSP/IEP meeting</a:t>
          </a:r>
        </a:p>
        <a:p>
          <a:pPr marL="0" lvl="0" indent="0" algn="ctr" defTabSz="1111250">
            <a:lnSpc>
              <a:spcPct val="100000"/>
            </a:lnSpc>
            <a:spcBef>
              <a:spcPct val="0"/>
            </a:spcBef>
            <a:spcAft>
              <a:spcPts val="0"/>
            </a:spcAft>
            <a:buNone/>
          </a:pPr>
          <a:endParaRPr lang="en-US" sz="2500" kern="1200" dirty="0">
            <a:latin typeface="+mn-lt"/>
            <a:ea typeface="+mn-ea"/>
            <a:cs typeface="Arial"/>
          </a:endParaRPr>
        </a:p>
      </dsp:txBody>
      <dsp:txXfrm>
        <a:off x="3248681" y="2201525"/>
        <a:ext cx="1336889" cy="1342042"/>
      </dsp:txXfrm>
    </dsp:sp>
    <dsp:sp modelId="{2EC8A1C6-2FCD-4C78-B6A6-7E5D65BD63DC}">
      <dsp:nvSpPr>
        <dsp:cNvPr id="0" name=""/>
        <dsp:cNvSpPr/>
      </dsp:nvSpPr>
      <dsp:spPr>
        <a:xfrm rot="10236669">
          <a:off x="975569" y="2963257"/>
          <a:ext cx="1911827"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5D226432-3137-4B20-BF7A-FD8982DA1436}">
      <dsp:nvSpPr>
        <dsp:cNvPr id="0" name=""/>
        <dsp:cNvSpPr/>
      </dsp:nvSpPr>
      <dsp:spPr>
        <a:xfrm>
          <a:off x="150765" y="2806127"/>
          <a:ext cx="1675218" cy="1101370"/>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Shared Vision</a:t>
          </a:r>
          <a:endParaRPr lang="en-US" sz="1400" kern="1200" dirty="0">
            <a:latin typeface="+mn-lt"/>
            <a:ea typeface="+mn-ea"/>
            <a:cs typeface="Arial"/>
          </a:endParaRPr>
        </a:p>
        <a:p>
          <a:pPr marL="0" lvl="0" indent="0" algn="ctr" defTabSz="622300">
            <a:lnSpc>
              <a:spcPct val="90000"/>
            </a:lnSpc>
            <a:spcBef>
              <a:spcPct val="0"/>
            </a:spcBef>
            <a:spcAft>
              <a:spcPct val="35000"/>
            </a:spcAft>
            <a:buNone/>
          </a:pPr>
          <a:r>
            <a:rPr lang="en-US" sz="1400" kern="1200" dirty="0">
              <a:latin typeface="+mn-lt"/>
              <a:ea typeface="+mn-ea"/>
              <a:cs typeface="Arial"/>
            </a:rPr>
            <a:t>All want the child to be healthy, happy, and successful.</a:t>
          </a:r>
        </a:p>
      </dsp:txBody>
      <dsp:txXfrm>
        <a:off x="183023" y="2838385"/>
        <a:ext cx="1610702" cy="1036854"/>
      </dsp:txXfrm>
    </dsp:sp>
    <dsp:sp modelId="{665A4EBF-69EA-4A84-92E3-DAE019B04006}">
      <dsp:nvSpPr>
        <dsp:cNvPr id="0" name=""/>
        <dsp:cNvSpPr/>
      </dsp:nvSpPr>
      <dsp:spPr>
        <a:xfrm rot="11781055">
          <a:off x="1013508" y="2065816"/>
          <a:ext cx="1927581"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0BFA0431-FDA2-4F8F-8736-3B33BA141276}">
      <dsp:nvSpPr>
        <dsp:cNvPr id="0" name=""/>
        <dsp:cNvSpPr/>
      </dsp:nvSpPr>
      <dsp:spPr>
        <a:xfrm>
          <a:off x="0" y="1341613"/>
          <a:ext cx="2104977" cy="1380981"/>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Representation</a:t>
          </a:r>
        </a:p>
        <a:p>
          <a:pPr marL="0" lvl="0" indent="0" algn="ctr" defTabSz="622300">
            <a:lnSpc>
              <a:spcPct val="90000"/>
            </a:lnSpc>
            <a:spcBef>
              <a:spcPct val="0"/>
            </a:spcBef>
            <a:spcAft>
              <a:spcPct val="35000"/>
            </a:spcAft>
            <a:buNone/>
          </a:pPr>
          <a:r>
            <a:rPr lang="en-US" sz="1400" kern="1200" dirty="0">
              <a:latin typeface="+mn-lt"/>
              <a:ea typeface="+mn-ea"/>
              <a:cs typeface="Arial"/>
            </a:rPr>
            <a:t>Anyone working with the child or representing the child’s best  interest is present.</a:t>
          </a:r>
        </a:p>
      </dsp:txBody>
      <dsp:txXfrm>
        <a:off x="40448" y="1382061"/>
        <a:ext cx="2024081" cy="1300085"/>
      </dsp:txXfrm>
    </dsp:sp>
    <dsp:sp modelId="{B0914B70-FA07-43B2-869E-DA8072D23F10}">
      <dsp:nvSpPr>
        <dsp:cNvPr id="0" name=""/>
        <dsp:cNvSpPr/>
      </dsp:nvSpPr>
      <dsp:spPr>
        <a:xfrm rot="13508254">
          <a:off x="1358231" y="1126575"/>
          <a:ext cx="2115524" cy="475225"/>
        </a:xfrm>
        <a:prstGeom prst="leftArrow">
          <a:avLst>
            <a:gd name="adj1" fmla="val 60000"/>
            <a:gd name="adj2" fmla="val 5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2C680261-5314-4DD6-8F8E-4398BA66B526}">
      <dsp:nvSpPr>
        <dsp:cNvPr id="0" name=""/>
        <dsp:cNvSpPr/>
      </dsp:nvSpPr>
      <dsp:spPr>
        <a:xfrm>
          <a:off x="444078" y="0"/>
          <a:ext cx="2451525" cy="1228887"/>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Equal Partners</a:t>
          </a:r>
        </a:p>
        <a:p>
          <a:pPr marL="0" lvl="0" indent="0" algn="ctr" defTabSz="622300">
            <a:lnSpc>
              <a:spcPct val="90000"/>
            </a:lnSpc>
            <a:spcBef>
              <a:spcPct val="0"/>
            </a:spcBef>
            <a:spcAft>
              <a:spcPct val="35000"/>
            </a:spcAft>
            <a:buNone/>
          </a:pPr>
          <a:r>
            <a:rPr lang="en-US" sz="1400" kern="1200" dirty="0">
              <a:latin typeface="+mn-lt"/>
              <a:ea typeface="+mn-ea"/>
              <a:cs typeface="Arial"/>
            </a:rPr>
            <a:t>All ideas, concerns, and questions are heard and are valued.</a:t>
          </a:r>
        </a:p>
      </dsp:txBody>
      <dsp:txXfrm>
        <a:off x="480071" y="35993"/>
        <a:ext cx="2379539" cy="1156901"/>
      </dsp:txXfrm>
    </dsp:sp>
    <dsp:sp modelId="{BEA7060D-BC56-4227-B277-2028A1996410}">
      <dsp:nvSpPr>
        <dsp:cNvPr id="0" name=""/>
        <dsp:cNvSpPr/>
      </dsp:nvSpPr>
      <dsp:spPr>
        <a:xfrm rot="16175682">
          <a:off x="3300142" y="1010037"/>
          <a:ext cx="1210978" cy="475225"/>
        </a:xfrm>
        <a:prstGeom prst="leftArrow">
          <a:avLst>
            <a:gd name="adj1" fmla="val 60000"/>
            <a:gd name="adj2" fmla="val 5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EA2D9132-EEA9-491E-858D-376003B211F2}">
      <dsp:nvSpPr>
        <dsp:cNvPr id="0" name=""/>
        <dsp:cNvSpPr/>
      </dsp:nvSpPr>
      <dsp:spPr>
        <a:xfrm>
          <a:off x="3127195" y="16760"/>
          <a:ext cx="1548306" cy="1250831"/>
        </a:xfrm>
        <a:prstGeom prst="roundRect">
          <a:avLst>
            <a:gd name="adj" fmla="val 1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Collaboration</a:t>
          </a:r>
        </a:p>
        <a:p>
          <a:pPr marL="0" lvl="0" indent="0" algn="ctr" defTabSz="622300">
            <a:lnSpc>
              <a:spcPct val="90000"/>
            </a:lnSpc>
            <a:spcBef>
              <a:spcPct val="0"/>
            </a:spcBef>
            <a:spcAft>
              <a:spcPct val="35000"/>
            </a:spcAft>
            <a:buNone/>
          </a:pPr>
          <a:r>
            <a:rPr lang="en-US" sz="1400" kern="1200" dirty="0">
              <a:latin typeface="+mn-lt"/>
              <a:ea typeface="+mn-ea"/>
              <a:cs typeface="Arial"/>
            </a:rPr>
            <a:t>Everyone works together to come up with a plan. </a:t>
          </a:r>
        </a:p>
      </dsp:txBody>
      <dsp:txXfrm>
        <a:off x="3163831" y="53396"/>
        <a:ext cx="1475034" cy="1177559"/>
      </dsp:txXfrm>
    </dsp:sp>
    <dsp:sp modelId="{09438700-7042-432D-B150-A2ED452F9FA0}">
      <dsp:nvSpPr>
        <dsp:cNvPr id="0" name=""/>
        <dsp:cNvSpPr/>
      </dsp:nvSpPr>
      <dsp:spPr>
        <a:xfrm rot="18920440">
          <a:off x="4372657" y="1137826"/>
          <a:ext cx="2118970" cy="475225"/>
        </a:xfrm>
        <a:prstGeom prst="leftArrow">
          <a:avLst>
            <a:gd name="adj1" fmla="val 60000"/>
            <a:gd name="adj2" fmla="val 5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82C8CA4A-05A0-4BFA-A20C-C976BDAF6A85}">
      <dsp:nvSpPr>
        <dsp:cNvPr id="0" name=""/>
        <dsp:cNvSpPr/>
      </dsp:nvSpPr>
      <dsp:spPr>
        <a:xfrm>
          <a:off x="4952998" y="18572"/>
          <a:ext cx="2465509" cy="1224330"/>
        </a:xfrm>
        <a:prstGeom prst="roundRect">
          <a:avLst>
            <a:gd name="adj" fmla="val 1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Shared Responsibility</a:t>
          </a:r>
        </a:p>
        <a:p>
          <a:pPr marL="0" lvl="0" indent="0" algn="ctr" defTabSz="622300">
            <a:lnSpc>
              <a:spcPct val="90000"/>
            </a:lnSpc>
            <a:spcBef>
              <a:spcPct val="0"/>
            </a:spcBef>
            <a:spcAft>
              <a:spcPct val="35000"/>
            </a:spcAft>
            <a:buNone/>
          </a:pPr>
          <a:r>
            <a:rPr lang="en-US" sz="1400" kern="1200" dirty="0">
              <a:latin typeface="+mn-lt"/>
              <a:ea typeface="+mn-ea"/>
              <a:cs typeface="Arial"/>
            </a:rPr>
            <a:t>Everyone does their part to support the child’s learning at school, home, and in the community.</a:t>
          </a:r>
        </a:p>
      </dsp:txBody>
      <dsp:txXfrm>
        <a:off x="4988857" y="54431"/>
        <a:ext cx="2393791" cy="1152612"/>
      </dsp:txXfrm>
    </dsp:sp>
    <dsp:sp modelId="{E28E0505-5FD8-4D6A-AC9C-3423991475AA}">
      <dsp:nvSpPr>
        <dsp:cNvPr id="0" name=""/>
        <dsp:cNvSpPr/>
      </dsp:nvSpPr>
      <dsp:spPr>
        <a:xfrm rot="20689697">
          <a:off x="4829152" y="1948977"/>
          <a:ext cx="1926015"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CF98BF16-D571-45DF-A40D-0DD7352CF3BA}">
      <dsp:nvSpPr>
        <dsp:cNvPr id="0" name=""/>
        <dsp:cNvSpPr/>
      </dsp:nvSpPr>
      <dsp:spPr>
        <a:xfrm>
          <a:off x="5957414" y="1341592"/>
          <a:ext cx="1967385" cy="1421917"/>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Information Sharing</a:t>
          </a:r>
        </a:p>
        <a:p>
          <a:pPr marL="0" lvl="0" indent="0" algn="ctr" defTabSz="622300">
            <a:lnSpc>
              <a:spcPct val="90000"/>
            </a:lnSpc>
            <a:spcBef>
              <a:spcPct val="0"/>
            </a:spcBef>
            <a:spcAft>
              <a:spcPct val="35000"/>
            </a:spcAft>
            <a:buNone/>
          </a:pPr>
          <a:r>
            <a:rPr lang="en-US" sz="1400" kern="1200" dirty="0">
              <a:latin typeface="+mn-lt"/>
              <a:ea typeface="+mn-ea"/>
              <a:cs typeface="Arial"/>
            </a:rPr>
            <a:t>The same information is given to all so all are able to make a well-informed decision.</a:t>
          </a:r>
        </a:p>
      </dsp:txBody>
      <dsp:txXfrm>
        <a:off x="5999061" y="1383239"/>
        <a:ext cx="1884091" cy="1338623"/>
      </dsp:txXfrm>
    </dsp:sp>
    <dsp:sp modelId="{466D476E-86F1-42BC-B9D9-9F0904CA524B}">
      <dsp:nvSpPr>
        <dsp:cNvPr id="0" name=""/>
        <dsp:cNvSpPr/>
      </dsp:nvSpPr>
      <dsp:spPr>
        <a:xfrm rot="582813">
          <a:off x="4943624" y="2971982"/>
          <a:ext cx="1885033"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72ECBA54-AD3E-4F09-85FA-9D076BCA934B}">
      <dsp:nvSpPr>
        <dsp:cNvPr id="0" name=""/>
        <dsp:cNvSpPr/>
      </dsp:nvSpPr>
      <dsp:spPr>
        <a:xfrm>
          <a:off x="6019796" y="2837982"/>
          <a:ext cx="1590700" cy="1061274"/>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Producing Results</a:t>
          </a:r>
        </a:p>
        <a:p>
          <a:pPr marL="0" lvl="0" indent="0" algn="ctr" defTabSz="622300">
            <a:lnSpc>
              <a:spcPct val="90000"/>
            </a:lnSpc>
            <a:spcBef>
              <a:spcPct val="0"/>
            </a:spcBef>
            <a:spcAft>
              <a:spcPct val="35000"/>
            </a:spcAft>
            <a:buNone/>
          </a:pPr>
          <a:r>
            <a:rPr lang="en-US" sz="1400" kern="1200" dirty="0">
              <a:latin typeface="+mn-lt"/>
              <a:ea typeface="+mn-ea"/>
              <a:cs typeface="Arial"/>
            </a:rPr>
            <a:t>Child makes progress.</a:t>
          </a:r>
        </a:p>
      </dsp:txBody>
      <dsp:txXfrm>
        <a:off x="6050880" y="2869066"/>
        <a:ext cx="1528532" cy="999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EDED4-9F43-459B-871A-CB4F3BA59AFD}">
      <dsp:nvSpPr>
        <dsp:cNvPr id="0" name=""/>
        <dsp:cNvSpPr/>
      </dsp:nvSpPr>
      <dsp:spPr>
        <a:xfrm>
          <a:off x="3505207" y="380995"/>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 Information Gathering</a:t>
          </a:r>
        </a:p>
      </dsp:txBody>
      <dsp:txXfrm>
        <a:off x="3505207" y="380995"/>
        <a:ext cx="1877662" cy="645943"/>
      </dsp:txXfrm>
    </dsp:sp>
    <dsp:sp modelId="{F57AC49F-434F-444D-BFAE-503412325681}">
      <dsp:nvSpPr>
        <dsp:cNvPr id="0" name=""/>
        <dsp:cNvSpPr/>
      </dsp:nvSpPr>
      <dsp:spPr>
        <a:xfrm>
          <a:off x="1349397" y="85343"/>
          <a:ext cx="3806892" cy="3806892"/>
        </a:xfrm>
        <a:prstGeom prst="circularArrow">
          <a:avLst>
            <a:gd name="adj1" fmla="val 3993"/>
            <a:gd name="adj2" fmla="val 250488"/>
            <a:gd name="adj3" fmla="val 21183786"/>
            <a:gd name="adj4" fmla="val 19584892"/>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619BD-C017-42F9-B2B8-328E6BB75F05}">
      <dsp:nvSpPr>
        <dsp:cNvPr id="0" name=""/>
        <dsp:cNvSpPr/>
      </dsp:nvSpPr>
      <dsp:spPr>
        <a:xfrm>
          <a:off x="4038608" y="1904998"/>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 Goal Setting</a:t>
          </a:r>
        </a:p>
      </dsp:txBody>
      <dsp:txXfrm>
        <a:off x="4038608" y="1904998"/>
        <a:ext cx="1877662" cy="408590"/>
      </dsp:txXfrm>
    </dsp:sp>
    <dsp:sp modelId="{CB837261-A498-435E-B3DD-D74E15C60C11}">
      <dsp:nvSpPr>
        <dsp:cNvPr id="0" name=""/>
        <dsp:cNvSpPr/>
      </dsp:nvSpPr>
      <dsp:spPr>
        <a:xfrm>
          <a:off x="1314259" y="174300"/>
          <a:ext cx="3806892" cy="3806892"/>
        </a:xfrm>
        <a:prstGeom prst="circularArrow">
          <a:avLst>
            <a:gd name="adj1" fmla="val 3993"/>
            <a:gd name="adj2" fmla="val 250488"/>
            <a:gd name="adj3" fmla="val 1986445"/>
            <a:gd name="adj4" fmla="val 467727"/>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06A97-2BD3-41B0-B1D4-CD6548D9747A}">
      <dsp:nvSpPr>
        <dsp:cNvPr id="0" name=""/>
        <dsp:cNvSpPr/>
      </dsp:nvSpPr>
      <dsp:spPr>
        <a:xfrm>
          <a:off x="3477863" y="3130997"/>
          <a:ext cx="1779938" cy="4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 Planning</a:t>
          </a:r>
        </a:p>
      </dsp:txBody>
      <dsp:txXfrm>
        <a:off x="3477863" y="3130997"/>
        <a:ext cx="1779938" cy="426097"/>
      </dsp:txXfrm>
    </dsp:sp>
    <dsp:sp modelId="{1E3672F2-B14D-43C8-8CB9-C0AEC00BA0AB}">
      <dsp:nvSpPr>
        <dsp:cNvPr id="0" name=""/>
        <dsp:cNvSpPr/>
      </dsp:nvSpPr>
      <dsp:spPr>
        <a:xfrm>
          <a:off x="1483939" y="30305"/>
          <a:ext cx="3806892" cy="3806892"/>
        </a:xfrm>
        <a:prstGeom prst="circularArrow">
          <a:avLst>
            <a:gd name="adj1" fmla="val 3993"/>
            <a:gd name="adj2" fmla="val 250488"/>
            <a:gd name="adj3" fmla="val 6371111"/>
            <a:gd name="adj4" fmla="val 4140290"/>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5EB6C-F508-4CDF-871E-0C7BEFE2C4FE}">
      <dsp:nvSpPr>
        <dsp:cNvPr id="0" name=""/>
        <dsp:cNvSpPr/>
      </dsp:nvSpPr>
      <dsp:spPr>
        <a:xfrm>
          <a:off x="1371602" y="3124194"/>
          <a:ext cx="1877662" cy="43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4.Collaboration</a:t>
          </a:r>
        </a:p>
      </dsp:txBody>
      <dsp:txXfrm>
        <a:off x="1371602" y="3124194"/>
        <a:ext cx="1877662" cy="439707"/>
      </dsp:txXfrm>
    </dsp:sp>
    <dsp:sp modelId="{2339F644-59DB-4DA7-B06B-CB5BD77132C8}">
      <dsp:nvSpPr>
        <dsp:cNvPr id="0" name=""/>
        <dsp:cNvSpPr/>
      </dsp:nvSpPr>
      <dsp:spPr>
        <a:xfrm>
          <a:off x="1471186" y="103038"/>
          <a:ext cx="3806892" cy="3806892"/>
        </a:xfrm>
        <a:prstGeom prst="circularArrow">
          <a:avLst>
            <a:gd name="adj1" fmla="val 3993"/>
            <a:gd name="adj2" fmla="val 250488"/>
            <a:gd name="adj3" fmla="val 9939136"/>
            <a:gd name="adj4" fmla="val 8399888"/>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17ADB-21AD-42FF-8D89-9BCA536E0421}">
      <dsp:nvSpPr>
        <dsp:cNvPr id="0" name=""/>
        <dsp:cNvSpPr/>
      </dsp:nvSpPr>
      <dsp:spPr>
        <a:xfrm>
          <a:off x="685807" y="1904997"/>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5. Evaluation</a:t>
          </a:r>
        </a:p>
      </dsp:txBody>
      <dsp:txXfrm>
        <a:off x="685807" y="1904997"/>
        <a:ext cx="1877662" cy="408590"/>
      </dsp:txXfrm>
    </dsp:sp>
    <dsp:sp modelId="{FB7532D5-C387-4F3F-A254-2C859456EB80}">
      <dsp:nvSpPr>
        <dsp:cNvPr id="0" name=""/>
        <dsp:cNvSpPr/>
      </dsp:nvSpPr>
      <dsp:spPr>
        <a:xfrm>
          <a:off x="1446132" y="65864"/>
          <a:ext cx="3806892" cy="3806892"/>
        </a:xfrm>
        <a:prstGeom prst="circularArrow">
          <a:avLst>
            <a:gd name="adj1" fmla="val 3993"/>
            <a:gd name="adj2" fmla="val 250488"/>
            <a:gd name="adj3" fmla="val 12518579"/>
            <a:gd name="adj4" fmla="val 10927183"/>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5671C-20B7-4F99-9F9C-6AD96EB0A25E}">
      <dsp:nvSpPr>
        <dsp:cNvPr id="0" name=""/>
        <dsp:cNvSpPr/>
      </dsp:nvSpPr>
      <dsp:spPr>
        <a:xfrm>
          <a:off x="1219203" y="381002"/>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6. Reaching Agreement</a:t>
          </a:r>
        </a:p>
      </dsp:txBody>
      <dsp:txXfrm>
        <a:off x="1219203" y="381002"/>
        <a:ext cx="1877662" cy="645943"/>
      </dsp:txXfrm>
    </dsp:sp>
    <dsp:sp modelId="{88CDF279-DE67-44BC-A50B-A2C668906B68}">
      <dsp:nvSpPr>
        <dsp:cNvPr id="0" name=""/>
        <dsp:cNvSpPr/>
      </dsp:nvSpPr>
      <dsp:spPr>
        <a:xfrm>
          <a:off x="1422597" y="89784"/>
          <a:ext cx="3806892" cy="3806892"/>
        </a:xfrm>
        <a:prstGeom prst="circularArrow">
          <a:avLst>
            <a:gd name="adj1" fmla="val 3993"/>
            <a:gd name="adj2" fmla="val 250488"/>
            <a:gd name="adj3" fmla="val 17269162"/>
            <a:gd name="adj4" fmla="val 14880314"/>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272D1-8E4A-43A1-B4B8-6AE5009F1B2F}">
      <dsp:nvSpPr>
        <dsp:cNvPr id="0" name=""/>
        <dsp:cNvSpPr/>
      </dsp:nvSpPr>
      <dsp:spPr>
        <a:xfrm>
          <a:off x="1438068" y="308350"/>
          <a:ext cx="3665696" cy="12730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2137C-B425-484F-8A4A-64B98FC96FBC}">
      <dsp:nvSpPr>
        <dsp:cNvPr id="0" name=""/>
        <dsp:cNvSpPr/>
      </dsp:nvSpPr>
      <dsp:spPr>
        <a:xfrm>
          <a:off x="2819403" y="3557268"/>
          <a:ext cx="710406" cy="454660"/>
        </a:xfrm>
        <a:prstGeom prst="downArrow">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D7CC8-15B7-4ACB-906F-0420F9C85B05}">
      <dsp:nvSpPr>
        <dsp:cNvPr id="0" name=""/>
        <dsp:cNvSpPr/>
      </dsp:nvSpPr>
      <dsp:spPr>
        <a:xfrm>
          <a:off x="1571624" y="3789341"/>
          <a:ext cx="3409950" cy="85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Prioritize Issues</a:t>
          </a:r>
        </a:p>
      </dsp:txBody>
      <dsp:txXfrm>
        <a:off x="1571624" y="3789341"/>
        <a:ext cx="3409950" cy="852487"/>
      </dsp:txXfrm>
    </dsp:sp>
    <dsp:sp modelId="{EACB8F97-F7B9-4732-88B2-0FD3FFD9E724}">
      <dsp:nvSpPr>
        <dsp:cNvPr id="0" name=""/>
        <dsp:cNvSpPr/>
      </dsp:nvSpPr>
      <dsp:spPr>
        <a:xfrm>
          <a:off x="2057399" y="1498605"/>
          <a:ext cx="2323684" cy="18642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Focus Group</a:t>
          </a:r>
          <a:r>
            <a:rPr lang="en-US" sz="2000" b="1" kern="1200" dirty="0">
              <a:solidFill>
                <a:schemeClr val="tx1"/>
              </a:solidFill>
            </a:rPr>
            <a:t> </a:t>
          </a:r>
          <a:r>
            <a:rPr lang="en-US" sz="1800" b="0" kern="1200" dirty="0">
              <a:solidFill>
                <a:schemeClr val="tx1"/>
              </a:solidFill>
            </a:rPr>
            <a:t>Perspectives Stories</a:t>
          </a:r>
        </a:p>
      </dsp:txBody>
      <dsp:txXfrm>
        <a:off x="2397695" y="1771614"/>
        <a:ext cx="1643092" cy="1318205"/>
      </dsp:txXfrm>
    </dsp:sp>
    <dsp:sp modelId="{392FA799-C893-46E5-9AED-1FD4A0D14D8B}">
      <dsp:nvSpPr>
        <dsp:cNvPr id="0" name=""/>
        <dsp:cNvSpPr/>
      </dsp:nvSpPr>
      <dsp:spPr>
        <a:xfrm>
          <a:off x="1143003" y="203196"/>
          <a:ext cx="1903557" cy="168804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Brain-</a:t>
          </a:r>
        </a:p>
        <a:p>
          <a:pPr marL="0" lvl="0" indent="0" algn="ctr" defTabSz="1066800">
            <a:lnSpc>
              <a:spcPct val="90000"/>
            </a:lnSpc>
            <a:spcBef>
              <a:spcPct val="0"/>
            </a:spcBef>
            <a:spcAft>
              <a:spcPct val="35000"/>
            </a:spcAft>
            <a:buNone/>
          </a:pPr>
          <a:r>
            <a:rPr lang="en-US" sz="2400" b="1" kern="1200" dirty="0">
              <a:solidFill>
                <a:schemeClr val="tx1"/>
              </a:solidFill>
            </a:rPr>
            <a:t>storming</a:t>
          </a:r>
        </a:p>
        <a:p>
          <a:pPr marL="0" lvl="0" indent="0" algn="ctr" defTabSz="1066800">
            <a:lnSpc>
              <a:spcPct val="90000"/>
            </a:lnSpc>
            <a:spcBef>
              <a:spcPct val="0"/>
            </a:spcBef>
            <a:spcAft>
              <a:spcPct val="35000"/>
            </a:spcAft>
            <a:buNone/>
          </a:pPr>
          <a:r>
            <a:rPr lang="en-US" sz="1600" kern="1200" dirty="0">
              <a:solidFill>
                <a:schemeClr val="tx1"/>
              </a:solidFill>
            </a:rPr>
            <a:t>Ideas</a:t>
          </a:r>
        </a:p>
      </dsp:txBody>
      <dsp:txXfrm>
        <a:off x="1421772" y="450404"/>
        <a:ext cx="1346019" cy="1193624"/>
      </dsp:txXfrm>
    </dsp:sp>
    <dsp:sp modelId="{2C6B79F0-6B64-4261-A2DF-6AD360ED82A2}">
      <dsp:nvSpPr>
        <dsp:cNvPr id="0" name=""/>
        <dsp:cNvSpPr/>
      </dsp:nvSpPr>
      <dsp:spPr>
        <a:xfrm>
          <a:off x="2971796" y="0"/>
          <a:ext cx="1965806" cy="184716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Data</a:t>
          </a:r>
        </a:p>
        <a:p>
          <a:pPr marL="0" lvl="0" indent="0" algn="ctr" defTabSz="1066800">
            <a:lnSpc>
              <a:spcPct val="90000"/>
            </a:lnSpc>
            <a:spcBef>
              <a:spcPct val="0"/>
            </a:spcBef>
            <a:spcAft>
              <a:spcPct val="35000"/>
            </a:spcAft>
            <a:buNone/>
          </a:pPr>
          <a:r>
            <a:rPr lang="en-US" sz="1600" kern="1200" dirty="0">
              <a:solidFill>
                <a:schemeClr val="tx1"/>
              </a:solidFill>
            </a:rPr>
            <a:t>Numbers</a:t>
          </a:r>
        </a:p>
        <a:p>
          <a:pPr marL="0" lvl="0" indent="0" algn="ctr" defTabSz="1066800">
            <a:lnSpc>
              <a:spcPct val="90000"/>
            </a:lnSpc>
            <a:spcBef>
              <a:spcPct val="0"/>
            </a:spcBef>
            <a:spcAft>
              <a:spcPct val="35000"/>
            </a:spcAft>
            <a:buNone/>
          </a:pPr>
          <a:r>
            <a:rPr lang="en-US" sz="1600" kern="1200" dirty="0">
              <a:solidFill>
                <a:schemeClr val="tx1"/>
              </a:solidFill>
            </a:rPr>
            <a:t>Facts</a:t>
          </a:r>
        </a:p>
      </dsp:txBody>
      <dsp:txXfrm>
        <a:off x="3259682" y="270511"/>
        <a:ext cx="1390034" cy="1306143"/>
      </dsp:txXfrm>
    </dsp:sp>
    <dsp:sp modelId="{757214B2-1FCB-437E-8DA8-170BE1ADC374}">
      <dsp:nvSpPr>
        <dsp:cNvPr id="0" name=""/>
        <dsp:cNvSpPr/>
      </dsp:nvSpPr>
      <dsp:spPr>
        <a:xfrm>
          <a:off x="685827" y="-95228"/>
          <a:ext cx="5029176" cy="367719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2C78-2C36-4843-A3F6-AD20AB4DAEF1}">
      <dsp:nvSpPr>
        <dsp:cNvPr id="0" name=""/>
        <dsp:cNvSpPr/>
      </dsp:nvSpPr>
      <dsp:spPr>
        <a:xfrm>
          <a:off x="23605" y="0"/>
          <a:ext cx="4307516" cy="4308475"/>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5BB7BD-6664-443E-9CA2-E3EE12A8B5F4}">
      <dsp:nvSpPr>
        <dsp:cNvPr id="0" name=""/>
        <dsp:cNvSpPr/>
      </dsp:nvSpPr>
      <dsp:spPr>
        <a:xfrm>
          <a:off x="4237939" y="863528"/>
          <a:ext cx="2772666" cy="256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rPr>
            <a:t>More Involvement</a:t>
          </a:r>
        </a:p>
        <a:p>
          <a:pPr marL="228600" lvl="1" indent="-228600" algn="l" defTabSz="977900">
            <a:lnSpc>
              <a:spcPct val="90000"/>
            </a:lnSpc>
            <a:spcBef>
              <a:spcPct val="0"/>
            </a:spcBef>
            <a:spcAft>
              <a:spcPct val="15000"/>
            </a:spcAft>
            <a:buChar char="•"/>
          </a:pPr>
          <a:r>
            <a:rPr lang="en-US" sz="2200" kern="1200" dirty="0">
              <a:solidFill>
                <a:schemeClr val="tx2"/>
              </a:solidFill>
            </a:rPr>
            <a:t>Better Relationships</a:t>
          </a:r>
        </a:p>
        <a:p>
          <a:pPr marL="228600" lvl="1" indent="-228600" algn="l" defTabSz="977900">
            <a:lnSpc>
              <a:spcPct val="90000"/>
            </a:lnSpc>
            <a:spcBef>
              <a:spcPct val="0"/>
            </a:spcBef>
            <a:spcAft>
              <a:spcPct val="15000"/>
            </a:spcAft>
            <a:buChar char="•"/>
          </a:pPr>
          <a:r>
            <a:rPr lang="en-US" sz="2200" kern="1200" dirty="0">
              <a:solidFill>
                <a:schemeClr val="tx2"/>
              </a:solidFill>
            </a:rPr>
            <a:t>Greater Commitment</a:t>
          </a:r>
        </a:p>
        <a:p>
          <a:pPr marL="228600" lvl="1" indent="-228600" algn="l" defTabSz="977900">
            <a:lnSpc>
              <a:spcPct val="90000"/>
            </a:lnSpc>
            <a:spcBef>
              <a:spcPct val="0"/>
            </a:spcBef>
            <a:spcAft>
              <a:spcPct val="15000"/>
            </a:spcAft>
            <a:buChar char="•"/>
          </a:pPr>
          <a:r>
            <a:rPr lang="en-US" sz="2200" kern="1200" dirty="0">
              <a:solidFill>
                <a:schemeClr val="tx2"/>
              </a:solidFill>
            </a:rPr>
            <a:t>Better Communication</a:t>
          </a:r>
        </a:p>
      </dsp:txBody>
      <dsp:txXfrm>
        <a:off x="4237939" y="863528"/>
        <a:ext cx="2772666" cy="2565476"/>
      </dsp:txXfrm>
    </dsp:sp>
    <dsp:sp modelId="{AB922E0B-3AB2-4BF2-845A-04F46358F85E}">
      <dsp:nvSpPr>
        <dsp:cNvPr id="0" name=""/>
        <dsp:cNvSpPr/>
      </dsp:nvSpPr>
      <dsp:spPr>
        <a:xfrm>
          <a:off x="974857" y="1559667"/>
          <a:ext cx="24036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2"/>
              </a:solidFill>
            </a:rPr>
            <a:t>Benefits</a:t>
          </a:r>
          <a:r>
            <a:rPr lang="en-US" sz="4900" kern="1200" dirty="0"/>
            <a:t> </a:t>
          </a:r>
        </a:p>
      </dsp:txBody>
      <dsp:txXfrm>
        <a:off x="974857" y="1559667"/>
        <a:ext cx="2403634" cy="1201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C6E24-AB16-464C-A0C7-52CC003556F2}">
      <dsp:nvSpPr>
        <dsp:cNvPr id="0" name=""/>
        <dsp:cNvSpPr/>
      </dsp:nvSpPr>
      <dsp:spPr>
        <a:xfrm>
          <a:off x="134473" y="421210"/>
          <a:ext cx="1728026" cy="286918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mn-lt"/>
            </a:rPr>
            <a:t>The Opening</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Welcome and introduce participants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Set the tone and pace</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Review and approve agenda</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Review minutes from previous meeting</a:t>
          </a:r>
        </a:p>
      </dsp:txBody>
      <dsp:txXfrm>
        <a:off x="185085" y="471822"/>
        <a:ext cx="1626802" cy="2767958"/>
      </dsp:txXfrm>
    </dsp:sp>
    <dsp:sp modelId="{0228C415-0783-4854-8A33-FBC1FBD61B62}">
      <dsp:nvSpPr>
        <dsp:cNvPr id="0" name=""/>
        <dsp:cNvSpPr/>
      </dsp:nvSpPr>
      <dsp:spPr>
        <a:xfrm rot="21557217">
          <a:off x="1962493" y="1711199"/>
          <a:ext cx="402067" cy="2603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1962496" y="1763757"/>
        <a:ext cx="323959" cy="156215"/>
      </dsp:txXfrm>
    </dsp:sp>
    <dsp:sp modelId="{0EA2D6BE-02D0-4767-A163-1A7E6191D37D}">
      <dsp:nvSpPr>
        <dsp:cNvPr id="0" name=""/>
        <dsp:cNvSpPr/>
      </dsp:nvSpPr>
      <dsp:spPr>
        <a:xfrm>
          <a:off x="2345779" y="362553"/>
          <a:ext cx="2078090" cy="29270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mn-lt"/>
            </a:rPr>
            <a:t>Discussions &amp; Decisions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Keep the group on task</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Assess the group’s interest level</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Discuss old &amp; new business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Make decisions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Provide feedback </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Enforce ground rules</a:t>
          </a:r>
        </a:p>
      </dsp:txBody>
      <dsp:txXfrm>
        <a:off x="2406644" y="423418"/>
        <a:ext cx="1956360" cy="2805366"/>
      </dsp:txXfrm>
    </dsp:sp>
    <dsp:sp modelId="{4F6DC552-D9F9-4F34-937F-BD1603F2442E}">
      <dsp:nvSpPr>
        <dsp:cNvPr id="0" name=""/>
        <dsp:cNvSpPr/>
      </dsp:nvSpPr>
      <dsp:spPr>
        <a:xfrm rot="38466">
          <a:off x="4508413" y="1710598"/>
          <a:ext cx="376122" cy="2603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4508415" y="1762233"/>
        <a:ext cx="298014" cy="156215"/>
      </dsp:txXfrm>
    </dsp:sp>
    <dsp:sp modelId="{3B194027-4E5B-47CF-A9DF-740820CFFF6E}">
      <dsp:nvSpPr>
        <dsp:cNvPr id="0" name=""/>
        <dsp:cNvSpPr/>
      </dsp:nvSpPr>
      <dsp:spPr>
        <a:xfrm>
          <a:off x="4953199" y="419097"/>
          <a:ext cx="1916390" cy="28705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mn-lt"/>
            </a:rPr>
            <a:t>The Conclusion</a:t>
          </a:r>
        </a:p>
        <a:p>
          <a:pPr marL="114300" lvl="1" indent="-114300" algn="l" defTabSz="533400">
            <a:lnSpc>
              <a:spcPct val="90000"/>
            </a:lnSpc>
            <a:spcBef>
              <a:spcPct val="0"/>
            </a:spcBef>
            <a:spcAft>
              <a:spcPct val="15000"/>
            </a:spcAft>
            <a:buChar char="•"/>
          </a:pPr>
          <a:r>
            <a:rPr lang="en-US" sz="1200" kern="1200" dirty="0">
              <a:solidFill>
                <a:schemeClr val="tx1"/>
              </a:solidFill>
              <a:latin typeface="+mn-lt"/>
            </a:rPr>
            <a:t>I</a:t>
          </a:r>
          <a:r>
            <a:rPr lang="en-US" sz="1400" kern="1200" dirty="0">
              <a:solidFill>
                <a:schemeClr val="tx1"/>
              </a:solidFill>
              <a:latin typeface="+mn-lt"/>
            </a:rPr>
            <a:t>dentify next steps &amp; future agenda items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Announcements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Evaluate the meeting</a:t>
          </a:r>
        </a:p>
      </dsp:txBody>
      <dsp:txXfrm>
        <a:off x="5009328" y="475226"/>
        <a:ext cx="1804132" cy="275829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0.19672</cdr:x>
      <cdr:y>0.425</cdr:y>
    </cdr:from>
    <cdr:to>
      <cdr:x>0.83607</cdr:x>
      <cdr:y>0.575</cdr:y>
    </cdr:to>
    <cdr:sp macro="" textlink="">
      <cdr:nvSpPr>
        <cdr:cNvPr id="2" name="TextBox 1"/>
        <cdr:cNvSpPr txBox="1"/>
      </cdr:nvSpPr>
      <cdr:spPr>
        <a:xfrm xmlns:a="http://schemas.openxmlformats.org/drawingml/2006/main">
          <a:off x="914400" y="1457325"/>
          <a:ext cx="297180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a:t>Larger Organization</a:t>
          </a:r>
        </a:p>
      </cdr:txBody>
    </cdr:sp>
  </cdr:relSizeAnchor>
  <cdr:relSizeAnchor xmlns:cdr="http://schemas.openxmlformats.org/drawingml/2006/chartDrawing">
    <cdr:from>
      <cdr:x>0.2623</cdr:x>
      <cdr:y>0.2</cdr:y>
    </cdr:from>
    <cdr:to>
      <cdr:x>0.5082</cdr:x>
      <cdr:y>0.31111</cdr:y>
    </cdr:to>
    <cdr:sp macro="" textlink="">
      <cdr:nvSpPr>
        <cdr:cNvPr id="3" name="TextBox 2"/>
        <cdr:cNvSpPr txBox="1"/>
      </cdr:nvSpPr>
      <cdr:spPr>
        <a:xfrm xmlns:a="http://schemas.openxmlformats.org/drawingml/2006/main">
          <a:off x="1219200" y="6858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a:t>Group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sedl.org/pubs/fam18/" TargetMode="External"/><Relationship Id="rId3" Type="http://schemas.openxmlformats.org/officeDocument/2006/relationships/hyperlink" Target="http://www.sedl.org/connections/" TargetMode="External"/><Relationship Id="rId7" Type="http://schemas.openxmlformats.org/officeDocument/2006/relationships/hyperlink" Target="http://familieslead.or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ncpie.org/" TargetMode="External"/><Relationship Id="rId5" Type="http://schemas.openxmlformats.org/officeDocument/2006/relationships/hyperlink" Target="http://www.projectappleseed.org/chklist.html" TargetMode="External"/><Relationship Id="rId4" Type="http://schemas.openxmlformats.org/officeDocument/2006/relationships/hyperlink" Target="http://www.hfrp.org/" TargetMode="Externa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8" Type="http://schemas.openxmlformats.org/officeDocument/2006/relationships/hyperlink" Target="https://data.census.gov/cedsci/profile?g=0100000US" TargetMode="External"/><Relationship Id="rId13" Type="http://schemas.openxmlformats.org/officeDocument/2006/relationships/hyperlink" Target="https://www.data.gov/" TargetMode="External"/><Relationship Id="rId3" Type="http://schemas.openxmlformats.org/officeDocument/2006/relationships/hyperlink" Target="https://www.youtube.com/watch?v=9Lew4yWlv5Q" TargetMode="External"/><Relationship Id="rId7" Type="http://schemas.openxmlformats.org/officeDocument/2006/relationships/hyperlink" Target="https://nces.ed.gov/nceskids/" TargetMode="External"/><Relationship Id="rId12" Type="http://schemas.openxmlformats.org/officeDocument/2006/relationships/hyperlink" Target="https://www2.ed.gov/about/data/list.html" TargetMode="External"/><Relationship Id="rId2" Type="http://schemas.openxmlformats.org/officeDocument/2006/relationships/slide" Target="../slides/slide118.xml"/><Relationship Id="rId1" Type="http://schemas.openxmlformats.org/officeDocument/2006/relationships/notesMaster" Target="../notesMasters/notesMaster1.xml"/><Relationship Id="rId6" Type="http://schemas.openxmlformats.org/officeDocument/2006/relationships/hyperlink" Target="https://www.youtube.com/watch?v=lMzTy3hJvzw" TargetMode="External"/><Relationship Id="rId11" Type="http://schemas.openxmlformats.org/officeDocument/2006/relationships/hyperlink" Target="https://dpi.wi.gov/spr" TargetMode="External"/><Relationship Id="rId5" Type="http://schemas.openxmlformats.org/officeDocument/2006/relationships/hyperlink" Target="http://wisedash.dpi.wi.gov/" TargetMode="External"/><Relationship Id="rId15" Type="http://schemas.openxmlformats.org/officeDocument/2006/relationships/hyperlink" Target="https://www.census.gov/quickfacts/fact/table/US/PST045217" TargetMode="External"/><Relationship Id="rId10" Type="http://schemas.openxmlformats.org/officeDocument/2006/relationships/hyperlink" Target="https://www.nationsreportcard.gov/profiles/stateprofile?chort=1&amp;sub=MAT&amp;sj=&amp;sfj=NP&amp;st=MN&amp;year=2019R3" TargetMode="External"/><Relationship Id="rId4" Type="http://schemas.openxmlformats.org/officeDocument/2006/relationships/hyperlink" Target="https://www.youtube.com/watch?v=5efZCmUaTyw" TargetMode="External"/><Relationship Id="rId9" Type="http://schemas.openxmlformats.org/officeDocument/2006/relationships/hyperlink" Target="http://datacenter.kidscount.org/" TargetMode="External"/><Relationship Id="rId14" Type="http://schemas.openxmlformats.org/officeDocument/2006/relationships/hyperlink" Target="https://www.indicator14wi.org/reports.statewide.php" TargetMode="External"/></Relationships>
</file>

<file path=ppt/notesSlides/_rels/notesSlide119.xml.rels><?xml version="1.0" encoding="UTF-8" standalone="yes"?>
<Relationships xmlns="http://schemas.openxmlformats.org/package/2006/relationships"><Relationship Id="rId8" Type="http://schemas.openxmlformats.org/officeDocument/2006/relationships/hyperlink" Target="https://resources.workable.com/confidentiality-company-policy" TargetMode="External"/><Relationship Id="rId3" Type="http://schemas.openxmlformats.org/officeDocument/2006/relationships/hyperlink" Target="https://www.youtube.com/watch?v=BF-UPuEMyS8" TargetMode="External"/><Relationship Id="rId7" Type="http://schemas.openxmlformats.org/officeDocument/2006/relationships/hyperlink" Target="https://ies.ed.gov/ncee/edlabs/projects/data_use.asp" TargetMode="External"/><Relationship Id="rId12" Type="http://schemas.openxmlformats.org/officeDocument/2006/relationships/hyperlink" Target="https://d31hzlhk6di2h5.cloudfront.net/20230323/92/53/40/92/825b0444fe6f534512eadfbb/3-Terrific-Tips-for-Sharing-Data.pdf" TargetMode="External"/><Relationship Id="rId2" Type="http://schemas.openxmlformats.org/officeDocument/2006/relationships/slide" Target="../slides/slide119.xml"/><Relationship Id="rId1" Type="http://schemas.openxmlformats.org/officeDocument/2006/relationships/notesMaster" Target="../notesMasters/notesMaster1.xml"/><Relationship Id="rId6" Type="http://schemas.openxmlformats.org/officeDocument/2006/relationships/hyperlink" Target="https://www.youtube.com/watch?v=EhcWQmg9EeE" TargetMode="External"/><Relationship Id="rId11" Type="http://schemas.openxmlformats.org/officeDocument/2006/relationships/hyperlink" Target="https://www.parentcenterhub.org/wp-content/uploads/repo_items/National_SEPAC_Guide_120218.pdf" TargetMode="External"/><Relationship Id="rId5" Type="http://schemas.openxmlformats.org/officeDocument/2006/relationships/hyperlink" Target="https://blueavocado.org/leadership-and-management/data-visualization-user-centered-design/" TargetMode="External"/><Relationship Id="rId10" Type="http://schemas.openxmlformats.org/officeDocument/2006/relationships/hyperlink" Target="https://ies.ed.gov/ncee/edlabs/regions/northeast/pdf/REL_2021014.pdf" TargetMode="External"/><Relationship Id="rId4" Type="http://schemas.openxmlformats.org/officeDocument/2006/relationships/hyperlink" Target="https://blueavocado.org/board-of-directors/a-nonprofit-dashboard-and-signal-light-for-boards/" TargetMode="External"/><Relationship Id="rId9" Type="http://schemas.openxmlformats.org/officeDocument/2006/relationships/hyperlink" Target="https://www.youtube.com/watch?v=iMVuPJc1waY"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sedl.org/pubs/fam18/" TargetMode="External"/><Relationship Id="rId3" Type="http://schemas.openxmlformats.org/officeDocument/2006/relationships/hyperlink" Target="http://www.sedl.org/connections/" TargetMode="External"/><Relationship Id="rId7" Type="http://schemas.openxmlformats.org/officeDocument/2006/relationships/hyperlink" Target="http://familieslead.or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ncpie.org/" TargetMode="External"/><Relationship Id="rId5" Type="http://schemas.openxmlformats.org/officeDocument/2006/relationships/hyperlink" Target="http://www.projectappleseed.org/chklist.html" TargetMode="External"/><Relationship Id="rId4" Type="http://schemas.openxmlformats.org/officeDocument/2006/relationships/hyperlink" Target="http://www.hfrp.org/" TargetMode="Externa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8" Type="http://schemas.openxmlformats.org/officeDocument/2006/relationships/hyperlink" Target="http://www.ipfcc.org/resources/Tips_For_Recruiting.pdf" TargetMode="External"/><Relationship Id="rId3" Type="http://schemas.openxmlformats.org/officeDocument/2006/relationships/hyperlink" Target="http://www.servingongroups.org/leading-by-convening" TargetMode="External"/><Relationship Id="rId7" Type="http://schemas.openxmlformats.org/officeDocument/2006/relationships/hyperlink" Target="https://hcpbs.org/" TargetMode="External"/><Relationship Id="rId2" Type="http://schemas.openxmlformats.org/officeDocument/2006/relationships/slide" Target="../slides/slide128.xml"/><Relationship Id="rId1" Type="http://schemas.openxmlformats.org/officeDocument/2006/relationships/notesMaster" Target="../notesMasters/notesMaster1.xml"/><Relationship Id="rId6" Type="http://schemas.openxmlformats.org/officeDocument/2006/relationships/hyperlink" Target="https://www.parentcenterhub.org/wp-content/uploads/repo_items/National_SEPAC_Guide_120218.pdf" TargetMode="External"/><Relationship Id="rId5" Type="http://schemas.openxmlformats.org/officeDocument/2006/relationships/hyperlink" Target="https://www.educatetogether.ie/wordpress/wp-content/uploads/2010/02/the_board_of_management_in_your_primary_school__a_guide_for_parents.pdf" TargetMode="External"/><Relationship Id="rId4" Type="http://schemas.openxmlformats.org/officeDocument/2006/relationships/hyperlink" Target="http://www.youtube.com/watch?v=BI4rqX_F69c" TargetMode="External"/><Relationship Id="rId9" Type="http://schemas.openxmlformats.org/officeDocument/2006/relationships/hyperlink" Target="https://www.ipfcc.org/resources/Diverse-Voices-Matter.pdf" TargetMode="External"/></Relationships>
</file>

<file path=ppt/notesSlides/_rels/notesSlide129.xml.rels><?xml version="1.0" encoding="UTF-8" standalone="yes"?>
<Relationships xmlns="http://schemas.openxmlformats.org/package/2006/relationships"><Relationship Id="rId8" Type="http://schemas.openxmlformats.org/officeDocument/2006/relationships/hyperlink" Target="https://dpi.wi.gov/sped/educators/consultation/assistive-technology/at-forward" TargetMode="External"/><Relationship Id="rId3" Type="http://schemas.openxmlformats.org/officeDocument/2006/relationships/hyperlink" Target="https://wi-bpdd.org/" TargetMode="External"/><Relationship Id="rId7" Type="http://schemas.openxmlformats.org/officeDocument/2006/relationships/hyperlink" Target="https://nafsce.org/page/About" TargetMode="External"/><Relationship Id="rId2" Type="http://schemas.openxmlformats.org/officeDocument/2006/relationships/slide" Target="../slides/slide129.xml"/><Relationship Id="rId1" Type="http://schemas.openxmlformats.org/officeDocument/2006/relationships/notesMaster" Target="../notesMasters/notesMaster1.xml"/><Relationship Id="rId6" Type="http://schemas.openxmlformats.org/officeDocument/2006/relationships/hyperlink" Target="https://www.lpfch.org/publication/five-top-tips-engaging-families-advisory-roles-advice-family-leader" TargetMode="External"/><Relationship Id="rId5" Type="http://schemas.openxmlformats.org/officeDocument/2006/relationships/hyperlink" Target="http://www.pacer.org/parent/php/php-c121.pdf" TargetMode="External"/><Relationship Id="rId4" Type="http://schemas.openxmlformats.org/officeDocument/2006/relationships/hyperlink" Target="http://www.pacer.org/Parent/php/PHP-c99.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8" Type="http://schemas.openxmlformats.org/officeDocument/2006/relationships/hyperlink" Target="http://www.skillsyouneed.com/ips/meetings.html" TargetMode="External"/><Relationship Id="rId3" Type="http://schemas.openxmlformats.org/officeDocument/2006/relationships/hyperlink" Target="https://www.youtube.com/watch?v=itdYBXrJm-8" TargetMode="External"/><Relationship Id="rId7" Type="http://schemas.openxmlformats.org/officeDocument/2006/relationships/hyperlink" Target="http://ctb.ku.edu/en/tablecontents/sub_section_main_1154.aspx" TargetMode="External"/><Relationship Id="rId2" Type="http://schemas.openxmlformats.org/officeDocument/2006/relationships/slide" Target="../slides/slide138.xml"/><Relationship Id="rId1" Type="http://schemas.openxmlformats.org/officeDocument/2006/relationships/notesMaster" Target="../notesMasters/notesMaster1.xml"/><Relationship Id="rId6" Type="http://schemas.openxmlformats.org/officeDocument/2006/relationships/hyperlink" Target="https://www.youtube.com/watch?v=HYUVXQfaVp0" TargetMode="External"/><Relationship Id="rId5" Type="http://schemas.openxmlformats.org/officeDocument/2006/relationships/hyperlink" Target="https://www.aecf.org/blog/applying-results-based-facilitation-skills-in-virtual-meetings" TargetMode="External"/><Relationship Id="rId4" Type="http://schemas.openxmlformats.org/officeDocument/2006/relationships/hyperlink" Target="https://www.youtube.com/watch?v=oPZJQ-Mhwq0" TargetMode="External"/><Relationship Id="rId9" Type="http://schemas.openxmlformats.org/officeDocument/2006/relationships/hyperlink" Target="http://www.mindtools.com/pages/article/newLDR_86.htm" TargetMode="External"/></Relationships>
</file>

<file path=ppt/notesSlides/_rels/notesSlide139.xml.rels><?xml version="1.0" encoding="UTF-8" standalone="yes"?>
<Relationships xmlns="http://schemas.openxmlformats.org/package/2006/relationships"><Relationship Id="rId8" Type="http://schemas.openxmlformats.org/officeDocument/2006/relationships/hyperlink" Target="https://www.youtube.com/watch?v=B8EJVcRJSXo" TargetMode="External"/><Relationship Id="rId3" Type="http://schemas.openxmlformats.org/officeDocument/2006/relationships/hyperlink" Target="http://www.mindtools.com/pages/article/newLDR_81.htm" TargetMode="External"/><Relationship Id="rId7" Type="http://schemas.openxmlformats.org/officeDocument/2006/relationships/hyperlink" Target="https://www.youtube.com/watch?v=cSohjlYQI2A" TargetMode="External"/><Relationship Id="rId2" Type="http://schemas.openxmlformats.org/officeDocument/2006/relationships/slide" Target="../slides/slide139.xml"/><Relationship Id="rId1" Type="http://schemas.openxmlformats.org/officeDocument/2006/relationships/notesMaster" Target="../notesMasters/notesMaster1.xml"/><Relationship Id="rId6" Type="http://schemas.openxmlformats.org/officeDocument/2006/relationships/hyperlink" Target="https://www.youtube.com/watch?v=3_dAkDsBQyk" TargetMode="External"/><Relationship Id="rId5" Type="http://schemas.openxmlformats.org/officeDocument/2006/relationships/hyperlink" Target="http://parents-teachers.com/lib/Disagreements_Between_Parents_And_Teachers_-_Handling_Them_Productively/"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wsems.us/multimedia/videos/when-conflict-arises/" TargetMode="External"/><Relationship Id="rId9" Type="http://schemas.openxmlformats.org/officeDocument/2006/relationships/hyperlink" Target="https://www.youtube.com/watch?v=5JL2iizK2c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parentsatthetable.org/storage/app/media/resources/Main%20Resources/" TargetMode="External"/><Relationship Id="rId3" Type="http://schemas.openxmlformats.org/officeDocument/2006/relationships/hyperlink" Target="https://wi-bpdd.org/" TargetMode="External"/><Relationship Id="rId7" Type="http://schemas.openxmlformats.org/officeDocument/2006/relationships/hyperlink" Target="https://ectacenter.org/topics/familyeng/supportingfamilyleaders.asp"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pta.org/home/run-your-pta/National-Standards-for-Family-School-Partnerships" TargetMode="External"/><Relationship Id="rId5" Type="http://schemas.openxmlformats.org/officeDocument/2006/relationships/hyperlink" Target="https://www.pta.org/center-for-family-engagement" TargetMode="External"/><Relationship Id="rId4" Type="http://schemas.openxmlformats.org/officeDocument/2006/relationships/hyperlink" Target="http://schoolsinpartnership.org/Resources" TargetMode="External"/><Relationship Id="rId9" Type="http://schemas.openxmlformats.org/officeDocument/2006/relationships/hyperlink" Target="https://www.aecf.org/blog/new-leadership-video-get-results-by-understanding-person-role-system/"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medium.com/familyengagementplaybook/approaches/home" TargetMode="External"/><Relationship Id="rId3" Type="http://schemas.openxmlformats.org/officeDocument/2006/relationships/hyperlink" Target="https://www.dhs.wisconsin.gov/publications/p02349.pdf" TargetMode="External"/><Relationship Id="rId7" Type="http://schemas.openxmlformats.org/officeDocument/2006/relationships/hyperlink" Target="https://sedl.org/connection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dropoutprevention.org/effective-strategies/family-engagement/resources/" TargetMode="External"/><Relationship Id="rId5" Type="http://schemas.openxmlformats.org/officeDocument/2006/relationships/hyperlink" Target="https://www.parentsatthetable.org/storage/app/media/resources/Education/Parent%20%26%20Community%20Engagement%20Rubrics.pdf" TargetMode="External"/><Relationship Id="rId4" Type="http://schemas.openxmlformats.org/officeDocument/2006/relationships/hyperlink" Target="https://www.ed.gov/category/keyword/Family-Engagement" TargetMode="External"/><Relationship Id="rId9" Type="http://schemas.openxmlformats.org/officeDocument/2006/relationships/hyperlink" Target="https://boardsource.org/fundamental-topics-of-nonprofit-board-service/composition-recruitment/board-servic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ideapartners.org/creating-community/23-cop-in-practice/school-behavioral-health/254-community-practice-groups.html?highlight=WyJwcmFjdGljZSIsInByYWN0aWNlJyIsInByYWN0aWNlJy4iLCIncHJhY3RpY2UiLCJncm91cHMiLCJncm91cHMnIiwicHJhY3RpY2UgZ3JvdXBzIl0=" TargetMode="External"/><Relationship Id="rId3" Type="http://schemas.openxmlformats.org/officeDocument/2006/relationships/hyperlink" Target="https://www.councilofnonprofits.org/resources/governance-and-leadership" TargetMode="External"/><Relationship Id="rId7" Type="http://schemas.openxmlformats.org/officeDocument/2006/relationships/hyperlink" Target="https://www.wisconsinrticenter.org/school-implementation/build-leadership-team/"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eleducation.org/resources/guidelines-for-leadership-teams" TargetMode="External"/><Relationship Id="rId5" Type="http://schemas.openxmlformats.org/officeDocument/2006/relationships/hyperlink" Target="https://www.aucd.org/docs/Guidelines%20for%20Family%20Advisory%20Boards.pdf" TargetMode="External"/><Relationship Id="rId4" Type="http://schemas.openxmlformats.org/officeDocument/2006/relationships/hyperlink" Target="https://sepacguide.parentcenterhub.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shapingoutcomes.org/course/evaluate/d1.htm" TargetMode="External"/><Relationship Id="rId3" Type="http://schemas.openxmlformats.org/officeDocument/2006/relationships/hyperlink" Target="https://www.youtube.com/watch?v=7F2-4zy_hj0" TargetMode="External"/><Relationship Id="rId7" Type="http://schemas.openxmlformats.org/officeDocument/2006/relationships/hyperlink" Target="https://www.lawinsider.com/dictionary/evaluation-committee"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tccgrp.com/resource/ten-keys-to-successful-strategic-planning-for-nonprofit-and-foundation-leader/" TargetMode="External"/><Relationship Id="rId5" Type="http://schemas.openxmlformats.org/officeDocument/2006/relationships/hyperlink" Target="https://www.minnesotanonprofits.org/resources-tools/principles-practices-for-nonprofit-excellence/planning" TargetMode="External"/><Relationship Id="rId10" Type="http://schemas.openxmlformats.org/officeDocument/2006/relationships/hyperlink" Target="https://www.minnesotanonprofits.org/resources-tools/resources-by-topic/evaluation-planning" TargetMode="External"/><Relationship Id="rId4" Type="http://schemas.openxmlformats.org/officeDocument/2006/relationships/hyperlink" Target="https://www.boardeffect.com/blog/what-is-a-strategic-planning-committee/" TargetMode="External"/><Relationship Id="rId9" Type="http://schemas.openxmlformats.org/officeDocument/2006/relationships/hyperlink" Target="https://www.youtube.com/watch?v=Rdp3bL7fwCE"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youtube.com/watch?v=ioY-YSOKBtY"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youtube.com/watch?v=XtyCt83JLNY"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www.missionstatements.com/" TargetMode="External"/><Relationship Id="rId3" Type="http://schemas.openxmlformats.org/officeDocument/2006/relationships/hyperlink" Target="https://www.youtube.com/watch?v=Auf9pkuCc8k" TargetMode="External"/><Relationship Id="rId7" Type="http://schemas.openxmlformats.org/officeDocument/2006/relationships/hyperlink" Target="https://www.youtube.com/watch?v=XtyCt83JLNY"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onstrategyhq.com/resources/video-how-to-write-a-vision-statement/" TargetMode="External"/><Relationship Id="rId5" Type="http://schemas.openxmlformats.org/officeDocument/2006/relationships/hyperlink" Target="https://www.youtube.com/watch?v=ioY-YSOKBtY" TargetMode="External"/><Relationship Id="rId10" Type="http://schemas.openxmlformats.org/officeDocument/2006/relationships/hyperlink" Target="https://www2.ed.gov/about/offices/list/oese/oss/technicalassistance/easnlogicmodelstoolmonitoring.pdf" TargetMode="External"/><Relationship Id="rId4" Type="http://schemas.openxmlformats.org/officeDocument/2006/relationships/hyperlink" Target="https://www.youtube.com/watch?v=jNFBoBAAYuw" TargetMode="External"/><Relationship Id="rId9" Type="http://schemas.openxmlformats.org/officeDocument/2006/relationships/hyperlink" Target="https://www.youtube.com/watch?v=DzhJNiQ3vMM" TargetMode="Externa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servingongroups.org/leading-by-convening" TargetMode="External"/><Relationship Id="rId3" Type="http://schemas.openxmlformats.org/officeDocument/2006/relationships/hyperlink" Target="https://osepideasthatwork.org/sites/default/files/documents/ConceptFrmwrkLModel+Defs2012.pdf" TargetMode="External"/><Relationship Id="rId7" Type="http://schemas.openxmlformats.org/officeDocument/2006/relationships/hyperlink" Target="https://creately.com/blog/diagrams/how-to-write-an-action-plan/" TargetMode="External"/><Relationship Id="rId12" Type="http://schemas.openxmlformats.org/officeDocument/2006/relationships/hyperlink" Target="https://www.youtube.com/watch?v=6ZEYgEv7EL4"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youtube.com/watch?v=lwoVRVgKg-o" TargetMode="External"/><Relationship Id="rId11" Type="http://schemas.openxmlformats.org/officeDocument/2006/relationships/hyperlink" Target="http://www.robertsrules.com/" TargetMode="External"/><Relationship Id="rId5" Type="http://schemas.openxmlformats.org/officeDocument/2006/relationships/hyperlink" Target="https://dpi.wi.gov/sites/default/files/imce/sped/pdf/wpdmtools.pdf" TargetMode="External"/><Relationship Id="rId10" Type="http://schemas.openxmlformats.org/officeDocument/2006/relationships/hyperlink" Target="https://www.youtube.com/watch?v=-SYTkMv1J-E&amp;feature=youtu.be" TargetMode="External"/><Relationship Id="rId4" Type="http://schemas.openxmlformats.org/officeDocument/2006/relationships/hyperlink" Target="https://www.youtube.com/watch?v=1-SvuFIQjK8" TargetMode="External"/><Relationship Id="rId9" Type="http://schemas.openxmlformats.org/officeDocument/2006/relationships/hyperlink" Target="https://dpi.wi.gov/sped/topics/agree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s://www.lifehack.org/804185/meeting-minutes" TargetMode="External"/><Relationship Id="rId3" Type="http://schemas.openxmlformats.org/officeDocument/2006/relationships/hyperlink" Target="https://www.youtube.com/watch?v=oPZJQ-Mhwq0" TargetMode="External"/><Relationship Id="rId7" Type="http://schemas.openxmlformats.org/officeDocument/2006/relationships/hyperlink" Target="http://www.mindtools.com/pages/article/newTMC_00.htm"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hbr.org/2016/06/8-ground-rules-for-great-meetings" TargetMode="External"/><Relationship Id="rId5" Type="http://schemas.openxmlformats.org/officeDocument/2006/relationships/hyperlink" Target="https://www.youtube.com/watch?v=Mm5YLxZrdgk" TargetMode="External"/><Relationship Id="rId4" Type="http://schemas.openxmlformats.org/officeDocument/2006/relationships/hyperlink" Target="https://www.youtube.com/watch?v=NPVTLroz2Ck" TargetMode="External"/><Relationship Id="rId9" Type="http://schemas.openxmlformats.org/officeDocument/2006/relationships/hyperlink" Target="https://blog.joangarry.com/board-report-templat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8" Type="http://schemas.openxmlformats.org/officeDocument/2006/relationships/hyperlink" Target="https://www.americorps.gov/sites/default/files/document/Member%20Handbook-2021_10.28.21_1.pdf" TargetMode="External"/><Relationship Id="rId3" Type="http://schemas.openxmlformats.org/officeDocument/2006/relationships/hyperlink" Target="https://www.forbes.com/sites/francesbridges/2021/03/30/stanford-researchers-identify-four-major-causes-for-zoom-fatigue-and-their-solutions/?sh=3b98d07157d7" TargetMode="External"/><Relationship Id="rId7" Type="http://schemas.openxmlformats.org/officeDocument/2006/relationships/hyperlink" Target="http://www.mycommittee.com/BestPractice/Committees/Policiesandprocedures/tabid/248/Default.aspx" TargetMode="External"/><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https://www.mml.org/pdf/resources/publications/ebooks/GLV_Hamdbook_by_chapter/CH%2013%20Importance%20of%20Written%20Policies%20and%20Procedures%20x.pdf" TargetMode="External"/><Relationship Id="rId5" Type="http://schemas.openxmlformats.org/officeDocument/2006/relationships/hyperlink" Target="https://form1023.org/how-to-draft-nonprofit-bylaws-with-examples" TargetMode="External"/><Relationship Id="rId4" Type="http://schemas.openxmlformats.org/officeDocument/2006/relationships/hyperlink" Target="https://www.doj.state.wi.us/sites/default/files/office-open-government/Resources/OML-GUIDE.pdf" TargetMode="External"/><Relationship Id="rId9" Type="http://schemas.openxmlformats.org/officeDocument/2006/relationships/hyperlink" Target="http://www.mindtools.com/pages/article/newTMC_00.htm"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livescience.com/21478-what-is-culture-definition-of-"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merriam-webster.com/dictionary/culture"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youtube.com/watch?v=15jdTQIr7j4"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8" Type="http://schemas.openxmlformats.org/officeDocument/2006/relationships/hyperlink" Target="https://www.imd.org/uupload/research/challenges/TC069_08_Facilitating_groups_to_drive_change.pdf" TargetMode="External"/><Relationship Id="rId3" Type="http://schemas.openxmlformats.org/officeDocument/2006/relationships/hyperlink" Target="https://getlighthouse.com/blog/tips-conducting-effective-meetings/" TargetMode="External"/><Relationship Id="rId7" Type="http://schemas.openxmlformats.org/officeDocument/2006/relationships/hyperlink" Target="https://www.youtube.com/watch?v=78B-LUpNrPg&amp;feature=youtu.be" TargetMode="External"/><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https://www.youtube.com/watch?v=tegofDl6Jg8&amp;feature=youtu.be" TargetMode="External"/><Relationship Id="rId5" Type="http://schemas.openxmlformats.org/officeDocument/2006/relationships/hyperlink" Target="https://www.youtube.com/watch?v=JfHfKok9rkY&amp;feature=youtu.be" TargetMode="External"/><Relationship Id="rId10" Type="http://schemas.openxmlformats.org/officeDocument/2006/relationships/hyperlink" Target="https://www.youtube.com/watch?v=H2IegZRo2sw" TargetMode="External"/><Relationship Id="rId4" Type="http://schemas.openxmlformats.org/officeDocument/2006/relationships/hyperlink" Target="https://www.mindtools.com/pages/article/running-effective-virtual-meetings.htm" TargetMode="External"/><Relationship Id="rId9" Type="http://schemas.openxmlformats.org/officeDocument/2006/relationships/hyperlink" Target="http://www.wsha.org/wp-content/uploads/SeattleChildrens_EffectiveMeetingParticipationforFamilyAdvisors.pdf" TargetMode="External"/></Relationships>
</file>

<file path=ppt/notesSlides/_rels/notesSlide82.xml.rels><?xml version="1.0" encoding="UTF-8" standalone="yes"?>
<Relationships xmlns="http://schemas.openxmlformats.org/package/2006/relationships"><Relationship Id="rId8" Type="http://schemas.openxmlformats.org/officeDocument/2006/relationships/hyperlink" Target="https://sedl.org/connections/" TargetMode="External"/><Relationship Id="rId3" Type="http://schemas.openxmlformats.org/officeDocument/2006/relationships/hyperlink" Target="https://www.youtube.com/watch?v=VPhN3R4kOlY" TargetMode="External"/><Relationship Id="rId7" Type="http://schemas.openxmlformats.org/officeDocument/2006/relationships/hyperlink" Target="https://blog.joangarry.com/board-orientation-template/"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s://servingongroups.org/leading-by-convening" TargetMode="External"/><Relationship Id="rId11" Type="http://schemas.openxmlformats.org/officeDocument/2006/relationships/hyperlink" Target="https://blueavocado.org/leadership-and-management/community-development-strategies-that-serve/" TargetMode="External"/><Relationship Id="rId5" Type="http://schemas.openxmlformats.org/officeDocument/2006/relationships/hyperlink" Target="https://www.pacer.org/parent/pdf/InteractivegroupactivitiesforSEACmeetings.pdf" TargetMode="External"/><Relationship Id="rId10" Type="http://schemas.openxmlformats.org/officeDocument/2006/relationships/hyperlink" Target="https://blueavocado.org/board-of-directors/a-fresh-look-at-diversity-and-boards/?highlight=Diversity%20and%20the%20Nonprofit%20Ecosystem" TargetMode="External"/><Relationship Id="rId4" Type="http://schemas.openxmlformats.org/officeDocument/2006/relationships/hyperlink" Target="https://www.smartmeetings.com/tips-tools/96478/10-engaging-meeting-icebreakers" TargetMode="External"/><Relationship Id="rId9" Type="http://schemas.openxmlformats.org/officeDocument/2006/relationships/hyperlink" Target="https://www.youtube.com/watch?v=15jdTQIr7j4" TargetMode="Externa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posthighsurvey.org/"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a:t>
            </a:fld>
            <a:endParaRPr lang="en-US"/>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#10:  </a:t>
            </a:r>
            <a:r>
              <a:rPr lang="en-US" dirty="0"/>
              <a:t>Sample Page of Guidebook</a:t>
            </a:r>
          </a:p>
          <a:p>
            <a:r>
              <a:rPr lang="en-US" dirty="0"/>
              <a:t> </a:t>
            </a:r>
          </a:p>
          <a:p>
            <a:r>
              <a:rPr lang="en-US" b="1" dirty="0"/>
              <a:t>Procedural Directions:</a:t>
            </a:r>
            <a:r>
              <a:rPr lang="en-US" dirty="0"/>
              <a:t> </a:t>
            </a:r>
          </a:p>
          <a:p>
            <a:pPr marL="223251" indent="-223251">
              <a:buFont typeface="+mj-lt"/>
              <a:buAutoNum type="arabicPeriod"/>
            </a:pPr>
            <a:r>
              <a:rPr lang="en-US" dirty="0"/>
              <a:t>*Slide contains animation.  Click for each section to appear. </a:t>
            </a:r>
          </a:p>
          <a:p>
            <a:pPr marL="223251" indent="-223251">
              <a:buFont typeface="+mj-lt"/>
              <a:buAutoNum type="arabicPeriod"/>
            </a:pPr>
            <a:r>
              <a:rPr lang="en-US" dirty="0"/>
              <a:t>Discuss each highlighted section.</a:t>
            </a:r>
          </a:p>
          <a:p>
            <a:pPr defTabSz="918453" fontAlgn="base">
              <a:spcAft>
                <a:spcPct val="0"/>
              </a:spcAft>
              <a:defRPr/>
            </a:pPr>
            <a:endParaRPr lang="en-US" dirty="0">
              <a:solidFill>
                <a:prstClr val="black"/>
              </a:solidFill>
            </a:endParaRPr>
          </a:p>
          <a:p>
            <a:r>
              <a:rPr lang="en-US" b="1" dirty="0"/>
              <a:t>Presenter Notes:</a:t>
            </a:r>
            <a:endParaRPr lang="en-US" dirty="0"/>
          </a:p>
          <a:p>
            <a:pPr marL="167438" indent="-167438">
              <a:buFont typeface="Arial" panose="020B0604020202020204" pitchFamily="34" charset="0"/>
              <a:buChar char="•"/>
            </a:pPr>
            <a:r>
              <a:rPr lang="en-US" dirty="0"/>
              <a:t>Here is an example of a page from the guidebook.  </a:t>
            </a:r>
            <a:r>
              <a:rPr lang="en-US" i="1" dirty="0"/>
              <a:t>&lt;Point out each highlighted section.&gt;   </a:t>
            </a:r>
            <a:r>
              <a:rPr lang="en-US" dirty="0"/>
              <a:t>There are additional resources and activities embedded within</a:t>
            </a:r>
            <a:r>
              <a:rPr lang="en-US" baseline="0" dirty="0"/>
              <a:t> some </a:t>
            </a:r>
            <a:r>
              <a:rPr lang="en-US" dirty="0"/>
              <a:t>of the pages.  All</a:t>
            </a:r>
            <a:r>
              <a:rPr lang="en-US" baseline="0" dirty="0"/>
              <a:t> words bolded and italicized are found in the glossary in the appendix. </a:t>
            </a:r>
            <a:r>
              <a:rPr lang="en-US" dirty="0"/>
              <a:t> </a:t>
            </a:r>
          </a:p>
          <a:p>
            <a:pPr marL="167438" indent="-167438">
              <a:buFont typeface="Arial" panose="020B0604020202020204" pitchFamily="34" charset="0"/>
              <a:buChar char="•"/>
            </a:pPr>
            <a:r>
              <a:rPr lang="en-US" dirty="0"/>
              <a:t>It’s important to use this book in a way that is going to be most meaningful for you and your group.  If you need to use just one section, use just that section!  If you want to take the book as a whole curriculum, that works too.  The intention of the Guidebook is to meet the needs of the user.  Use it however you’d like.</a:t>
            </a:r>
          </a:p>
          <a:p>
            <a:r>
              <a:rPr lang="en-US" dirty="0"/>
              <a:t> </a:t>
            </a:r>
          </a:p>
          <a:p>
            <a:r>
              <a:rPr lang="en-US" b="1" dirty="0"/>
              <a:t>Activities  </a:t>
            </a:r>
            <a:endParaRPr lang="en-US" dirty="0"/>
          </a:p>
          <a:p>
            <a:pPr defTabSz="918453" fontAlgn="base">
              <a:spcAft>
                <a:spcPct val="0"/>
              </a:spcAft>
              <a:defRPr/>
            </a:pPr>
            <a:r>
              <a:rPr lang="en-US" dirty="0">
                <a:solidFill>
                  <a:prstClr val="black"/>
                </a:solidFill>
              </a:rPr>
              <a:t>Have participants turn to a page or two in the </a:t>
            </a:r>
            <a:r>
              <a:rPr lang="en-US" baseline="0" dirty="0">
                <a:solidFill>
                  <a:prstClr val="black"/>
                </a:solidFill>
              </a:rPr>
              <a:t>Guidebook section(s) that the workshop is focused on</a:t>
            </a:r>
            <a:r>
              <a:rPr lang="en-US" dirty="0">
                <a:solidFill>
                  <a:prstClr val="black"/>
                </a:solidFill>
              </a:rPr>
              <a:t>.</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a:t>
            </a:fld>
            <a:endParaRPr lang="en-US"/>
          </a:p>
        </p:txBody>
      </p:sp>
    </p:spTree>
    <p:extLst>
      <p:ext uri="{BB962C8B-B14F-4D97-AF65-F5344CB8AC3E}">
        <p14:creationId xmlns:p14="http://schemas.microsoft.com/office/powerpoint/2010/main" val="35649810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#94:  </a:t>
            </a:r>
            <a:r>
              <a:rPr lang="en-US" dirty="0"/>
              <a:t>Validate Findings</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To validate the findings means to accept the results as accurate.  </a:t>
            </a:r>
            <a:endParaRPr lang="en-US" b="1" dirty="0"/>
          </a:p>
          <a:p>
            <a:pPr marL="167438" indent="-167438">
              <a:buFont typeface="Arial" panose="020B0604020202020204" pitchFamily="34" charset="0"/>
              <a:buChar char="•"/>
            </a:pPr>
            <a:r>
              <a:rPr lang="en-US" dirty="0"/>
              <a:t>We may use the following processes to make sure your data are sound:</a:t>
            </a:r>
          </a:p>
          <a:p>
            <a:pPr marL="613940" lvl="1" indent="-167438">
              <a:buFont typeface="Arial" panose="020B0604020202020204" pitchFamily="34" charset="0"/>
              <a:buChar char="•"/>
            </a:pPr>
            <a:r>
              <a:rPr lang="en-US" dirty="0"/>
              <a:t>Look for trusted sources</a:t>
            </a:r>
          </a:p>
          <a:p>
            <a:pPr marL="613940" lvl="1" indent="-167438">
              <a:buFont typeface="Arial" panose="020B0604020202020204" pitchFamily="34" charset="0"/>
              <a:buChar char="•"/>
            </a:pPr>
            <a:r>
              <a:rPr lang="en-US" dirty="0"/>
              <a:t>Follow-up with questions to make sure data are accurate and understood</a:t>
            </a:r>
          </a:p>
          <a:p>
            <a:pPr marL="613940" lvl="1" indent="-167438">
              <a:buFont typeface="Arial" panose="020B0604020202020204" pitchFamily="34" charset="0"/>
              <a:buChar char="•"/>
            </a:pPr>
            <a:r>
              <a:rPr lang="en-US" dirty="0"/>
              <a:t>Use many different ways of gathering data</a:t>
            </a:r>
          </a:p>
          <a:p>
            <a:pPr marL="613940" lvl="1" indent="-167438">
              <a:buFont typeface="Arial" panose="020B0604020202020204" pitchFamily="34" charset="0"/>
              <a:buChar char="•"/>
            </a:pPr>
            <a:r>
              <a:rPr lang="en-US" dirty="0"/>
              <a:t>Make sure the group agrees and accepts the findings</a:t>
            </a:r>
          </a:p>
          <a:p>
            <a:r>
              <a:rPr lang="en-US" dirty="0"/>
              <a:t> </a:t>
            </a:r>
          </a:p>
          <a:p>
            <a:r>
              <a:rPr lang="en-US" b="1" dirty="0"/>
              <a:t>Activities  </a:t>
            </a:r>
          </a:p>
          <a:p>
            <a:endParaRPr lang="en-US" b="1"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100</a:t>
            </a:fld>
            <a:endParaRPr lang="en-US"/>
          </a:p>
        </p:txBody>
      </p:sp>
    </p:spTree>
    <p:extLst>
      <p:ext uri="{BB962C8B-B14F-4D97-AF65-F5344CB8AC3E}">
        <p14:creationId xmlns:p14="http://schemas.microsoft.com/office/powerpoint/2010/main" val="21311004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#95:  </a:t>
            </a:r>
            <a:r>
              <a:rPr lang="en-US" dirty="0"/>
              <a:t>Introduce Stage</a:t>
            </a:r>
            <a:r>
              <a:rPr lang="en-US" baseline="0" dirty="0"/>
              <a:t> 4 of Data Use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defTabSz="893003">
              <a:buFont typeface="Arial" panose="020B0604020202020204" pitchFamily="34" charset="0"/>
              <a:buChar char="•"/>
              <a:defRPr/>
            </a:pPr>
            <a:r>
              <a:rPr lang="en-US" dirty="0"/>
              <a:t>After collecting and organizing the data, the next step is to analyze it. This means thinking about what the data mean and finding patterns in it.  </a:t>
            </a:r>
          </a:p>
          <a:p>
            <a:pPr marL="167438" indent="-167438" defTabSz="893003">
              <a:buFont typeface="Arial" panose="020B0604020202020204" pitchFamily="34" charset="0"/>
              <a:buChar char="•"/>
              <a:defRPr/>
            </a:pPr>
            <a:r>
              <a:rPr lang="en-US" dirty="0"/>
              <a:t>Analyzing data is not a simple process and the group may have to look at the data in several ways to make a decision.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101</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#96:  </a:t>
            </a:r>
            <a:r>
              <a:rPr lang="en-US" dirty="0"/>
              <a:t>Look for Relationships</a:t>
            </a:r>
            <a:r>
              <a:rPr lang="en-US" baseline="0" dirty="0"/>
              <a:t> in the Data</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When </a:t>
            </a:r>
            <a:r>
              <a:rPr lang="en-US" b="1" i="1" dirty="0"/>
              <a:t>analyzing data</a:t>
            </a:r>
            <a:r>
              <a:rPr lang="en-US" dirty="0"/>
              <a:t>, similarities, differences, trends, and other relationships may show information that the group otherwise could not see.  </a:t>
            </a:r>
          </a:p>
          <a:p>
            <a:pPr marL="167438" indent="-167438">
              <a:buFont typeface="Arial" panose="020B0604020202020204" pitchFamily="34" charset="0"/>
              <a:buChar char="•"/>
            </a:pPr>
            <a:r>
              <a:rPr lang="en-US" dirty="0"/>
              <a:t>Each view of the data provides a unique insight, making it important to look at the data from many viewpoints. Only after studying the data do patterns become apparent, whether surprising, expected, or repeated.</a:t>
            </a:r>
          </a:p>
          <a:p>
            <a:pPr marL="167438" indent="-167438">
              <a:buFont typeface="Arial" panose="020B0604020202020204" pitchFamily="34" charset="0"/>
              <a:buChar char="•"/>
            </a:pPr>
            <a:r>
              <a:rPr lang="en-US" dirty="0"/>
              <a:t>Sometimes data is collected automatically and people ask questions about it later.   </a:t>
            </a:r>
          </a:p>
          <a:p>
            <a:pPr marL="613940" lvl="1" indent="-167438">
              <a:buFont typeface="Arial" panose="020B0604020202020204" pitchFamily="34" charset="0"/>
              <a:buChar char="•"/>
            </a:pPr>
            <a:r>
              <a:rPr lang="en-US" kern="1200" dirty="0">
                <a:solidFill>
                  <a:schemeClr val="tx1"/>
                </a:solidFill>
                <a:effectLst/>
                <a:latin typeface="+mn-lt"/>
                <a:ea typeface="+mn-ea"/>
                <a:cs typeface="+mn-cs"/>
              </a:rPr>
              <a:t>For example, a school’s registration form is filled out by every family in August.  This information is stored in the school district’s database.  Official school enrollment is counted on the third Friday of September and a report is shared in October. August’s registration could be compared to the enrollment data from September.  The school board could sort and display the information if they want to know how many students are male, female, minorities, in a grade level, with IEPs, resident status, etc.  Patterns may begin to be seen by looking at the data.</a:t>
            </a:r>
          </a:p>
          <a:p>
            <a:pPr marL="167438" indent="-167438">
              <a:buFont typeface="Arial" panose="020B0604020202020204" pitchFamily="34" charset="0"/>
              <a:buChar char="•"/>
            </a:pPr>
            <a:r>
              <a:rPr lang="en-US" dirty="0"/>
              <a:t>During this step it may be possible to begin describing findings from the data as strengths and challenges. </a:t>
            </a:r>
          </a:p>
          <a:p>
            <a:pPr marL="613940" lvl="1" indent="-167438">
              <a:buFont typeface="Arial" panose="020B0604020202020204" pitchFamily="34" charset="0"/>
              <a:buChar char="•"/>
            </a:pPr>
            <a:r>
              <a:rPr lang="en-US" b="1" i="1" dirty="0"/>
              <a:t>Strengths </a:t>
            </a:r>
            <a:r>
              <a:rPr lang="en-US" dirty="0"/>
              <a:t>are results in the data that show a success.  </a:t>
            </a:r>
          </a:p>
          <a:p>
            <a:pPr marL="613940" lvl="1" indent="-167438">
              <a:buFont typeface="Arial" panose="020B0604020202020204" pitchFamily="34" charset="0"/>
              <a:buChar char="•"/>
            </a:pPr>
            <a:r>
              <a:rPr lang="en-US" b="1" i="1" dirty="0"/>
              <a:t>Challenges</a:t>
            </a:r>
            <a:r>
              <a:rPr lang="en-US" dirty="0"/>
              <a:t> are results showing areas where focus is needed.</a:t>
            </a:r>
          </a:p>
          <a:p>
            <a:pPr marL="167438" indent="-167438">
              <a:buFont typeface="Arial" panose="020B0604020202020204" pitchFamily="34" charset="0"/>
              <a:buChar char="•"/>
            </a:pPr>
            <a:r>
              <a:rPr lang="en-US" i="1" dirty="0"/>
              <a:t>Remember...</a:t>
            </a:r>
            <a:r>
              <a:rPr lang="en-US" dirty="0"/>
              <a:t>Do not draw conclusions too soon.</a:t>
            </a:r>
          </a:p>
          <a:p>
            <a:pPr marL="167438" indent="-167438">
              <a:buFont typeface="Arial" panose="020B0604020202020204" pitchFamily="34" charset="0"/>
              <a:buChar char="•"/>
            </a:pPr>
            <a:r>
              <a:rPr lang="en-US" dirty="0"/>
              <a:t>When finding and recording data, you must always remind yourself to record information </a:t>
            </a:r>
            <a:r>
              <a:rPr lang="en-US" i="1" dirty="0"/>
              <a:t>as it appears </a:t>
            </a:r>
            <a:r>
              <a:rPr lang="en-US" dirty="0"/>
              <a:t>in the data source, and to avoid analyzing the information to early.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102</a:t>
            </a:fld>
            <a:endParaRPr lang="en-US"/>
          </a:p>
        </p:txBody>
      </p:sp>
    </p:spTree>
    <p:extLst>
      <p:ext uri="{BB962C8B-B14F-4D97-AF65-F5344CB8AC3E}">
        <p14:creationId xmlns:p14="http://schemas.microsoft.com/office/powerpoint/2010/main" val="30846922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#97:  </a:t>
            </a:r>
            <a:r>
              <a:rPr lang="en-US" b="0" dirty="0"/>
              <a:t>Terms</a:t>
            </a:r>
            <a:r>
              <a:rPr lang="en-US" b="0" baseline="0" dirty="0"/>
              <a:t> when Working with Numbers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There will be unfamiliar terms that may come up when you are analyzing data as a group.  It is important to have a way of understanding those terms.</a:t>
            </a:r>
          </a:p>
          <a:p>
            <a:pPr marL="167438" indent="-167438">
              <a:buFont typeface="Arial" panose="020B0604020202020204" pitchFamily="34" charset="0"/>
              <a:buChar char="•"/>
            </a:pPr>
            <a:endParaRPr lang="en-US" dirty="0"/>
          </a:p>
          <a:p>
            <a:pPr marL="167438" indent="-167438">
              <a:buFont typeface="Arial" panose="020B0604020202020204" pitchFamily="34" charset="0"/>
              <a:buChar char="•"/>
            </a:pPr>
            <a:r>
              <a:rPr lang="en-US" dirty="0"/>
              <a:t>Analyzing numbers can be done a few different ways.  Depending on how it is done, results can be very different.  Calculating the </a:t>
            </a:r>
            <a:r>
              <a:rPr lang="en-US" b="1" i="1" dirty="0"/>
              <a:t>mean, median, mode, </a:t>
            </a:r>
            <a:r>
              <a:rPr lang="en-US" dirty="0"/>
              <a:t>and </a:t>
            </a:r>
            <a:r>
              <a:rPr lang="en-US" b="1" i="1" dirty="0"/>
              <a:t>range </a:t>
            </a:r>
            <a:r>
              <a:rPr lang="en-US" dirty="0"/>
              <a:t>for a series of numbers can help you in analyzing data, but first you have to know what the terms mean.  </a:t>
            </a:r>
          </a:p>
          <a:p>
            <a:pPr marL="613940" lvl="1" indent="-167438">
              <a:buFont typeface="Arial" panose="020B0604020202020204" pitchFamily="34" charset="0"/>
              <a:buChar char="•"/>
            </a:pPr>
            <a:r>
              <a:rPr lang="en-US" b="1" i="1" dirty="0"/>
              <a:t>Mean</a:t>
            </a:r>
            <a:r>
              <a:rPr lang="en-US" i="1" dirty="0"/>
              <a:t> </a:t>
            </a:r>
            <a:r>
              <a:rPr lang="en-US" dirty="0"/>
              <a:t>is the average of a group of numbers.  It is not always a good way of show the middle of a data sample.  </a:t>
            </a:r>
          </a:p>
          <a:p>
            <a:pPr marL="613940" lvl="1" indent="-167438">
              <a:buFont typeface="Arial" panose="020B0604020202020204" pitchFamily="34" charset="0"/>
              <a:buChar char="•"/>
            </a:pPr>
            <a:r>
              <a:rPr lang="en-US" b="1" i="1" dirty="0"/>
              <a:t>Median</a:t>
            </a:r>
            <a:r>
              <a:rPr lang="en-US" dirty="0"/>
              <a:t> is the middle value of numbers when they are ordered from smallest to largest.  It is better at showing the middle of a data sample.</a:t>
            </a:r>
          </a:p>
          <a:p>
            <a:pPr marL="613940" lvl="1" indent="-167438">
              <a:buFont typeface="Arial" panose="020B0604020202020204" pitchFamily="34" charset="0"/>
              <a:buChar char="•"/>
            </a:pPr>
            <a:r>
              <a:rPr lang="en-US" b="1" i="1" dirty="0"/>
              <a:t>Mode</a:t>
            </a:r>
            <a:r>
              <a:rPr lang="en-US" dirty="0"/>
              <a:t> is the most frequent value or the number that shows up the most in a data sample. </a:t>
            </a:r>
          </a:p>
          <a:p>
            <a:pPr marL="613940" lvl="1" indent="-167438">
              <a:buFont typeface="Arial" panose="020B0604020202020204" pitchFamily="34" charset="0"/>
              <a:buChar char="•"/>
            </a:pPr>
            <a:r>
              <a:rPr lang="en-US" b="1" i="1" dirty="0"/>
              <a:t>Range</a:t>
            </a:r>
            <a:r>
              <a:rPr lang="en-US" dirty="0"/>
              <a:t> is the difference between the lowest and highest values. </a:t>
            </a:r>
          </a:p>
          <a:p>
            <a:endParaRPr lang="en-US" dirty="0"/>
          </a:p>
          <a:p>
            <a:pPr marL="167438" indent="-167438">
              <a:buFont typeface="Arial" panose="020B0604020202020204" pitchFamily="34" charset="0"/>
              <a:buChar char="•"/>
            </a:pPr>
            <a:r>
              <a:rPr lang="en-US" dirty="0"/>
              <a:t>An </a:t>
            </a:r>
            <a:r>
              <a:rPr lang="en-US" b="1" i="1" dirty="0"/>
              <a:t>outlier</a:t>
            </a:r>
            <a:r>
              <a:rPr lang="en-US" b="1" dirty="0"/>
              <a:t> </a:t>
            </a:r>
            <a:r>
              <a:rPr lang="en-US" dirty="0"/>
              <a:t>is either a very high or very low number in a data sample that can distort the average.  It also leads to more discussion and questions. </a:t>
            </a:r>
          </a:p>
          <a:p>
            <a:endParaRPr lang="en-US" dirty="0"/>
          </a:p>
          <a:p>
            <a:pPr marL="167438" indent="-167438">
              <a:buFont typeface="Arial" panose="020B0604020202020204" pitchFamily="34" charset="0"/>
              <a:buChar char="•"/>
            </a:pPr>
            <a:r>
              <a:rPr lang="en-US" dirty="0"/>
              <a:t>A term that may come up in discussions around data is the term statistically significant.  </a:t>
            </a:r>
            <a:r>
              <a:rPr lang="en-US" b="1" i="1" dirty="0"/>
              <a:t>Statistically significant </a:t>
            </a:r>
            <a:r>
              <a:rPr lang="en-US" dirty="0"/>
              <a:t>means the data results are probably true and not because of chance.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103</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411163"/>
            <a:ext cx="2549525" cy="1911350"/>
          </a:xfrm>
        </p:spPr>
      </p:sp>
      <p:sp>
        <p:nvSpPr>
          <p:cNvPr id="3" name="Notes Placeholder 2"/>
          <p:cNvSpPr>
            <a:spLocks noGrp="1"/>
          </p:cNvSpPr>
          <p:nvPr>
            <p:ph type="body" idx="1"/>
          </p:nvPr>
        </p:nvSpPr>
        <p:spPr>
          <a:xfrm>
            <a:off x="273655" y="2389076"/>
            <a:ext cx="6453837" cy="6448216"/>
          </a:xfrm>
        </p:spPr>
        <p:txBody>
          <a:bodyPr/>
          <a:lstStyle/>
          <a:p>
            <a:r>
              <a:rPr lang="en-US" b="1" dirty="0"/>
              <a:t>Slide #98:  </a:t>
            </a:r>
            <a:r>
              <a:rPr lang="en-US" b="0" dirty="0"/>
              <a:t>Examples</a:t>
            </a:r>
            <a:r>
              <a:rPr lang="en-US" b="0" baseline="0" dirty="0"/>
              <a:t> of Working with Numbers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Discuss graphs</a:t>
            </a:r>
            <a:r>
              <a:rPr lang="en-US" baseline="0" dirty="0"/>
              <a:t> on slide by s</a:t>
            </a:r>
            <a:r>
              <a:rPr lang="en-US" dirty="0"/>
              <a:t>haring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Graph of January Reading Scores</a:t>
            </a:r>
          </a:p>
          <a:p>
            <a:pPr marL="167438" indent="-167438">
              <a:buFont typeface="Arial" panose="020B0604020202020204" pitchFamily="34" charset="0"/>
              <a:buChar char="•"/>
            </a:pPr>
            <a:r>
              <a:rPr lang="en-US" dirty="0"/>
              <a:t>For example, Mrs. Smith checks her students’ reading scores five times a year.  Here is a graph showing the reading scores of her students in January.  Reading scores are based on a scale of zero to 1800.</a:t>
            </a:r>
          </a:p>
          <a:p>
            <a:pPr marL="167438" indent="-167438" defTabSz="893003">
              <a:buFont typeface="Arial" panose="020B0604020202020204" pitchFamily="34" charset="0"/>
              <a:buChar char="•"/>
              <a:defRPr/>
            </a:pPr>
            <a:r>
              <a:rPr lang="en-US" dirty="0"/>
              <a:t>Looking at the data in the one graph, the Mean is figured out as 817.3, the Median is 825, the Mode is 880, and the Range is 665. </a:t>
            </a:r>
          </a:p>
          <a:p>
            <a:pPr marL="613940" lvl="1" indent="-167438">
              <a:buFont typeface="Arial" panose="020B0604020202020204" pitchFamily="34" charset="0"/>
              <a:buChar char="•"/>
            </a:pPr>
            <a:r>
              <a:rPr lang="en-US" dirty="0"/>
              <a:t>The </a:t>
            </a:r>
            <a:r>
              <a:rPr lang="en-US" b="1" dirty="0"/>
              <a:t>Mean</a:t>
            </a:r>
            <a:r>
              <a:rPr lang="en-US" dirty="0"/>
              <a:t> is computed as follows:  </a:t>
            </a:r>
          </a:p>
          <a:p>
            <a:pPr marL="613940" lvl="1" indent="-167438">
              <a:buFont typeface="Arial" panose="020B0604020202020204" pitchFamily="34" charset="0"/>
              <a:buChar char="•"/>
            </a:pPr>
            <a:r>
              <a:rPr lang="en-US" dirty="0"/>
              <a:t>880+1070+820+810+405+1020+900+825+580+880+800 = 8,990,    8,990 / 11 = 817.3.</a:t>
            </a:r>
          </a:p>
          <a:p>
            <a:pPr marL="613940" lvl="1" indent="-167438">
              <a:buFont typeface="Arial" panose="020B0604020202020204" pitchFamily="34" charset="0"/>
              <a:buChar char="•"/>
            </a:pPr>
            <a:r>
              <a:rPr lang="en-US" dirty="0"/>
              <a:t>The </a:t>
            </a:r>
            <a:r>
              <a:rPr lang="en-US" b="1" dirty="0"/>
              <a:t>Median</a:t>
            </a:r>
            <a:r>
              <a:rPr lang="en-US" dirty="0"/>
              <a:t> is the middle number.  In this case, we place the numbers in order:  </a:t>
            </a:r>
          </a:p>
          <a:p>
            <a:pPr marL="613940" lvl="1" indent="-167438">
              <a:buFont typeface="Arial" panose="020B0604020202020204" pitchFamily="34" charset="0"/>
              <a:buChar char="•"/>
            </a:pPr>
            <a:r>
              <a:rPr lang="en-US" dirty="0"/>
              <a:t>405, 580, 800, 810, 820, 825, 880, 880, 900, 1020, 1070.  The middle number is the 6</a:t>
            </a:r>
            <a:r>
              <a:rPr lang="en-US" baseline="30000" dirty="0"/>
              <a:t>th</a:t>
            </a:r>
            <a:r>
              <a:rPr lang="en-US" dirty="0"/>
              <a:t> number out of 11 numbers, or 825.</a:t>
            </a:r>
          </a:p>
          <a:p>
            <a:pPr marL="613940" lvl="1" indent="-167438">
              <a:buFont typeface="Arial" panose="020B0604020202020204" pitchFamily="34" charset="0"/>
              <a:buChar char="•"/>
            </a:pPr>
            <a:r>
              <a:rPr lang="en-US" dirty="0"/>
              <a:t>The </a:t>
            </a:r>
            <a:r>
              <a:rPr lang="en-US" b="1" dirty="0"/>
              <a:t>Mode </a:t>
            </a:r>
            <a:r>
              <a:rPr lang="en-US" dirty="0"/>
              <a:t>is the number which shows up the most in the data set.  In this case, 880 is present twice and is therefore the Mode.</a:t>
            </a:r>
          </a:p>
          <a:p>
            <a:pPr marL="613940" lvl="1" indent="-167438">
              <a:buFont typeface="Arial" panose="020B0604020202020204" pitchFamily="34" charset="0"/>
              <a:buChar char="•"/>
            </a:pPr>
            <a:r>
              <a:rPr lang="en-US" dirty="0"/>
              <a:t>The </a:t>
            </a:r>
            <a:r>
              <a:rPr lang="en-US" b="1" dirty="0"/>
              <a:t>Range</a:t>
            </a:r>
            <a:r>
              <a:rPr lang="en-US" dirty="0"/>
              <a:t> is the difference between the highest number and the lowest number in the data set.  The highest number is 1070 and the lowest is 405.  The difference is  665.</a:t>
            </a:r>
          </a:p>
          <a:p>
            <a:pPr marL="167438" indent="-167438">
              <a:buFont typeface="Arial" panose="020B0604020202020204" pitchFamily="34" charset="0"/>
              <a:buChar char="•"/>
            </a:pPr>
            <a:r>
              <a:rPr lang="en-US" dirty="0"/>
              <a:t>Graph of Student A’s Reading Scores</a:t>
            </a:r>
          </a:p>
          <a:p>
            <a:pPr marL="167438" indent="-167438">
              <a:buFont typeface="Arial" panose="020B0604020202020204" pitchFamily="34" charset="0"/>
              <a:buChar char="•"/>
            </a:pPr>
            <a:r>
              <a:rPr lang="en-US" dirty="0"/>
              <a:t>For example, Student A’s reading scores during the school year are as follows.  The student’s second checkpoint during the school year could be considered an outlier.  Student A did unusually well, scoring 400 points higher in just two months.  By the time January rolled around, Student A scored lower again and then showed steady progress through the rest of the year.  Was the November reading material used to test Student A an area of high interest or something familiar that he did so well?  Could the dip in January be due to the student not feeling well, uninteresting testing materials, or is it exactly where the student should be?  Remember each score is just a snapshot of that student’s reading at that time.  One just doesn’t know, however what we do know is that the student made great progress during the year in reading.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104</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#99:  </a:t>
            </a:r>
            <a:r>
              <a:rPr lang="en-US" b="0" dirty="0"/>
              <a:t>Introduce</a:t>
            </a:r>
            <a:r>
              <a:rPr lang="en-US" b="0" baseline="0" dirty="0"/>
              <a:t> Stage 5 of Data</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defTabSz="893003">
              <a:buFont typeface="Arial" panose="020B0604020202020204" pitchFamily="34" charset="0"/>
              <a:buChar char="•"/>
              <a:defRPr/>
            </a:pPr>
            <a:r>
              <a:rPr lang="en-US" dirty="0"/>
              <a:t>When developing a </a:t>
            </a:r>
            <a:r>
              <a:rPr lang="en-US" i="1" dirty="0"/>
              <a:t>hypothesis</a:t>
            </a:r>
            <a:r>
              <a:rPr lang="en-US" dirty="0"/>
              <a:t>, you'll explain what the data represents and why it looks the way it does.  </a:t>
            </a:r>
          </a:p>
          <a:p>
            <a:pPr marL="167438" indent="-167438" defTabSz="893003">
              <a:buFont typeface="Arial" panose="020B0604020202020204" pitchFamily="34" charset="0"/>
              <a:buChar char="•"/>
              <a:defRPr/>
            </a:pPr>
            <a:r>
              <a:rPr lang="en-US" dirty="0"/>
              <a:t>Then you will decide what recommendations to make based on those hypotheses.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105</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#100:  </a:t>
            </a:r>
            <a:r>
              <a:rPr lang="en-US" b="0" dirty="0"/>
              <a:t>Hypotheses</a:t>
            </a:r>
            <a:r>
              <a:rPr lang="en-US" b="0" baseline="0" dirty="0"/>
              <a:t> &amp; Recommendations</a:t>
            </a:r>
            <a:endParaRPr lang="en-US" b="1" dirty="0"/>
          </a:p>
          <a:p>
            <a:endParaRPr lang="en-US" b="1" dirty="0"/>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Now that you've analyzed the data, it's time to develop a hypothesis and use what you've learned. </a:t>
            </a:r>
          </a:p>
          <a:p>
            <a:pPr marL="167438" indent="-167438">
              <a:buFont typeface="Arial" panose="020B0604020202020204" pitchFamily="34" charset="0"/>
              <a:buChar char="•"/>
            </a:pPr>
            <a:r>
              <a:rPr lang="en-US" dirty="0"/>
              <a:t>Data may tell you what is happening but not why.  The more you analyze and understand the data, the better your conclusions and solutions are likely to be.  In this stage, you will try to figure out the "why." </a:t>
            </a:r>
          </a:p>
          <a:p>
            <a:pPr marL="613940" lvl="1" indent="-167438">
              <a:buFont typeface="Arial" panose="020B0604020202020204" pitchFamily="34" charset="0"/>
              <a:buChar char="•"/>
            </a:pPr>
            <a:r>
              <a:rPr lang="en-US" dirty="0"/>
              <a:t>First try to understand why something might be happening.  Brainstorm possible ideas based on the data. </a:t>
            </a:r>
          </a:p>
          <a:p>
            <a:pPr marL="613940" lvl="1" indent="-167438">
              <a:buFont typeface="Arial" panose="020B0604020202020204" pitchFamily="34" charset="0"/>
              <a:buChar char="•"/>
            </a:pPr>
            <a:r>
              <a:rPr lang="en-US" dirty="0"/>
              <a:t>Look at other data.  See if these data help support your ideas or not. </a:t>
            </a:r>
          </a:p>
          <a:p>
            <a:pPr marL="613940" lvl="1" indent="-167438">
              <a:buFont typeface="Arial" panose="020B0604020202020204" pitchFamily="34" charset="0"/>
              <a:buChar char="•"/>
            </a:pPr>
            <a:r>
              <a:rPr lang="en-US" dirty="0"/>
              <a:t>If still not sure, ask additional questions about the data.  Your questions may help clear up why something might be happening. </a:t>
            </a:r>
          </a:p>
          <a:p>
            <a:pPr marL="613940" lvl="1" indent="-167438">
              <a:buFont typeface="Arial" panose="020B0604020202020204" pitchFamily="34" charset="0"/>
              <a:buChar char="•"/>
            </a:pPr>
            <a:r>
              <a:rPr lang="en-US" dirty="0"/>
              <a:t>The group must agree upon the conclusions drawn from analyzing the data before recommendations are made.</a:t>
            </a:r>
          </a:p>
          <a:p>
            <a:pPr marL="613940" lvl="1" indent="-167438">
              <a:buFont typeface="Arial" panose="020B0604020202020204" pitchFamily="34" charset="0"/>
              <a:buChar char="•"/>
            </a:pPr>
            <a:r>
              <a:rPr lang="en-US" dirty="0"/>
              <a:t>Once you know why something is happening, you can figure out possible solutions.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106</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#101:  </a:t>
            </a:r>
            <a:r>
              <a:rPr lang="en-US" b="0" dirty="0"/>
              <a:t>Introduce</a:t>
            </a:r>
            <a:r>
              <a:rPr lang="en-US" b="0" baseline="0" dirty="0"/>
              <a:t> Stage 6 of Data Use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a:t>
            </a:r>
            <a:r>
              <a:rPr lang="en-US" baseline="0" dirty="0"/>
              <a:t>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Making something happen requires creating an action plan.  </a:t>
            </a:r>
          </a:p>
          <a:p>
            <a:pPr marL="167438" indent="-167438">
              <a:buFont typeface="Arial" panose="020B0604020202020204" pitchFamily="34" charset="0"/>
              <a:buChar char="•"/>
            </a:pPr>
            <a:r>
              <a:rPr lang="en-US" dirty="0"/>
              <a:t>Groups who want to make something happen after looking at a variety of data often create an action plan.  </a:t>
            </a:r>
          </a:p>
          <a:p>
            <a:pPr marL="167438" indent="-167438">
              <a:buFont typeface="Arial" panose="020B0604020202020204" pitchFamily="34" charset="0"/>
              <a:buChar char="•"/>
            </a:pPr>
            <a:r>
              <a:rPr lang="en-US" dirty="0"/>
              <a:t>Action plans can help you improve and encounter less challenges.  </a:t>
            </a:r>
          </a:p>
          <a:p>
            <a:pPr marL="167438" indent="-167438">
              <a:buFont typeface="Arial" panose="020B0604020202020204" pitchFamily="34" charset="0"/>
              <a:buChar char="•"/>
            </a:pPr>
            <a:r>
              <a:rPr lang="en-US" dirty="0"/>
              <a:t>An </a:t>
            </a:r>
            <a:r>
              <a:rPr lang="en-US" b="1" i="1" dirty="0"/>
              <a:t>action plan </a:t>
            </a:r>
            <a:r>
              <a:rPr lang="en-US" dirty="0"/>
              <a:t>usually includes goals, steps, assignments, and deadlines.  Some action plans will occur over a short period of time and have quick evaluations.  Other action plans will take longer and may require more time to put in place.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107</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#102:  </a:t>
            </a:r>
            <a:r>
              <a:rPr lang="en-US" dirty="0"/>
              <a:t>Action Planning</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Steps to create an action plan.</a:t>
            </a:r>
          </a:p>
          <a:p>
            <a:pPr marL="613940" lvl="1" indent="-167438">
              <a:buFont typeface="Arial" panose="020B0604020202020204" pitchFamily="34" charset="0"/>
              <a:buChar char="•"/>
            </a:pPr>
            <a:r>
              <a:rPr lang="en-US" dirty="0"/>
              <a:t>1. Bring key people together to design the action plan.</a:t>
            </a:r>
          </a:p>
          <a:p>
            <a:pPr marL="613940" lvl="1" indent="-167438">
              <a:buFont typeface="Arial" panose="020B0604020202020204" pitchFamily="34" charset="0"/>
              <a:buChar char="•"/>
            </a:pPr>
            <a:r>
              <a:rPr lang="en-US" dirty="0"/>
              <a:t>2. Create an action plan made up of action steps that address all possible changes. Goals must be clearly stated.  Figure out:</a:t>
            </a:r>
          </a:p>
          <a:p>
            <a:pPr marL="1060441" lvl="2" indent="-167438">
              <a:buFont typeface="Arial" panose="020B0604020202020204" pitchFamily="34" charset="0"/>
              <a:buChar char="•"/>
            </a:pPr>
            <a:r>
              <a:rPr lang="en-US" dirty="0"/>
              <a:t>What action or change will occur</a:t>
            </a:r>
          </a:p>
          <a:p>
            <a:pPr marL="1060441" lvl="2" indent="-167438">
              <a:buFont typeface="Arial" panose="020B0604020202020204" pitchFamily="34" charset="0"/>
              <a:buChar char="•"/>
            </a:pPr>
            <a:r>
              <a:rPr lang="en-US" dirty="0"/>
              <a:t>Who will carry it out</a:t>
            </a:r>
          </a:p>
          <a:p>
            <a:pPr marL="1060441" lvl="2" indent="-167438">
              <a:buFont typeface="Arial" panose="020B0604020202020204" pitchFamily="34" charset="0"/>
              <a:buChar char="•"/>
            </a:pPr>
            <a:r>
              <a:rPr lang="en-US" dirty="0"/>
              <a:t>When it will take place, and for how long</a:t>
            </a:r>
          </a:p>
          <a:p>
            <a:pPr marL="1060441" lvl="2" indent="-167438">
              <a:buFont typeface="Arial" panose="020B0604020202020204" pitchFamily="34" charset="0"/>
              <a:buChar char="•"/>
            </a:pPr>
            <a:r>
              <a:rPr lang="en-US" dirty="0"/>
              <a:t>Where will</a:t>
            </a:r>
            <a:r>
              <a:rPr lang="en-US" baseline="0" dirty="0"/>
              <a:t> it happen</a:t>
            </a:r>
            <a:endParaRPr lang="en-US" dirty="0"/>
          </a:p>
          <a:p>
            <a:pPr marL="1060441" lvl="2" indent="-167438">
              <a:buFont typeface="Arial" panose="020B0604020202020204" pitchFamily="34" charset="0"/>
              <a:buChar char="•"/>
            </a:pPr>
            <a:r>
              <a:rPr lang="en-US" dirty="0"/>
              <a:t>What resources (i.e., money, staff) are needed to carry out the change</a:t>
            </a:r>
          </a:p>
          <a:p>
            <a:pPr marL="1060441" lvl="2" indent="-167438">
              <a:buFont typeface="Arial" panose="020B0604020202020204" pitchFamily="34" charset="0"/>
              <a:buChar char="•"/>
            </a:pPr>
            <a:r>
              <a:rPr lang="en-US" dirty="0"/>
              <a:t>Communication (who should know what)</a:t>
            </a:r>
          </a:p>
          <a:p>
            <a:pPr marL="613940" lvl="1" indent="-167438">
              <a:buFont typeface="Arial" panose="020B0604020202020204" pitchFamily="34" charset="0"/>
              <a:buChar char="•"/>
            </a:pPr>
            <a:r>
              <a:rPr lang="en-US" dirty="0"/>
              <a:t>3. Review your completed action plan carefully to check if it is complete.</a:t>
            </a:r>
          </a:p>
          <a:p>
            <a:pPr marL="613940" lvl="1" indent="-167438">
              <a:buFont typeface="Arial" panose="020B0604020202020204" pitchFamily="34" charset="0"/>
              <a:buChar char="•"/>
            </a:pPr>
            <a:r>
              <a:rPr lang="en-US" dirty="0"/>
              <a:t>4. Follow through on the work by using a </a:t>
            </a:r>
            <a:r>
              <a:rPr lang="en-US" b="1" i="1" dirty="0"/>
              <a:t>timeline</a:t>
            </a:r>
            <a:r>
              <a:rPr lang="en-US" dirty="0"/>
              <a:t>.</a:t>
            </a:r>
          </a:p>
          <a:p>
            <a:pPr marL="613940" lvl="1" indent="-167438">
              <a:buFont typeface="Arial" panose="020B0604020202020204" pitchFamily="34" charset="0"/>
              <a:buChar char="•"/>
            </a:pPr>
            <a:r>
              <a:rPr lang="en-US" dirty="0"/>
              <a:t>5. Let everyone in the group know what's going on. </a:t>
            </a:r>
          </a:p>
          <a:p>
            <a:pPr marL="613940" lvl="1" indent="-167438">
              <a:buFont typeface="Arial" panose="020B0604020202020204" pitchFamily="34" charset="0"/>
              <a:buChar char="•"/>
            </a:pPr>
            <a:r>
              <a:rPr lang="en-US" dirty="0"/>
              <a:t>6. Keep track of what is happening.</a:t>
            </a:r>
          </a:p>
          <a:p>
            <a:pPr marL="613940" lvl="1" indent="-167438">
              <a:buFont typeface="Arial" panose="020B0604020202020204" pitchFamily="34" charset="0"/>
              <a:buChar char="•"/>
            </a:pPr>
            <a:r>
              <a:rPr lang="en-US" dirty="0"/>
              <a:t>7. Celebrate when action plan goals are met!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108</a:t>
            </a:fld>
            <a:endParaRPr lang="en-US"/>
          </a:p>
        </p:txBody>
      </p:sp>
    </p:spTree>
    <p:extLst>
      <p:ext uri="{BB962C8B-B14F-4D97-AF65-F5344CB8AC3E}">
        <p14:creationId xmlns:p14="http://schemas.microsoft.com/office/powerpoint/2010/main" val="32271807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#103:  </a:t>
            </a:r>
            <a:r>
              <a:rPr lang="en-US" dirty="0"/>
              <a:t>Introduce Stage 7 of Data Use</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a:t>
            </a:r>
            <a:r>
              <a:rPr lang="en-US" baseline="0" dirty="0"/>
              <a:t> notes.</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t>When people of different perspectives look at the same data, they may make new conclusions and see ways to make changes. </a:t>
            </a:r>
          </a:p>
          <a:p>
            <a:pPr marL="167438" indent="-167438" defTabSz="893003">
              <a:buFont typeface="Arial" panose="020B0604020202020204" pitchFamily="34" charset="0"/>
              <a:buChar char="•"/>
              <a:defRPr/>
            </a:pPr>
            <a:r>
              <a:rPr lang="en-US" dirty="0"/>
              <a:t>This is how sharing data can be useful.</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109</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  </a:t>
            </a:r>
            <a:r>
              <a:rPr lang="en-US" b="0" dirty="0"/>
              <a:t>Family</a:t>
            </a:r>
            <a:r>
              <a:rPr lang="en-US" b="0" baseline="0" dirty="0"/>
              <a:t> Engagement &amp; Leadership Resources</a:t>
            </a:r>
            <a:endParaRPr lang="en-US" dirty="0"/>
          </a:p>
          <a:p>
            <a:r>
              <a:rPr lang="en-US" dirty="0"/>
              <a:t>   </a:t>
            </a:r>
          </a:p>
          <a:p>
            <a:r>
              <a:rPr lang="en-US" b="1" dirty="0"/>
              <a:t>Procedural Directions:</a:t>
            </a:r>
            <a:endParaRPr lang="en-US" dirty="0"/>
          </a:p>
          <a:p>
            <a:pPr marL="223251" indent="-223251">
              <a:buFont typeface="+mj-lt"/>
              <a:buAutoNum type="arabicPeriod"/>
            </a:pPr>
            <a:r>
              <a:rPr lang="en-US" dirty="0"/>
              <a:t>Highlight 1 or 2 online</a:t>
            </a:r>
            <a:r>
              <a:rPr lang="en-US" baseline="0" dirty="0"/>
              <a:t> resources</a:t>
            </a:r>
            <a:r>
              <a:rPr lang="en-US" dirty="0"/>
              <a:t> listed on the slide. </a:t>
            </a:r>
          </a:p>
          <a:p>
            <a:pPr marL="223251" indent="-223251">
              <a:buFont typeface="+mj-lt"/>
              <a:buAutoNum type="arabicPeriod"/>
            </a:pPr>
            <a:r>
              <a:rPr lang="en-US" dirty="0"/>
              <a:t>Have one or two web links accessible and ready to show. </a:t>
            </a:r>
          </a:p>
          <a:p>
            <a:endParaRPr lang="en-US" dirty="0"/>
          </a:p>
          <a:p>
            <a:r>
              <a:rPr lang="en-US" b="1" dirty="0"/>
              <a:t>Presenter Notes:</a:t>
            </a:r>
          </a:p>
          <a:p>
            <a:r>
              <a:rPr lang="en-US" dirty="0"/>
              <a:t>National Center for Family and Community Connections with Schools</a:t>
            </a:r>
          </a:p>
          <a:p>
            <a:r>
              <a:rPr lang="en-US" u="sng" dirty="0">
                <a:hlinkClick r:id="rId3"/>
              </a:rPr>
              <a:t>http://www.sedl.org/connections/</a:t>
            </a:r>
            <a:endParaRPr lang="en-US" dirty="0"/>
          </a:p>
          <a:p>
            <a:r>
              <a:rPr lang="en-US" dirty="0"/>
              <a:t>The Harvard Family Research Project</a:t>
            </a:r>
          </a:p>
          <a:p>
            <a:r>
              <a:rPr lang="en-US" u="sng" dirty="0">
                <a:hlinkClick r:id="rId4"/>
              </a:rPr>
              <a:t>http://www.hfrp.org/</a:t>
            </a:r>
            <a:endParaRPr lang="en-US" dirty="0"/>
          </a:p>
          <a:p>
            <a:r>
              <a:rPr lang="en-US" dirty="0"/>
              <a:t>Project Appleseed: National Campaign for Public School Improvement</a:t>
            </a:r>
          </a:p>
          <a:p>
            <a:r>
              <a:rPr lang="en-US" u="sng" dirty="0">
                <a:hlinkClick r:id="rId5"/>
              </a:rPr>
              <a:t>http://www.projectappleseed.org/chklist.html</a:t>
            </a:r>
            <a:endParaRPr lang="en-US" dirty="0"/>
          </a:p>
          <a:p>
            <a:r>
              <a:rPr lang="en-US" dirty="0"/>
              <a:t>National Coalition for Parent Involvement in Education (NCPIE)</a:t>
            </a:r>
          </a:p>
          <a:p>
            <a:r>
              <a:rPr lang="en-US" u="sng" dirty="0">
                <a:hlinkClick r:id="rId6"/>
              </a:rPr>
              <a:t>http://www.ncpie.org</a:t>
            </a:r>
            <a:endParaRPr lang="en-US" dirty="0"/>
          </a:p>
          <a:p>
            <a:r>
              <a:rPr lang="en-US" dirty="0"/>
              <a:t>Family Leadership Project </a:t>
            </a:r>
          </a:p>
          <a:p>
            <a:r>
              <a:rPr lang="en-US" u="sng" dirty="0">
                <a:hlinkClick r:id="rId7"/>
              </a:rPr>
              <a:t>http://familieslead.org/</a:t>
            </a:r>
            <a:endParaRPr lang="en-US" dirty="0"/>
          </a:p>
          <a:p>
            <a:r>
              <a:rPr lang="en-US" dirty="0"/>
              <a:t>SEDL Creating Collaborative Action Teams: Working Together for Student Success</a:t>
            </a:r>
          </a:p>
          <a:p>
            <a:r>
              <a:rPr lang="en-US" u="sng" dirty="0">
                <a:hlinkClick r:id="rId8"/>
              </a:rPr>
              <a:t>http://www.sedl.org/pubs/fam18/</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11</a:t>
            </a:fld>
            <a:endParaRPr lang="en-US"/>
          </a:p>
        </p:txBody>
      </p:sp>
    </p:spTree>
    <p:extLst>
      <p:ext uri="{BB962C8B-B14F-4D97-AF65-F5344CB8AC3E}">
        <p14:creationId xmlns:p14="http://schemas.microsoft.com/office/powerpoint/2010/main" val="18342043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#104:  </a:t>
            </a:r>
            <a:r>
              <a:rPr lang="en-US" b="0" dirty="0"/>
              <a:t>Displaying</a:t>
            </a:r>
            <a:r>
              <a:rPr lang="en-US" b="0" baseline="0" dirty="0"/>
              <a:t> Results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The group needs to present information found in the data in a way that is easy for an audience to understand. </a:t>
            </a:r>
          </a:p>
          <a:p>
            <a:pPr marL="167438" indent="-167438">
              <a:buFont typeface="Arial" panose="020B0604020202020204" pitchFamily="34" charset="0"/>
              <a:buChar char="•"/>
            </a:pPr>
            <a:r>
              <a:rPr lang="en-US" dirty="0"/>
              <a:t>Make sure the report is: </a:t>
            </a:r>
          </a:p>
          <a:p>
            <a:pPr marL="613940" lvl="1" indent="-167438">
              <a:buFont typeface="Arial" panose="020B0604020202020204" pitchFamily="34" charset="0"/>
              <a:buChar char="•"/>
            </a:pPr>
            <a:r>
              <a:rPr lang="en-US" b="1" dirty="0"/>
              <a:t>Appealing: </a:t>
            </a:r>
            <a:r>
              <a:rPr lang="en-US" dirty="0"/>
              <a:t>Keep it simple, clear, and visually attractive. </a:t>
            </a:r>
          </a:p>
          <a:p>
            <a:pPr marL="613940" lvl="1" indent="-167438">
              <a:buFont typeface="Arial" panose="020B0604020202020204" pitchFamily="34" charset="0"/>
              <a:buChar char="•"/>
            </a:pPr>
            <a:r>
              <a:rPr lang="en-US" b="1" dirty="0"/>
              <a:t>Accessible: </a:t>
            </a:r>
            <a:r>
              <a:rPr lang="en-US" dirty="0"/>
              <a:t>Use a reading level accessible to your audience.  Avoid jargon or acronyms that the audience doesn't understand. Use bulleted lists and the language(s) spoken by the audience members. </a:t>
            </a:r>
          </a:p>
          <a:p>
            <a:pPr marL="613940" lvl="1" indent="-167438">
              <a:buFont typeface="Arial" panose="020B0604020202020204" pitchFamily="34" charset="0"/>
              <a:buChar char="•"/>
            </a:pPr>
            <a:r>
              <a:rPr lang="en-US" b="1" dirty="0"/>
              <a:t>Accurate</a:t>
            </a:r>
            <a:r>
              <a:rPr lang="en-US" dirty="0"/>
              <a:t>: Data must be free of errors. The report must be about what the data actually say, not what you wish the data said.</a:t>
            </a:r>
          </a:p>
          <a:p>
            <a:pPr marL="613940" lvl="1" indent="-167438">
              <a:buFont typeface="Arial" panose="020B0604020202020204" pitchFamily="34" charset="0"/>
              <a:buChar char="•"/>
            </a:pPr>
            <a:r>
              <a:rPr lang="en-US" b="1" dirty="0"/>
              <a:t>Audience-specific</a:t>
            </a:r>
            <a:r>
              <a:rPr lang="en-US" dirty="0"/>
              <a:t>: Focus on the issues that the audience cares about. Think about the level of detail needed by the audience and what the audience already knows. </a:t>
            </a:r>
          </a:p>
          <a:p>
            <a:endParaRPr lang="en-US" dirty="0"/>
          </a:p>
          <a:p>
            <a:pPr marL="167438" indent="-167438">
              <a:buFont typeface="Arial" panose="020B0604020202020204" pitchFamily="34" charset="0"/>
              <a:buChar char="•"/>
            </a:pPr>
            <a:r>
              <a:rPr lang="en-US" dirty="0"/>
              <a:t>Be Fair and Objective</a:t>
            </a:r>
          </a:p>
          <a:p>
            <a:pPr marL="167438" indent="-167438">
              <a:buFont typeface="Arial" panose="020B0604020202020204" pitchFamily="34" charset="0"/>
              <a:buChar char="•"/>
            </a:pPr>
            <a:r>
              <a:rPr lang="en-US" dirty="0"/>
              <a:t>Use data to drive decision making.  It may be tempting to make a decision and then search only for those data that support it. </a:t>
            </a:r>
          </a:p>
          <a:p>
            <a:pPr marL="167438" indent="-167438">
              <a:buFont typeface="Arial" panose="020B0604020202020204" pitchFamily="34" charset="0"/>
              <a:buChar char="•"/>
            </a:pPr>
            <a:r>
              <a:rPr lang="en-US" dirty="0"/>
              <a:t>Such selective choosing of data is unethical and not useful.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110</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#105:  </a:t>
            </a:r>
            <a:r>
              <a:rPr lang="en-US" dirty="0"/>
              <a:t>Sharing</a:t>
            </a:r>
            <a:r>
              <a:rPr lang="en-US" baseline="0" dirty="0"/>
              <a:t> Results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A lot depends on the audience when figuring out what, how, and even when to share data. Different audiences need different views of the data. As a report of the results is written, think about the following questions: </a:t>
            </a:r>
          </a:p>
          <a:p>
            <a:pPr marL="613940" lvl="1" indent="-167438">
              <a:buFont typeface="Arial" panose="020B0604020202020204" pitchFamily="34" charset="0"/>
              <a:buChar char="•"/>
            </a:pPr>
            <a:r>
              <a:rPr lang="en-US" dirty="0"/>
              <a:t>What is the purpose of your report? </a:t>
            </a:r>
          </a:p>
          <a:p>
            <a:pPr marL="613940" lvl="1" indent="-167438">
              <a:buFont typeface="Arial" panose="020B0604020202020204" pitchFamily="34" charset="0"/>
              <a:buChar char="•"/>
            </a:pPr>
            <a:r>
              <a:rPr lang="en-US" dirty="0"/>
              <a:t>Does it need to provide information or to raise awareness? </a:t>
            </a:r>
          </a:p>
          <a:p>
            <a:pPr marL="613940" lvl="1" indent="-167438">
              <a:buFont typeface="Arial" panose="020B0604020202020204" pitchFamily="34" charset="0"/>
              <a:buChar char="•"/>
            </a:pPr>
            <a:r>
              <a:rPr lang="en-US" dirty="0"/>
              <a:t>Will it be used to make decisions? </a:t>
            </a:r>
          </a:p>
          <a:p>
            <a:pPr marL="613940" lvl="1" indent="-167438">
              <a:buFont typeface="Arial" panose="020B0604020202020204" pitchFamily="34" charset="0"/>
              <a:buChar char="•"/>
            </a:pPr>
            <a:r>
              <a:rPr lang="en-US" dirty="0"/>
              <a:t>What information is new and surprising?</a:t>
            </a:r>
          </a:p>
          <a:p>
            <a:pPr marL="613940" lvl="1" indent="-167438">
              <a:buFont typeface="Arial" panose="020B0604020202020204" pitchFamily="34" charset="0"/>
              <a:buChar char="•"/>
            </a:pPr>
            <a:r>
              <a:rPr lang="en-US" dirty="0"/>
              <a:t>What does the audience already know about the topic? </a:t>
            </a:r>
          </a:p>
          <a:p>
            <a:pPr marL="613940" lvl="1" indent="-167438">
              <a:buFont typeface="Arial" panose="020B0604020202020204" pitchFamily="34" charset="0"/>
              <a:buChar char="•"/>
            </a:pPr>
            <a:r>
              <a:rPr lang="en-US" dirty="0"/>
              <a:t>What level of information do they need: the big picture or lots of details? </a:t>
            </a:r>
          </a:p>
          <a:p>
            <a:endParaRPr lang="en-US" dirty="0"/>
          </a:p>
          <a:p>
            <a:pPr marL="167438" indent="-167438">
              <a:buFont typeface="Arial" panose="020B0604020202020204" pitchFamily="34" charset="0"/>
              <a:buChar char="•"/>
            </a:pPr>
            <a:r>
              <a:rPr lang="en-US" dirty="0"/>
              <a:t>Be sure to share the results of your group.  Decide where this data will be shared.  </a:t>
            </a:r>
          </a:p>
          <a:p>
            <a:pPr marL="167438" indent="-167438">
              <a:buFont typeface="Arial" panose="020B0604020202020204" pitchFamily="34" charset="0"/>
              <a:buChar char="•"/>
            </a:pPr>
            <a:r>
              <a:rPr lang="en-US" dirty="0"/>
              <a:t>Consider sharing data with families at:</a:t>
            </a:r>
          </a:p>
          <a:p>
            <a:pPr marL="613940" lvl="1" indent="-167438">
              <a:buFont typeface="Arial" panose="020B0604020202020204" pitchFamily="34" charset="0"/>
              <a:buChar char="•"/>
            </a:pPr>
            <a:r>
              <a:rPr lang="en-US" dirty="0"/>
              <a:t>school board meetings</a:t>
            </a:r>
          </a:p>
          <a:p>
            <a:pPr marL="613940" lvl="1" indent="-167438">
              <a:buFont typeface="Arial" panose="020B0604020202020204" pitchFamily="34" charset="0"/>
              <a:buChar char="•"/>
            </a:pPr>
            <a:r>
              <a:rPr lang="en-US" dirty="0"/>
              <a:t>district website and newsletter</a:t>
            </a:r>
          </a:p>
          <a:p>
            <a:pPr marL="613940" lvl="1" indent="-167438">
              <a:buFont typeface="Arial" panose="020B0604020202020204" pitchFamily="34" charset="0"/>
              <a:buChar char="•"/>
            </a:pPr>
            <a:r>
              <a:rPr lang="en-US" dirty="0"/>
              <a:t>community newspaper</a:t>
            </a:r>
          </a:p>
          <a:p>
            <a:pPr marL="613940" lvl="1" indent="-167438">
              <a:buFont typeface="Arial" panose="020B0604020202020204" pitchFamily="34" charset="0"/>
              <a:buChar char="•"/>
            </a:pPr>
            <a:r>
              <a:rPr lang="en-US" dirty="0"/>
              <a:t>parent group meetings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111</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#106:  </a:t>
            </a:r>
            <a:r>
              <a:rPr lang="en-US" b="0" dirty="0"/>
              <a:t>Make</a:t>
            </a:r>
            <a:r>
              <a:rPr lang="en-US" b="0" baseline="0" dirty="0"/>
              <a:t> the Data Come Alive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a:t>
            </a:r>
            <a:r>
              <a:rPr lang="en-US" baseline="0" dirty="0"/>
              <a:t> information from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b="1" i="1" dirty="0"/>
              <a:t>Social math </a:t>
            </a:r>
            <a:r>
              <a:rPr lang="en-US" dirty="0"/>
              <a:t>is about painting a picture with data.  Sometimes numbers are just numbers when the context is missing or unfamiliar.  Social math is all about relating data numbers to what is familiar and concrete to your audience.  It brings numbers down to earth by blending them with compelling stories and by providing comparisons with familiar things. It works by analogy.</a:t>
            </a:r>
          </a:p>
          <a:p>
            <a:pPr marL="167438" indent="-167438">
              <a:buFont typeface="Arial" panose="020B0604020202020204" pitchFamily="34" charset="0"/>
              <a:buChar char="•"/>
            </a:pPr>
            <a:r>
              <a:rPr lang="en-US" dirty="0"/>
              <a:t>For example, if every person in the U.S. were to change their page margins from 1.25 to .75, we would save a forest around the size of Rhode Island each year.</a:t>
            </a:r>
          </a:p>
          <a:p>
            <a:pPr marL="167438" indent="-167438">
              <a:buFont typeface="Arial" panose="020B0604020202020204" pitchFamily="34" charset="0"/>
              <a:buChar char="•"/>
            </a:pPr>
            <a:r>
              <a:rPr lang="en-US" dirty="0"/>
              <a:t>Social math can backfire if the story and the visual comparisons are not linked to the message you want to convey. Numbers can be presented in a memorable way but may sometimes cause the opposite reaction in your audience.</a:t>
            </a:r>
          </a:p>
          <a:p>
            <a:pPr marL="167438" indent="-167438">
              <a:buFont typeface="Arial" panose="020B0604020202020204" pitchFamily="34" charset="0"/>
              <a:buChar char="•"/>
            </a:pPr>
            <a:r>
              <a:rPr lang="en-US" b="1" i="1" dirty="0"/>
              <a:t>Data stories </a:t>
            </a:r>
            <a:r>
              <a:rPr lang="en-US" dirty="0"/>
              <a:t>are being used more and more to explain and visualize information that is collected and analyzed. Behind every data example is a story just waiting to be told.</a:t>
            </a:r>
          </a:p>
          <a:p>
            <a:pPr marL="167438" indent="-167438">
              <a:buFont typeface="Arial" panose="020B0604020202020204" pitchFamily="34" charset="0"/>
              <a:buChar char="•"/>
            </a:pPr>
            <a:r>
              <a:rPr lang="en-US" dirty="0"/>
              <a:t>Here are strategies on telling a good story that apply to data visualizations.</a:t>
            </a:r>
          </a:p>
          <a:p>
            <a:pPr marL="613940" lvl="1" indent="-167438">
              <a:buFont typeface="Arial" panose="020B0604020202020204" pitchFamily="34" charset="0"/>
              <a:buChar char="•"/>
            </a:pPr>
            <a:r>
              <a:rPr lang="en-US" dirty="0"/>
              <a:t>Find the compelling narrative. </a:t>
            </a:r>
          </a:p>
          <a:p>
            <a:pPr marL="613940" lvl="1" indent="-167438">
              <a:buFont typeface="Arial" panose="020B0604020202020204" pitchFamily="34" charset="0"/>
              <a:buChar char="•"/>
            </a:pPr>
            <a:r>
              <a:rPr lang="en-US" dirty="0"/>
              <a:t>Think about your audience and what they know about the topic.   </a:t>
            </a:r>
          </a:p>
          <a:p>
            <a:pPr marL="613940" lvl="1" indent="-167438">
              <a:buFont typeface="Arial" panose="020B0604020202020204" pitchFamily="34" charset="0"/>
              <a:buChar char="•"/>
            </a:pPr>
            <a:r>
              <a:rPr lang="en-US" dirty="0"/>
              <a:t>Be objective and offer balance.      </a:t>
            </a:r>
          </a:p>
          <a:p>
            <a:pPr marL="613940" lvl="1" indent="-167438">
              <a:buFont typeface="Arial" panose="020B0604020202020204" pitchFamily="34" charset="0"/>
              <a:buChar char="•"/>
            </a:pPr>
            <a:r>
              <a:rPr lang="en-US" dirty="0"/>
              <a:t>Don’t censor the data in the visualization. </a:t>
            </a:r>
          </a:p>
          <a:p>
            <a:pPr marL="613940" lvl="1" indent="-167438">
              <a:buFont typeface="Arial" panose="020B0604020202020204" pitchFamily="34" charset="0"/>
              <a:buChar char="•"/>
            </a:pPr>
            <a:r>
              <a:rPr lang="en-US" dirty="0"/>
              <a:t>Edit and try to really explain the data.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112</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#107:  </a:t>
            </a:r>
            <a:r>
              <a:rPr lang="en-US" b="0" dirty="0"/>
              <a:t>Introduce</a:t>
            </a:r>
            <a:r>
              <a:rPr lang="en-US" b="0" baseline="0" dirty="0"/>
              <a:t> Stage 8 of Data Use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defTabSz="893003">
              <a:buFont typeface="Arial" panose="020B0604020202020204" pitchFamily="34" charset="0"/>
              <a:buChar char="•"/>
              <a:defRPr/>
            </a:pPr>
            <a:r>
              <a:rPr lang="en-US" dirty="0"/>
              <a:t>Dealing with data doesn’t end with creating an action plan.  It is only the beginning!  </a:t>
            </a:r>
          </a:p>
          <a:p>
            <a:pPr marL="167438" indent="-167438" defTabSz="893003">
              <a:buFont typeface="Arial" panose="020B0604020202020204" pitchFamily="34" charset="0"/>
              <a:buChar char="•"/>
              <a:defRPr/>
            </a:pPr>
            <a:r>
              <a:rPr lang="en-US" dirty="0"/>
              <a:t>Good data practice involves continuously collecting and evaluating data to make sure progress is made.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113</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#108:  </a:t>
            </a:r>
            <a:r>
              <a:rPr lang="en-US" b="0" dirty="0"/>
              <a:t>Continuous</a:t>
            </a:r>
            <a:r>
              <a:rPr lang="en-US" b="0" baseline="0" dirty="0"/>
              <a:t> Monitoring for Progress &amp; Improvement</a:t>
            </a:r>
            <a:r>
              <a:rPr lang="en-US" dirty="0"/>
              <a:t> </a:t>
            </a:r>
          </a:p>
          <a:p>
            <a:r>
              <a:rPr lang="en-US" dirty="0"/>
              <a:t>  </a:t>
            </a:r>
          </a:p>
          <a:p>
            <a:r>
              <a:rPr lang="en-US" b="1" dirty="0"/>
              <a:t>Procedural Directions:</a:t>
            </a:r>
            <a:endParaRPr lang="en-US" dirty="0"/>
          </a:p>
          <a:p>
            <a:pPr marL="223251" indent="-223251" defTabSz="893003">
              <a:buFont typeface="+mj-lt"/>
              <a:buAutoNum type="arabicPeriod"/>
              <a:defRPr/>
            </a:pPr>
            <a:r>
              <a:rPr lang="en-US" dirty="0"/>
              <a:t>Share</a:t>
            </a:r>
            <a:r>
              <a:rPr lang="en-US" baseline="0" dirty="0"/>
              <a:t> information from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Groups should regularly revisit the action plan which was developed as a result of data received.  </a:t>
            </a:r>
          </a:p>
          <a:p>
            <a:pPr marL="167438" indent="-167438">
              <a:buFont typeface="Arial" panose="020B0604020202020204" pitchFamily="34" charset="0"/>
              <a:buChar char="•"/>
            </a:pPr>
            <a:r>
              <a:rPr lang="en-US" dirty="0"/>
              <a:t>Group members should regularly check in with one another, identifying challenges, making changes as needed, and celebrating successes.</a:t>
            </a:r>
          </a:p>
          <a:p>
            <a:pPr marL="167438" indent="-167438">
              <a:buFont typeface="Arial" panose="020B0604020202020204" pitchFamily="34" charset="0"/>
              <a:buChar char="•"/>
            </a:pPr>
            <a:endParaRPr lang="en-US" dirty="0"/>
          </a:p>
          <a:p>
            <a:pPr marL="167438" indent="-167438">
              <a:buFont typeface="Arial" panose="020B0604020202020204" pitchFamily="34" charset="0"/>
              <a:buChar char="•"/>
            </a:pPr>
            <a:r>
              <a:rPr lang="en-US" dirty="0"/>
              <a:t>When checking to find out if the action plan is working, the group should collect the same type of data from the same data source used to start the data cycle.  </a:t>
            </a:r>
          </a:p>
          <a:p>
            <a:pPr marL="167438" indent="-167438">
              <a:buFont typeface="Arial" panose="020B0604020202020204" pitchFamily="34" charset="0"/>
              <a:buChar char="•"/>
            </a:pPr>
            <a:r>
              <a:rPr lang="en-US" dirty="0"/>
              <a:t>When data are used from different sources, differences in how the data were collected could lead to different results.  </a:t>
            </a:r>
          </a:p>
          <a:p>
            <a:pPr marL="613940" lvl="1" indent="-167438">
              <a:buFont typeface="Arial" panose="020B0604020202020204" pitchFamily="34" charset="0"/>
              <a:buChar char="•"/>
            </a:pPr>
            <a:r>
              <a:rPr lang="en-US" dirty="0"/>
              <a:t>For example, if a group received and used survey data from community members to make their action plan, they should again survey community members to discover if their plan is working.  They should not survey students or school staff to see if their decisions are making a difference.  The group can more easily compare results if the same group is surveyed twice.</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114</a:t>
            </a:fld>
            <a:endParaRPr lang="en-US"/>
          </a:p>
        </p:txBody>
      </p:sp>
    </p:spTree>
    <p:extLst>
      <p:ext uri="{BB962C8B-B14F-4D97-AF65-F5344CB8AC3E}">
        <p14:creationId xmlns:p14="http://schemas.microsoft.com/office/powerpoint/2010/main" val="33102015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#109:  </a:t>
            </a:r>
            <a:r>
              <a:rPr lang="en-US" dirty="0"/>
              <a:t>Process Begins Again</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Sometimes looking at how well the action plan is working leads to new questions or the needs for new data.  Effective, continuous progress monitoring often addresses questions such as: </a:t>
            </a:r>
          </a:p>
          <a:p>
            <a:pPr marL="613940" lvl="1" indent="-167438">
              <a:buFont typeface="Arial" panose="020B0604020202020204" pitchFamily="34" charset="0"/>
              <a:buChar char="•"/>
            </a:pPr>
            <a:r>
              <a:rPr lang="en-US" dirty="0"/>
              <a:t>To what extent has the initial question been answered? </a:t>
            </a:r>
          </a:p>
          <a:p>
            <a:pPr marL="613940" lvl="1" indent="-167438">
              <a:buFont typeface="Arial" panose="020B0604020202020204" pitchFamily="34" charset="0"/>
              <a:buChar char="•"/>
            </a:pPr>
            <a:r>
              <a:rPr lang="en-US" dirty="0"/>
              <a:t>What new concerns or questions have come up? </a:t>
            </a:r>
          </a:p>
          <a:p>
            <a:pPr marL="613940" lvl="1" indent="-167438">
              <a:buFont typeface="Arial" panose="020B0604020202020204" pitchFamily="34" charset="0"/>
              <a:buChar char="•"/>
            </a:pPr>
            <a:r>
              <a:rPr lang="en-US" dirty="0"/>
              <a:t>Which factors are clearly understood and which ones need more data? </a:t>
            </a:r>
          </a:p>
          <a:p>
            <a:pPr marL="613940" lvl="1" indent="-167438">
              <a:buFont typeface="Arial" panose="020B0604020202020204" pitchFamily="34" charset="0"/>
              <a:buChar char="•"/>
            </a:pPr>
            <a:r>
              <a:rPr lang="en-US" dirty="0"/>
              <a:t>Has the situation improved?</a:t>
            </a:r>
          </a:p>
          <a:p>
            <a:pPr marL="167438" indent="-167438">
              <a:buFont typeface="Arial" panose="020B0604020202020204" pitchFamily="34" charset="0"/>
              <a:buChar char="•"/>
            </a:pPr>
            <a:r>
              <a:rPr lang="en-US" dirty="0"/>
              <a:t>The Drive to Continue</a:t>
            </a:r>
          </a:p>
          <a:p>
            <a:pPr marL="167438" indent="-167438">
              <a:buFont typeface="Arial" panose="020B0604020202020204" pitchFamily="34" charset="0"/>
              <a:buChar char="•"/>
            </a:pPr>
            <a:r>
              <a:rPr lang="en-US" dirty="0"/>
              <a:t>Monitoring for progress and improvement gives group members a chance to see the results of their hard work.  When groups see good things happening in education based on their decisions, their drive to keep working at it is renewed.  If things are not working as planned, the group can revisit their questions and data to adjust their plan.</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115</a:t>
            </a:fld>
            <a:endParaRPr lang="en-US"/>
          </a:p>
        </p:txBody>
      </p:sp>
    </p:spTree>
    <p:extLst>
      <p:ext uri="{BB962C8B-B14F-4D97-AF65-F5344CB8AC3E}">
        <p14:creationId xmlns:p14="http://schemas.microsoft.com/office/powerpoint/2010/main" val="33102015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#110:  </a:t>
            </a:r>
            <a:r>
              <a:rPr lang="en-US" dirty="0"/>
              <a:t>Review of</a:t>
            </a:r>
            <a:r>
              <a:rPr lang="en-US" baseline="0" dirty="0"/>
              <a:t> the Stages of Data Use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each</a:t>
            </a:r>
            <a:r>
              <a:rPr lang="en-US" baseline="0" dirty="0"/>
              <a:t> animation</a:t>
            </a:r>
            <a:r>
              <a:rPr lang="en-US" dirty="0"/>
              <a:t> to appear. </a:t>
            </a:r>
          </a:p>
          <a:p>
            <a:pPr marL="223251" indent="-223251" defTabSz="893003">
              <a:buFont typeface="+mj-lt"/>
              <a:buAutoNum type="arabicPeriod"/>
              <a:defRPr/>
            </a:pPr>
            <a:r>
              <a:rPr lang="en-US" dirty="0"/>
              <a:t>Review the eight stages of data use by sharing information from</a:t>
            </a:r>
            <a:r>
              <a:rPr lang="en-US" baseline="0" dirty="0"/>
              <a:t> the presenter notes.</a:t>
            </a:r>
            <a:endParaRPr lang="en-US" dirty="0"/>
          </a:p>
          <a:p>
            <a:endParaRPr lang="en-US" dirty="0"/>
          </a:p>
          <a:p>
            <a:r>
              <a:rPr lang="en-US" b="1" dirty="0"/>
              <a:t>Presenter Notes:</a:t>
            </a:r>
          </a:p>
          <a:p>
            <a:pPr marL="167438" indent="-167438">
              <a:buFont typeface="Arial" panose="020B0604020202020204" pitchFamily="34" charset="0"/>
              <a:buChar char="•"/>
            </a:pPr>
            <a:r>
              <a:rPr lang="en-US" dirty="0"/>
              <a:t>Using data in a decision-making group is a process with multiple steps or stages.  </a:t>
            </a:r>
          </a:p>
          <a:p>
            <a:pPr marL="167438" indent="-167438">
              <a:buFont typeface="Arial" panose="020B0604020202020204" pitchFamily="34" charset="0"/>
              <a:buChar char="•"/>
            </a:pPr>
            <a:r>
              <a:rPr lang="en-US" dirty="0"/>
              <a:t>These eight stages help make sure a decision-making group is effectively using data to inform its decisions.  </a:t>
            </a:r>
          </a:p>
          <a:p>
            <a:r>
              <a:rPr lang="en-US" dirty="0"/>
              <a:t> </a:t>
            </a:r>
          </a:p>
          <a:p>
            <a:pPr marL="167438" indent="-167438">
              <a:buFont typeface="Arial" panose="020B0604020202020204" pitchFamily="34" charset="0"/>
              <a:buChar char="•"/>
            </a:pPr>
            <a:r>
              <a:rPr lang="en-US" b="1" dirty="0"/>
              <a:t>Stage 1: Planning and Preparing to Use Data</a:t>
            </a:r>
            <a:endParaRPr lang="en-US" dirty="0"/>
          </a:p>
          <a:p>
            <a:pPr marL="613940" lvl="1" indent="-167438">
              <a:buFont typeface="Arial" panose="020B0604020202020204" pitchFamily="34" charset="0"/>
              <a:buChar char="•"/>
            </a:pPr>
            <a:r>
              <a:rPr lang="en-US" dirty="0"/>
              <a:t>Pinpoint the information you need.</a:t>
            </a:r>
          </a:p>
          <a:p>
            <a:pPr marL="167438" indent="-167438">
              <a:buFont typeface="Arial" panose="020B0604020202020204" pitchFamily="34" charset="0"/>
              <a:buChar char="•"/>
            </a:pPr>
            <a:r>
              <a:rPr lang="en-US" b="1" dirty="0"/>
              <a:t>Stage 2:  Collecting Data</a:t>
            </a:r>
            <a:endParaRPr lang="en-US" dirty="0"/>
          </a:p>
          <a:p>
            <a:pPr marL="613940" lvl="1" indent="-167438">
              <a:buFont typeface="Arial" panose="020B0604020202020204" pitchFamily="34" charset="0"/>
              <a:buChar char="•"/>
            </a:pPr>
            <a:r>
              <a:rPr lang="en-US" dirty="0"/>
              <a:t>Gather new and/or already collected data. </a:t>
            </a:r>
          </a:p>
          <a:p>
            <a:pPr marL="167438" indent="-167438">
              <a:buFont typeface="Arial" panose="020B0604020202020204" pitchFamily="34" charset="0"/>
              <a:buChar char="•"/>
            </a:pPr>
            <a:r>
              <a:rPr lang="en-US" b="1" dirty="0"/>
              <a:t>Stage 3:  Organizing Data</a:t>
            </a:r>
            <a:endParaRPr lang="en-US" dirty="0"/>
          </a:p>
          <a:p>
            <a:pPr marL="613940" lvl="1" indent="-167438">
              <a:buFont typeface="Arial" panose="020B0604020202020204" pitchFamily="34" charset="0"/>
              <a:buChar char="•"/>
            </a:pPr>
            <a:r>
              <a:rPr lang="en-US" dirty="0"/>
              <a:t>Help to make the data understandable.</a:t>
            </a:r>
          </a:p>
          <a:p>
            <a:pPr marL="167438" indent="-167438">
              <a:buFont typeface="Arial" panose="020B0604020202020204" pitchFamily="34" charset="0"/>
              <a:buChar char="•"/>
            </a:pPr>
            <a:r>
              <a:rPr lang="en-US" b="1" dirty="0"/>
              <a:t>Stage 4:  Analyzing Data</a:t>
            </a:r>
            <a:endParaRPr lang="en-US" dirty="0"/>
          </a:p>
          <a:p>
            <a:pPr marL="613940" lvl="1" indent="-167438">
              <a:buFont typeface="Arial" panose="020B0604020202020204" pitchFamily="34" charset="0"/>
              <a:buChar char="•"/>
            </a:pPr>
            <a:r>
              <a:rPr lang="en-US" dirty="0"/>
              <a:t>Find out what the data means.</a:t>
            </a:r>
          </a:p>
          <a:p>
            <a:pPr marL="167438" indent="-167438">
              <a:buFont typeface="Arial" panose="020B0604020202020204" pitchFamily="34" charset="0"/>
              <a:buChar char="•"/>
            </a:pPr>
            <a:r>
              <a:rPr lang="en-US" b="1" dirty="0"/>
              <a:t>Stage 5:  Developing Hypotheses and Making Recommendations</a:t>
            </a:r>
            <a:endParaRPr lang="en-US" dirty="0"/>
          </a:p>
          <a:p>
            <a:pPr marL="613940" lvl="1" indent="-167438">
              <a:buFont typeface="Arial" panose="020B0604020202020204" pitchFamily="34" charset="0"/>
              <a:buChar char="•"/>
            </a:pPr>
            <a:r>
              <a:rPr lang="en-US" dirty="0"/>
              <a:t>Look at the data to try to figure out why and possible next steps.</a:t>
            </a:r>
          </a:p>
          <a:p>
            <a:pPr marL="167438" indent="-167438">
              <a:buFont typeface="Arial" panose="020B0604020202020204" pitchFamily="34" charset="0"/>
              <a:buChar char="•"/>
            </a:pPr>
            <a:r>
              <a:rPr lang="en-US" b="1" dirty="0"/>
              <a:t>Stage 6: Creating an Action Plan</a:t>
            </a:r>
            <a:endParaRPr lang="en-US" dirty="0"/>
          </a:p>
          <a:p>
            <a:pPr marL="613940" lvl="1" indent="-167438">
              <a:buFont typeface="Arial" panose="020B0604020202020204" pitchFamily="34" charset="0"/>
              <a:buChar char="•"/>
            </a:pPr>
            <a:r>
              <a:rPr lang="en-US" dirty="0"/>
              <a:t>Make a plan to get something done.</a:t>
            </a:r>
          </a:p>
          <a:p>
            <a:pPr marL="167438" indent="-167438">
              <a:buFont typeface="Arial" panose="020B0604020202020204" pitchFamily="34" charset="0"/>
              <a:buChar char="•"/>
            </a:pPr>
            <a:r>
              <a:rPr lang="en-US" b="1" dirty="0"/>
              <a:t>Stage 7:  Displaying and Sharing Results</a:t>
            </a:r>
            <a:endParaRPr lang="en-US" dirty="0"/>
          </a:p>
          <a:p>
            <a:pPr marL="613940" lvl="1" indent="-167438">
              <a:buFont typeface="Arial" panose="020B0604020202020204" pitchFamily="34" charset="0"/>
              <a:buChar char="•"/>
            </a:pPr>
            <a:r>
              <a:rPr lang="en-US" dirty="0"/>
              <a:t>Show others the data and future plans.</a:t>
            </a:r>
          </a:p>
          <a:p>
            <a:pPr marL="167438" indent="-167438">
              <a:buFont typeface="Arial" panose="020B0604020202020204" pitchFamily="34" charset="0"/>
              <a:buChar char="•"/>
            </a:pPr>
            <a:r>
              <a:rPr lang="en-US" b="1" dirty="0"/>
              <a:t>Stage 8:  Continuous Monitoring for Progress and Improvement</a:t>
            </a:r>
            <a:endParaRPr lang="en-US" dirty="0"/>
          </a:p>
          <a:p>
            <a:pPr marL="613940" lvl="1" indent="-167438">
              <a:buFont typeface="Arial" panose="020B0604020202020204" pitchFamily="34" charset="0"/>
              <a:buChar char="•"/>
            </a:pPr>
            <a:r>
              <a:rPr lang="en-US" dirty="0"/>
              <a:t>Check the work to make sure things are getting better.</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116</a:t>
            </a:fld>
            <a:endParaRPr lang="en-US"/>
          </a:p>
        </p:txBody>
      </p:sp>
    </p:spTree>
    <p:extLst>
      <p:ext uri="{BB962C8B-B14F-4D97-AF65-F5344CB8AC3E}">
        <p14:creationId xmlns:p14="http://schemas.microsoft.com/office/powerpoint/2010/main" val="3001663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#111:  </a:t>
            </a:r>
            <a:r>
              <a:rPr lang="en-US" b="0" dirty="0"/>
              <a:t>Tool</a:t>
            </a:r>
            <a:r>
              <a:rPr lang="en-US" b="0" baseline="0" dirty="0"/>
              <a:t> for Using Data</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Provide copies of the handout or refer to the Guidebook pages</a:t>
            </a:r>
            <a:r>
              <a:rPr lang="en-US" baseline="0" dirty="0"/>
              <a:t> 54 &amp; 55</a:t>
            </a:r>
            <a:r>
              <a:rPr lang="en-US" dirty="0"/>
              <a:t> and highlight its important features.</a:t>
            </a:r>
          </a:p>
          <a:p>
            <a:endParaRPr lang="en-US" dirty="0"/>
          </a:p>
          <a:p>
            <a:r>
              <a:rPr lang="en-US" b="1" dirty="0"/>
              <a:t>Presenter Notes:</a:t>
            </a:r>
          </a:p>
          <a:p>
            <a:pPr marL="167438" indent="-167438" defTabSz="893003">
              <a:buFont typeface="Arial" panose="020B0604020202020204" pitchFamily="34" charset="0"/>
              <a:buChar char="•"/>
              <a:defRPr/>
            </a:pPr>
            <a:r>
              <a:rPr lang="en-US" dirty="0"/>
              <a:t>On pages 54-55, there is a tool people may use to help work through the stages of data use.  </a:t>
            </a:r>
          </a:p>
          <a:p>
            <a:pPr marL="167438" indent="-167438" defTabSz="893003">
              <a:buFont typeface="Arial" panose="020B0604020202020204" pitchFamily="34" charset="0"/>
              <a:buChar char="•"/>
              <a:defRPr/>
            </a:pPr>
            <a:r>
              <a:rPr lang="en-US" dirty="0"/>
              <a:t>This tool can be used individually or as a decision-making group to help in using data effectively to make informed decisions.   </a:t>
            </a:r>
          </a:p>
          <a:p>
            <a:endParaRPr lang="en-US" dirty="0"/>
          </a:p>
          <a:p>
            <a:r>
              <a:rPr lang="en-US" b="1" dirty="0"/>
              <a:t>Activities  </a:t>
            </a:r>
            <a:endParaRPr lang="en-US" dirty="0"/>
          </a:p>
          <a:p>
            <a:r>
              <a:rPr lang="en-US" dirty="0"/>
              <a:t>Handout:</a:t>
            </a:r>
            <a:r>
              <a:rPr lang="en-US" baseline="0" dirty="0"/>
              <a:t>  </a:t>
            </a:r>
            <a:r>
              <a:rPr lang="en-US" dirty="0"/>
              <a:t>Tool for Using Data</a:t>
            </a:r>
          </a:p>
          <a:p>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117</a:t>
            </a:fld>
            <a:endParaRPr lang="en-US"/>
          </a:p>
        </p:txBody>
      </p:sp>
    </p:spTree>
    <p:extLst>
      <p:ext uri="{BB962C8B-B14F-4D97-AF65-F5344CB8AC3E}">
        <p14:creationId xmlns:p14="http://schemas.microsoft.com/office/powerpoint/2010/main" val="3001663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numCol="2"/>
          <a:lstStyle/>
          <a:p>
            <a:r>
              <a:rPr lang="en-US" b="1" dirty="0"/>
              <a:t>Slide #112:  </a:t>
            </a:r>
            <a:r>
              <a:rPr lang="en-US" dirty="0"/>
              <a:t>Section 6</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buFont typeface="Arial" panose="020B0604020202020204" pitchFamily="34" charset="0"/>
              <a:buChar char="•"/>
            </a:pPr>
            <a:r>
              <a:rPr lang="en-US" sz="1200" b="1" dirty="0">
                <a:cs typeface="Calibri" panose="020F0502020204030204" pitchFamily="34" charset="0"/>
              </a:rPr>
              <a:t>Data-driven Decision Making </a:t>
            </a:r>
            <a:r>
              <a:rPr lang="en-US" sz="1200" dirty="0">
                <a:cs typeface="Calibri" panose="020F0502020204030204" pitchFamily="34" charset="0"/>
              </a:rPr>
              <a:t>(video 3:28) </a:t>
            </a:r>
            <a:r>
              <a:rPr lang="en-US" sz="1200" dirty="0">
                <a:cs typeface="Calibri" panose="020F0502020204030204" pitchFamily="34" charset="0"/>
                <a:hlinkClick r:id="rId3"/>
              </a:rPr>
              <a:t>https://www.youtube.com/watch?v=9Lew4yWlv5Q</a:t>
            </a:r>
            <a:endParaRPr lang="en-US" sz="1200"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a:cs typeface="Calibri" panose="020F0502020204030204" pitchFamily="34" charset="0"/>
              </a:rPr>
              <a:t>What is Data-Driven Decision Making? </a:t>
            </a:r>
            <a:r>
              <a:rPr lang="en-US" sz="1200" dirty="0">
                <a:cs typeface="Calibri" panose="020F0502020204030204" pitchFamily="34" charset="0"/>
              </a:rPr>
              <a:t>(video 4:17)</a:t>
            </a:r>
            <a:r>
              <a:rPr lang="en-US" sz="1200" b="1" dirty="0">
                <a:cs typeface="Calibri" panose="020F0502020204030204" pitchFamily="34" charset="0"/>
              </a:rPr>
              <a:t> </a:t>
            </a:r>
            <a:r>
              <a:rPr lang="en-US" sz="1200" dirty="0">
                <a:cs typeface="Calibri" panose="020F0502020204030204" pitchFamily="34" charset="0"/>
                <a:hlinkClick r:id="rId4"/>
              </a:rPr>
              <a:t>https://www.youtube.com/watch?v=5efZCmUaTyw</a:t>
            </a:r>
            <a:endParaRPr lang="en-US" sz="1200"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err="1">
                <a:cs typeface="Calibri" panose="020F0502020204030204" pitchFamily="34" charset="0"/>
              </a:rPr>
              <a:t>WISEdash</a:t>
            </a:r>
            <a:r>
              <a:rPr lang="en-US" sz="1200" b="1" dirty="0">
                <a:cs typeface="Calibri" panose="020F0502020204030204" pitchFamily="34" charset="0"/>
              </a:rPr>
              <a:t> </a:t>
            </a:r>
            <a:r>
              <a:rPr lang="en-US" sz="1200" dirty="0">
                <a:cs typeface="Calibri" panose="020F0502020204030204" pitchFamily="34" charset="0"/>
              </a:rPr>
              <a:t>(WI Information System for Education Data Dashboard) </a:t>
            </a:r>
            <a:r>
              <a:rPr lang="en-US" sz="1200" u="sng" dirty="0">
                <a:cs typeface="Calibri" panose="020F0502020204030204" pitchFamily="34" charset="0"/>
                <a:hlinkClick r:id="rId5"/>
              </a:rPr>
              <a:t>http://wisedash.dpi.wi.gov/</a:t>
            </a:r>
            <a:endParaRPr lang="en-US" sz="1200"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a:cs typeface="Calibri" panose="020F0502020204030204" pitchFamily="34" charset="0"/>
              </a:rPr>
              <a:t>Intro to WISE </a:t>
            </a:r>
            <a:r>
              <a:rPr lang="en-US" sz="1200" dirty="0">
                <a:cs typeface="Calibri" panose="020F0502020204030204" pitchFamily="34" charset="0"/>
              </a:rPr>
              <a:t>(video 3:30)</a:t>
            </a:r>
            <a:r>
              <a:rPr lang="en-US" sz="1200" b="1" dirty="0">
                <a:cs typeface="Calibri" panose="020F0502020204030204" pitchFamily="34" charset="0"/>
              </a:rPr>
              <a:t> </a:t>
            </a:r>
            <a:r>
              <a:rPr lang="en-US" sz="1200" u="sng" dirty="0">
                <a:cs typeface="Calibri" panose="020F0502020204030204" pitchFamily="34" charset="0"/>
                <a:hlinkClick r:id="rId6"/>
              </a:rPr>
              <a:t>https://www.youtube.com/watch?v=lMzTy3hJvzw</a:t>
            </a:r>
            <a:endParaRPr lang="en-US" sz="1200" u="sng"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a:cs typeface="Calibri" panose="020F0502020204030204" pitchFamily="34" charset="0"/>
              </a:rPr>
              <a:t>National Center for Education Statistics Kids’ Zone </a:t>
            </a:r>
            <a:r>
              <a:rPr lang="en-US" sz="1200" dirty="0">
                <a:cs typeface="Calibri" panose="020F0502020204030204" pitchFamily="34" charset="0"/>
                <a:hlinkClick r:id="rId7"/>
              </a:rPr>
              <a:t>https://nces.ed.gov/nceskids/</a:t>
            </a:r>
            <a:endParaRPr lang="en-US" sz="1200"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a:cs typeface="Calibri" panose="020F0502020204030204" pitchFamily="34" charset="0"/>
              </a:rPr>
              <a:t>Profile of Your State/County </a:t>
            </a:r>
            <a:r>
              <a:rPr lang="en-US" sz="1200" dirty="0">
                <a:cs typeface="Calibri" panose="020F0502020204030204" pitchFamily="34" charset="0"/>
                <a:hlinkClick r:id="rId8"/>
              </a:rPr>
              <a:t>https://data.census.gov/cedsci/profile?g=0100000US</a:t>
            </a:r>
            <a:endParaRPr lang="en-US" sz="1200"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a:cs typeface="Calibri" panose="020F0502020204030204" pitchFamily="34" charset="0"/>
              </a:rPr>
              <a:t>Data about Children in Your State </a:t>
            </a:r>
            <a:r>
              <a:rPr lang="en-US" sz="1200" u="sng" dirty="0">
                <a:cs typeface="Calibri" panose="020F0502020204030204" pitchFamily="34" charset="0"/>
                <a:hlinkClick r:id="rId9"/>
              </a:rPr>
              <a:t>http://datacenter.kidscount.org/</a:t>
            </a:r>
            <a:endParaRPr lang="en-US" sz="1200" u="sng" dirty="0">
              <a:cs typeface="Calibri" panose="020F0502020204030204" pitchFamily="34" charset="0"/>
            </a:endParaRPr>
          </a:p>
          <a:p>
            <a:pPr marL="393192" indent="-347472">
              <a:lnSpc>
                <a:spcPct val="120000"/>
              </a:lnSpc>
              <a:buFont typeface="Arial" panose="020B0604020202020204" pitchFamily="34" charset="0"/>
              <a:buChar char="•"/>
            </a:pPr>
            <a:r>
              <a:rPr lang="en-US" sz="1200" b="1" dirty="0">
                <a:cs typeface="Calibri" panose="020F0502020204030204" pitchFamily="34" charset="0"/>
              </a:rPr>
              <a:t>State Education Data Profiles </a:t>
            </a:r>
            <a:r>
              <a:rPr lang="en-US" sz="1200" dirty="0">
                <a:cs typeface="Calibri" panose="020F0502020204030204" pitchFamily="34" charset="0"/>
                <a:hlinkClick r:id="rId10"/>
              </a:rPr>
              <a:t>https://www.nationsreportcard.gov/profiles/stateprofile?chort=1&amp;sub=MAT&amp;sj=&amp;sfj=NP&amp;st=MN&amp;year=2019R3</a:t>
            </a:r>
            <a:r>
              <a:rPr lang="en-US" sz="1200" dirty="0">
                <a:cs typeface="Calibri" panose="020F0502020204030204" pitchFamily="34" charset="0"/>
              </a:rPr>
              <a:t> </a:t>
            </a:r>
          </a:p>
          <a:p>
            <a:pPr marL="393192" indent="-347472">
              <a:lnSpc>
                <a:spcPct val="120000"/>
              </a:lnSpc>
              <a:buFont typeface="Arial" panose="020B0604020202020204" pitchFamily="34" charset="0"/>
              <a:buChar char="•"/>
            </a:pPr>
            <a:r>
              <a:rPr lang="en-US" sz="1200" b="1" dirty="0">
                <a:cs typeface="Calibri" panose="020F0502020204030204" pitchFamily="34" charset="0"/>
              </a:rPr>
              <a:t>WI School Performance Report </a:t>
            </a:r>
            <a:r>
              <a:rPr lang="en-US" sz="1200" dirty="0">
                <a:cs typeface="Calibri" panose="020F0502020204030204" pitchFamily="34" charset="0"/>
                <a:hlinkClick r:id="rId11"/>
              </a:rPr>
              <a:t>https://dpi.wi.gov/spr</a:t>
            </a:r>
            <a:r>
              <a:rPr lang="en-US" sz="1200" dirty="0">
                <a:cs typeface="Calibri" panose="020F0502020204030204" pitchFamily="34" charset="0"/>
              </a:rPr>
              <a:t> </a:t>
            </a:r>
          </a:p>
          <a:p>
            <a:pPr marL="393192" indent="-347472">
              <a:lnSpc>
                <a:spcPct val="120000"/>
              </a:lnSpc>
              <a:buFont typeface="Arial" panose="020B0604020202020204" pitchFamily="34" charset="0"/>
              <a:buChar char="•"/>
            </a:pPr>
            <a:r>
              <a:rPr lang="en-US" sz="1200" b="1" dirty="0">
                <a:cs typeface="Calibri" panose="020F0502020204030204" pitchFamily="34" charset="0"/>
              </a:rPr>
              <a:t>U.S. Dept. of Education Public Data Listing </a:t>
            </a:r>
            <a:r>
              <a:rPr lang="en-US" sz="1200" dirty="0">
                <a:cs typeface="Calibri" panose="020F0502020204030204" pitchFamily="34" charset="0"/>
                <a:hlinkClick r:id="rId12"/>
              </a:rPr>
              <a:t>https://www2.ed.gov/about/data/list.html</a:t>
            </a:r>
            <a:r>
              <a:rPr lang="en-US" sz="1200" dirty="0">
                <a:cs typeface="Calibri" panose="020F0502020204030204" pitchFamily="34" charset="0"/>
              </a:rPr>
              <a:t> </a:t>
            </a:r>
          </a:p>
          <a:p>
            <a:pPr marL="393192" indent="-347472">
              <a:lnSpc>
                <a:spcPct val="120000"/>
              </a:lnSpc>
              <a:buFont typeface="Arial" panose="020B0604020202020204" pitchFamily="34" charset="0"/>
              <a:buChar char="•"/>
            </a:pPr>
            <a:r>
              <a:rPr lang="en-US" sz="1200" b="1" dirty="0">
                <a:cs typeface="Calibri" panose="020F0502020204030204" pitchFamily="34" charset="0"/>
              </a:rPr>
              <a:t>Data.gov </a:t>
            </a:r>
            <a:r>
              <a:rPr lang="en-US" sz="1200" dirty="0">
                <a:cs typeface="Calibri" panose="020F0502020204030204" pitchFamily="34" charset="0"/>
              </a:rPr>
              <a:t>(U.S. Open Data) </a:t>
            </a:r>
            <a:r>
              <a:rPr lang="en-US" sz="1200" dirty="0">
                <a:cs typeface="Calibri" panose="020F0502020204030204" pitchFamily="34" charset="0"/>
                <a:hlinkClick r:id="rId13"/>
              </a:rPr>
              <a:t>https://www.data.gov/</a:t>
            </a:r>
            <a:r>
              <a:rPr lang="en-US" sz="1200" dirty="0">
                <a:cs typeface="Calibri" panose="020F0502020204030204" pitchFamily="34" charset="0"/>
              </a:rPr>
              <a:t> </a:t>
            </a:r>
          </a:p>
          <a:p>
            <a:pPr marL="393192" indent="-347472">
              <a:lnSpc>
                <a:spcPct val="120000"/>
              </a:lnSpc>
              <a:buFont typeface="Arial" panose="020B0604020202020204" pitchFamily="34" charset="0"/>
              <a:buChar char="•"/>
            </a:pPr>
            <a:r>
              <a:rPr lang="en-US" sz="1200" b="1" dirty="0">
                <a:cs typeface="Calibri" panose="020F0502020204030204" pitchFamily="34" charset="0"/>
              </a:rPr>
              <a:t>WI Post High School Survey (Indicator 14)</a:t>
            </a:r>
            <a:r>
              <a:rPr lang="en-US" sz="1200" b="1" dirty="0">
                <a:cs typeface="Calibri" panose="020F0502020204030204" pitchFamily="34" charset="0"/>
                <a:hlinkClick r:id="rId14"/>
              </a:rPr>
              <a:t> </a:t>
            </a:r>
            <a:r>
              <a:rPr lang="en-US" sz="1200" dirty="0">
                <a:cs typeface="Calibri" panose="020F0502020204030204" pitchFamily="34" charset="0"/>
                <a:hlinkClick r:id="rId14"/>
              </a:rPr>
              <a:t>https://www.indicator14wi.org/reports.statewide.php</a:t>
            </a:r>
            <a:r>
              <a:rPr lang="en-US" sz="1200" dirty="0">
                <a:cs typeface="Calibri" panose="020F0502020204030204" pitchFamily="34" charset="0"/>
              </a:rPr>
              <a:t> </a:t>
            </a:r>
          </a:p>
          <a:p>
            <a:pPr marL="393192" indent="-347472">
              <a:lnSpc>
                <a:spcPct val="120000"/>
              </a:lnSpc>
              <a:buFont typeface="Arial" panose="020B0604020202020204" pitchFamily="34" charset="0"/>
              <a:buChar char="•"/>
            </a:pPr>
            <a:r>
              <a:rPr lang="en-US" sz="1200" b="1" dirty="0">
                <a:cs typeface="Calibri" panose="020F0502020204030204" pitchFamily="34" charset="0"/>
              </a:rPr>
              <a:t>Census Bureau Quick Facts Data </a:t>
            </a:r>
            <a:r>
              <a:rPr lang="en-US" sz="1200" dirty="0">
                <a:cs typeface="Calibri" panose="020F0502020204030204" pitchFamily="34" charset="0"/>
                <a:hlinkClick r:id="rId15"/>
              </a:rPr>
              <a:t>https://www.census.gov/quickfacts/fact/table/US/PST045217</a:t>
            </a:r>
            <a:endParaRPr lang="en-US" sz="1200" b="1" dirty="0"/>
          </a:p>
          <a:p>
            <a:r>
              <a:rPr lang="en-US" dirty="0"/>
              <a:t> </a:t>
            </a:r>
          </a:p>
          <a:p>
            <a:r>
              <a:rPr lang="en-US" b="1" dirty="0"/>
              <a:t>Activities  </a:t>
            </a:r>
            <a:endParaRPr lang="en-US" dirty="0"/>
          </a:p>
          <a:p>
            <a:r>
              <a:rPr lang="en-US" dirty="0"/>
              <a:t>Handout:  Guidebook Sectional Resource List</a:t>
            </a:r>
          </a:p>
        </p:txBody>
      </p:sp>
      <p:sp>
        <p:nvSpPr>
          <p:cNvPr id="4" name="Slide Number Placeholder 3"/>
          <p:cNvSpPr>
            <a:spLocks noGrp="1"/>
          </p:cNvSpPr>
          <p:nvPr>
            <p:ph type="sldNum" sz="quarter" idx="10"/>
          </p:nvPr>
        </p:nvSpPr>
        <p:spPr/>
        <p:txBody>
          <a:bodyPr/>
          <a:lstStyle/>
          <a:p>
            <a:fld id="{1D94A9CC-91BA-4D30-8CFB-B7A6E1279EEA}" type="slidenum">
              <a:rPr lang="en-US" smtClean="0"/>
              <a:t>118</a:t>
            </a:fld>
            <a:endParaRPr lang="en-US"/>
          </a:p>
        </p:txBody>
      </p:sp>
    </p:spTree>
    <p:extLst>
      <p:ext uri="{BB962C8B-B14F-4D97-AF65-F5344CB8AC3E}">
        <p14:creationId xmlns:p14="http://schemas.microsoft.com/office/powerpoint/2010/main" val="30148419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numCol="2"/>
          <a:lstStyle/>
          <a:p>
            <a:r>
              <a:rPr lang="en-US" b="1" dirty="0"/>
              <a:t>Slide #112:  </a:t>
            </a:r>
            <a:r>
              <a:rPr lang="en-US" dirty="0"/>
              <a:t>Section 6</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Data Driven: Making Student and School Data Accessible and Meaningful To Families, U.S. Dept. of Ed</a:t>
            </a:r>
            <a:r>
              <a:rPr lang="en-US" sz="1200" dirty="0">
                <a:latin typeface="Calibri" panose="020F0502020204030204" pitchFamily="34" charset="0"/>
                <a:cs typeface="Calibri" panose="020F0502020204030204" pitchFamily="34" charset="0"/>
              </a:rPr>
              <a:t>. (video 1:20:00) </a:t>
            </a:r>
            <a:r>
              <a:rPr lang="en-US" sz="1200" dirty="0">
                <a:latin typeface="Calibri" panose="020F0502020204030204" pitchFamily="34" charset="0"/>
                <a:cs typeface="Calibri" panose="020F0502020204030204" pitchFamily="34" charset="0"/>
                <a:hlinkClick r:id="rId3"/>
              </a:rPr>
              <a:t>https://www.youtube.com/watch?v=BF-UPuEMyS8</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A Nonprofit Dashboard and Signal Light for Boards </a:t>
            </a:r>
            <a:r>
              <a:rPr lang="en-US" sz="1200" dirty="0">
                <a:solidFill>
                  <a:srgbClr val="016F9C"/>
                </a:solidFill>
                <a:latin typeface="Calibri" panose="020F0502020204030204" pitchFamily="34" charset="0"/>
                <a:cs typeface="Calibri" panose="020F0502020204030204" pitchFamily="34" charset="0"/>
                <a:hlinkClick r:id="rId4"/>
              </a:rPr>
              <a:t>https://blueavocado.org/board-of-directors/a-nonprofit-dashboard-and-signal-light-for-boards/</a:t>
            </a:r>
            <a:endParaRPr lang="en-US" sz="1200" dirty="0">
              <a:solidFill>
                <a:srgbClr val="016F9C"/>
              </a:solidFill>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Data Visualization: User-Centered Design </a:t>
            </a:r>
            <a:r>
              <a:rPr lang="en-US" sz="1200" dirty="0">
                <a:solidFill>
                  <a:srgbClr val="016F9C"/>
                </a:solidFill>
                <a:latin typeface="Calibri" panose="020F0502020204030204" pitchFamily="34" charset="0"/>
                <a:cs typeface="Calibri" panose="020F0502020204030204" pitchFamily="34" charset="0"/>
                <a:hlinkClick r:id="rId5"/>
              </a:rPr>
              <a:t>https://blueavocado.org/leadership-and-management/data-visualization-user-centered-design/</a:t>
            </a:r>
            <a:endParaRPr lang="en-US" sz="1200" dirty="0">
              <a:solidFill>
                <a:srgbClr val="016F9C"/>
              </a:solidFill>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What is Data? </a:t>
            </a:r>
            <a:r>
              <a:rPr lang="en-US" sz="1200" dirty="0">
                <a:latin typeface="Calibri" panose="020F0502020204030204" pitchFamily="34" charset="0"/>
                <a:cs typeface="Calibri" panose="020F0502020204030204" pitchFamily="34" charset="0"/>
              </a:rPr>
              <a:t>(video 2:45) </a:t>
            </a:r>
            <a:r>
              <a:rPr lang="en-US" sz="1200" dirty="0">
                <a:latin typeface="Calibri" panose="020F0502020204030204" pitchFamily="34" charset="0"/>
                <a:cs typeface="Calibri" panose="020F0502020204030204" pitchFamily="34" charset="0"/>
                <a:hlinkClick r:id="rId6"/>
              </a:rPr>
              <a:t>https://www.youtube.com/watch?v=EhcWQmg9EeE</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Data Use </a:t>
            </a:r>
            <a:r>
              <a:rPr lang="en-US" sz="1200" dirty="0">
                <a:latin typeface="Calibri" panose="020F0502020204030204" pitchFamily="34" charset="0"/>
                <a:cs typeface="Calibri" panose="020F0502020204030204" pitchFamily="34" charset="0"/>
              </a:rPr>
              <a:t>(Institute of Education Sciences) </a:t>
            </a:r>
            <a:r>
              <a:rPr lang="en-US" sz="1200" dirty="0">
                <a:latin typeface="Calibri" panose="020F0502020204030204" pitchFamily="34" charset="0"/>
                <a:cs typeface="Calibri" panose="020F0502020204030204" pitchFamily="34" charset="0"/>
                <a:hlinkClick r:id="rId7"/>
              </a:rPr>
              <a:t>https://ies.ed.gov/ncee/edlabs/projects/data_use.asp</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Sample Confidentiality Policy </a:t>
            </a:r>
            <a:r>
              <a:rPr lang="en-US" sz="1200" dirty="0">
                <a:latin typeface="Calibri" panose="020F0502020204030204" pitchFamily="34" charset="0"/>
                <a:cs typeface="Calibri" panose="020F0502020204030204" pitchFamily="34" charset="0"/>
                <a:hlinkClick r:id="rId8"/>
              </a:rPr>
              <a:t>https://resources.workable.com/confidentiality-company-policy</a:t>
            </a:r>
            <a:r>
              <a:rPr lang="en-US" sz="1200" dirty="0">
                <a:latin typeface="Calibri" panose="020F0502020204030204" pitchFamily="34" charset="0"/>
                <a:cs typeface="Calibri" panose="020F0502020204030204" pitchFamily="34" charset="0"/>
              </a:rPr>
              <a:t> </a:t>
            </a: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Constructing a Hypothesis </a:t>
            </a:r>
            <a:r>
              <a:rPr lang="en-US" sz="1200" dirty="0">
                <a:latin typeface="Calibri" panose="020F0502020204030204" pitchFamily="34" charset="0"/>
                <a:cs typeface="Calibri" panose="020F0502020204030204" pitchFamily="34" charset="0"/>
              </a:rPr>
              <a:t>(video 2:21) </a:t>
            </a:r>
            <a:r>
              <a:rPr lang="en-US" sz="1200" dirty="0">
                <a:latin typeface="Calibri" panose="020F0502020204030204" pitchFamily="34" charset="0"/>
                <a:cs typeface="Calibri" panose="020F0502020204030204" pitchFamily="34" charset="0"/>
                <a:hlinkClick r:id="rId9"/>
              </a:rPr>
              <a:t>https://www.youtube.com/watch?v=iMVuPJc1waY</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Continuous Improvement -A Tool Kit </a:t>
            </a:r>
            <a:r>
              <a:rPr lang="en-US" sz="1200" dirty="0">
                <a:latin typeface="Calibri" panose="020F0502020204030204" pitchFamily="34" charset="0"/>
                <a:cs typeface="Calibri" panose="020F0502020204030204" pitchFamily="34" charset="0"/>
                <a:hlinkClick r:id="rId10"/>
              </a:rPr>
              <a:t>https://ies.ed.gov/ncee/edlabs/regions/northeast/pdf/REL_2021014.pdf</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National SEPAC Guide </a:t>
            </a:r>
            <a:r>
              <a:rPr lang="en-US" sz="1200" dirty="0">
                <a:latin typeface="Calibri" panose="020F0502020204030204" pitchFamily="34" charset="0"/>
                <a:cs typeface="Calibri" panose="020F0502020204030204" pitchFamily="34" charset="0"/>
                <a:hlinkClick r:id="rId11"/>
              </a:rPr>
              <a:t>https://www.parentcenterhub.org/wp-content/uploads/repo_items/National_SEPAC_Guide_120218.pdf</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1200" b="1" dirty="0">
                <a:latin typeface="Calibri" panose="020F0502020204030204" pitchFamily="34" charset="0"/>
                <a:cs typeface="Calibri" panose="020F0502020204030204" pitchFamily="34" charset="0"/>
              </a:rPr>
              <a:t>3 Tips for Sharing Data with Others </a:t>
            </a:r>
            <a:r>
              <a:rPr lang="en-US" sz="1200" dirty="0">
                <a:latin typeface="Calibri" panose="020F0502020204030204" pitchFamily="34" charset="0"/>
                <a:cs typeface="Calibri" panose="020F0502020204030204" pitchFamily="34" charset="0"/>
                <a:hlinkClick r:id="rId12"/>
              </a:rPr>
              <a:t>https://d31hzlhk6di2h5.cloudfront.net/20230323/92/53/40/92/825b0444fe6f534512eadfbb/3-Terrific-Tips-for-Sharing-Data.pdf</a:t>
            </a:r>
            <a:r>
              <a:rPr lang="en-US" sz="1200" dirty="0">
                <a:latin typeface="Calibri" panose="020F0502020204030204" pitchFamily="34" charset="0"/>
                <a:cs typeface="Calibri" panose="020F0502020204030204" pitchFamily="34" charset="0"/>
              </a:rPr>
              <a:t> </a:t>
            </a:r>
          </a:p>
          <a:p>
            <a:r>
              <a:rPr lang="en-US" dirty="0"/>
              <a:t> </a:t>
            </a:r>
          </a:p>
          <a:p>
            <a:r>
              <a:rPr lang="en-US" b="1" dirty="0"/>
              <a:t>Activities  </a:t>
            </a:r>
            <a:endParaRPr lang="en-US" dirty="0"/>
          </a:p>
          <a:p>
            <a:r>
              <a:rPr lang="en-US" dirty="0"/>
              <a:t>Handout:  Guidebook Sectional Resource List</a:t>
            </a:r>
          </a:p>
        </p:txBody>
      </p:sp>
      <p:sp>
        <p:nvSpPr>
          <p:cNvPr id="4" name="Slide Number Placeholder 3"/>
          <p:cNvSpPr>
            <a:spLocks noGrp="1"/>
          </p:cNvSpPr>
          <p:nvPr>
            <p:ph type="sldNum" sz="quarter" idx="10"/>
          </p:nvPr>
        </p:nvSpPr>
        <p:spPr/>
        <p:txBody>
          <a:bodyPr/>
          <a:lstStyle/>
          <a:p>
            <a:fld id="{1D94A9CC-91BA-4D30-8CFB-B7A6E1279EEA}" type="slidenum">
              <a:rPr lang="en-US" smtClean="0"/>
              <a:t>119</a:t>
            </a:fld>
            <a:endParaRPr lang="en-US"/>
          </a:p>
        </p:txBody>
      </p:sp>
    </p:spTree>
    <p:extLst>
      <p:ext uri="{BB962C8B-B14F-4D97-AF65-F5344CB8AC3E}">
        <p14:creationId xmlns:p14="http://schemas.microsoft.com/office/powerpoint/2010/main" val="386418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  </a:t>
            </a:r>
            <a:r>
              <a:rPr lang="en-US" b="0" dirty="0"/>
              <a:t>Family</a:t>
            </a:r>
            <a:r>
              <a:rPr lang="en-US" b="0" baseline="0" dirty="0"/>
              <a:t> Engagement &amp; Leadership Resources</a:t>
            </a:r>
            <a:endParaRPr lang="en-US" dirty="0"/>
          </a:p>
          <a:p>
            <a:r>
              <a:rPr lang="en-US" dirty="0"/>
              <a:t>   </a:t>
            </a:r>
          </a:p>
          <a:p>
            <a:r>
              <a:rPr lang="en-US" b="1" dirty="0"/>
              <a:t>Procedural Directions:</a:t>
            </a:r>
            <a:endParaRPr lang="en-US" dirty="0"/>
          </a:p>
          <a:p>
            <a:pPr marL="223251" indent="-223251">
              <a:buFont typeface="+mj-lt"/>
              <a:buAutoNum type="arabicPeriod"/>
            </a:pPr>
            <a:r>
              <a:rPr lang="en-US" dirty="0"/>
              <a:t>Highlight 1 or 2 online</a:t>
            </a:r>
            <a:r>
              <a:rPr lang="en-US" baseline="0" dirty="0"/>
              <a:t> resources</a:t>
            </a:r>
            <a:r>
              <a:rPr lang="en-US" dirty="0"/>
              <a:t> listed on the slide. </a:t>
            </a:r>
          </a:p>
          <a:p>
            <a:pPr marL="223251" indent="-223251">
              <a:buFont typeface="+mj-lt"/>
              <a:buAutoNum type="arabicPeriod"/>
            </a:pPr>
            <a:r>
              <a:rPr lang="en-US" dirty="0"/>
              <a:t>Have one or two web links accessible and ready to show. </a:t>
            </a:r>
          </a:p>
          <a:p>
            <a:endParaRPr lang="en-US" dirty="0"/>
          </a:p>
          <a:p>
            <a:r>
              <a:rPr lang="en-US" b="1" dirty="0"/>
              <a:t>Presenter Notes:</a:t>
            </a:r>
          </a:p>
          <a:p>
            <a:r>
              <a:rPr lang="en-US" dirty="0"/>
              <a:t>National Center for Family and Community Connections with Schools</a:t>
            </a:r>
          </a:p>
          <a:p>
            <a:r>
              <a:rPr lang="en-US" u="sng" dirty="0">
                <a:hlinkClick r:id="rId3"/>
              </a:rPr>
              <a:t>http://www.sedl.org/connections/</a:t>
            </a:r>
            <a:endParaRPr lang="en-US" dirty="0"/>
          </a:p>
          <a:p>
            <a:r>
              <a:rPr lang="en-US" dirty="0"/>
              <a:t>The Harvard Family Research Project</a:t>
            </a:r>
          </a:p>
          <a:p>
            <a:r>
              <a:rPr lang="en-US" u="sng" dirty="0">
                <a:hlinkClick r:id="rId4"/>
              </a:rPr>
              <a:t>http://www.hfrp.org/</a:t>
            </a:r>
            <a:endParaRPr lang="en-US" dirty="0"/>
          </a:p>
          <a:p>
            <a:r>
              <a:rPr lang="en-US" dirty="0"/>
              <a:t>Project Appleseed: National Campaign for Public School Improvement</a:t>
            </a:r>
          </a:p>
          <a:p>
            <a:r>
              <a:rPr lang="en-US" u="sng" dirty="0">
                <a:hlinkClick r:id="rId5"/>
              </a:rPr>
              <a:t>http://www.projectappleseed.org/chklist.html</a:t>
            </a:r>
            <a:endParaRPr lang="en-US" dirty="0"/>
          </a:p>
          <a:p>
            <a:r>
              <a:rPr lang="en-US" dirty="0"/>
              <a:t>National Coalition for Parent Involvement in Education (NCPIE)</a:t>
            </a:r>
          </a:p>
          <a:p>
            <a:r>
              <a:rPr lang="en-US" u="sng" dirty="0">
                <a:hlinkClick r:id="rId6"/>
              </a:rPr>
              <a:t>http://www.ncpie.org</a:t>
            </a:r>
            <a:endParaRPr lang="en-US" dirty="0"/>
          </a:p>
          <a:p>
            <a:r>
              <a:rPr lang="en-US" dirty="0"/>
              <a:t>Family Leadership Project </a:t>
            </a:r>
          </a:p>
          <a:p>
            <a:r>
              <a:rPr lang="en-US" u="sng" dirty="0">
                <a:hlinkClick r:id="rId7"/>
              </a:rPr>
              <a:t>http://familieslead.org/</a:t>
            </a:r>
            <a:endParaRPr lang="en-US" dirty="0"/>
          </a:p>
          <a:p>
            <a:r>
              <a:rPr lang="en-US" dirty="0"/>
              <a:t>SEDL Creating Collaborative Action Teams: Working Together for Student Success</a:t>
            </a:r>
          </a:p>
          <a:p>
            <a:r>
              <a:rPr lang="en-US" u="sng" dirty="0">
                <a:hlinkClick r:id="rId8"/>
              </a:rPr>
              <a:t>http://www.sedl.org/pubs/fam18/</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12</a:t>
            </a:fld>
            <a:endParaRPr lang="en-US"/>
          </a:p>
        </p:txBody>
      </p:sp>
    </p:spTree>
    <p:extLst>
      <p:ext uri="{BB962C8B-B14F-4D97-AF65-F5344CB8AC3E}">
        <p14:creationId xmlns:p14="http://schemas.microsoft.com/office/powerpoint/2010/main" val="31241365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#113: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#114:  </a:t>
            </a:r>
            <a:r>
              <a:rPr lang="en-US" dirty="0"/>
              <a:t>Section 7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In this section, we will review the role of families on decision-making groups.  </a:t>
            </a:r>
          </a:p>
          <a:p>
            <a:pPr marL="167438" indent="-167438" defTabSz="893003">
              <a:buFont typeface="Arial" panose="020B0604020202020204" pitchFamily="34" charset="0"/>
              <a:buChar char="•"/>
              <a:defRPr/>
            </a:pPr>
            <a:r>
              <a:rPr lang="en-US" dirty="0">
                <a:solidFill>
                  <a:srgbClr val="000000"/>
                </a:solidFill>
                <a:ea typeface="Times New Roman"/>
                <a:cs typeface="Calibri"/>
              </a:rPr>
              <a:t>A particular emphasis will be on the family representative role and ways to make sure all voices are heard and represented.  </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121</a:t>
            </a:fld>
            <a:endParaRPr lang="en-US"/>
          </a:p>
        </p:txBody>
      </p:sp>
    </p:spTree>
    <p:extLst>
      <p:ext uri="{BB962C8B-B14F-4D97-AF65-F5344CB8AC3E}">
        <p14:creationId xmlns:p14="http://schemas.microsoft.com/office/powerpoint/2010/main" val="26575041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510" y="2828727"/>
            <a:ext cx="6226054" cy="5788739"/>
          </a:xfrm>
        </p:spPr>
        <p:txBody>
          <a:bodyPr/>
          <a:lstStyle/>
          <a:p>
            <a:r>
              <a:rPr lang="en-US" b="1" dirty="0"/>
              <a:t>Slide #115:  </a:t>
            </a:r>
            <a:r>
              <a:rPr lang="en-US" dirty="0"/>
              <a:t>The Group</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defTabSz="893003">
              <a:buFont typeface="+mj-lt"/>
              <a:buAutoNum type="arabicPeriod"/>
              <a:defRPr/>
            </a:pPr>
            <a:r>
              <a:rPr lang="en-US" dirty="0"/>
              <a:t>Discuss the different aspects of groups. </a:t>
            </a:r>
          </a:p>
          <a:p>
            <a:pPr marL="223251" indent="-223251" defTabSz="893003">
              <a:buFont typeface="+mj-lt"/>
              <a:buAutoNum type="arabicPeriod"/>
              <a:defRPr/>
            </a:pPr>
            <a:r>
              <a:rPr lang="en-US" dirty="0"/>
              <a:t>Share a personal example of a decision-making group.</a:t>
            </a:r>
          </a:p>
          <a:p>
            <a:endParaRPr lang="en-US" dirty="0"/>
          </a:p>
          <a:p>
            <a:pPr fontAlgn="base"/>
            <a:r>
              <a:rPr lang="en-US" b="1" dirty="0"/>
              <a:t>Presenter Notes:</a:t>
            </a:r>
            <a:endParaRPr lang="en-US" dirty="0"/>
          </a:p>
          <a:p>
            <a:pPr marL="167438" indent="-167438" defTabSz="893003" fontAlgn="base">
              <a:buFont typeface="Arial" panose="020B0604020202020204" pitchFamily="34" charset="0"/>
              <a:buChar char="•"/>
              <a:defRPr/>
            </a:pPr>
            <a:r>
              <a:rPr lang="en-US" dirty="0"/>
              <a:t>Each group is unique in their mission, style, priorities,</a:t>
            </a:r>
            <a:r>
              <a:rPr lang="en-US" baseline="0" dirty="0"/>
              <a:t> </a:t>
            </a:r>
            <a:r>
              <a:rPr lang="en-US" dirty="0"/>
              <a:t>structure, and decision-making process.    </a:t>
            </a:r>
          </a:p>
          <a:p>
            <a:pPr marL="167438" indent="-167438">
              <a:buFont typeface="Arial" panose="020B0604020202020204" pitchFamily="34" charset="0"/>
              <a:buChar char="•"/>
            </a:pPr>
            <a:r>
              <a:rPr lang="en-US" dirty="0">
                <a:solidFill>
                  <a:srgbClr val="000000"/>
                </a:solidFill>
                <a:ea typeface="Times New Roman"/>
                <a:cs typeface="Calibri"/>
              </a:rPr>
              <a:t>Your time is valuable so choose your opportunity wisely.  You will want to find an opportunity that is meaningful to you.  To make sure your time is productive, consider a few points before agreeing to serve.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Review the group’s mission statement, purpose and history to see if the group is working on issues that are important to you.  Find out the reason the group was created in the first place.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Is the group formal or informal?  Is there a president, vice-president, secretary, and treasurer?  If there is no designated leader, find out who organizes the meetings.</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Find out the group’s expectation and description of member roles.  Are there attendance requirements?  Do you have the time and necessary commitment level? Are you required to serve on additional committees?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Ask if</a:t>
            </a:r>
            <a:r>
              <a:rPr lang="en-US" baseline="0" dirty="0">
                <a:solidFill>
                  <a:srgbClr val="000000"/>
                </a:solidFill>
                <a:ea typeface="Times New Roman"/>
                <a:cs typeface="Calibri"/>
              </a:rPr>
              <a:t> </a:t>
            </a:r>
            <a:r>
              <a:rPr lang="en-US" dirty="0">
                <a:solidFill>
                  <a:srgbClr val="000000"/>
                </a:solidFill>
                <a:ea typeface="Times New Roman"/>
                <a:cs typeface="Calibri"/>
              </a:rPr>
              <a:t>meeting notes from the past few meetings are available.  This will help you understand what the group has been doing most recently. These meeting minutes record what the group has talked about and also identifies any decisions that were made.</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Calibri"/>
              </a:rPr>
              <a:t>Visit one of the group’s meetings before you officially commit to joining.  This will help you see the group dynamics.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122</a:t>
            </a:fld>
            <a:endParaRPr lang="en-US"/>
          </a:p>
        </p:txBody>
      </p:sp>
    </p:spTree>
    <p:extLst>
      <p:ext uri="{BB962C8B-B14F-4D97-AF65-F5344CB8AC3E}">
        <p14:creationId xmlns:p14="http://schemas.microsoft.com/office/powerpoint/2010/main" val="372332590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#116: </a:t>
            </a:r>
            <a:r>
              <a:rPr lang="en-US" b="0" dirty="0"/>
              <a:t>Big Picture</a:t>
            </a:r>
          </a:p>
          <a:p>
            <a:r>
              <a:rPr lang="en-US" dirty="0"/>
              <a:t> </a:t>
            </a:r>
          </a:p>
          <a:p>
            <a:r>
              <a:rPr lang="en-US" b="1" dirty="0"/>
              <a:t>Procedural Directions:</a:t>
            </a:r>
            <a:endParaRPr lang="en-US" dirty="0"/>
          </a:p>
          <a:p>
            <a:pPr marL="228600" indent="-228600">
              <a:buFont typeface="+mj-lt"/>
              <a:buAutoNum type="arabicPeriod"/>
            </a:pPr>
            <a:r>
              <a:rPr lang="en-US" dirty="0"/>
              <a:t>*Slide contains animation.  Click to make</a:t>
            </a:r>
            <a:r>
              <a:rPr lang="en-US" baseline="0" dirty="0"/>
              <a:t> animation appear.</a:t>
            </a:r>
            <a:endParaRPr lang="en-US" dirty="0"/>
          </a:p>
          <a:p>
            <a:pPr marL="228600" indent="-228600">
              <a:buFont typeface="+mj-lt"/>
              <a:buAutoNum type="arabicPeriod"/>
            </a:pPr>
            <a:r>
              <a:rPr lang="en-US" dirty="0"/>
              <a:t>Share information</a:t>
            </a:r>
            <a:r>
              <a:rPr lang="en-US" baseline="0" dirty="0"/>
              <a:t> from the presenter notes. </a:t>
            </a:r>
          </a:p>
          <a:p>
            <a:pPr marL="228600" indent="-228600">
              <a:buFont typeface="+mj-lt"/>
              <a:buAutoNum type="arabicPeriod"/>
            </a:pPr>
            <a:r>
              <a:rPr lang="en-US" baseline="0" dirty="0"/>
              <a:t>Consider a personal example to share to illustrate the information.</a:t>
            </a:r>
          </a:p>
          <a:p>
            <a:pPr marL="228600" indent="-228600">
              <a:buFont typeface="+mj-lt"/>
              <a:buAutoNum type="arabicPeriod"/>
            </a:pPr>
            <a:endParaRPr lang="en-US" dirty="0"/>
          </a:p>
          <a:p>
            <a:pPr defTabSz="937664" fontAlgn="base">
              <a:spcAft>
                <a:spcPct val="0"/>
              </a:spcAft>
              <a:defRPr/>
            </a:pPr>
            <a:r>
              <a:rPr lang="en-US" b="1" dirty="0">
                <a:solidFill>
                  <a:srgbClr val="000000"/>
                </a:solidFill>
                <a:cs typeface="Arial" charset="0"/>
              </a:rPr>
              <a:t>Presenter Notes:</a:t>
            </a:r>
          </a:p>
          <a:p>
            <a:pPr marL="171450" lvl="0" indent="-171450">
              <a:buFont typeface="Arial" panose="020B0604020202020204" pitchFamily="34" charset="0"/>
              <a:buChar char="•"/>
            </a:pPr>
            <a:r>
              <a:rPr lang="en-US" dirty="0">
                <a:solidFill>
                  <a:srgbClr val="000000"/>
                </a:solidFill>
                <a:ea typeface="Times New Roman"/>
                <a:cs typeface="Calibri"/>
              </a:rPr>
              <a:t>It is important</a:t>
            </a:r>
            <a:r>
              <a:rPr lang="en-US" baseline="0" dirty="0">
                <a:solidFill>
                  <a:srgbClr val="000000"/>
                </a:solidFill>
                <a:ea typeface="Times New Roman"/>
                <a:cs typeface="Calibri"/>
              </a:rPr>
              <a:t> to understand the big picture of how the group’s work fits into the larger organization.</a:t>
            </a:r>
          </a:p>
          <a:p>
            <a:pPr marL="156740" lvl="0" indent="-167438">
              <a:buFont typeface="Arial" panose="020B0604020202020204" pitchFamily="34" charset="0"/>
              <a:buChar char="•"/>
            </a:pPr>
            <a:r>
              <a:rPr lang="en-US" baseline="0" dirty="0">
                <a:solidFill>
                  <a:srgbClr val="000000"/>
                </a:solidFill>
                <a:ea typeface="Times New Roman"/>
                <a:cs typeface="Calibri"/>
              </a:rPr>
              <a:t>Understand the process and timeline for considering and implementing the recommendations given by the group.  </a:t>
            </a:r>
          </a:p>
          <a:p>
            <a:pPr marL="156740" lvl="0" indent="-167438">
              <a:buFont typeface="Arial" panose="020B0604020202020204" pitchFamily="34" charset="0"/>
              <a:buChar char="•"/>
            </a:pPr>
            <a:r>
              <a:rPr lang="en-US" baseline="0" dirty="0">
                <a:solidFill>
                  <a:srgbClr val="000000"/>
                </a:solidFill>
                <a:ea typeface="Times New Roman"/>
                <a:cs typeface="Calibri"/>
              </a:rPr>
              <a:t>Things often don’t happen right away!  Be patient and don’t give up.  </a:t>
            </a:r>
            <a:r>
              <a:rPr lang="en-US" dirty="0">
                <a:solidFill>
                  <a:srgbClr val="000000"/>
                </a:solidFill>
                <a:ea typeface="Times New Roman"/>
                <a:cs typeface="Calibri"/>
              </a:rPr>
              <a:t> </a:t>
            </a:r>
            <a:endParaRPr lang="en-US" dirty="0">
              <a:ea typeface="Times New Roman"/>
              <a:cs typeface="Times New Roman"/>
            </a:endParaRP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123</a:t>
            </a:fld>
            <a:endParaRPr lang="en-US"/>
          </a:p>
        </p:txBody>
      </p:sp>
    </p:spTree>
    <p:extLst>
      <p:ext uri="{BB962C8B-B14F-4D97-AF65-F5344CB8AC3E}">
        <p14:creationId xmlns:p14="http://schemas.microsoft.com/office/powerpoint/2010/main" val="22571438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#117: </a:t>
            </a:r>
            <a:r>
              <a:rPr lang="en-US" b="0" dirty="0"/>
              <a:t>Resource:</a:t>
            </a:r>
            <a:r>
              <a:rPr lang="en-US" b="0" baseline="0" dirty="0"/>
              <a:t> </a:t>
            </a:r>
            <a:r>
              <a:rPr lang="en-US" b="0" dirty="0"/>
              <a:t>What</a:t>
            </a:r>
            <a:r>
              <a:rPr lang="en-US" b="0" baseline="0" dirty="0"/>
              <a:t> Information do I need to know about the Group? </a:t>
            </a:r>
            <a:r>
              <a:rPr lang="en-US" b="1" dirty="0"/>
              <a:t> </a:t>
            </a:r>
          </a:p>
          <a:p>
            <a:r>
              <a:rPr lang="en-US" dirty="0"/>
              <a:t> </a:t>
            </a:r>
          </a:p>
          <a:p>
            <a:r>
              <a:rPr lang="en-US" b="1" dirty="0"/>
              <a:t>Procedural Directions:</a:t>
            </a:r>
            <a:endParaRPr lang="en-US" dirty="0"/>
          </a:p>
          <a:p>
            <a:pPr marL="223251" indent="-223251" defTabSz="893003">
              <a:buFont typeface="+mj-lt"/>
              <a:buAutoNum type="arabicPeriod"/>
              <a:defRPr/>
            </a:pPr>
            <a:r>
              <a:rPr lang="en-US" dirty="0"/>
              <a:t>Provide copies of the handout (in</a:t>
            </a:r>
            <a:r>
              <a:rPr lang="en-US" baseline="0" dirty="0"/>
              <a:t>-person or online)</a:t>
            </a:r>
            <a:r>
              <a:rPr lang="en-US" dirty="0"/>
              <a:t> or refer to the Guidebook page 63 and highlight its important features.</a:t>
            </a:r>
          </a:p>
          <a:p>
            <a:pPr marL="223251" indent="-223251" defTabSz="893003">
              <a:buFont typeface="+mj-lt"/>
              <a:buAutoNum type="arabicPeriod"/>
              <a:defRPr/>
            </a:pPr>
            <a:r>
              <a:rPr lang="en-US" dirty="0">
                <a:solidFill>
                  <a:srgbClr val="000000"/>
                </a:solidFill>
                <a:cs typeface="Arial" charset="0"/>
              </a:rPr>
              <a:t>Have participants complete the first section</a:t>
            </a:r>
            <a:r>
              <a:rPr lang="en-US" baseline="0" dirty="0">
                <a:solidFill>
                  <a:srgbClr val="000000"/>
                </a:solidFill>
                <a:cs typeface="Arial" charset="0"/>
              </a:rPr>
              <a:t> and then</a:t>
            </a:r>
            <a:r>
              <a:rPr lang="en-US" dirty="0">
                <a:solidFill>
                  <a:srgbClr val="000000"/>
                </a:solidFill>
                <a:cs typeface="Arial" charset="0"/>
              </a:rPr>
              <a:t> as</a:t>
            </a:r>
            <a:r>
              <a:rPr lang="en-US" baseline="0" dirty="0">
                <a:solidFill>
                  <a:srgbClr val="000000"/>
                </a:solidFill>
                <a:cs typeface="Arial" charset="0"/>
              </a:rPr>
              <a:t> much as possible</a:t>
            </a:r>
            <a:r>
              <a:rPr lang="en-US" dirty="0">
                <a:solidFill>
                  <a:srgbClr val="000000"/>
                </a:solidFill>
                <a:cs typeface="Arial" charset="0"/>
              </a:rPr>
              <a:t>.</a:t>
            </a:r>
          </a:p>
          <a:p>
            <a:endParaRPr lang="en-US" dirty="0"/>
          </a:p>
          <a:p>
            <a:pPr defTabSz="937664" fontAlgn="base">
              <a:spcAft>
                <a:spcPct val="0"/>
              </a:spcAft>
              <a:defRPr/>
            </a:pPr>
            <a:r>
              <a:rPr lang="en-US" b="1" dirty="0">
                <a:solidFill>
                  <a:srgbClr val="000000"/>
                </a:solidFill>
                <a:cs typeface="Arial" charset="0"/>
              </a:rPr>
              <a:t>Presenter Notes:</a:t>
            </a:r>
          </a:p>
          <a:p>
            <a:pPr marL="171450" indent="-171450">
              <a:buFont typeface="Arial" panose="020B0604020202020204" pitchFamily="34" charset="0"/>
              <a:buChar char="•"/>
            </a:pPr>
            <a:r>
              <a:rPr lang="en-US" dirty="0"/>
              <a:t>This resource helps</a:t>
            </a:r>
            <a:r>
              <a:rPr lang="en-US" baseline="0" dirty="0"/>
              <a:t> organize information about the group.</a:t>
            </a:r>
          </a:p>
          <a:p>
            <a:pPr marL="171450" indent="-171450">
              <a:buFont typeface="Arial" panose="020B0604020202020204" pitchFamily="34" charset="0"/>
              <a:buChar char="•"/>
            </a:pPr>
            <a:r>
              <a:rPr lang="en-US" baseline="0" dirty="0"/>
              <a:t>As someone new to a group, it can be used to build an understanding about your purpose on the group, the structure of the group, and the processes the group uses.</a:t>
            </a:r>
          </a:p>
          <a:p>
            <a:pPr marL="171450" indent="-171450">
              <a:buFont typeface="Arial" panose="020B0604020202020204" pitchFamily="34" charset="0"/>
              <a:buChar char="•"/>
            </a:pPr>
            <a:r>
              <a:rPr lang="en-US" baseline="0" dirty="0"/>
              <a:t>As someone experienced on a group, it can be used to assess your own understanding of the group, as a resource for mentors and new members, or as an instrument to determine missing information about the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  Where</a:t>
            </a:r>
            <a:r>
              <a:rPr lang="en-US" baseline="0" dirty="0"/>
              <a:t> could you go to find information to complete the resource?</a:t>
            </a:r>
            <a:endParaRPr lang="en-US" dirty="0"/>
          </a:p>
          <a:p>
            <a:pPr marL="628650" lvl="1" indent="-171450">
              <a:buFont typeface="Arial" panose="020B0604020202020204" pitchFamily="34" charset="0"/>
              <a:buChar char="•"/>
            </a:pPr>
            <a:r>
              <a:rPr lang="en-US" baseline="0" dirty="0"/>
              <a:t>Possible answers:  Ask the group leader or your mentor, visit the group’s website, review the group’s bylaws and other written guidance  </a:t>
            </a:r>
            <a:r>
              <a:rPr lang="en-US" dirty="0"/>
              <a:t> </a:t>
            </a:r>
          </a:p>
          <a:p>
            <a:endParaRPr lang="en-US" dirty="0"/>
          </a:p>
          <a:p>
            <a:r>
              <a:rPr lang="en-US" b="1" dirty="0"/>
              <a:t>Activities  </a:t>
            </a:r>
            <a:endParaRPr lang="en-US" dirty="0"/>
          </a:p>
          <a:p>
            <a:r>
              <a:rPr lang="en-US" dirty="0"/>
              <a:t>Guidebook pg. 63:  What Information Do I Need to Know About the Group? </a:t>
            </a:r>
            <a:endParaRPr lang="en-US" b="1" dirty="0">
              <a:solidFill>
                <a:srgbClr val="000000"/>
              </a:solidFill>
              <a:cs typeface="Arial" charset="0"/>
            </a:endParaRPr>
          </a:p>
          <a:p>
            <a:pPr defTabSz="937664" fontAlgn="base">
              <a:spcAft>
                <a:spcPct val="0"/>
              </a:spcAft>
              <a:defRPr/>
            </a:pPr>
            <a:endParaRPr lang="en-US" b="1"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124</a:t>
            </a:fld>
            <a:endParaRPr lang="en-US"/>
          </a:p>
        </p:txBody>
      </p:sp>
    </p:spTree>
    <p:extLst>
      <p:ext uri="{BB962C8B-B14F-4D97-AF65-F5344CB8AC3E}">
        <p14:creationId xmlns:p14="http://schemas.microsoft.com/office/powerpoint/2010/main" val="32924086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557213"/>
            <a:ext cx="2330450" cy="1747837"/>
          </a:xfrm>
        </p:spPr>
      </p:sp>
      <p:sp>
        <p:nvSpPr>
          <p:cNvPr id="3" name="Notes Placeholder 2"/>
          <p:cNvSpPr>
            <a:spLocks noGrp="1"/>
          </p:cNvSpPr>
          <p:nvPr>
            <p:ph type="body" idx="1"/>
          </p:nvPr>
        </p:nvSpPr>
        <p:spPr>
          <a:xfrm>
            <a:off x="349582" y="2389076"/>
            <a:ext cx="6453837" cy="6374941"/>
          </a:xfrm>
        </p:spPr>
        <p:txBody>
          <a:bodyPr numCol="1"/>
          <a:lstStyle/>
          <a:p>
            <a:r>
              <a:rPr lang="en-US" b="1" dirty="0"/>
              <a:t>Slide #118:  </a:t>
            </a:r>
            <a:r>
              <a:rPr lang="en-US" dirty="0"/>
              <a:t>Your Role on the Group</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defTabSz="893003">
              <a:buFont typeface="+mj-lt"/>
              <a:buAutoNum type="arabicPeriod"/>
              <a:defRPr/>
            </a:pPr>
            <a:r>
              <a:rPr lang="en-US" dirty="0"/>
              <a:t>Discuss the different aspects of the family representative</a:t>
            </a:r>
            <a:r>
              <a:rPr lang="en-US" baseline="0" dirty="0"/>
              <a:t> on decision-making </a:t>
            </a:r>
            <a:r>
              <a:rPr lang="en-US" dirty="0"/>
              <a:t>groups.</a:t>
            </a:r>
          </a:p>
          <a:p>
            <a:pPr marL="223251" indent="-223251" defTabSz="893003">
              <a:buFont typeface="+mj-lt"/>
              <a:buAutoNum type="arabicPeriod"/>
              <a:defRPr/>
            </a:pPr>
            <a:r>
              <a:rPr lang="en-US" dirty="0"/>
              <a:t>Share a personal example of being</a:t>
            </a:r>
            <a:r>
              <a:rPr lang="en-US" baseline="0" dirty="0"/>
              <a:t> a representative on </a:t>
            </a:r>
            <a:r>
              <a:rPr lang="en-US" dirty="0"/>
              <a:t>a decision-making group.</a:t>
            </a:r>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As a family representative, you will be required to bring the family perspective to the decision-making process. </a:t>
            </a:r>
          </a:p>
          <a:p>
            <a:pPr marL="167438" indent="-167438">
              <a:buFont typeface="Arial" panose="020B0604020202020204" pitchFamily="34" charset="0"/>
              <a:buChar char="•"/>
            </a:pPr>
            <a:r>
              <a:rPr lang="en-US" dirty="0">
                <a:solidFill>
                  <a:srgbClr val="000000"/>
                </a:solidFill>
                <a:ea typeface="Times New Roman"/>
                <a:cs typeface="Calibri"/>
              </a:rPr>
              <a:t>When the families can’t physically be in the meeting, they rely on family representatives to bring their interests and concerns to the discussion.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The energy you will spend learning new skills, preparing for and attending meetings will be worth it, especially when you begin to see the results of your efforts.  </a:t>
            </a:r>
          </a:p>
          <a:p>
            <a:pPr marL="167438" indent="-167438">
              <a:buFont typeface="Arial" panose="020B0604020202020204" pitchFamily="34" charset="0"/>
              <a:buChar char="•"/>
            </a:pPr>
            <a:r>
              <a:rPr lang="en-US" dirty="0">
                <a:solidFill>
                  <a:srgbClr val="000000"/>
                </a:solidFill>
                <a:ea typeface="Times New Roman"/>
                <a:cs typeface="Calibri"/>
              </a:rPr>
              <a:t>There are a few things to do as you begin your new role.</a:t>
            </a:r>
            <a:endParaRPr lang="en-US" dirty="0">
              <a:ea typeface="Times New Roman"/>
              <a:cs typeface="Times New Roman"/>
            </a:endParaRPr>
          </a:p>
          <a:p>
            <a:pPr lvl="1" indent="-167438">
              <a:buFont typeface="Arial" panose="020B0604020202020204" pitchFamily="34" charset="0"/>
              <a:buChar char="•"/>
            </a:pPr>
            <a:r>
              <a:rPr lang="en-US" dirty="0">
                <a:solidFill>
                  <a:srgbClr val="000000"/>
                </a:solidFill>
                <a:ea typeface="Times New Roman"/>
                <a:cs typeface="Calibri"/>
              </a:rPr>
              <a:t>Connect with the parent who served before you to get an honest picture of your role.  </a:t>
            </a:r>
          </a:p>
          <a:p>
            <a:pPr lvl="1" indent="-167438">
              <a:buFont typeface="Arial" panose="020B0604020202020204" pitchFamily="34" charset="0"/>
              <a:buChar char="•"/>
            </a:pPr>
            <a:r>
              <a:rPr lang="en-US" dirty="0">
                <a:solidFill>
                  <a:srgbClr val="000000"/>
                </a:solidFill>
                <a:ea typeface="Times New Roman"/>
                <a:cs typeface="Calibri"/>
              </a:rPr>
              <a:t>Ask</a:t>
            </a:r>
            <a:r>
              <a:rPr lang="en-US" baseline="0" dirty="0">
                <a:solidFill>
                  <a:srgbClr val="000000"/>
                </a:solidFill>
                <a:ea typeface="Times New Roman"/>
                <a:cs typeface="Calibri"/>
              </a:rPr>
              <a:t> for</a:t>
            </a:r>
            <a:r>
              <a:rPr lang="en-US" dirty="0">
                <a:solidFill>
                  <a:srgbClr val="000000"/>
                </a:solidFill>
                <a:ea typeface="Times New Roman"/>
                <a:cs typeface="Calibri"/>
              </a:rPr>
              <a:t> a mentor in the group who can serve as your guide as you begin. </a:t>
            </a:r>
          </a:p>
          <a:p>
            <a:pPr lvl="1" indent="-167438">
              <a:buFont typeface="Arial" panose="020B0604020202020204" pitchFamily="34" charset="0"/>
              <a:buChar char="•"/>
            </a:pPr>
            <a:r>
              <a:rPr lang="en-US" dirty="0">
                <a:solidFill>
                  <a:srgbClr val="000000"/>
                </a:solidFill>
                <a:ea typeface="Times New Roman"/>
                <a:cs typeface="Calibri"/>
              </a:rPr>
              <a:t>Always try to come to the meeting prepared.  If the group will be reviewing a draft document at the meeting, it may be helpful to you to read a copy ahead of time. </a:t>
            </a:r>
          </a:p>
          <a:p>
            <a:pPr lvl="1" indent="-167438">
              <a:buFont typeface="Arial" panose="020B0604020202020204" pitchFamily="34" charset="0"/>
              <a:buChar char="•"/>
            </a:pPr>
            <a:r>
              <a:rPr lang="en-US" dirty="0">
                <a:solidFill>
                  <a:srgbClr val="000000"/>
                </a:solidFill>
                <a:ea typeface="Times New Roman"/>
                <a:cs typeface="Calibri"/>
              </a:rPr>
              <a:t>Find out if the group has by-laws or procedures that guide the way they operate.  If so, ask for a copy of the most recent version and review them.</a:t>
            </a:r>
            <a:endParaRPr lang="en-US" dirty="0">
              <a:ea typeface="Times New Roman"/>
              <a:cs typeface="Times New Roman"/>
            </a:endParaRPr>
          </a:p>
          <a:p>
            <a:pPr lvl="1" indent="-167438">
              <a:buFont typeface="Arial" panose="020B0604020202020204" pitchFamily="34" charset="0"/>
              <a:buChar char="•"/>
            </a:pPr>
            <a:r>
              <a:rPr lang="en-US" dirty="0">
                <a:solidFill>
                  <a:srgbClr val="000000"/>
                </a:solidFill>
                <a:ea typeface="Times New Roman"/>
                <a:cs typeface="Calibri"/>
              </a:rPr>
              <a:t>Ask what the process is for requesting reimbursement or a stipend.  Especially if childcare is needed in order for you to participate, you have out-of-pocket expenses, or if travel is required. </a:t>
            </a:r>
          </a:p>
          <a:p>
            <a:pPr lvl="1" indent="-167438">
              <a:buFont typeface="Arial" panose="020B0604020202020204" pitchFamily="34" charset="0"/>
              <a:buChar char="•"/>
            </a:pPr>
            <a:r>
              <a:rPr lang="en-US" dirty="0">
                <a:solidFill>
                  <a:srgbClr val="000000"/>
                </a:solidFill>
                <a:ea typeface="Times New Roman"/>
                <a:cs typeface="Calibri"/>
              </a:rPr>
              <a:t>Finally, make sure you plan your introduction carefully.  You may only have a few minutes or less to introduce yourself so you want to make sure you state a little about yourself, why you are here, and what YOU will bring to the group.  </a:t>
            </a:r>
            <a:endParaRPr lang="en-US" dirty="0"/>
          </a:p>
          <a:p>
            <a:endParaRPr lang="en-US" b="1"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125</a:t>
            </a:fld>
            <a:endParaRPr lang="en-US"/>
          </a:p>
        </p:txBody>
      </p:sp>
    </p:spTree>
    <p:extLst>
      <p:ext uri="{BB962C8B-B14F-4D97-AF65-F5344CB8AC3E}">
        <p14:creationId xmlns:p14="http://schemas.microsoft.com/office/powerpoint/2010/main" val="326349005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#119:  </a:t>
            </a:r>
            <a:r>
              <a:rPr lang="en-US" b="0" dirty="0"/>
              <a:t>Resource:</a:t>
            </a:r>
            <a:r>
              <a:rPr lang="en-US" b="0" baseline="0" dirty="0"/>
              <a:t>  Sharing Your Family Story</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Provide copies of the handout (in-person</a:t>
            </a:r>
            <a:r>
              <a:rPr lang="en-US" baseline="0" dirty="0"/>
              <a:t> or online)</a:t>
            </a:r>
            <a:r>
              <a:rPr lang="en-US" dirty="0"/>
              <a:t> or refer to the Guidebook page 65 and highlight its important features.</a:t>
            </a:r>
            <a:endParaRPr lang="en-US" dirty="0">
              <a:solidFill>
                <a:srgbClr val="000000"/>
              </a:solidFill>
              <a:cs typeface="Arial" charset="0"/>
            </a:endParaRPr>
          </a:p>
          <a:p>
            <a:pPr marL="223251" indent="-223251" defTabSz="893003">
              <a:buFont typeface="+mj-lt"/>
              <a:buAutoNum type="arabicPeriod"/>
              <a:defRPr/>
            </a:pPr>
            <a:r>
              <a:rPr lang="en-US" dirty="0">
                <a:solidFill>
                  <a:srgbClr val="000000"/>
                </a:solidFill>
                <a:cs typeface="Arial" charset="0"/>
              </a:rPr>
              <a:t>Have participants complete it.</a:t>
            </a:r>
          </a:p>
          <a:p>
            <a:endParaRPr lang="en-US" dirty="0"/>
          </a:p>
          <a:p>
            <a:r>
              <a:rPr lang="en-US" b="1" dirty="0"/>
              <a:t>Presenter Notes:</a:t>
            </a:r>
          </a:p>
          <a:p>
            <a:pPr marL="171450" indent="-171450">
              <a:buFont typeface="Arial" panose="020B0604020202020204" pitchFamily="34" charset="0"/>
              <a:buChar char="•"/>
            </a:pPr>
            <a:r>
              <a:rPr lang="en-US" dirty="0"/>
              <a:t>A</a:t>
            </a:r>
            <a:r>
              <a:rPr lang="en-US" baseline="0" dirty="0"/>
              <a:t>s mentioned in the previous slide, it is important to plan your introduction carefully.  </a:t>
            </a:r>
          </a:p>
          <a:p>
            <a:pPr marL="171450" indent="-171450">
              <a:buFont typeface="Arial" panose="020B0604020202020204" pitchFamily="34" charset="0"/>
              <a:buChar char="•"/>
            </a:pPr>
            <a:r>
              <a:rPr lang="en-US" baseline="0" dirty="0"/>
              <a:t>Keep it concise and relevant to the group.</a:t>
            </a:r>
          </a:p>
          <a:p>
            <a:pPr marL="171450" indent="-171450">
              <a:buFont typeface="Arial" panose="020B0604020202020204" pitchFamily="34" charset="0"/>
              <a:buChar char="•"/>
            </a:pPr>
            <a:r>
              <a:rPr lang="en-US" baseline="0" dirty="0"/>
              <a:t>Answer the 3 questions:</a:t>
            </a:r>
          </a:p>
          <a:p>
            <a:pPr marL="628650" lvl="1" indent="-171450">
              <a:buFont typeface="Arial" panose="020B0604020202020204" pitchFamily="34" charset="0"/>
              <a:buChar char="•"/>
            </a:pPr>
            <a:r>
              <a:rPr lang="en-US" baseline="0" dirty="0"/>
              <a:t>Who are you (relevant to the group)?</a:t>
            </a:r>
          </a:p>
          <a:p>
            <a:pPr marL="628650" lvl="1" indent="-171450">
              <a:buFont typeface="Arial" panose="020B0604020202020204" pitchFamily="34" charset="0"/>
              <a:buChar char="•"/>
            </a:pPr>
            <a:r>
              <a:rPr lang="en-US" baseline="0" dirty="0"/>
              <a:t>What brings you to the group?</a:t>
            </a:r>
          </a:p>
          <a:p>
            <a:pPr marL="628650" lvl="1" indent="-171450">
              <a:buFont typeface="Arial" panose="020B0604020202020204" pitchFamily="34" charset="0"/>
              <a:buChar char="•"/>
            </a:pPr>
            <a:r>
              <a:rPr lang="en-US" baseline="0" dirty="0"/>
              <a:t>What will YOU bring to the group?</a:t>
            </a:r>
            <a:r>
              <a:rPr lang="en-US" dirty="0"/>
              <a:t> </a:t>
            </a:r>
          </a:p>
          <a:p>
            <a:endParaRPr lang="en-US" dirty="0"/>
          </a:p>
          <a:p>
            <a:r>
              <a:rPr lang="en-US" b="1" dirty="0"/>
              <a:t>Activities  </a:t>
            </a:r>
            <a:endParaRPr lang="en-US" dirty="0"/>
          </a:p>
          <a:p>
            <a:r>
              <a:rPr lang="en-US" dirty="0"/>
              <a:t>Guidebook pg. 65:  Sharing My Family Story </a:t>
            </a:r>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126</a:t>
            </a:fld>
            <a:endParaRPr lang="en-US"/>
          </a:p>
        </p:txBody>
      </p:sp>
    </p:spTree>
    <p:extLst>
      <p:ext uri="{BB962C8B-B14F-4D97-AF65-F5344CB8AC3E}">
        <p14:creationId xmlns:p14="http://schemas.microsoft.com/office/powerpoint/2010/main" val="32397037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484188"/>
            <a:ext cx="2403475" cy="1801812"/>
          </a:xfrm>
        </p:spPr>
      </p:sp>
      <p:sp>
        <p:nvSpPr>
          <p:cNvPr id="3" name="Notes Placeholder 2"/>
          <p:cNvSpPr>
            <a:spLocks noGrp="1"/>
          </p:cNvSpPr>
          <p:nvPr>
            <p:ph type="body" idx="1"/>
          </p:nvPr>
        </p:nvSpPr>
        <p:spPr>
          <a:xfrm>
            <a:off x="273655" y="2389076"/>
            <a:ext cx="6453837" cy="6448216"/>
          </a:xfrm>
        </p:spPr>
        <p:txBody>
          <a:bodyPr/>
          <a:lstStyle/>
          <a:p>
            <a:r>
              <a:rPr lang="en-US" b="1" dirty="0"/>
              <a:t>Slide #120:  </a:t>
            </a:r>
            <a:r>
              <a:rPr lang="en-US" dirty="0"/>
              <a:t>Representing Others</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endParaRPr lang="en-US" dirty="0"/>
          </a:p>
          <a:p>
            <a:pPr marL="223251" indent="-223251">
              <a:buFont typeface="+mj-lt"/>
              <a:buAutoNum type="arabicPeriod"/>
            </a:pPr>
            <a:r>
              <a:rPr lang="en-US" dirty="0"/>
              <a:t>Offer examples of groups working with diverse communities. </a:t>
            </a:r>
          </a:p>
          <a:p>
            <a:pPr marL="223251" indent="-223251">
              <a:buFont typeface="+mj-lt"/>
              <a:buAutoNum type="arabicPeriod"/>
            </a:pPr>
            <a:r>
              <a:rPr lang="en-US" dirty="0"/>
              <a:t>Complete</a:t>
            </a:r>
            <a:r>
              <a:rPr lang="en-US" baseline="0" dirty="0"/>
              <a:t> suggested activity.</a:t>
            </a:r>
            <a:endParaRPr lang="en-US" dirty="0"/>
          </a:p>
          <a:p>
            <a:pPr defTabSz="946466" fontAlgn="base">
              <a:spcAft>
                <a:spcPct val="0"/>
              </a:spcAft>
              <a:defRPr/>
            </a:pPr>
            <a:endParaRPr lang="en-US" b="1" dirty="0">
              <a:solidFill>
                <a:srgbClr val="000000"/>
              </a:solidFill>
              <a:cs typeface="Arial" charset="0"/>
            </a:endParaRPr>
          </a:p>
          <a:p>
            <a:pPr defTabSz="946466" fontAlgn="base">
              <a:spcAft>
                <a:spcPct val="0"/>
              </a:spcAft>
              <a:defRPr/>
            </a:pPr>
            <a:r>
              <a:rPr lang="en-US" b="1" dirty="0">
                <a:solidFill>
                  <a:srgbClr val="000000"/>
                </a:solidFill>
                <a:cs typeface="Arial" charset="0"/>
              </a:rPr>
              <a:t>Presenter Notes:</a:t>
            </a:r>
          </a:p>
          <a:p>
            <a:pPr marL="167438" indent="-167438">
              <a:buFont typeface="Arial" panose="020B0604020202020204" pitchFamily="34" charset="0"/>
              <a:buChar char="•"/>
            </a:pPr>
            <a:r>
              <a:rPr lang="en-US" dirty="0"/>
              <a:t>A family</a:t>
            </a:r>
            <a:r>
              <a:rPr lang="en-US" baseline="0" dirty="0"/>
              <a:t> representative’</a:t>
            </a:r>
            <a:r>
              <a:rPr lang="en-US" dirty="0"/>
              <a:t>s role is to represent the voice of families in their community.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Family representatives on groups serve as liaisons to families by providing them with information they need to know.  This information will help families participate an contribute in meaningful ways.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Family representatives also help connect input and questions from families to the people who need this information.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As a</a:t>
            </a:r>
            <a:r>
              <a:rPr lang="en-US" baseline="0" dirty="0">
                <a:solidFill>
                  <a:srgbClr val="000000"/>
                </a:solidFill>
                <a:cs typeface="Arial" charset="0"/>
              </a:rPr>
              <a:t> family</a:t>
            </a:r>
            <a:r>
              <a:rPr lang="en-US" dirty="0">
                <a:solidFill>
                  <a:srgbClr val="000000"/>
                </a:solidFill>
                <a:cs typeface="Arial" charset="0"/>
              </a:rPr>
              <a:t> representative, remember it is your job to represent the voice of MANY families, not just your own.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It is your role to seek out and support the involvement of families who are interested in and potentially affected by the group’s decisions.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Be accessible to families and reach more people by attending parent group meetings and other community or school meetings and events.  Have your contact information available so families can call or email you.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Also always welcome ongoing input from families.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Provide feedback to families so they can see the impact they made by providing summary reports about the group’s decisions and posting them in places like libraries, grocery stores, and community centers. </a:t>
            </a:r>
          </a:p>
          <a:p>
            <a:pPr marL="167438" indent="-167438" defTabSz="946466" fontAlgn="base">
              <a:spcAft>
                <a:spcPct val="0"/>
              </a:spcAft>
              <a:buFont typeface="Arial" panose="020B0604020202020204" pitchFamily="34" charset="0"/>
              <a:buChar char="•"/>
              <a:defRPr/>
            </a:pPr>
            <a:r>
              <a:rPr lang="en-US" dirty="0">
                <a:solidFill>
                  <a:srgbClr val="000000"/>
                </a:solidFill>
                <a:cs typeface="Arial" charset="0"/>
              </a:rPr>
              <a:t>If you’re feeling like there are families that you haven’t been receiving any input from and want to represent better, you might need to reach out to them.  Some ideas are to:</a:t>
            </a:r>
          </a:p>
          <a:p>
            <a:pPr marL="613940" lvl="1" indent="-167438" defTabSz="946466" fontAlgn="base">
              <a:spcAft>
                <a:spcPct val="0"/>
              </a:spcAft>
              <a:buFont typeface="Arial" panose="020B0604020202020204" pitchFamily="34" charset="0"/>
              <a:buChar char="•"/>
              <a:defRPr/>
            </a:pPr>
            <a:r>
              <a:rPr lang="en-US" dirty="0">
                <a:solidFill>
                  <a:srgbClr val="000000"/>
                </a:solidFill>
                <a:cs typeface="Arial" charset="0"/>
              </a:rPr>
              <a:t>Create a brief survey.  Be mindful of confidentiality.</a:t>
            </a:r>
          </a:p>
          <a:p>
            <a:pPr marL="613940" lvl="1" indent="-167438" defTabSz="946466" fontAlgn="base">
              <a:spcAft>
                <a:spcPct val="0"/>
              </a:spcAft>
              <a:buFont typeface="Arial" panose="020B0604020202020204" pitchFamily="34" charset="0"/>
              <a:buChar char="•"/>
              <a:defRPr/>
            </a:pPr>
            <a:r>
              <a:rPr lang="en-US" dirty="0">
                <a:solidFill>
                  <a:srgbClr val="000000"/>
                </a:solidFill>
                <a:cs typeface="Arial" charset="0"/>
              </a:rPr>
              <a:t>Plan a focus group meeting for anyone interested in a specific topic, but remember to provide information in advance so people can prepare their thoughts.</a:t>
            </a:r>
          </a:p>
          <a:p>
            <a:pPr marL="613940" lvl="1" indent="-167438" defTabSz="946466" fontAlgn="base">
              <a:spcAft>
                <a:spcPct val="0"/>
              </a:spcAft>
              <a:buFont typeface="Arial" panose="020B0604020202020204" pitchFamily="34" charset="0"/>
              <a:buChar char="•"/>
              <a:defRPr/>
            </a:pPr>
            <a:r>
              <a:rPr lang="en-US" dirty="0">
                <a:solidFill>
                  <a:srgbClr val="000000"/>
                </a:solidFill>
                <a:cs typeface="Arial" charset="0"/>
              </a:rPr>
              <a:t>Offer to visit with families in their home or neighborhood location.</a:t>
            </a:r>
          </a:p>
          <a:p>
            <a:r>
              <a:rPr lang="en-US" dirty="0"/>
              <a:t>  </a:t>
            </a:r>
          </a:p>
          <a:p>
            <a:r>
              <a:rPr lang="en-US" b="1" dirty="0"/>
              <a:t>Activities  </a:t>
            </a:r>
            <a:endParaRPr lang="en-US" dirty="0"/>
          </a:p>
          <a:p>
            <a:r>
              <a:rPr lang="en-US" b="0" dirty="0"/>
              <a:t>Activity:  Representing</a:t>
            </a:r>
            <a:r>
              <a:rPr lang="en-US" b="0" baseline="0" dirty="0"/>
              <a:t> Families</a:t>
            </a:r>
            <a:endParaRPr lang="en-US" b="0"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127</a:t>
            </a:fld>
            <a:endParaRPr lang="en-US"/>
          </a:p>
        </p:txBody>
      </p:sp>
    </p:spTree>
    <p:extLst>
      <p:ext uri="{BB962C8B-B14F-4D97-AF65-F5344CB8AC3E}">
        <p14:creationId xmlns:p14="http://schemas.microsoft.com/office/powerpoint/2010/main" val="113160132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#121:  </a:t>
            </a:r>
            <a:r>
              <a:rPr lang="en-US" dirty="0"/>
              <a:t>Section 7</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Leading by Convening </a:t>
            </a:r>
            <a:r>
              <a:rPr lang="en-US" sz="1200" dirty="0">
                <a:hlinkClick r:id="rId3"/>
              </a:rPr>
              <a:t>www.servingongroups.org/leading-by-convening</a:t>
            </a:r>
            <a:endParaRPr lang="en-US" sz="1200" dirty="0"/>
          </a:p>
          <a:p>
            <a:pPr marL="393192" indent="-342900">
              <a:lnSpc>
                <a:spcPct val="120000"/>
              </a:lnSpc>
              <a:spcBef>
                <a:spcPts val="0"/>
              </a:spcBef>
            </a:pPr>
            <a:r>
              <a:rPr lang="en-US" sz="1200" b="1" dirty="0"/>
              <a:t>EPIC– Every Person Influences Children </a:t>
            </a:r>
            <a:r>
              <a:rPr lang="en-US" sz="1200" dirty="0"/>
              <a:t>(video-20:26) </a:t>
            </a:r>
            <a:r>
              <a:rPr lang="en-US" sz="1200" u="sng" dirty="0">
                <a:hlinkClick r:id="rId4"/>
              </a:rPr>
              <a:t>http://www.youtube.com/watch?v=BI4rqX_F69c</a:t>
            </a:r>
            <a:endParaRPr lang="en-US" sz="1200" dirty="0"/>
          </a:p>
          <a:p>
            <a:pPr marL="393192" indent="-342900">
              <a:lnSpc>
                <a:spcPct val="120000"/>
              </a:lnSpc>
              <a:spcBef>
                <a:spcPts val="0"/>
              </a:spcBef>
            </a:pPr>
            <a:r>
              <a:rPr lang="en-US" sz="1200" b="1" dirty="0"/>
              <a:t>Board of Management in Your Primary School: A Guide for Parents </a:t>
            </a:r>
            <a:r>
              <a:rPr lang="en-US" sz="1200" dirty="0">
                <a:hlinkClick r:id="rId5"/>
              </a:rPr>
              <a:t>https://www.educatetogether.ie/wordpress/wp-content/uploads/2010/02/the_board_of_management_in_your_primary_school__a_guide_for_parents.pdf</a:t>
            </a:r>
            <a:endParaRPr lang="en-US" sz="1200" dirty="0"/>
          </a:p>
          <a:p>
            <a:pPr marL="393192" indent="-342900">
              <a:lnSpc>
                <a:spcPct val="120000"/>
              </a:lnSpc>
              <a:spcBef>
                <a:spcPts val="0"/>
              </a:spcBef>
            </a:pPr>
            <a:r>
              <a:rPr lang="en-US" sz="1200" b="1" dirty="0"/>
              <a:t>Advocacy in Action: A Guide to State Education Parent Advisory Councils </a:t>
            </a:r>
            <a:r>
              <a:rPr lang="en-US" sz="1200" dirty="0">
                <a:hlinkClick r:id="rId6"/>
              </a:rPr>
              <a:t>https://www.parentcenterhub.org/wp-content/uploads/repo_items/National_SEPAC_Guide_120218.pdf</a:t>
            </a:r>
            <a:endParaRPr lang="en-US" sz="1200" dirty="0"/>
          </a:p>
          <a:p>
            <a:pPr marL="393192" indent="-342900">
              <a:lnSpc>
                <a:spcPct val="120000"/>
              </a:lnSpc>
              <a:spcBef>
                <a:spcPts val="0"/>
              </a:spcBef>
            </a:pPr>
            <a:r>
              <a:rPr lang="en-US" sz="1200" b="1" dirty="0"/>
              <a:t>Home and Community Positive Behavior Support Network (HCPBS) </a:t>
            </a:r>
            <a:r>
              <a:rPr lang="en-US" sz="1200" dirty="0">
                <a:hlinkClick r:id="rId7"/>
              </a:rPr>
              <a:t>https://hcpbs.org/</a:t>
            </a:r>
            <a:endParaRPr lang="en-US" sz="1200" dirty="0"/>
          </a:p>
          <a:p>
            <a:pPr marL="393192" indent="-342900">
              <a:lnSpc>
                <a:spcPct val="120000"/>
              </a:lnSpc>
              <a:spcBef>
                <a:spcPts val="0"/>
              </a:spcBef>
            </a:pPr>
            <a:r>
              <a:rPr lang="en-US" sz="1200" b="1" dirty="0"/>
              <a:t>Tips for Recruiting Patients &amp; Families to Serve in Advisory Roles </a:t>
            </a:r>
            <a:r>
              <a:rPr lang="en-US" sz="1200" u="sng" dirty="0">
                <a:hlinkClick r:id="rId8"/>
              </a:rPr>
              <a:t>http://www.ipfcc.org/resources/Tips_For_Recruiting.pdf</a:t>
            </a:r>
            <a:endParaRPr lang="en-US" sz="1200" u="sng" dirty="0"/>
          </a:p>
          <a:p>
            <a:pPr marL="393192" indent="-342900">
              <a:lnSpc>
                <a:spcPct val="120000"/>
              </a:lnSpc>
              <a:spcBef>
                <a:spcPts val="0"/>
              </a:spcBef>
            </a:pPr>
            <a:r>
              <a:rPr lang="en-US" sz="1200" b="1" dirty="0"/>
              <a:t>Diverse Voices Matter: Improving Diversity in Patient &amp; Family Advisory Councils </a:t>
            </a:r>
            <a:r>
              <a:rPr lang="en-US" sz="1200" dirty="0">
                <a:solidFill>
                  <a:srgbClr val="FFC000"/>
                </a:solidFill>
                <a:hlinkClick r:id="rId9"/>
              </a:rPr>
              <a:t>https://www.ipfcc.org/resources/Diverse-Voices-Matter.pdf</a:t>
            </a:r>
            <a:endParaRPr lang="en-US" sz="1200" dirty="0">
              <a:solidFill>
                <a:srgbClr val="FFC000"/>
              </a:solidFill>
            </a:endParaRPr>
          </a:p>
          <a:p>
            <a:endParaRPr lang="en-US" dirty="0"/>
          </a:p>
          <a:p>
            <a:r>
              <a:rPr lang="en-US" b="1" dirty="0"/>
              <a:t>Activities  </a:t>
            </a:r>
            <a:endParaRPr lang="en-US" dirty="0"/>
          </a:p>
          <a:p>
            <a:r>
              <a:rPr lang="en-US" dirty="0"/>
              <a:t>Handout:  Guidebook Sectional Resource List</a:t>
            </a:r>
          </a:p>
        </p:txBody>
      </p:sp>
      <p:sp>
        <p:nvSpPr>
          <p:cNvPr id="4" name="Slide Number Placeholder 3"/>
          <p:cNvSpPr>
            <a:spLocks noGrp="1"/>
          </p:cNvSpPr>
          <p:nvPr>
            <p:ph type="sldNum" sz="quarter" idx="10"/>
          </p:nvPr>
        </p:nvSpPr>
        <p:spPr/>
        <p:txBody>
          <a:bodyPr/>
          <a:lstStyle/>
          <a:p>
            <a:fld id="{1D94A9CC-91BA-4D30-8CFB-B7A6E1279EEA}" type="slidenum">
              <a:rPr lang="en-US" smtClean="0"/>
              <a:t>128</a:t>
            </a:fld>
            <a:endParaRPr lang="en-US"/>
          </a:p>
        </p:txBody>
      </p:sp>
    </p:spTree>
    <p:extLst>
      <p:ext uri="{BB962C8B-B14F-4D97-AF65-F5344CB8AC3E}">
        <p14:creationId xmlns:p14="http://schemas.microsoft.com/office/powerpoint/2010/main" val="383465737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#121:  </a:t>
            </a:r>
            <a:r>
              <a:rPr lang="en-US" dirty="0"/>
              <a:t>Section 7</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Wisconsin Board for People with Developmentally Disabilities </a:t>
            </a:r>
            <a:r>
              <a:rPr lang="en-US" sz="1200" dirty="0">
                <a:hlinkClick r:id="rId3"/>
              </a:rPr>
              <a:t>https://wi-bpdd.org/</a:t>
            </a:r>
            <a:endParaRPr lang="en-US" sz="1200" b="1" dirty="0"/>
          </a:p>
          <a:p>
            <a:pPr marL="393192" indent="-342900">
              <a:lnSpc>
                <a:spcPct val="120000"/>
              </a:lnSpc>
              <a:spcBef>
                <a:spcPts val="0"/>
              </a:spcBef>
            </a:pPr>
            <a:r>
              <a:rPr lang="en-US" sz="1200" b="1" dirty="0"/>
              <a:t>Guidelines for Exploring Interagency Opportunities </a:t>
            </a:r>
            <a:r>
              <a:rPr lang="en-US" sz="1200" b="1" dirty="0" err="1"/>
              <a:t>ACTion</a:t>
            </a:r>
            <a:r>
              <a:rPr lang="en-US" sz="1200" b="1" dirty="0"/>
              <a:t> Sheet </a:t>
            </a:r>
            <a:r>
              <a:rPr lang="en-US" sz="1200" u="sng" dirty="0">
                <a:hlinkClick r:id="rId4"/>
              </a:rPr>
              <a:t>http://www.pacer.org/Parent/php/PHP-c99.pdf</a:t>
            </a:r>
            <a:endParaRPr lang="en-US" sz="1200" dirty="0"/>
          </a:p>
          <a:p>
            <a:pPr marL="393192" indent="-342900">
              <a:lnSpc>
                <a:spcPct val="120000"/>
              </a:lnSpc>
              <a:spcBef>
                <a:spcPts val="0"/>
              </a:spcBef>
            </a:pPr>
            <a:r>
              <a:rPr lang="en-US" sz="1200" b="1" dirty="0"/>
              <a:t>From Experience to Influence: The Power of a Parent’s Story </a:t>
            </a:r>
            <a:r>
              <a:rPr lang="en-US" sz="1200" b="1" dirty="0" err="1"/>
              <a:t>ACTion</a:t>
            </a:r>
            <a:r>
              <a:rPr lang="en-US" sz="1200" b="1" dirty="0"/>
              <a:t> Sheet </a:t>
            </a:r>
            <a:r>
              <a:rPr lang="en-US" sz="1200" u="sng" dirty="0">
                <a:hlinkClick r:id="rId5"/>
              </a:rPr>
              <a:t>http://www.pacer.org/parent/php/php-c121.pdf</a:t>
            </a:r>
            <a:endParaRPr lang="en-US" sz="1200" u="sng" dirty="0"/>
          </a:p>
          <a:p>
            <a:pPr marL="393192" indent="-342900">
              <a:lnSpc>
                <a:spcPct val="120000"/>
              </a:lnSpc>
              <a:spcBef>
                <a:spcPts val="0"/>
              </a:spcBef>
            </a:pPr>
            <a:r>
              <a:rPr lang="en-US" sz="1200" b="1" dirty="0"/>
              <a:t>Five Top Tips for Engaging Families in Advisory Roles: Advice from a Family Leader </a:t>
            </a:r>
            <a:r>
              <a:rPr lang="en-US" sz="1200" dirty="0">
                <a:hlinkClick r:id="rId6"/>
              </a:rPr>
              <a:t>https://www.lpfch.org/publication/five-top-tips-engaging-families-advisory-roles-advice-family-leader</a:t>
            </a:r>
            <a:endParaRPr lang="en-US" sz="1200" dirty="0"/>
          </a:p>
          <a:p>
            <a:pPr marL="393192" indent="-342900">
              <a:lnSpc>
                <a:spcPct val="120000"/>
              </a:lnSpc>
              <a:spcBef>
                <a:spcPts val="0"/>
              </a:spcBef>
            </a:pPr>
            <a:r>
              <a:rPr lang="en-US" sz="1200" b="1" dirty="0"/>
              <a:t>National Association for Family, School, and Community Engagement </a:t>
            </a:r>
            <a:r>
              <a:rPr lang="en-US" sz="1200" dirty="0">
                <a:hlinkClick r:id="rId7"/>
              </a:rPr>
              <a:t>https://nafsce.org/page/About</a:t>
            </a:r>
            <a:endParaRPr lang="en-US" sz="1200" dirty="0"/>
          </a:p>
          <a:p>
            <a:pPr marL="393192" indent="-342900">
              <a:lnSpc>
                <a:spcPct val="120000"/>
              </a:lnSpc>
              <a:spcBef>
                <a:spcPts val="0"/>
              </a:spcBef>
            </a:pPr>
            <a:r>
              <a:rPr lang="en-US" sz="1200" b="1" dirty="0"/>
              <a:t>WI DPI Community of Practice Group on Assistive Technology </a:t>
            </a:r>
            <a:r>
              <a:rPr lang="en-US" sz="1200" dirty="0">
                <a:hlinkClick r:id="rId8"/>
              </a:rPr>
              <a:t>https://dpi.wi.gov/sped/educators/consultation/assistive-technology/at-forward</a:t>
            </a:r>
            <a:endParaRPr lang="en-US" sz="1200" dirty="0"/>
          </a:p>
          <a:p>
            <a:endParaRPr lang="en-US" dirty="0"/>
          </a:p>
          <a:p>
            <a:r>
              <a:rPr lang="en-US" b="1" dirty="0"/>
              <a:t>Activities  </a:t>
            </a:r>
            <a:endParaRPr lang="en-US" dirty="0"/>
          </a:p>
          <a:p>
            <a:r>
              <a:rPr lang="en-US" dirty="0"/>
              <a:t>Handout:  Guidebook Sectional Resource List</a:t>
            </a:r>
          </a:p>
        </p:txBody>
      </p:sp>
      <p:sp>
        <p:nvSpPr>
          <p:cNvPr id="4" name="Slide Number Placeholder 3"/>
          <p:cNvSpPr>
            <a:spLocks noGrp="1"/>
          </p:cNvSpPr>
          <p:nvPr>
            <p:ph type="sldNum" sz="quarter" idx="10"/>
          </p:nvPr>
        </p:nvSpPr>
        <p:spPr/>
        <p:txBody>
          <a:bodyPr/>
          <a:lstStyle/>
          <a:p>
            <a:fld id="{1D94A9CC-91BA-4D30-8CFB-B7A6E1279EEA}" type="slidenum">
              <a:rPr lang="en-US" smtClean="0"/>
              <a:t>129</a:t>
            </a:fld>
            <a:endParaRPr lang="en-US"/>
          </a:p>
        </p:txBody>
      </p:sp>
    </p:spTree>
    <p:extLst>
      <p:ext uri="{BB962C8B-B14F-4D97-AF65-F5344CB8AC3E}">
        <p14:creationId xmlns:p14="http://schemas.microsoft.com/office/powerpoint/2010/main" val="346196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#122: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#123:  </a:t>
            </a:r>
            <a:r>
              <a:rPr lang="en-US" dirty="0"/>
              <a:t>Skills for Serving</a:t>
            </a:r>
            <a:r>
              <a:rPr lang="en-US" baseline="0" dirty="0"/>
              <a:t> on Groups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pPr fontAlgn="base"/>
            <a:r>
              <a:rPr lang="en-US" b="1" dirty="0"/>
              <a:t>Presenter Notes:</a:t>
            </a:r>
            <a:endParaRPr lang="en-US" dirty="0"/>
          </a:p>
          <a:p>
            <a:pPr marL="167438" indent="-167438" fontAlgn="base">
              <a:buFont typeface="Arial" panose="020B0604020202020204" pitchFamily="34" charset="0"/>
              <a:buChar char="•"/>
            </a:pPr>
            <a:r>
              <a:rPr lang="en-US" dirty="0"/>
              <a:t>Remember that the most effective team work starts with well-prepared members! </a:t>
            </a:r>
          </a:p>
          <a:p>
            <a:pPr marL="167438" indent="-167438" fontAlgn="base">
              <a:buFont typeface="Arial" panose="020B0604020202020204" pitchFamily="34" charset="0"/>
              <a:buChar char="•"/>
            </a:pPr>
            <a:r>
              <a:rPr lang="en-US" dirty="0"/>
              <a:t>Necessary skills for serving on groups are preparing, participating, follow-up, and facilitating a meeting.</a:t>
            </a:r>
          </a:p>
          <a:p>
            <a:pPr marL="167438" indent="-167438" fontAlgn="base">
              <a:buFont typeface="Arial" panose="020B0604020202020204" pitchFamily="34" charset="0"/>
              <a:buChar char="•"/>
            </a:pPr>
            <a:r>
              <a:rPr lang="en-US" b="0" dirty="0"/>
              <a:t>We’ll take a look at each one of these areas in more detail</a:t>
            </a:r>
            <a:r>
              <a:rPr lang="en-US" b="0" baseline="0" dirty="0"/>
              <a:t> and provide tips and strategies to help you be the best group member that you can be.</a:t>
            </a:r>
            <a:r>
              <a:rPr lang="en-US" b="0" dirty="0"/>
              <a:t> </a:t>
            </a: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131</a:t>
            </a:fld>
            <a:endParaRPr lang="en-US"/>
          </a:p>
        </p:txBody>
      </p:sp>
    </p:spTree>
    <p:extLst>
      <p:ext uri="{BB962C8B-B14F-4D97-AF65-F5344CB8AC3E}">
        <p14:creationId xmlns:p14="http://schemas.microsoft.com/office/powerpoint/2010/main" val="21063768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0725" y="557213"/>
            <a:ext cx="2549525" cy="1911350"/>
          </a:xfrm>
        </p:spPr>
      </p:sp>
      <p:sp>
        <p:nvSpPr>
          <p:cNvPr id="3" name="Notes Placeholder 2"/>
          <p:cNvSpPr>
            <a:spLocks noGrp="1"/>
          </p:cNvSpPr>
          <p:nvPr>
            <p:ph type="body" idx="1"/>
          </p:nvPr>
        </p:nvSpPr>
        <p:spPr>
          <a:xfrm>
            <a:off x="425510" y="2535626"/>
            <a:ext cx="6226054" cy="6008565"/>
          </a:xfrm>
        </p:spPr>
        <p:txBody>
          <a:bodyPr/>
          <a:lstStyle/>
          <a:p>
            <a:r>
              <a:rPr lang="en-US" b="1" dirty="0"/>
              <a:t>Slide #124:  </a:t>
            </a:r>
            <a:r>
              <a:rPr lang="en-US" dirty="0"/>
              <a:t>Prepare for a Meeting</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a:buFont typeface="+mj-lt"/>
              <a:buAutoNum type="arabicPeriod"/>
            </a:pPr>
            <a:r>
              <a:rPr lang="en-US" dirty="0"/>
              <a:t>Discuss and provide examples of meeting preparation strategies.</a:t>
            </a:r>
          </a:p>
          <a:p>
            <a:pPr marL="223251" indent="-223251">
              <a:buFont typeface="+mj-lt"/>
              <a:buAutoNum type="arabicPeriod"/>
            </a:pPr>
            <a:r>
              <a:rPr lang="en-US" dirty="0"/>
              <a:t>Ask suggested activity question.</a:t>
            </a:r>
          </a:p>
          <a:p>
            <a:endParaRPr lang="en-US" dirty="0"/>
          </a:p>
          <a:p>
            <a:pPr defTabSz="946466" fontAlgn="base">
              <a:lnSpc>
                <a:spcPct val="80000"/>
              </a:lnSpc>
              <a:spcAft>
                <a:spcPct val="0"/>
              </a:spcAft>
              <a:defRPr/>
            </a:pPr>
            <a:r>
              <a:rPr lang="en-US" b="1" dirty="0">
                <a:solidFill>
                  <a:srgbClr val="000000"/>
                </a:solidFill>
                <a:cs typeface="Arial" charset="0"/>
              </a:rPr>
              <a:t>Presenter Notes:</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ea typeface="Times New Roman"/>
                <a:cs typeface="Calibri"/>
              </a:rPr>
              <a:t>To prepare for a meeting, some tips are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Keep a calendar.  Keep meeting dates and times recorded.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Read the agenda and additional</a:t>
            </a:r>
            <a:r>
              <a:rPr lang="en-US" baseline="0" dirty="0">
                <a:solidFill>
                  <a:srgbClr val="000000"/>
                </a:solidFill>
                <a:ea typeface="Times New Roman"/>
                <a:cs typeface="Calibri"/>
              </a:rPr>
              <a:t> items sent for the meeting</a:t>
            </a:r>
            <a:r>
              <a:rPr lang="en-US" dirty="0">
                <a:solidFill>
                  <a:srgbClr val="000000"/>
                </a:solidFill>
                <a:ea typeface="Times New Roman"/>
                <a:cs typeface="Calibri"/>
              </a:rPr>
              <a:t>.  Always try to get the agenda ahead of time so you can prepare for the meeting.  Even if there is no written agenda, you can ask the leader to list the meeting topics. Review past meeting minutes.  Read the minutes through for accuracy and to make sure they recorded all important information.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Organize your thoughts.  Think about and write down your comments ahead of time so that you will be prepared</a:t>
            </a:r>
            <a:r>
              <a:rPr lang="en-US" baseline="0" dirty="0">
                <a:solidFill>
                  <a:srgbClr val="000000"/>
                </a:solidFill>
                <a:ea typeface="Times New Roman"/>
                <a:cs typeface="Calibri"/>
              </a:rPr>
              <a:t> to discuss the agenda items and additional materials.</a:t>
            </a:r>
            <a:r>
              <a:rPr lang="en-US" dirty="0">
                <a:solidFill>
                  <a:srgbClr val="000000"/>
                </a:solidFill>
                <a:ea typeface="Times New Roman"/>
                <a:cs typeface="Calibri"/>
              </a:rPr>
              <a:t>  Remember, you are an equal member of the group and it is important for you to offer not only your thoughts, but the ideas and perspectives of all those you represent.  </a:t>
            </a:r>
            <a:endParaRPr lang="en-US" dirty="0">
              <a:ea typeface="Times New Roman"/>
              <a:cs typeface="Times New Roman"/>
            </a:endParaRPr>
          </a:p>
          <a:p>
            <a:pPr marL="613940" marR="0" lvl="1" indent="-1674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Calibri"/>
              </a:rPr>
              <a:t>Keep learning by researching</a:t>
            </a:r>
            <a:r>
              <a:rPr lang="en-US" baseline="0" dirty="0">
                <a:solidFill>
                  <a:srgbClr val="000000"/>
                </a:solidFill>
                <a:ea typeface="Times New Roman"/>
                <a:cs typeface="Calibri"/>
              </a:rPr>
              <a:t> items listed in the agenda and in the additional materials sent before the meeting</a:t>
            </a:r>
            <a:r>
              <a:rPr lang="en-US" dirty="0">
                <a:solidFill>
                  <a:srgbClr val="000000"/>
                </a:solidFill>
                <a:ea typeface="Times New Roman"/>
                <a:cs typeface="Calibri"/>
              </a:rPr>
              <a:t>.  Build an in-depth understanding of issues, the budgeting process, policy, etc.  </a:t>
            </a:r>
          </a:p>
          <a:p>
            <a:pPr marL="613940" marR="0" lvl="1" indent="-1674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Calibri"/>
              </a:rPr>
              <a:t>A few good ways to find more information are to:</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Visit your local library to ask for assistance to access online resources</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Practice good listening skills and communication skills</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Ask others where they find information about topics and issues you care about.</a:t>
            </a:r>
            <a:endParaRPr lang="en-US" dirty="0">
              <a:ea typeface="Times New Roman"/>
              <a:cs typeface="Times New Roman"/>
            </a:endParaRPr>
          </a:p>
          <a:p>
            <a:endParaRPr lang="en-US" dirty="0"/>
          </a:p>
          <a:p>
            <a:r>
              <a:rPr lang="en-US" b="1" dirty="0"/>
              <a:t>Activities  </a:t>
            </a:r>
            <a:endParaRPr lang="en-US" dirty="0"/>
          </a:p>
          <a:p>
            <a:pPr defTabSz="893003">
              <a:defRPr/>
            </a:pPr>
            <a:r>
              <a:rPr lang="en-US" dirty="0"/>
              <a:t>Question:  What do you do to prepare for a meeting?</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132</a:t>
            </a:fld>
            <a:endParaRPr lang="en-US"/>
          </a:p>
        </p:txBody>
      </p:sp>
    </p:spTree>
    <p:extLst>
      <p:ext uri="{BB962C8B-B14F-4D97-AF65-F5344CB8AC3E}">
        <p14:creationId xmlns:p14="http://schemas.microsoft.com/office/powerpoint/2010/main" val="148326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557213"/>
            <a:ext cx="2549525" cy="1911350"/>
          </a:xfrm>
        </p:spPr>
      </p:sp>
      <p:sp>
        <p:nvSpPr>
          <p:cNvPr id="3" name="Notes Placeholder 2"/>
          <p:cNvSpPr>
            <a:spLocks noGrp="1"/>
          </p:cNvSpPr>
          <p:nvPr>
            <p:ph type="body" idx="1"/>
          </p:nvPr>
        </p:nvSpPr>
        <p:spPr>
          <a:xfrm>
            <a:off x="425510" y="2535626"/>
            <a:ext cx="6226054" cy="6155115"/>
          </a:xfrm>
        </p:spPr>
        <p:txBody>
          <a:bodyPr/>
          <a:lstStyle/>
          <a:p>
            <a:r>
              <a:rPr lang="en-US" b="1" dirty="0"/>
              <a:t>Slide #125:  </a:t>
            </a:r>
            <a:r>
              <a:rPr lang="en-US" dirty="0"/>
              <a:t>Participate in a Meeting</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a:t>
            </a:r>
            <a:r>
              <a:rPr lang="en-US" baseline="0" dirty="0"/>
              <a:t> notes.</a:t>
            </a:r>
          </a:p>
          <a:p>
            <a:pPr marL="223251" indent="-223251">
              <a:buFont typeface="+mj-lt"/>
              <a:buAutoNum type="arabicPeriod"/>
            </a:pPr>
            <a:r>
              <a:rPr lang="en-US" dirty="0"/>
              <a:t>Discuss and provide examples of meeting participation strategies.</a:t>
            </a:r>
          </a:p>
          <a:p>
            <a:pPr marL="223251" indent="-223251">
              <a:buFont typeface="+mj-lt"/>
              <a:buAutoNum type="arabicPeriod"/>
            </a:pPr>
            <a:r>
              <a:rPr lang="en-US" dirty="0"/>
              <a:t>Ask suggested activity questions. </a:t>
            </a:r>
          </a:p>
          <a:p>
            <a:pPr marL="223251" indent="-223251">
              <a:buFont typeface="+mj-lt"/>
              <a:buAutoNum type="arabicPeriod"/>
            </a:pPr>
            <a:r>
              <a:rPr lang="en-US" dirty="0"/>
              <a:t>Lead suggested activity.</a:t>
            </a:r>
          </a:p>
          <a:p>
            <a:endParaRPr lang="en-US" dirty="0"/>
          </a:p>
          <a:p>
            <a:pPr defTabSz="946466" fontAlgn="base">
              <a:defRPr/>
            </a:pPr>
            <a:r>
              <a:rPr lang="en-US" b="1" dirty="0">
                <a:solidFill>
                  <a:srgbClr val="000000"/>
                </a:solidFill>
                <a:cs typeface="Arial" charset="0"/>
              </a:rPr>
              <a:t>Presenter Notes:</a:t>
            </a:r>
            <a:endParaRPr lang="en-US" dirty="0">
              <a:solidFill>
                <a:srgbClr val="000000"/>
              </a:solidFill>
              <a:cs typeface="Arial" charset="0"/>
            </a:endParaRPr>
          </a:p>
          <a:p>
            <a:pPr marL="167438" indent="-167438">
              <a:buFont typeface="Arial" panose="020B0604020202020204" pitchFamily="34" charset="0"/>
              <a:buChar char="•"/>
            </a:pPr>
            <a:r>
              <a:rPr lang="en-US" dirty="0">
                <a:solidFill>
                  <a:srgbClr val="000000"/>
                </a:solidFill>
                <a:ea typeface="Times New Roman"/>
                <a:cs typeface="Calibri"/>
              </a:rPr>
              <a:t>To participate in a group, attend all meetings.</a:t>
            </a:r>
            <a:r>
              <a:rPr lang="en-US" baseline="0" dirty="0">
                <a:solidFill>
                  <a:srgbClr val="000000"/>
                </a:solidFill>
                <a:ea typeface="Times New Roman"/>
                <a:cs typeface="Calibri"/>
              </a:rPr>
              <a:t>  Find out if all meetings are in-person or if there are alternative methods for participation such as conference calls, online meetings, etc.</a:t>
            </a:r>
            <a:endParaRPr lang="en-US" dirty="0">
              <a:solidFill>
                <a:srgbClr val="000000"/>
              </a:solidFill>
              <a:ea typeface="Times New Roman"/>
              <a:cs typeface="Calibri"/>
            </a:endParaRPr>
          </a:p>
          <a:p>
            <a:pPr marL="167438" indent="-167438">
              <a:buFont typeface="Arial" panose="020B0604020202020204" pitchFamily="34" charset="0"/>
              <a:buChar char="•"/>
            </a:pPr>
            <a:r>
              <a:rPr lang="en-US" dirty="0">
                <a:solidFill>
                  <a:srgbClr val="000000"/>
                </a:solidFill>
                <a:ea typeface="Times New Roman"/>
                <a:cs typeface="Calibri"/>
              </a:rPr>
              <a:t>Attending meetings helps build relationships and your own understanding of what the group is about and what the group is trying to do.  It also shows a commitment to the group. </a:t>
            </a:r>
          </a:p>
          <a:p>
            <a:pPr marL="167438" indent="-167438">
              <a:buFont typeface="Arial" panose="020B0604020202020204" pitchFamily="34" charset="0"/>
              <a:buChar char="•"/>
            </a:pPr>
            <a:r>
              <a:rPr lang="en-US" dirty="0">
                <a:solidFill>
                  <a:srgbClr val="000000"/>
                </a:solidFill>
                <a:ea typeface="Times New Roman"/>
                <a:cs typeface="Calibri"/>
              </a:rPr>
              <a:t>If you're unable to attend, remember to let the leader know ahead of time and make sure to get the notes or meeting minutes as soon as possible for your review. </a:t>
            </a:r>
            <a:endParaRPr lang="en-US" dirty="0">
              <a:ea typeface="Times New Roman"/>
              <a:cs typeface="Times New Roman"/>
            </a:endParaRPr>
          </a:p>
          <a:p>
            <a:pPr marL="167438" indent="-167438" defTabSz="946466" fontAlgn="base">
              <a:buFont typeface="Arial" panose="020B0604020202020204" pitchFamily="34" charset="0"/>
              <a:buChar char="•"/>
              <a:defRPr/>
            </a:pPr>
            <a:r>
              <a:rPr lang="en-US" dirty="0">
                <a:solidFill>
                  <a:srgbClr val="000000"/>
                </a:solidFill>
                <a:ea typeface="Times New Roman"/>
                <a:cs typeface="Calibri"/>
              </a:rPr>
              <a:t>Take notes to reference key points and assignments. </a:t>
            </a:r>
          </a:p>
          <a:p>
            <a:pPr marL="167438" indent="-167438" defTabSz="946466" fontAlgn="base">
              <a:buFont typeface="Arial" panose="020B0604020202020204" pitchFamily="34" charset="0"/>
              <a:buChar char="•"/>
              <a:defRPr/>
            </a:pPr>
            <a:r>
              <a:rPr lang="en-US" dirty="0">
                <a:solidFill>
                  <a:srgbClr val="000000"/>
                </a:solidFill>
                <a:ea typeface="Times New Roman"/>
                <a:cs typeface="Calibri"/>
              </a:rPr>
              <a:t>Learn the lingo like specific words and abbreviations used by members.  Create your own “cheat sheet”</a:t>
            </a:r>
            <a:r>
              <a:rPr lang="en-US" baseline="0" dirty="0">
                <a:solidFill>
                  <a:srgbClr val="000000"/>
                </a:solidFill>
                <a:ea typeface="Times New Roman"/>
                <a:cs typeface="Calibri"/>
              </a:rPr>
              <a:t> or list of commonly used words, acronyms, and phrases.</a:t>
            </a:r>
            <a:endParaRPr lang="en-US" dirty="0">
              <a:solidFill>
                <a:srgbClr val="000000"/>
              </a:solidFill>
              <a:ea typeface="Times New Roman"/>
              <a:cs typeface="Calibri"/>
            </a:endParaRPr>
          </a:p>
          <a:p>
            <a:pPr marL="167438" indent="-167438">
              <a:buFont typeface="Arial" panose="020B0604020202020204" pitchFamily="34" charset="0"/>
              <a:buChar char="•"/>
            </a:pPr>
            <a:r>
              <a:rPr lang="en-US" dirty="0">
                <a:solidFill>
                  <a:srgbClr val="000000"/>
                </a:solidFill>
                <a:ea typeface="Times New Roman"/>
                <a:cs typeface="Calibri"/>
              </a:rPr>
              <a:t>Also try a new role in the group like leading the discussion, recording the meeting minutes, or being timekeeper.  </a:t>
            </a:r>
          </a:p>
          <a:p>
            <a:pPr marL="613940" lvl="1" indent="-167438">
              <a:buFont typeface="Arial" panose="020B0604020202020204" pitchFamily="34" charset="0"/>
              <a:buChar char="•"/>
            </a:pPr>
            <a:r>
              <a:rPr lang="en-US" dirty="0">
                <a:solidFill>
                  <a:srgbClr val="000000"/>
                </a:solidFill>
                <a:ea typeface="Times New Roman"/>
                <a:cs typeface="Calibri"/>
              </a:rPr>
              <a:t>Some groups incorporate a rotating facilitator role so everyone is given the opportunity to facilitate a meeting.  This helps the group dynamics so one person doesn't dominate the leadership of the group</a:t>
            </a:r>
          </a:p>
          <a:p>
            <a:pPr marL="167438" indent="-167438">
              <a:buFont typeface="Arial" panose="020B0604020202020204" pitchFamily="34" charset="0"/>
              <a:buChar char="•"/>
            </a:pPr>
            <a:r>
              <a:rPr lang="en-US" dirty="0">
                <a:solidFill>
                  <a:srgbClr val="000000"/>
                </a:solidFill>
                <a:ea typeface="Times New Roman"/>
                <a:cs typeface="Calibri"/>
              </a:rPr>
              <a:t>Be a mentor to new members of the group once you have been serving on the group for a while and you feel comfortable.</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Listen for understanding.  When you do not understand what is being said, ask “What I think I hear you saying is…” which is also known as restating what you heard.  Then ask, “Is that right?”  This gives the speaker a chance to clarify and add more information, if needed.</a:t>
            </a:r>
            <a:endParaRPr lang="en-US" dirty="0">
              <a:ea typeface="Times New Roman"/>
              <a:cs typeface="Times New Roman"/>
            </a:endParaRPr>
          </a:p>
          <a:p>
            <a:endParaRPr lang="en-US" dirty="0"/>
          </a:p>
          <a:p>
            <a:r>
              <a:rPr lang="en-US" b="1" dirty="0"/>
              <a:t>Activities  </a:t>
            </a:r>
            <a:endParaRPr lang="en-US" dirty="0"/>
          </a:p>
          <a:p>
            <a:pPr defTabSz="893003">
              <a:defRPr/>
            </a:pPr>
            <a:r>
              <a:rPr lang="en-US" dirty="0"/>
              <a:t>Questions:  In the meetings in which you have participated, which of these strategies have you seen being used effectively?  Are there some skills that are missing?  How does that affect the effectiveness of the group?</a:t>
            </a:r>
          </a:p>
          <a:p>
            <a:pPr defTabSz="893003">
              <a:defRPr/>
            </a:pPr>
            <a:r>
              <a:rPr lang="en-US" dirty="0"/>
              <a:t>Activity:</a:t>
            </a:r>
            <a:r>
              <a:rPr lang="en-US" baseline="0" dirty="0"/>
              <a:t> Compass Points</a:t>
            </a:r>
            <a:endParaRPr lang="en-US" dirty="0"/>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133</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#126:  </a:t>
            </a:r>
            <a:r>
              <a:rPr lang="en-US" dirty="0"/>
              <a:t>Follow-Up after a Meeting</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a:t>
            </a:r>
            <a:r>
              <a:rPr lang="en-US" baseline="0" dirty="0"/>
              <a:t> notes.</a:t>
            </a:r>
          </a:p>
          <a:p>
            <a:pPr marL="223251" indent="-223251">
              <a:buFont typeface="+mj-lt"/>
              <a:buAutoNum type="arabicPeriod"/>
            </a:pPr>
            <a:r>
              <a:rPr lang="en-US" dirty="0"/>
              <a:t>Discuss and provide examples of meeting follow-up strategies. </a:t>
            </a:r>
          </a:p>
          <a:p>
            <a:endParaRPr lang="en-US" dirty="0"/>
          </a:p>
          <a:p>
            <a:pPr defTabSz="946466" fontAlgn="base">
              <a:lnSpc>
                <a:spcPct val="80000"/>
              </a:lnSpc>
              <a:spcAft>
                <a:spcPct val="0"/>
              </a:spcAft>
              <a:defRPr/>
            </a:pPr>
            <a:r>
              <a:rPr lang="en-US" b="1" dirty="0">
                <a:solidFill>
                  <a:srgbClr val="000000"/>
                </a:solidFill>
                <a:cs typeface="Arial" charset="0"/>
              </a:rPr>
              <a:t>Presenter Notes:</a:t>
            </a:r>
            <a:endParaRPr lang="en-US" dirty="0">
              <a:solidFill>
                <a:srgbClr val="000000"/>
              </a:solidFill>
              <a:cs typeface="Arial" charset="0"/>
            </a:endParaRPr>
          </a:p>
          <a:p>
            <a:pPr marL="167438" indent="-167438" defTabSz="893003" fontAlgn="base">
              <a:buFont typeface="Arial" panose="020B0604020202020204" pitchFamily="34" charset="0"/>
              <a:buChar char="•"/>
              <a:defRPr/>
            </a:pPr>
            <a:r>
              <a:rPr lang="en-US" dirty="0">
                <a:solidFill>
                  <a:srgbClr val="000000"/>
                </a:solidFill>
                <a:ea typeface="Times New Roman"/>
                <a:cs typeface="Calibri"/>
              </a:rPr>
              <a:t>There will typically be materials to read and activities between meetings.  Some groups have sub-groups that meet to carry out a specific task for the group.  Organizational skills are important to have to help you meet the responsibilities of your role.</a:t>
            </a:r>
            <a:endParaRPr lang="en-US" dirty="0"/>
          </a:p>
          <a:p>
            <a:pPr marL="167438" indent="-167438" fontAlgn="base">
              <a:buFont typeface="Arial" panose="020B0604020202020204" pitchFamily="34" charset="0"/>
              <a:buChar char="•"/>
            </a:pPr>
            <a:r>
              <a:rPr lang="en-US" dirty="0"/>
              <a:t>A great habit to get into is to do a follow-up after the meeting.  Do this by: </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Referring to your notes.  During the meeting, make a list of follow-up items and questions to ask.  This will help you keep track of important information to refer to after the meeting.</a:t>
            </a:r>
            <a:endParaRPr lang="en-US" dirty="0">
              <a:ea typeface="Times New Roman"/>
              <a:cs typeface="Times New Roman"/>
            </a:endParaRPr>
          </a:p>
          <a:p>
            <a:pPr marL="613940" lvl="1" indent="-167438" fontAlgn="base">
              <a:buFont typeface="Arial" panose="020B0604020202020204" pitchFamily="34" charset="0"/>
              <a:buChar char="•"/>
            </a:pPr>
            <a:r>
              <a:rPr lang="en-US" dirty="0">
                <a:solidFill>
                  <a:srgbClr val="000000"/>
                </a:solidFill>
                <a:ea typeface="Times New Roman"/>
                <a:cs typeface="Calibri"/>
              </a:rPr>
              <a:t>Staying organized.  Use a binder to store all material so it is easier to locate information during the meeting.  Make a separate labeled divider for: contacts, by-laws, ground rules, agendas, meeting notes, reports, projects, and reference materials. </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Use technology.  Electronic files that are sent to you ahead of time can be stored in a folder on your computer desktop for easy access.  If you have a laptop, you can type meeting notes into a document during the meeting.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Review written guidance like</a:t>
            </a:r>
            <a:r>
              <a:rPr lang="en-US" baseline="0" dirty="0">
                <a:solidFill>
                  <a:srgbClr val="000000"/>
                </a:solidFill>
                <a:ea typeface="Times New Roman"/>
                <a:cs typeface="Calibri"/>
              </a:rPr>
              <a:t> the group’s bylaws, procedures, etc.</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Reflect</a:t>
            </a:r>
            <a:r>
              <a:rPr lang="en-US" baseline="0" dirty="0">
                <a:solidFill>
                  <a:srgbClr val="000000"/>
                </a:solidFill>
                <a:ea typeface="Times New Roman"/>
                <a:cs typeface="Calibri"/>
              </a:rPr>
              <a:t> on what you learned and what was discussed during the meeting. </a:t>
            </a:r>
          </a:p>
          <a:p>
            <a:pPr marL="613940" lvl="1" indent="-167438">
              <a:lnSpc>
                <a:spcPct val="115000"/>
              </a:lnSpc>
              <a:buFont typeface="Arial" panose="020B0604020202020204" pitchFamily="34" charset="0"/>
              <a:buChar char="•"/>
            </a:pPr>
            <a:r>
              <a:rPr lang="en-US" baseline="0" dirty="0">
                <a:solidFill>
                  <a:srgbClr val="000000"/>
                </a:solidFill>
                <a:ea typeface="Times New Roman"/>
                <a:cs typeface="Calibri"/>
              </a:rPr>
              <a:t>Connect with a mentor to become more comfortable with the group work.</a:t>
            </a:r>
            <a:endParaRPr lang="en-US" dirty="0">
              <a:solidFill>
                <a:srgbClr val="000000"/>
              </a:solidFill>
              <a:ea typeface="Times New Roman"/>
              <a:cs typeface="Calibri"/>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Review data.  Take time to study the information and understand what the group is trying to do.</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Keep learning by researching the topics in other areas, states, organizations, and the like. Great ideas might come from looking at the work of others.  </a:t>
            </a:r>
            <a:endParaRPr lang="en-US" dirty="0">
              <a:ea typeface="Times New Roman"/>
              <a:cs typeface="Times New Roman"/>
            </a:endParaRP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134</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#127:  </a:t>
            </a:r>
            <a:r>
              <a:rPr lang="en-US" dirty="0"/>
              <a:t>Dealing with Conflict</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Discuss and provide examples of how to deal with conflict. </a:t>
            </a:r>
          </a:p>
          <a:p>
            <a:pPr marL="223251" indent="-223251">
              <a:buFont typeface="+mj-lt"/>
              <a:buAutoNum type="arabicPeriod"/>
            </a:pPr>
            <a:r>
              <a:rPr lang="en-US" dirty="0"/>
              <a:t>If time allows, have participants do the optional activity on conflict management styles.  </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Conflict is a natural part of group dynamics, but it can be complex.  </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Try to respect individual differences while helping people avoid becoming too entrenched in a fixed position.</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Keep an open mind - You might learn something</a:t>
            </a:r>
            <a:r>
              <a:rPr lang="en-US" baseline="0" dirty="0">
                <a:solidFill>
                  <a:srgbClr val="000000"/>
                </a:solidFill>
                <a:latin typeface="Times New Roman"/>
                <a:ea typeface="Times New Roman"/>
                <a:cs typeface="Times New Roman"/>
              </a:rPr>
              <a:t> or increase your understanding of another’s point of view.</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Use “I” statements,</a:t>
            </a:r>
            <a:r>
              <a:rPr lang="en-US" baseline="0" dirty="0">
                <a:solidFill>
                  <a:srgbClr val="000000"/>
                </a:solidFill>
                <a:latin typeface="Times New Roman"/>
                <a:ea typeface="Times New Roman"/>
                <a:cs typeface="Times New Roman"/>
              </a:rPr>
              <a:t> not “you” statements.</a:t>
            </a:r>
            <a:endParaRPr lang="en-US" dirty="0">
              <a:solidFill>
                <a:srgbClr val="000000"/>
              </a:solidFill>
              <a:latin typeface="Times New Roman"/>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Don't take things personally.</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Ask questions – Find out the facts by asking Who? What? When? And Why?</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Stay focused on the topic – Refer to the agenda as a reminder.</a:t>
            </a: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Focus on solutions.  If you provide an</a:t>
            </a:r>
            <a:r>
              <a:rPr lang="en-US" baseline="0" dirty="0">
                <a:solidFill>
                  <a:srgbClr val="000000"/>
                </a:solidFill>
                <a:latin typeface="Times New Roman"/>
                <a:ea typeface="Times New Roman"/>
                <a:cs typeface="Times New Roman"/>
              </a:rPr>
              <a:t> issue or concern, offer a solution or potential options.</a:t>
            </a:r>
            <a:r>
              <a:rPr lang="en-US" dirty="0">
                <a:latin typeface="Times New Roman"/>
                <a:ea typeface="Times New Roman"/>
                <a:cs typeface="Times New Roman"/>
              </a:rPr>
              <a:t> </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Take a break – If you feel overwhelmed, excuse yourself for a</a:t>
            </a:r>
            <a:r>
              <a:rPr lang="en-US" baseline="0" dirty="0">
                <a:solidFill>
                  <a:srgbClr val="000000"/>
                </a:solidFill>
                <a:latin typeface="Times New Roman"/>
                <a:ea typeface="Times New Roman"/>
                <a:cs typeface="Times New Roman"/>
              </a:rPr>
              <a:t> few</a:t>
            </a:r>
            <a:r>
              <a:rPr lang="en-US" dirty="0">
                <a:solidFill>
                  <a:srgbClr val="000000"/>
                </a:solidFill>
                <a:latin typeface="Times New Roman"/>
                <a:ea typeface="Times New Roman"/>
                <a:cs typeface="Times New Roman"/>
              </a:rPr>
              <a:t> minutes.</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Remember the group’s purpose at the center of the conversation.</a:t>
            </a:r>
            <a:r>
              <a:rPr lang="en-US" dirty="0"/>
              <a:t> </a:t>
            </a:r>
          </a:p>
          <a:p>
            <a:endParaRPr lang="en-US" dirty="0"/>
          </a:p>
          <a:p>
            <a:r>
              <a:rPr lang="en-US" b="1" dirty="0"/>
              <a:t>Activities  </a:t>
            </a:r>
            <a:endParaRPr lang="en-US" dirty="0"/>
          </a:p>
          <a:p>
            <a:pPr>
              <a:lnSpc>
                <a:spcPct val="115000"/>
              </a:lnSpc>
            </a:pPr>
            <a:r>
              <a:rPr lang="en-US" dirty="0">
                <a:solidFill>
                  <a:srgbClr val="000000"/>
                </a:solidFill>
                <a:ea typeface="Times New Roman"/>
                <a:cs typeface="Calibri"/>
              </a:rPr>
              <a:t>Conflict</a:t>
            </a:r>
            <a:r>
              <a:rPr lang="en-US" baseline="0" dirty="0">
                <a:solidFill>
                  <a:srgbClr val="000000"/>
                </a:solidFill>
                <a:ea typeface="Times New Roman"/>
                <a:cs typeface="Calibri"/>
              </a:rPr>
              <a:t> Management Styles</a:t>
            </a: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135</a:t>
            </a:fld>
            <a:endParaRPr lang="en-US"/>
          </a:p>
        </p:txBody>
      </p:sp>
    </p:spTree>
    <p:extLst>
      <p:ext uri="{BB962C8B-B14F-4D97-AF65-F5344CB8AC3E}">
        <p14:creationId xmlns:p14="http://schemas.microsoft.com/office/powerpoint/2010/main" val="33829190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484188"/>
            <a:ext cx="2476500" cy="1857375"/>
          </a:xfrm>
        </p:spPr>
      </p:sp>
      <p:sp>
        <p:nvSpPr>
          <p:cNvPr id="3" name="Notes Placeholder 2"/>
          <p:cNvSpPr>
            <a:spLocks noGrp="1"/>
          </p:cNvSpPr>
          <p:nvPr>
            <p:ph type="body" idx="1"/>
          </p:nvPr>
        </p:nvSpPr>
        <p:spPr>
          <a:xfrm>
            <a:off x="425510" y="2389076"/>
            <a:ext cx="6226054" cy="6228390"/>
          </a:xfrm>
        </p:spPr>
        <p:txBody>
          <a:bodyPr/>
          <a:lstStyle/>
          <a:p>
            <a:r>
              <a:rPr lang="en-US" b="1" dirty="0"/>
              <a:t>Slide #128:  </a:t>
            </a:r>
            <a:r>
              <a:rPr lang="en-US" dirty="0"/>
              <a:t>Resolving Conflict</a:t>
            </a:r>
          </a:p>
          <a:p>
            <a:r>
              <a:rPr lang="en-US" dirty="0"/>
              <a:t> </a:t>
            </a:r>
          </a:p>
          <a:p>
            <a:r>
              <a:rPr lang="en-US" b="1" dirty="0"/>
              <a:t>Procedural Directions:</a:t>
            </a:r>
            <a:endParaRPr lang="en-US" b="0"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Discuss and provide examples of how to resolve conflict. </a:t>
            </a:r>
          </a:p>
          <a:p>
            <a:pPr marL="223251" indent="-223251">
              <a:buFont typeface="+mj-lt"/>
              <a:buAutoNum type="arabicPeriod"/>
            </a:pPr>
            <a:r>
              <a:rPr lang="en-US" dirty="0"/>
              <a:t>Lead suggested activity.</a:t>
            </a:r>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To resolve conflict, follow these rules:</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Pay attention to the interests that are being presented: By listening carefully you'll most-likely understand why the person is adopting his or her position.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Listen first; talk second: To solve a problem effectively you have to understand where the other person is coming from before defending your own position.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Make sure that good relationships are the first priority: As far as possible, make sure that you treat the other calmly and that you try to build mutual respect. Do your best to be courteous to one another and remain constructive under pressure.</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Keep people and problems separate: Recognize that in many cases the other person is not just "being difficult" – real and valid differences can lie behind conflictive positions. By separating the problem from the person, real issues can be debated without damaging working relationships.</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Set out the "Facts": Agree and establish the objective, observable elements that will have an impact on the decision.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Explore options together: Be open to the idea that a third position may exist, and that you can get to this idea jointly.</a:t>
            </a:r>
            <a:endParaRPr lang="en-US" dirty="0">
              <a:solidFill>
                <a:schemeClr val="tx1"/>
              </a:solidFill>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Managed in the wrong way, real and legitimate differences between people can quickly spiral out of control, resulting in situations where cooperation breaks down and the group's mission is threatened.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To calm these situations down, it helps to take a positive approach to conflict resolution, where discussion is courteous and non-confrontational, and the focus is on issues rather than on individuals. If this is done, then, as long as people listen carefully and explore facts, issues and possible solutions properly, conflict can often be resolved effectively.</a:t>
            </a:r>
            <a:r>
              <a:rPr lang="en-US" dirty="0"/>
              <a:t> </a:t>
            </a:r>
          </a:p>
          <a:p>
            <a:endParaRPr lang="en-US" dirty="0"/>
          </a:p>
          <a:p>
            <a:r>
              <a:rPr lang="en-US" b="1" dirty="0"/>
              <a:t>Activities  </a:t>
            </a:r>
          </a:p>
          <a:p>
            <a:r>
              <a:rPr lang="en-US" b="0" dirty="0"/>
              <a:t>Activity:</a:t>
            </a:r>
            <a:r>
              <a:rPr lang="en-US" b="0" baseline="0" dirty="0"/>
              <a:t>  Listening Awareness Inventory</a:t>
            </a:r>
            <a:endParaRPr lang="en-US" b="0"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136</a:t>
            </a:fld>
            <a:endParaRPr lang="en-US"/>
          </a:p>
        </p:txBody>
      </p:sp>
    </p:spTree>
    <p:extLst>
      <p:ext uri="{BB962C8B-B14F-4D97-AF65-F5344CB8AC3E}">
        <p14:creationId xmlns:p14="http://schemas.microsoft.com/office/powerpoint/2010/main" val="33829190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#129:  </a:t>
            </a:r>
            <a:r>
              <a:rPr lang="en-US" dirty="0"/>
              <a:t>Facilitate a Meeting</a:t>
            </a:r>
          </a:p>
          <a:p>
            <a:r>
              <a:rPr lang="en-US" dirty="0"/>
              <a:t> </a:t>
            </a:r>
          </a:p>
          <a:p>
            <a:r>
              <a:rPr lang="en-US" b="1" dirty="0"/>
              <a:t>Procedural Directions:</a:t>
            </a:r>
            <a:endParaRPr lang="en-US" dirty="0"/>
          </a:p>
          <a:p>
            <a:pPr marL="334876" indent="-334876">
              <a:buFont typeface="+mj-lt"/>
              <a:buAutoNum type="arabicPeriod"/>
            </a:pPr>
            <a:r>
              <a:rPr lang="en-US" dirty="0"/>
              <a:t>Share information from the presenter</a:t>
            </a:r>
            <a:r>
              <a:rPr lang="en-US" baseline="0" dirty="0"/>
              <a:t> notes.</a:t>
            </a:r>
            <a:endParaRPr lang="en-US" dirty="0"/>
          </a:p>
          <a:p>
            <a:pPr marL="334876" indent="-334876">
              <a:buFont typeface="+mj-lt"/>
              <a:buAutoNum type="arabicPeriod"/>
            </a:pPr>
            <a:r>
              <a:rPr lang="en-US" dirty="0"/>
              <a:t>Discuss and provide examples of meeting facilitation strategies.</a:t>
            </a:r>
          </a:p>
          <a:p>
            <a:endParaRPr lang="en-US" dirty="0"/>
          </a:p>
          <a:p>
            <a:pPr fontAlgn="base"/>
            <a:r>
              <a:rPr lang="en-US" b="1" dirty="0"/>
              <a:t>Presenter Notes:</a:t>
            </a:r>
            <a:endParaRPr lang="en-US" dirty="0"/>
          </a:p>
          <a:p>
            <a:pPr marL="279063" indent="-279063" fontAlgn="base">
              <a:buFont typeface="Arial" panose="020B0604020202020204" pitchFamily="34" charset="0"/>
              <a:buChar char="•"/>
            </a:pPr>
            <a:r>
              <a:rPr lang="en-US" dirty="0"/>
              <a:t>An effective meeting starts with a good facilitator.  To facilitate a meeting, there are some common strategies good facilitators have.  </a:t>
            </a:r>
          </a:p>
          <a:p>
            <a:pPr marL="725565" lvl="1" indent="-279063">
              <a:buFont typeface="Arial" panose="020B0604020202020204" pitchFamily="34" charset="0"/>
              <a:buChar char="•"/>
            </a:pPr>
            <a:r>
              <a:rPr lang="en-US" dirty="0">
                <a:solidFill>
                  <a:srgbClr val="000000"/>
                </a:solidFill>
                <a:ea typeface="Times New Roman"/>
                <a:cs typeface="Calibri"/>
              </a:rPr>
              <a:t>They try to make everyone feel comfortable and valued by allowing time for 'small talk', thanking people for their participation, and using open body language, like uncrossed arms.</a:t>
            </a:r>
            <a:endParaRPr lang="en-US" dirty="0">
              <a:ea typeface="Times New Roman"/>
              <a:cs typeface="Times New Roman"/>
            </a:endParaRPr>
          </a:p>
          <a:p>
            <a:pPr marL="725565" lvl="1" indent="-279063">
              <a:buFont typeface="Arial" panose="020B0604020202020204" pitchFamily="34" charset="0"/>
              <a:buChar char="•"/>
            </a:pPr>
            <a:r>
              <a:rPr lang="en-US" dirty="0">
                <a:solidFill>
                  <a:srgbClr val="000000"/>
                </a:solidFill>
                <a:ea typeface="Times New Roman"/>
                <a:cs typeface="Calibri"/>
              </a:rPr>
              <a:t>They encourage participation by all members by using open-ended questions, dividing into small groups, and using flip charts and handouts.</a:t>
            </a:r>
          </a:p>
          <a:p>
            <a:pPr marL="1172066" lvl="2" indent="-279063">
              <a:buFont typeface="Arial" panose="020B0604020202020204" pitchFamily="34" charset="0"/>
              <a:buChar char="•"/>
            </a:pPr>
            <a:r>
              <a:rPr lang="en-US" dirty="0">
                <a:solidFill>
                  <a:srgbClr val="000000"/>
                </a:solidFill>
                <a:ea typeface="Times New Roman"/>
                <a:cs typeface="Calibri"/>
              </a:rPr>
              <a:t>Remember there are extremes of participation in groups so the facilitator needs to balance that.</a:t>
            </a:r>
            <a:endParaRPr lang="en-US" dirty="0">
              <a:ea typeface="Times New Roman"/>
              <a:cs typeface="Times New Roman"/>
            </a:endParaRPr>
          </a:p>
          <a:p>
            <a:pPr marL="725565" lvl="1" indent="-279063" fontAlgn="base">
              <a:buFont typeface="Arial" pitchFamily="34" charset="0"/>
              <a:buChar char="•"/>
            </a:pPr>
            <a:r>
              <a:rPr lang="en-US" dirty="0">
                <a:solidFill>
                  <a:srgbClr val="000000"/>
                </a:solidFill>
                <a:ea typeface="Times New Roman"/>
                <a:cs typeface="Calibri"/>
              </a:rPr>
              <a:t>They prevent or manage conflict by using team-building activities, setting ground rules, and drawing attention to things that everyone agrees on instead of focusing on the disagreements.</a:t>
            </a:r>
          </a:p>
          <a:p>
            <a:pPr marL="725565" lvl="1" indent="-279063" fontAlgn="base">
              <a:buFont typeface="Arial" pitchFamily="34" charset="0"/>
              <a:buChar char="•"/>
            </a:pPr>
            <a:r>
              <a:rPr lang="en-US" dirty="0"/>
              <a:t>They actively listen and observe the others in the group by scanning reactions to comments or issues.  </a:t>
            </a:r>
          </a:p>
          <a:p>
            <a:pPr marL="725565" lvl="1" indent="-279063" fontAlgn="base">
              <a:buFont typeface="Arial" pitchFamily="34" charset="0"/>
              <a:buChar char="•"/>
            </a:pPr>
            <a:r>
              <a:rPr lang="en-US" dirty="0"/>
              <a:t>They</a:t>
            </a:r>
            <a:r>
              <a:rPr lang="en-US" baseline="0" dirty="0"/>
              <a:t> clarify group discussions by summarizing and rephrasing what was said.  They may use the phrase “I hear that….”</a:t>
            </a:r>
            <a:endParaRPr lang="en-US" dirty="0"/>
          </a:p>
          <a:p>
            <a:pPr marL="725565" lvl="1" indent="-279063" fontAlgn="base">
              <a:buFont typeface="Arial" pitchFamily="34" charset="0"/>
              <a:buChar char="•"/>
            </a:pPr>
            <a:r>
              <a:rPr lang="en-US" dirty="0"/>
              <a:t>They also support quality decisions being made by reminding the group of the decision deadlines, reviewing the criteria and supporting information, and polling the group before major decisions to avoid surprises.</a:t>
            </a:r>
          </a:p>
          <a:p>
            <a:pPr marL="725565" lvl="1" indent="-279063" fontAlgn="base">
              <a:buFont typeface="Arial" pitchFamily="34" charset="0"/>
              <a:buChar char="•"/>
            </a:pPr>
            <a:r>
              <a:rPr lang="en-US" dirty="0"/>
              <a:t>They make sure the meetings stay on track and the group is getting done what needs to be done by keeping the group members focused, recording decisions, and developing an action plan. </a:t>
            </a:r>
          </a:p>
          <a:p>
            <a:pPr marL="725565" lvl="1" indent="-279063" fontAlgn="base">
              <a:buFont typeface="Arial" pitchFamily="34" charset="0"/>
              <a:buChar char="•"/>
            </a:pPr>
            <a:r>
              <a:rPr lang="en-US" dirty="0"/>
              <a:t>Finally,</a:t>
            </a:r>
            <a:r>
              <a:rPr lang="en-US" baseline="0" dirty="0"/>
              <a:t> they recognize and express appreciation for member contribution to the work of the group and participation during meetings and activities.</a:t>
            </a:r>
            <a:r>
              <a:rPr lang="en-US" dirty="0"/>
              <a:t> </a:t>
            </a:r>
            <a:r>
              <a:rPr lang="en-US" dirty="0">
                <a:solidFill>
                  <a:srgbClr val="000000"/>
                </a:solidFill>
                <a:ea typeface="Times New Roman"/>
                <a:cs typeface="Calibri"/>
              </a:rPr>
              <a:t>  </a:t>
            </a:r>
            <a:r>
              <a:rPr lang="en-US" dirty="0">
                <a:ea typeface="Times New Roman"/>
                <a:cs typeface="Times New Roman"/>
              </a:rPr>
              <a: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137</a:t>
            </a:fld>
            <a:endParaRPr lang="en-US"/>
          </a:p>
        </p:txBody>
      </p:sp>
    </p:spTree>
    <p:extLst>
      <p:ext uri="{BB962C8B-B14F-4D97-AF65-F5344CB8AC3E}">
        <p14:creationId xmlns:p14="http://schemas.microsoft.com/office/powerpoint/2010/main" val="343210731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#130:  </a:t>
            </a:r>
            <a:r>
              <a:rPr lang="en-US" dirty="0"/>
              <a:t>Section 8</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Meeting Preparation: Lead Effective Meetings </a:t>
            </a:r>
            <a:r>
              <a:rPr lang="en-US" sz="1200" dirty="0"/>
              <a:t>(video-6:24) </a:t>
            </a:r>
            <a:r>
              <a:rPr lang="en-US" sz="1200" dirty="0">
                <a:hlinkClick r:id="rId3"/>
              </a:rPr>
              <a:t>https://www.youtube.com/watch?v=itdYBXrJm-8</a:t>
            </a:r>
            <a:endParaRPr lang="en-US" sz="1200" dirty="0"/>
          </a:p>
          <a:p>
            <a:pPr marL="393192" indent="-342900">
              <a:lnSpc>
                <a:spcPct val="120000"/>
              </a:lnSpc>
              <a:spcBef>
                <a:spcPts val="0"/>
              </a:spcBef>
            </a:pPr>
            <a:r>
              <a:rPr lang="en-US" sz="1200" b="1" dirty="0"/>
              <a:t>Meeting Facilitation Tips: How to Facilitate Your 1</a:t>
            </a:r>
            <a:r>
              <a:rPr lang="en-US" sz="1200" b="1" baseline="30000" dirty="0"/>
              <a:t>st</a:t>
            </a:r>
            <a:r>
              <a:rPr lang="en-US" sz="1200" b="1" dirty="0"/>
              <a:t> Meeting </a:t>
            </a:r>
            <a:r>
              <a:rPr lang="en-US" sz="1200" dirty="0"/>
              <a:t>(video-6:07)</a:t>
            </a:r>
            <a:r>
              <a:rPr lang="en-US" sz="1200" u="sng" dirty="0">
                <a:hlinkClick r:id="rId4"/>
              </a:rPr>
              <a:t> </a:t>
            </a:r>
            <a:r>
              <a:rPr lang="en-US" sz="1200" b="1" u="sng" dirty="0">
                <a:hlinkClick r:id="rId4"/>
              </a:rPr>
              <a:t>https://www.youtube.com/watch?v=oPZJQ-Mhwq0</a:t>
            </a:r>
            <a:endParaRPr lang="en-US" sz="1200" b="1" u="sng" dirty="0"/>
          </a:p>
          <a:p>
            <a:pPr marL="393192" indent="-342900">
              <a:lnSpc>
                <a:spcPct val="120000"/>
              </a:lnSpc>
              <a:spcBef>
                <a:spcPts val="0"/>
              </a:spcBef>
            </a:pPr>
            <a:r>
              <a:rPr lang="en-US" sz="1200" b="1" dirty="0"/>
              <a:t>Applying Results-Based Facilitation in Virtual Settings (Annie E. Casey Foundation)</a:t>
            </a:r>
            <a:r>
              <a:rPr lang="en-US" sz="1200" dirty="0"/>
              <a:t> </a:t>
            </a:r>
            <a:r>
              <a:rPr lang="en-US" sz="1200" dirty="0">
                <a:hlinkClick r:id="rId5"/>
              </a:rPr>
              <a:t>https://www.aecf.org/blog/applying-results-based-facilitation-skills-in-virtual-meetings</a:t>
            </a:r>
            <a:endParaRPr lang="en-US" sz="1200" dirty="0"/>
          </a:p>
          <a:p>
            <a:pPr marL="393192" indent="-342900">
              <a:lnSpc>
                <a:spcPct val="120000"/>
              </a:lnSpc>
              <a:spcBef>
                <a:spcPts val="0"/>
              </a:spcBef>
            </a:pPr>
            <a:r>
              <a:rPr lang="en-US" sz="1200" b="1" dirty="0"/>
              <a:t>Virtual Meetings Etiquette-Do’s &amp; Don’ts </a:t>
            </a:r>
            <a:r>
              <a:rPr lang="en-US" sz="1200" dirty="0"/>
              <a:t>(video-7:56) </a:t>
            </a:r>
            <a:r>
              <a:rPr lang="en-US" sz="1200" dirty="0">
                <a:hlinkClick r:id="rId6"/>
              </a:rPr>
              <a:t>https://www.youtube.com/watch?v=HYUVXQfaVp0</a:t>
            </a:r>
            <a:endParaRPr lang="en-US" sz="1200" dirty="0"/>
          </a:p>
          <a:p>
            <a:pPr marL="393192" indent="-342900">
              <a:lnSpc>
                <a:spcPct val="120000"/>
              </a:lnSpc>
              <a:spcBef>
                <a:spcPts val="0"/>
              </a:spcBef>
            </a:pPr>
            <a:r>
              <a:rPr lang="en-US" sz="1200" b="1" dirty="0"/>
              <a:t>Developing Facilitation Skills Toolkit </a:t>
            </a:r>
            <a:r>
              <a:rPr lang="en-US" sz="1200" u="sng" dirty="0">
                <a:hlinkClick r:id="rId7"/>
              </a:rPr>
              <a:t>http://ctb.ku.edu/en/tablecontents/sub_section_main_1154.aspx</a:t>
            </a:r>
            <a:endParaRPr lang="en-US" sz="1200" dirty="0"/>
          </a:p>
          <a:p>
            <a:pPr marL="393192" indent="-342900">
              <a:lnSpc>
                <a:spcPct val="120000"/>
              </a:lnSpc>
              <a:spcBef>
                <a:spcPts val="0"/>
              </a:spcBef>
            </a:pPr>
            <a:r>
              <a:rPr lang="en-US" sz="1200" b="1" dirty="0"/>
              <a:t>Planning and Structuring Effective Meetings - Skills You Need </a:t>
            </a:r>
            <a:r>
              <a:rPr lang="en-US" sz="1200" u="sng" dirty="0">
                <a:hlinkClick r:id="rId8"/>
              </a:rPr>
              <a:t>http://www.skillsyouneed.com/ips/meetings.html</a:t>
            </a:r>
            <a:endParaRPr lang="en-US" sz="1200" dirty="0"/>
          </a:p>
          <a:p>
            <a:pPr marL="393192" indent="-342900">
              <a:lnSpc>
                <a:spcPct val="120000"/>
              </a:lnSpc>
              <a:spcBef>
                <a:spcPts val="0"/>
              </a:spcBef>
            </a:pPr>
            <a:r>
              <a:rPr lang="en-US" sz="1200" b="1" dirty="0"/>
              <a:t>Forming, Storming, Norming, and Performing: Model for Nurturing a Team to High Performance </a:t>
            </a:r>
            <a:r>
              <a:rPr lang="en-US" sz="1200" dirty="0"/>
              <a:t>(incl. video-1:58)</a:t>
            </a:r>
            <a:r>
              <a:rPr lang="en-US" sz="1200" b="1" u="sng" dirty="0">
                <a:hlinkClick r:id="rId9"/>
              </a:rPr>
              <a:t> </a:t>
            </a:r>
            <a:r>
              <a:rPr lang="en-US" sz="1200" u="sng" dirty="0">
                <a:hlinkClick r:id="rId9"/>
              </a:rPr>
              <a:t>http://www.mindtools.com/pages/article/newLDR_86.htm</a:t>
            </a:r>
            <a:endParaRPr lang="en-US" sz="1100" b="1" dirty="0"/>
          </a:p>
          <a:p>
            <a:endParaRPr lang="en-US" dirty="0"/>
          </a:p>
          <a:p>
            <a:r>
              <a:rPr lang="en-US" u="sng" dirty="0">
                <a:hlinkClick r:id="rId9"/>
              </a:rPr>
              <a:t>http://www.mindtools.com/pages/article/newLDR_86.htm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138</a:t>
            </a:fld>
            <a:endParaRPr lang="en-US"/>
          </a:p>
        </p:txBody>
      </p:sp>
    </p:spTree>
    <p:extLst>
      <p:ext uri="{BB962C8B-B14F-4D97-AF65-F5344CB8AC3E}">
        <p14:creationId xmlns:p14="http://schemas.microsoft.com/office/powerpoint/2010/main" val="2136572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#130:  </a:t>
            </a:r>
            <a:r>
              <a:rPr lang="en-US" dirty="0"/>
              <a:t>Section 8</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Conflict Resolution: Using the Interest-based Rational Approach </a:t>
            </a:r>
            <a:r>
              <a:rPr lang="en-US" sz="1200" dirty="0"/>
              <a:t>(incl. video-2:57)</a:t>
            </a:r>
            <a:r>
              <a:rPr lang="en-US" sz="1200" u="sng" dirty="0">
                <a:hlinkClick r:id="rId3"/>
              </a:rPr>
              <a:t> http://www.mindtools.com/pages/article/newLDR_81.htm</a:t>
            </a:r>
            <a:endParaRPr lang="en-US" sz="1200" dirty="0"/>
          </a:p>
          <a:p>
            <a:pPr marL="393192" indent="-342900">
              <a:lnSpc>
                <a:spcPct val="120000"/>
              </a:lnSpc>
              <a:spcBef>
                <a:spcPts val="0"/>
              </a:spcBef>
            </a:pPr>
            <a:r>
              <a:rPr lang="en-US" sz="1200" b="1" dirty="0"/>
              <a:t>When Conflict Arises: Working with Emotion </a:t>
            </a:r>
            <a:r>
              <a:rPr lang="en-US" sz="1200" dirty="0"/>
              <a:t>(video-16:21) </a:t>
            </a:r>
            <a:r>
              <a:rPr lang="en-US" sz="1200" dirty="0">
                <a:hlinkClick r:id="rId4"/>
              </a:rPr>
              <a:t>https://www.wsems.us/multimedia/videos/when-conflict-arises/</a:t>
            </a:r>
            <a:endParaRPr lang="en-US" sz="1200" dirty="0"/>
          </a:p>
          <a:p>
            <a:pPr marL="393192" indent="-342900">
              <a:lnSpc>
                <a:spcPct val="120000"/>
              </a:lnSpc>
              <a:spcBef>
                <a:spcPts val="0"/>
              </a:spcBef>
            </a:pPr>
            <a:r>
              <a:rPr lang="en-US" sz="1200" b="1" dirty="0">
                <a:cs typeface="Calibri" panose="020F0502020204030204" pitchFamily="34" charset="0"/>
              </a:rPr>
              <a:t>Handling Disagreements Productively </a:t>
            </a:r>
            <a:r>
              <a:rPr lang="en-US" sz="1200" dirty="0">
                <a:cs typeface="Calibri" panose="020F0502020204030204" pitchFamily="34" charset="0"/>
                <a:hlinkClick r:id="rId5"/>
              </a:rPr>
              <a:t>http://parents-teachers.com/lib/Disagreements_Between_Parents_And_Teachers_-_Handling_Them_Productively/</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The Big Bang Theory on Active Listening </a:t>
            </a:r>
            <a:r>
              <a:rPr lang="en-US" sz="1200" dirty="0">
                <a:cs typeface="Calibri" panose="020F0502020204030204" pitchFamily="34" charset="0"/>
              </a:rPr>
              <a:t>(video-1:55) </a:t>
            </a:r>
            <a:r>
              <a:rPr lang="en-US" sz="1200" dirty="0">
                <a:cs typeface="Calibri" panose="020F0502020204030204" pitchFamily="34" charset="0"/>
                <a:hlinkClick r:id="rId6"/>
              </a:rPr>
              <a:t>https://www.youtube.com/watch?v=3_dAkDsBQyk</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5 Ways to Listen Better</a:t>
            </a:r>
            <a:r>
              <a:rPr lang="en-US" sz="1200" dirty="0">
                <a:cs typeface="Calibri" panose="020F0502020204030204" pitchFamily="34" charset="0"/>
              </a:rPr>
              <a:t>(TED Talk video-7:51) </a:t>
            </a:r>
            <a:r>
              <a:rPr lang="en-US" sz="1200" dirty="0">
                <a:cs typeface="Calibri" panose="020F0502020204030204" pitchFamily="34" charset="0"/>
                <a:hlinkClick r:id="rId7"/>
              </a:rPr>
              <a:t>https://www.youtube.com/watch?v=cSohjlYQI2A</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Listening Skills </a:t>
            </a:r>
            <a:r>
              <a:rPr lang="en-US" sz="1200" dirty="0">
                <a:cs typeface="Calibri" panose="020F0502020204030204" pitchFamily="34" charset="0"/>
              </a:rPr>
              <a:t>(video-7:48) </a:t>
            </a:r>
            <a:r>
              <a:rPr lang="en-US" sz="1200" dirty="0">
                <a:cs typeface="Calibri" panose="020F0502020204030204" pitchFamily="34" charset="0"/>
                <a:hlinkClick r:id="rId8"/>
              </a:rPr>
              <a:t>https://www.youtube.com/watch?v=B8EJVcRJSXo</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Communicate - Paraphrasing </a:t>
            </a:r>
            <a:r>
              <a:rPr lang="en-US" sz="1200" dirty="0">
                <a:cs typeface="Calibri" panose="020F0502020204030204" pitchFamily="34" charset="0"/>
              </a:rPr>
              <a:t>(video-3:42) </a:t>
            </a:r>
            <a:r>
              <a:rPr lang="en-US" sz="1200" dirty="0">
                <a:cs typeface="Calibri" panose="020F0502020204030204" pitchFamily="34" charset="0"/>
                <a:hlinkClick r:id="rId9"/>
              </a:rPr>
              <a:t>https://www.youtube.com/watch?v=5JL2iizK2c0</a:t>
            </a:r>
            <a:endParaRPr lang="en-US" sz="1200" dirty="0">
              <a:cs typeface="Calibri" panose="020F0502020204030204" pitchFamily="34" charset="0"/>
            </a:endParaRPr>
          </a:p>
          <a:p>
            <a:endParaRPr lang="en-US" dirty="0"/>
          </a:p>
          <a:p>
            <a:r>
              <a:rPr lang="en-US" u="sng" dirty="0">
                <a:hlinkClick r:id="rId10"/>
              </a:rPr>
              <a:t>http://www.mindtools.com/pages/article/newLDR_86.htm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139</a:t>
            </a:fld>
            <a:endParaRPr lang="en-US"/>
          </a:p>
        </p:txBody>
      </p:sp>
    </p:spTree>
    <p:extLst>
      <p:ext uri="{BB962C8B-B14F-4D97-AF65-F5344CB8AC3E}">
        <p14:creationId xmlns:p14="http://schemas.microsoft.com/office/powerpoint/2010/main" val="18295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#13:  </a:t>
            </a:r>
            <a:r>
              <a:rPr lang="en-US" dirty="0"/>
              <a:t>Section 1 Introduction</a:t>
            </a:r>
          </a:p>
          <a:p>
            <a:endParaRPr lang="en-US" dirty="0"/>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a:buFont typeface="Arial" panose="020B0604020202020204" pitchFamily="34" charset="0"/>
              <a:buChar char="•"/>
            </a:pPr>
            <a:r>
              <a:rPr lang="en-US" dirty="0"/>
              <a:t> By the end of Section</a:t>
            </a:r>
            <a:r>
              <a:rPr lang="en-US" baseline="0" dirty="0"/>
              <a:t> 1, participants will: </a:t>
            </a:r>
          </a:p>
          <a:p>
            <a:pPr marL="613940" lvl="1" indent="-167438">
              <a:buFont typeface="Arial" panose="020B0604020202020204" pitchFamily="34" charset="0"/>
              <a:buChar char="•"/>
            </a:pPr>
            <a:r>
              <a:rPr lang="en-US" baseline="0" dirty="0"/>
              <a:t>Engage in a self-reflection of their experiences, knowledge, skills, and interests as individuals and as group/team members</a:t>
            </a:r>
          </a:p>
          <a:p>
            <a:pPr marL="613940" lvl="1" indent="-167438">
              <a:buFont typeface="Arial" panose="020B0604020202020204" pitchFamily="34" charset="0"/>
              <a:buChar char="•"/>
            </a:pPr>
            <a:r>
              <a:rPr lang="en-US" baseline="0" dirty="0"/>
              <a:t>Become aware of possibilities to use their experiences, knowledge, skills, and interests in future group/team roles</a:t>
            </a:r>
          </a:p>
          <a:p>
            <a:pPr marL="613940" lvl="1" indent="-167438">
              <a:buFont typeface="Arial" panose="020B0604020202020204" pitchFamily="34" charset="0"/>
              <a:buChar char="•"/>
            </a:pPr>
            <a:r>
              <a:rPr lang="en-US" baseline="0" dirty="0"/>
              <a:t>Learn of decision-making opportunities to explore that match their time/energy availability and current interests</a:t>
            </a:r>
            <a:endParaRPr lang="en-US" dirty="0"/>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14</a:t>
            </a:fld>
            <a:endParaRPr lang="en-US"/>
          </a:p>
        </p:txBody>
      </p:sp>
    </p:spTree>
    <p:extLst>
      <p:ext uri="{BB962C8B-B14F-4D97-AF65-F5344CB8AC3E}">
        <p14:creationId xmlns:p14="http://schemas.microsoft.com/office/powerpoint/2010/main" val="273735494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#131:  </a:t>
            </a:r>
            <a:r>
              <a:rPr lang="en-US" b="0" dirty="0"/>
              <a:t>Guidebook</a:t>
            </a:r>
            <a:r>
              <a:rPr lang="en-US" b="0" baseline="0" dirty="0"/>
              <a:t> Sections for Personal or Group Skills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*Slide contains animation.  Click for animation to appear.</a:t>
            </a:r>
          </a:p>
          <a:p>
            <a:pPr marL="223251" indent="-223251">
              <a:buFont typeface="+mj-lt"/>
              <a:buAutoNum type="arabicPeriod"/>
            </a:pPr>
            <a:r>
              <a:rPr lang="en-US" dirty="0"/>
              <a:t>Share information from the presenter notes.</a:t>
            </a:r>
          </a:p>
          <a:p>
            <a:endParaRPr lang="en-US" dirty="0"/>
          </a:p>
          <a:p>
            <a:r>
              <a:rPr lang="en-US" b="1" dirty="0"/>
              <a:t>Presenter Notes:</a:t>
            </a:r>
          </a:p>
          <a:p>
            <a:pPr marL="167438" indent="-167438" defTabSz="893003" fontAlgn="base">
              <a:buFont typeface="Arial" panose="020B0604020202020204" pitchFamily="34" charset="0"/>
              <a:buChar char="•"/>
              <a:defRPr/>
            </a:pPr>
            <a:r>
              <a:rPr lang="en-US" dirty="0">
                <a:solidFill>
                  <a:prstClr val="black"/>
                </a:solidFill>
              </a:rPr>
              <a:t>If you are someone who is interested in learning about personal skills for serving on a group, then you will want to review: </a:t>
            </a:r>
          </a:p>
          <a:p>
            <a:pPr marL="613940" lvl="1" indent="-167438" defTabSz="893003" fontAlgn="base">
              <a:buFont typeface="Arial" panose="020B0604020202020204" pitchFamily="34" charset="0"/>
              <a:buChar char="•"/>
              <a:defRPr/>
            </a:pPr>
            <a:r>
              <a:rPr lang="en-US" dirty="0">
                <a:solidFill>
                  <a:prstClr val="black"/>
                </a:solidFill>
              </a:rPr>
              <a:t>Section 1 – Opportunities to Get Involved, </a:t>
            </a:r>
          </a:p>
          <a:p>
            <a:pPr marL="613940" lvl="1" indent="-167438" defTabSz="893003" fontAlgn="base">
              <a:buFont typeface="Arial" panose="020B0604020202020204" pitchFamily="34" charset="0"/>
              <a:buChar char="•"/>
              <a:defRPr/>
            </a:pPr>
            <a:r>
              <a:rPr lang="en-US" dirty="0">
                <a:solidFill>
                  <a:prstClr val="black"/>
                </a:solidFill>
              </a:rPr>
              <a:t>Section 2 – Types of Groups </a:t>
            </a:r>
          </a:p>
          <a:p>
            <a:pPr marL="613940" lvl="1" indent="-167438" defTabSz="893003" fontAlgn="base">
              <a:buFont typeface="Arial" panose="020B0604020202020204" pitchFamily="34" charset="0"/>
              <a:buChar char="•"/>
              <a:defRPr/>
            </a:pPr>
            <a:r>
              <a:rPr lang="en-US" dirty="0">
                <a:solidFill>
                  <a:prstClr val="black"/>
                </a:solidFill>
              </a:rPr>
              <a:t>Section 6 – Understanding Data as Information</a:t>
            </a:r>
          </a:p>
          <a:p>
            <a:pPr marL="613940" lvl="1" indent="-167438" defTabSz="893003" fontAlgn="base">
              <a:buFont typeface="Arial" panose="020B0604020202020204" pitchFamily="34" charset="0"/>
              <a:buChar char="•"/>
              <a:defRPr/>
            </a:pPr>
            <a:r>
              <a:rPr lang="en-US" dirty="0">
                <a:solidFill>
                  <a:prstClr val="black"/>
                </a:solidFill>
              </a:rPr>
              <a:t>Section 7 – The Role of Families on Groups</a:t>
            </a:r>
          </a:p>
          <a:p>
            <a:pPr marL="613940" lvl="1" indent="-167438" defTabSz="893003" fontAlgn="base">
              <a:buFont typeface="Arial" panose="020B0604020202020204" pitchFamily="34" charset="0"/>
              <a:buChar char="•"/>
              <a:defRPr/>
            </a:pPr>
            <a:r>
              <a:rPr lang="en-US" dirty="0">
                <a:solidFill>
                  <a:prstClr val="black"/>
                </a:solidFill>
              </a:rPr>
              <a:t>Section 8 – Skills for Serving on Groups  </a:t>
            </a:r>
          </a:p>
          <a:p>
            <a:pPr marL="167438" indent="-167438" defTabSz="893003" fontAlgn="base">
              <a:buFont typeface="Arial" panose="020B0604020202020204" pitchFamily="34" charset="0"/>
              <a:buChar char="•"/>
              <a:defRPr/>
            </a:pPr>
            <a:r>
              <a:rPr lang="en-US" dirty="0">
                <a:solidFill>
                  <a:prstClr val="black"/>
                </a:solidFill>
              </a:rPr>
              <a:t>These sections contain information about the personal skills, knowledge, and roles that an individual plays in a group.</a:t>
            </a:r>
          </a:p>
          <a:p>
            <a:pPr marL="167438" indent="-167438" defTabSz="893003" fontAlgn="base">
              <a:buFont typeface="Arial" panose="020B0604020202020204" pitchFamily="34" charset="0"/>
              <a:buChar char="•"/>
              <a:defRPr/>
            </a:pPr>
            <a:endParaRPr lang="en-US" dirty="0">
              <a:solidFill>
                <a:prstClr val="black"/>
              </a:solidFill>
            </a:endParaRPr>
          </a:p>
          <a:p>
            <a:pPr marL="167438" indent="-167438" defTabSz="893003" fontAlgn="base">
              <a:buFont typeface="Arial" panose="020B0604020202020204" pitchFamily="34" charset="0"/>
              <a:buChar char="•"/>
              <a:defRPr/>
            </a:pPr>
            <a:r>
              <a:rPr lang="en-US" dirty="0">
                <a:solidFill>
                  <a:prstClr val="black"/>
                </a:solidFill>
              </a:rPr>
              <a:t>If you are interested in group skills, then you will want to view:  </a:t>
            </a:r>
          </a:p>
          <a:p>
            <a:pPr marL="613940" lvl="1" indent="-167438" defTabSz="893003" fontAlgn="base">
              <a:buFont typeface="Arial" panose="020B0604020202020204" pitchFamily="34" charset="0"/>
              <a:buChar char="•"/>
              <a:defRPr/>
            </a:pPr>
            <a:r>
              <a:rPr lang="en-US" dirty="0">
                <a:solidFill>
                  <a:prstClr val="black"/>
                </a:solidFill>
              </a:rPr>
              <a:t>Section 2 - Types of Groups</a:t>
            </a:r>
          </a:p>
          <a:p>
            <a:pPr marL="613940" lvl="1" indent="-167438" defTabSz="893003" fontAlgn="base">
              <a:buFont typeface="Arial" panose="020B0604020202020204" pitchFamily="34" charset="0"/>
              <a:buChar char="•"/>
              <a:defRPr/>
            </a:pPr>
            <a:r>
              <a:rPr lang="en-US" dirty="0">
                <a:solidFill>
                  <a:prstClr val="black"/>
                </a:solidFill>
              </a:rPr>
              <a:t>Section 3 - Processes Groups Use</a:t>
            </a:r>
          </a:p>
          <a:p>
            <a:pPr marL="613940" lvl="1" indent="-167438" defTabSz="893003" fontAlgn="base">
              <a:buFont typeface="Arial" panose="020B0604020202020204" pitchFamily="34" charset="0"/>
              <a:buChar char="•"/>
              <a:defRPr/>
            </a:pPr>
            <a:r>
              <a:rPr lang="en-US" dirty="0">
                <a:solidFill>
                  <a:prstClr val="black"/>
                </a:solidFill>
              </a:rPr>
              <a:t>Section 4 - Tools Groups Use</a:t>
            </a:r>
          </a:p>
          <a:p>
            <a:pPr marL="613940" lvl="1" indent="-167438" defTabSz="893003" fontAlgn="base">
              <a:buFont typeface="Arial" panose="020B0604020202020204" pitchFamily="34" charset="0"/>
              <a:buChar char="•"/>
              <a:defRPr/>
            </a:pPr>
            <a:r>
              <a:rPr lang="en-US" dirty="0">
                <a:solidFill>
                  <a:prstClr val="black"/>
                </a:solidFill>
              </a:rPr>
              <a:t>Section 5 - Tips and Strategies for Groups</a:t>
            </a:r>
          </a:p>
          <a:p>
            <a:pPr marL="613940" lvl="1" indent="-167438" defTabSz="893003" fontAlgn="base">
              <a:buFont typeface="Arial" panose="020B0604020202020204" pitchFamily="34" charset="0"/>
              <a:buChar char="•"/>
              <a:defRPr/>
            </a:pPr>
            <a:r>
              <a:rPr lang="en-US" dirty="0">
                <a:solidFill>
                  <a:prstClr val="black"/>
                </a:solidFill>
              </a:rPr>
              <a:t>Section 6 - Understanding Data as Information  </a:t>
            </a:r>
          </a:p>
          <a:p>
            <a:pPr marL="167438" indent="-167438" defTabSz="893003" fontAlgn="base">
              <a:buFont typeface="Arial" panose="020B0604020202020204" pitchFamily="34" charset="0"/>
              <a:buChar char="•"/>
              <a:defRPr/>
            </a:pPr>
            <a:r>
              <a:rPr lang="en-US" dirty="0">
                <a:solidFill>
                  <a:prstClr val="black"/>
                </a:solidFill>
              </a:rPr>
              <a:t>You will find a great deal of information about how groups function, their use of data, and overall group strategies.</a:t>
            </a:r>
          </a:p>
          <a:p>
            <a:r>
              <a:rPr lang="en-US" dirty="0"/>
              <a:t> </a:t>
            </a:r>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BEA2BC64-D402-4EEE-9A16-F92D3AF64444}"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115741155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#132:  </a:t>
            </a:r>
            <a:r>
              <a:rPr lang="en-US" dirty="0"/>
              <a:t>Serving on Groups Website</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 presenter notes.</a:t>
            </a:r>
            <a:endParaRPr lang="en-US" dirty="0"/>
          </a:p>
          <a:p>
            <a:pPr marL="223251" indent="-223251" defTabSz="893003">
              <a:buFont typeface="+mj-lt"/>
              <a:buAutoNum type="arabicPeriod"/>
              <a:defRPr/>
            </a:pPr>
            <a:r>
              <a:rPr lang="en-US" dirty="0"/>
              <a:t>Have the website link accessible and ready to show. </a:t>
            </a:r>
          </a:p>
          <a:p>
            <a:endParaRPr lang="en-US" dirty="0"/>
          </a:p>
          <a:p>
            <a:r>
              <a:rPr lang="en-US" b="1" dirty="0"/>
              <a:t>Presenter Notes:</a:t>
            </a:r>
          </a:p>
          <a:p>
            <a:pPr marL="167438" indent="-167438" defTabSz="893003">
              <a:buFont typeface="Arial" panose="020B0604020202020204" pitchFamily="34" charset="0"/>
              <a:buChar char="•"/>
              <a:defRPr/>
            </a:pPr>
            <a:r>
              <a:rPr lang="en-US" dirty="0">
                <a:solidFill>
                  <a:prstClr val="black"/>
                </a:solidFill>
              </a:rPr>
              <a:t>T</a:t>
            </a:r>
            <a:r>
              <a:rPr lang="en-US" b="0" dirty="0"/>
              <a:t>here are online modules, upcoming trainings,</a:t>
            </a:r>
            <a:r>
              <a:rPr lang="en-US" b="0" baseline="0" dirty="0"/>
              <a:t> and</a:t>
            </a:r>
            <a:r>
              <a:rPr lang="en-US" b="0" dirty="0"/>
              <a:t> many additional resources </a:t>
            </a:r>
            <a:r>
              <a:rPr lang="en-US" b="0" baseline="0" dirty="0"/>
              <a:t>found on the </a:t>
            </a:r>
            <a:r>
              <a:rPr lang="en-US" b="0" baseline="0" dirty="0" err="1"/>
              <a:t>ServingOnGroups</a:t>
            </a:r>
            <a:r>
              <a:rPr lang="en-US" b="0" baseline="0" dirty="0"/>
              <a:t> website.  </a:t>
            </a:r>
          </a:p>
          <a:p>
            <a:pPr marL="167438" indent="-167438" defTabSz="893003">
              <a:buFont typeface="Arial" panose="020B0604020202020204" pitchFamily="34" charset="0"/>
              <a:buChar char="•"/>
              <a:defRPr/>
            </a:pPr>
            <a:r>
              <a:rPr lang="en-US" b="0" baseline="0" dirty="0"/>
              <a:t>Also, you can either order the Guidebook online or download each individual section as a pdf. Check it out!</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3" cy="451406"/>
          </a:xfrm>
          <a:prstGeom prst="rect">
            <a:avLst/>
          </a:prstGeom>
        </p:spPr>
        <p:txBody>
          <a:bodyPr/>
          <a:lstStyle/>
          <a:p>
            <a:fld id="{E47A0219-52C6-4F38-8398-29CC82D2A3E1}" type="slidenum">
              <a:rPr lang="en-US" smtClean="0">
                <a:solidFill>
                  <a:prstClr val="black"/>
                </a:solidFill>
              </a:rPr>
              <a:pPr/>
              <a:t>141</a:t>
            </a:fld>
            <a:endParaRPr lang="en-US">
              <a:solidFill>
                <a:prstClr val="black"/>
              </a:solidFill>
            </a:endParaRPr>
          </a:p>
        </p:txBody>
      </p:sp>
    </p:spTree>
    <p:extLst>
      <p:ext uri="{BB962C8B-B14F-4D97-AF65-F5344CB8AC3E}">
        <p14:creationId xmlns:p14="http://schemas.microsoft.com/office/powerpoint/2010/main" val="310290866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#133:  </a:t>
            </a:r>
            <a:r>
              <a:rPr lang="en-US" b="0" dirty="0"/>
              <a:t>Closing</a:t>
            </a:r>
            <a:r>
              <a:rPr lang="en-US" b="0" baseline="0" dirty="0"/>
              <a:t> Remarks and Evaluations</a:t>
            </a:r>
            <a:endParaRPr lang="en-US" dirty="0"/>
          </a:p>
          <a:p>
            <a:r>
              <a:rPr lang="en-US" dirty="0"/>
              <a:t> </a:t>
            </a:r>
          </a:p>
          <a:p>
            <a:r>
              <a:rPr lang="en-US" b="1" dirty="0"/>
              <a:t>Procedural Directions:</a:t>
            </a:r>
            <a:endParaRPr lang="en-US" dirty="0"/>
          </a:p>
          <a:p>
            <a:pPr marL="223251" indent="-223251">
              <a:buFont typeface="+mj-lt"/>
              <a:buAutoNum type="arabicPeriod"/>
            </a:pPr>
            <a:r>
              <a:rPr lang="en-US" dirty="0"/>
              <a:t>Thank participants for attending the workshop.</a:t>
            </a:r>
          </a:p>
          <a:p>
            <a:pPr marL="223251" indent="-223251">
              <a:buFont typeface="+mj-lt"/>
              <a:buAutoNum type="arabicPeriod"/>
            </a:pPr>
            <a:r>
              <a:rPr lang="en-US" dirty="0"/>
              <a:t>Share information from</a:t>
            </a:r>
            <a:r>
              <a:rPr lang="en-US" baseline="0" dirty="0"/>
              <a:t> the presenter notes.</a:t>
            </a:r>
            <a:endParaRPr lang="en-US" dirty="0"/>
          </a:p>
          <a:p>
            <a:pPr marL="223251" indent="-223251">
              <a:buFont typeface="+mj-lt"/>
              <a:buAutoNum type="arabicPeriod"/>
            </a:pPr>
            <a:r>
              <a:rPr lang="en-US" dirty="0"/>
              <a:t>Remind participants about completing evaluation forms.</a:t>
            </a:r>
          </a:p>
          <a:p>
            <a:endParaRPr lang="en-US" dirty="0"/>
          </a:p>
          <a:p>
            <a:r>
              <a:rPr lang="en-US" b="1" dirty="0"/>
              <a:t>Presenter Notes:</a:t>
            </a:r>
          </a:p>
          <a:p>
            <a:pPr marL="167438" indent="-167438">
              <a:buFont typeface="Arial" panose="020B0604020202020204" pitchFamily="34" charset="0"/>
              <a:buChar char="•"/>
            </a:pPr>
            <a:r>
              <a:rPr lang="en-US" dirty="0"/>
              <a:t>Thank you so much for attending this workshop.  </a:t>
            </a:r>
          </a:p>
          <a:p>
            <a:pPr marL="167438" indent="-167438" defTabSz="893003">
              <a:buFont typeface="Arial" panose="020B0604020202020204" pitchFamily="34" charset="0"/>
              <a:buChar char="•"/>
              <a:defRPr/>
            </a:pPr>
            <a:r>
              <a:rPr lang="en-US" dirty="0">
                <a:solidFill>
                  <a:prstClr val="black"/>
                </a:solidFill>
              </a:rPr>
              <a:t>This training was originally developed as part of the Wisconsin State Personnel Development Grant (SPDG) under the Wisconsin Department of Public Instruction (DPI) and the Office of Special Education Programs (OSEP).</a:t>
            </a:r>
          </a:p>
          <a:p>
            <a:pPr marL="167438" indent="-167438" defTabSz="893003">
              <a:buFont typeface="Arial" panose="020B0604020202020204" pitchFamily="34" charset="0"/>
              <a:buChar char="•"/>
              <a:defRPr/>
            </a:pPr>
            <a:r>
              <a:rPr lang="en-US" dirty="0">
                <a:solidFill>
                  <a:prstClr val="black"/>
                </a:solidFill>
              </a:rPr>
              <a:t>This training was developed</a:t>
            </a:r>
            <a:r>
              <a:rPr lang="en-US" baseline="0" dirty="0">
                <a:solidFill>
                  <a:prstClr val="black"/>
                </a:solidFill>
              </a:rPr>
              <a:t> by funds from the Center for Parent Information Resources (CPIR) under the National Center for Systemic Improvement (NCSI) and the Office of Special Education Programs (OSEP).</a:t>
            </a:r>
            <a:r>
              <a:rPr lang="en-US" dirty="0">
                <a:solidFill>
                  <a:prstClr val="black"/>
                </a:solidFill>
              </a:rPr>
              <a:t>  </a:t>
            </a:r>
          </a:p>
          <a:p>
            <a:pPr marL="167438" indent="-167438" defTabSz="893003">
              <a:buFont typeface="Arial" panose="020B0604020202020204" pitchFamily="34" charset="0"/>
              <a:buChar char="•"/>
              <a:defRPr/>
            </a:pPr>
            <a:r>
              <a:rPr lang="en-US" dirty="0">
                <a:solidFill>
                  <a:prstClr val="black"/>
                </a:solidFill>
              </a:rPr>
              <a:t>It was created by the Wisconsin Family Assistance Center for Education, Training, and Support (WI FACETS) and the Wisconsin Statewide Parent-Educator Initiative (WSPEI).  </a:t>
            </a:r>
          </a:p>
          <a:p>
            <a:pPr marL="167438" indent="-167438" defTabSz="893003">
              <a:buFont typeface="Arial" panose="020B0604020202020204" pitchFamily="34" charset="0"/>
              <a:buChar char="•"/>
              <a:defRPr/>
            </a:pPr>
            <a:r>
              <a:rPr lang="en-US" dirty="0">
                <a:solidFill>
                  <a:prstClr val="black"/>
                </a:solidFill>
              </a:rPr>
              <a:t>Your feedback is important so please remember to complete the evaluation.</a:t>
            </a:r>
          </a:p>
          <a:p>
            <a:pPr marL="167438" indent="-167438" defTabSz="893003">
              <a:buFont typeface="Arial" panose="020B0604020202020204" pitchFamily="34" charset="0"/>
              <a:buChar char="•"/>
              <a:defRPr/>
            </a:pPr>
            <a:r>
              <a:rPr lang="en-US" dirty="0"/>
              <a:t>Words to remember: “</a:t>
            </a:r>
            <a:r>
              <a:rPr lang="en-US" altLang="en-US" dirty="0"/>
              <a:t>Leaders are not born ~ they rise out of a person’s passion for how they want the world to be</a:t>
            </a:r>
            <a:r>
              <a:rPr lang="en-US" dirty="0"/>
              <a:t>”.   </a:t>
            </a:r>
          </a:p>
          <a:p>
            <a:endParaRPr lang="en-US" dirty="0"/>
          </a:p>
          <a:p>
            <a:r>
              <a:rPr lang="en-US" b="1" dirty="0"/>
              <a:t>Activities  </a:t>
            </a:r>
            <a:endParaRPr lang="en-US" dirty="0"/>
          </a:p>
          <a:p>
            <a:r>
              <a:rPr lang="en-US" dirty="0"/>
              <a:t>Evaluation</a:t>
            </a:r>
            <a:r>
              <a:rPr lang="en-US" baseline="0" dirty="0"/>
              <a:t> Forms</a:t>
            </a:r>
            <a:endParaRPr lang="en-US" dirty="0"/>
          </a:p>
          <a:p>
            <a:r>
              <a:rPr lang="en-US" dirty="0"/>
              <a:t> </a:t>
            </a:r>
          </a:p>
        </p:txBody>
      </p:sp>
      <p:sp>
        <p:nvSpPr>
          <p:cNvPr id="4" name="Slide Number Placeholder 3"/>
          <p:cNvSpPr>
            <a:spLocks noGrp="1"/>
          </p:cNvSpPr>
          <p:nvPr>
            <p:ph type="sldNum" sz="quarter" idx="10"/>
          </p:nvPr>
        </p:nvSpPr>
        <p:spPr>
          <a:xfrm>
            <a:off x="4008705" y="8575141"/>
            <a:ext cx="3066733" cy="451406"/>
          </a:xfrm>
          <a:prstGeom prst="rect">
            <a:avLst/>
          </a:prstGeom>
        </p:spPr>
        <p:txBody>
          <a:bodyPr/>
          <a:lstStyle/>
          <a:p>
            <a:fld id="{E47A0219-52C6-4F38-8398-29CC82D2A3E1}" type="slidenum">
              <a:rPr lang="en-US" smtClean="0">
                <a:solidFill>
                  <a:prstClr val="black"/>
                </a:solidFill>
              </a:rPr>
              <a:pPr/>
              <a:t>142</a:t>
            </a:fld>
            <a:endParaRPr lang="en-US">
              <a:solidFill>
                <a:prstClr val="black"/>
              </a:solidFill>
            </a:endParaRPr>
          </a:p>
        </p:txBody>
      </p:sp>
    </p:spTree>
    <p:extLst>
      <p:ext uri="{BB962C8B-B14F-4D97-AF65-F5344CB8AC3E}">
        <p14:creationId xmlns:p14="http://schemas.microsoft.com/office/powerpoint/2010/main" val="89868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484188"/>
            <a:ext cx="2217737" cy="1662112"/>
          </a:xfrm>
        </p:spPr>
      </p:sp>
      <p:sp>
        <p:nvSpPr>
          <p:cNvPr id="3" name="Notes Placeholder 2"/>
          <p:cNvSpPr>
            <a:spLocks noGrp="1"/>
          </p:cNvSpPr>
          <p:nvPr>
            <p:ph type="body" idx="1"/>
          </p:nvPr>
        </p:nvSpPr>
        <p:spPr>
          <a:xfrm>
            <a:off x="425510" y="2304256"/>
            <a:ext cx="6226054" cy="6386485"/>
          </a:xfrm>
        </p:spPr>
        <p:txBody>
          <a:bodyPr/>
          <a:lstStyle/>
          <a:p>
            <a:r>
              <a:rPr lang="en-US" b="1" dirty="0"/>
              <a:t>Slide #14:</a:t>
            </a:r>
            <a:r>
              <a:rPr lang="en-US" b="1" baseline="0" dirty="0"/>
              <a:t>  </a:t>
            </a:r>
            <a:r>
              <a:rPr lang="en-US" b="0" baseline="0" dirty="0"/>
              <a:t>MAP Activity</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a:t>
            </a:r>
            <a:r>
              <a:rPr lang="en-US" baseline="0" dirty="0"/>
              <a:t> notes.</a:t>
            </a:r>
          </a:p>
          <a:p>
            <a:pPr marL="223251" indent="-223251">
              <a:buFont typeface="+mj-lt"/>
              <a:buAutoNum type="arabicPeriod"/>
            </a:pPr>
            <a:r>
              <a:rPr lang="en-US" baseline="0" dirty="0"/>
              <a:t>Complete activity.</a:t>
            </a:r>
          </a:p>
          <a:p>
            <a:pPr marL="223251" indent="-223251">
              <a:buFont typeface="+mj-lt"/>
              <a:buAutoNum type="arabicPeriod"/>
            </a:pPr>
            <a:r>
              <a:rPr lang="en-US" baseline="0" dirty="0"/>
              <a:t>Ask suggested question.</a:t>
            </a:r>
            <a:endParaRPr lang="en-US" dirty="0"/>
          </a:p>
          <a:p>
            <a:endParaRPr lang="en-US" dirty="0"/>
          </a:p>
          <a:p>
            <a:r>
              <a:rPr lang="en-US" b="1" dirty="0"/>
              <a:t>Presenter Notes:</a:t>
            </a:r>
          </a:p>
          <a:p>
            <a:pPr marL="167438" indent="-167438">
              <a:buFont typeface="Arial" panose="020B0604020202020204" pitchFamily="34" charset="0"/>
              <a:buChar char="•"/>
            </a:pPr>
            <a:r>
              <a:rPr lang="en-US" altLang="en-US" dirty="0"/>
              <a:t>MAPS, or Making Action Plans, (formerly known as the McGill Action Planning System) is a planning process which may be used by teams who want to use a “person-centered” approach to help an individual plan for his or her future. </a:t>
            </a:r>
          </a:p>
          <a:p>
            <a:pPr marL="167438" indent="-167438">
              <a:buFont typeface="Arial" panose="020B0604020202020204" pitchFamily="34" charset="0"/>
              <a:buChar char="•"/>
            </a:pPr>
            <a:r>
              <a:rPr lang="en-US" altLang="en-US" dirty="0"/>
              <a:t>Plans that are developed through the MAPS process tend to be positive, forward-thinking, personalized and creative in their use of resources. The process fosters the development of self-advocacy skills among individuals and helps to establish trust and a sense of empowerment and shared responsibility among MAPS participants. </a:t>
            </a:r>
          </a:p>
          <a:p>
            <a:pPr marL="171450" indent="-171450">
              <a:buFont typeface="Arial" panose="020B0604020202020204" pitchFamily="34" charset="0"/>
              <a:buChar char="•"/>
            </a:pPr>
            <a:r>
              <a:rPr lang="en-US" altLang="en-US" dirty="0"/>
              <a:t>The MAPS process was originally developed by Marsha Forest, John O’Brien, Judith Snow and their colleagues (O’Brien, Forest, Snow and </a:t>
            </a:r>
            <a:r>
              <a:rPr lang="en-US" altLang="en-US" dirty="0" err="1"/>
              <a:t>Hasbury</a:t>
            </a:r>
            <a:r>
              <a:rPr lang="en-US" altLang="en-US" dirty="0"/>
              <a:t>, 1989). </a:t>
            </a:r>
          </a:p>
          <a:p>
            <a:pPr marL="171450" indent="-171450">
              <a:buFont typeface="Arial" panose="020B0604020202020204" pitchFamily="34" charset="0"/>
              <a:buChar char="•"/>
            </a:pPr>
            <a:r>
              <a:rPr lang="en-US" altLang="en-US" dirty="0"/>
              <a:t>There are 5 sections to the MAPS activity.</a:t>
            </a:r>
          </a:p>
          <a:p>
            <a:pPr marL="613940" marR="0" lvl="1" indent="-16743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dirty="0"/>
              <a:t>1. WHO AM I: a description of yourself, including the strengths, skills, likes, and values you bring to the leadership role.</a:t>
            </a:r>
          </a:p>
          <a:p>
            <a:pPr marL="613940" marR="0" lvl="1" indent="-16743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dirty="0"/>
              <a:t>2. HISTORY: a short description of the background and individual circumstances that led to your participation with the decision-making group.</a:t>
            </a:r>
          </a:p>
          <a:p>
            <a:pPr marL="613940" marR="0" lvl="1" indent="-16743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dirty="0"/>
              <a:t>3. DREAMS: a vision of things you would like to see happening as a result of your future participation with the decision-making group.</a:t>
            </a:r>
          </a:p>
          <a:p>
            <a:pPr marL="613940" marR="0" lvl="1" indent="-16743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dirty="0"/>
              <a:t>4. FEARS: a description of your worries or concerns about becoming a team member of the decision-making group.</a:t>
            </a:r>
          </a:p>
          <a:p>
            <a:pPr marL="613940" marR="0" lvl="1" indent="-16743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dirty="0"/>
              <a:t>5. NEEDS: a description of the things that need to happen to help make your vision for</a:t>
            </a:r>
            <a:r>
              <a:rPr lang="en-US" altLang="en-US" baseline="0" dirty="0"/>
              <a:t> </a:t>
            </a:r>
            <a:r>
              <a:rPr lang="en-US" altLang="en-US" dirty="0"/>
              <a:t>the future come true.</a:t>
            </a:r>
            <a:endParaRPr lang="en-US" dirty="0"/>
          </a:p>
          <a:p>
            <a:endParaRPr lang="en-US" b="1" dirty="0"/>
          </a:p>
          <a:p>
            <a:r>
              <a:rPr lang="en-US" b="1" dirty="0"/>
              <a:t>Activities  </a:t>
            </a:r>
            <a:endParaRPr lang="en-US" dirty="0"/>
          </a:p>
          <a:p>
            <a:r>
              <a:rPr lang="en-US" dirty="0"/>
              <a:t>Activity:  MAPS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Question:</a:t>
            </a:r>
            <a:r>
              <a:rPr lang="en-US" baseline="0" dirty="0"/>
              <a:t> </a:t>
            </a:r>
            <a:r>
              <a:rPr lang="en-US" dirty="0"/>
              <a:t>How will you use the information from your MAPS to expand your skills, knowledge, and roles as a group/team member?</a:t>
            </a:r>
          </a:p>
        </p:txBody>
      </p:sp>
      <p:sp>
        <p:nvSpPr>
          <p:cNvPr id="4" name="Slide Number Placeholder 3"/>
          <p:cNvSpPr>
            <a:spLocks noGrp="1"/>
          </p:cNvSpPr>
          <p:nvPr>
            <p:ph type="sldNum" sz="quarter" idx="10"/>
          </p:nvPr>
        </p:nvSpPr>
        <p:spPr/>
        <p:txBody>
          <a:bodyPr/>
          <a:lstStyle/>
          <a:p>
            <a:fld id="{1D94A9CC-91BA-4D30-8CFB-B7A6E1279EEA}" type="slidenum">
              <a:rPr lang="en-US" smtClean="0"/>
              <a:t>15</a:t>
            </a:fld>
            <a:endParaRPr lang="en-US"/>
          </a:p>
        </p:txBody>
      </p:sp>
    </p:spTree>
    <p:extLst>
      <p:ext uri="{BB962C8B-B14F-4D97-AF65-F5344CB8AC3E}">
        <p14:creationId xmlns:p14="http://schemas.microsoft.com/office/powerpoint/2010/main" val="273074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282700" y="677863"/>
            <a:ext cx="451167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7708" y="4288354"/>
            <a:ext cx="5661659" cy="4062651"/>
          </a:xfrm>
          <a:prstGeom prst="rect">
            <a:avLst/>
          </a:prstGeom>
        </p:spPr>
        <p:txBody>
          <a:bodyPr lIns="91425" tIns="91425" rIns="91425" bIns="91425" anchor="t" anchorCtr="0">
            <a:noAutofit/>
          </a:bodyPr>
          <a:lstStyle/>
          <a:p>
            <a:r>
              <a:rPr lang="en-US" sz="1200" b="1" dirty="0"/>
              <a:t>Slide #15:  </a:t>
            </a:r>
            <a:r>
              <a:rPr lang="en-US" sz="1200" dirty="0"/>
              <a:t>Step 1:  Who Am I?</a:t>
            </a:r>
          </a:p>
          <a:p>
            <a:endParaRPr lang="en-US" sz="1200" dirty="0"/>
          </a:p>
          <a:p>
            <a:r>
              <a:rPr lang="en-US" sz="1200" b="1" dirty="0"/>
              <a:t>Procedural Directions:</a:t>
            </a:r>
          </a:p>
          <a:p>
            <a:pPr marL="228600" indent="-228600">
              <a:buFont typeface="+mj-lt"/>
              <a:buAutoNum type="arabicPeriod"/>
            </a:pPr>
            <a:r>
              <a:rPr lang="en-US" sz="1200" b="0" dirty="0"/>
              <a:t>Guide participants through activity</a:t>
            </a:r>
            <a:r>
              <a:rPr lang="en-US" sz="1200" b="0" baseline="0" dirty="0"/>
              <a:t> and questions.</a:t>
            </a:r>
          </a:p>
          <a:p>
            <a:pPr marL="228600" indent="-228600">
              <a:buFont typeface="+mj-lt"/>
              <a:buAutoNum type="arabicPeriod"/>
            </a:pPr>
            <a:r>
              <a:rPr lang="en-US" sz="1200" b="0" baseline="0" dirty="0"/>
              <a:t>Provide time to reflect and share.</a:t>
            </a:r>
            <a:endParaRPr lang="en-US" sz="1200" b="0" dirty="0"/>
          </a:p>
          <a:p>
            <a:endParaRPr lang="en-US" sz="1200" dirty="0"/>
          </a:p>
          <a:p>
            <a:pPr rtl="0">
              <a:spcBef>
                <a:spcPts val="0"/>
              </a:spcBef>
              <a:buNone/>
            </a:pPr>
            <a:r>
              <a:rPr lang="en" sz="1200" b="1" dirty="0">
                <a:solidFill>
                  <a:schemeClr val="dk1"/>
                </a:solidFill>
                <a:latin typeface="Calibri"/>
                <a:ea typeface="Calibri"/>
                <a:cs typeface="Calibri"/>
                <a:sym typeface="Calibri"/>
              </a:rPr>
              <a:t>Presenter Notes:</a:t>
            </a:r>
            <a:r>
              <a:rPr lang="en" sz="1200" b="1" baseline="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228600" rtl="0">
              <a:spcBef>
                <a:spcPts val="0"/>
              </a:spcBef>
              <a:buClr>
                <a:schemeClr val="dk1"/>
              </a:buClr>
              <a:buSzPct val="100000"/>
              <a:buFont typeface="Calibri"/>
            </a:pPr>
            <a:r>
              <a:rPr lang="en" sz="1200" b="1" dirty="0">
                <a:solidFill>
                  <a:schemeClr val="dk1"/>
                </a:solidFill>
                <a:latin typeface="Calibri"/>
                <a:ea typeface="Calibri"/>
                <a:cs typeface="Calibri"/>
                <a:sym typeface="Calibri"/>
              </a:rPr>
              <a:t>WHO AM I?:  </a:t>
            </a:r>
            <a:r>
              <a:rPr lang="en" sz="1200" dirty="0">
                <a:solidFill>
                  <a:schemeClr val="dk1"/>
                </a:solidFill>
                <a:latin typeface="Calibri"/>
                <a:ea typeface="Calibri"/>
                <a:cs typeface="Calibri"/>
                <a:sym typeface="Calibri"/>
              </a:rPr>
              <a:t>A description of yourself, including strengths, skills, likes, that you will draw on to support your role as a leader and/or team member.</a:t>
            </a:r>
          </a:p>
          <a:p>
            <a:pPr marL="457200" lvl="0" indent="-228600" rtl="0">
              <a:spcBef>
                <a:spcPts val="0"/>
              </a:spcBef>
              <a:buClr>
                <a:schemeClr val="dk1"/>
              </a:buClr>
              <a:buSzPct val="100000"/>
              <a:buFont typeface="Calibri"/>
            </a:pPr>
            <a:r>
              <a:rPr lang="en" sz="1200" dirty="0">
                <a:solidFill>
                  <a:schemeClr val="dk1"/>
                </a:solidFill>
                <a:latin typeface="Calibri"/>
                <a:ea typeface="Calibri"/>
                <a:cs typeface="Calibri"/>
                <a:sym typeface="Calibri"/>
              </a:rPr>
              <a:t>Note:  By describing your strengths, skills, likes, dislikes, etc., you may be better able to develop your role as a leader or member.</a:t>
            </a:r>
          </a:p>
          <a:p>
            <a:pPr marL="457200" lvl="0" indent="-228600" rtl="0">
              <a:spcBef>
                <a:spcPts val="0"/>
              </a:spcBef>
              <a:buClr>
                <a:schemeClr val="dk1"/>
              </a:buClr>
              <a:buSzPct val="100000"/>
              <a:buFont typeface="Calibri"/>
            </a:pPr>
            <a:r>
              <a:rPr lang="en" sz="1200" dirty="0">
                <a:solidFill>
                  <a:schemeClr val="dk1"/>
                </a:solidFill>
                <a:latin typeface="Calibri"/>
                <a:ea typeface="Calibri"/>
                <a:cs typeface="Calibri"/>
                <a:sym typeface="Calibri"/>
              </a:rPr>
              <a:t>Think about:  </a:t>
            </a:r>
          </a:p>
          <a:p>
            <a:pPr marL="457200" lvl="0" indent="-317500" rtl="0">
              <a:spcBef>
                <a:spcPts val="0"/>
              </a:spcBef>
              <a:buClr>
                <a:schemeClr val="dk1"/>
              </a:buClr>
              <a:buSzPct val="100000"/>
              <a:buChar char="●"/>
            </a:pPr>
            <a:r>
              <a:rPr lang="en" sz="1200" dirty="0">
                <a:solidFill>
                  <a:schemeClr val="dk1"/>
                </a:solidFill>
                <a:latin typeface="Calibri"/>
                <a:ea typeface="Calibri"/>
                <a:cs typeface="Calibri"/>
                <a:sym typeface="Calibri"/>
              </a:rPr>
              <a:t>What words best describe you?</a:t>
            </a:r>
          </a:p>
          <a:p>
            <a:pPr marL="457200" lvl="0" indent="-317500" rtl="0">
              <a:spcBef>
                <a:spcPts val="0"/>
              </a:spcBef>
              <a:buClr>
                <a:schemeClr val="dk1"/>
              </a:buClr>
              <a:buSzPct val="100000"/>
              <a:buChar char="●"/>
            </a:pPr>
            <a:r>
              <a:rPr lang="en" sz="1200" dirty="0">
                <a:solidFill>
                  <a:schemeClr val="dk1"/>
                </a:solidFill>
                <a:latin typeface="Calibri"/>
                <a:ea typeface="Calibri"/>
                <a:cs typeface="Calibri"/>
                <a:sym typeface="Calibri"/>
              </a:rPr>
              <a:t>What skills, gifts, and talents will support your journey as a leader and/or team member?</a:t>
            </a:r>
          </a:p>
          <a:p>
            <a:pPr marL="457200" lvl="0" indent="-317500" rtl="0">
              <a:spcBef>
                <a:spcPts val="0"/>
              </a:spcBef>
              <a:buClr>
                <a:schemeClr val="dk1"/>
              </a:buClr>
              <a:buSzPct val="100000"/>
              <a:buChar char="●"/>
            </a:pPr>
            <a:r>
              <a:rPr lang="en" sz="1200" dirty="0">
                <a:solidFill>
                  <a:schemeClr val="dk1"/>
                </a:solidFill>
                <a:latin typeface="Calibri"/>
                <a:ea typeface="Calibri"/>
                <a:cs typeface="Calibri"/>
                <a:sym typeface="Calibri"/>
              </a:rPr>
              <a:t>What other skills and talents will you need?</a:t>
            </a:r>
          </a:p>
          <a:p>
            <a:pPr marL="457200" lvl="0" indent="-317500" rtl="0">
              <a:spcBef>
                <a:spcPts val="0"/>
              </a:spcBef>
              <a:buClr>
                <a:schemeClr val="dk1"/>
              </a:buClr>
              <a:buSzPct val="100000"/>
              <a:buChar char="●"/>
            </a:pPr>
            <a:r>
              <a:rPr lang="en" sz="1200" dirty="0">
                <a:solidFill>
                  <a:schemeClr val="dk1"/>
                </a:solidFill>
                <a:latin typeface="Calibri"/>
                <a:ea typeface="Calibri"/>
                <a:cs typeface="Calibri"/>
                <a:sym typeface="Calibri"/>
              </a:rPr>
              <a:t>What do you like/dislike about your current role(s) involving leadership and advocacy?</a:t>
            </a:r>
          </a:p>
          <a:p>
            <a:pPr marL="457200" lvl="0" indent="-317500">
              <a:spcBef>
                <a:spcPts val="0"/>
              </a:spcBef>
              <a:buClr>
                <a:schemeClr val="dk1"/>
              </a:buClr>
              <a:buSzPct val="100000"/>
              <a:buChar char="●"/>
            </a:pPr>
            <a:r>
              <a:rPr lang="en" sz="1200" dirty="0">
                <a:solidFill>
                  <a:schemeClr val="dk1"/>
                </a:solidFill>
                <a:latin typeface="Calibri"/>
                <a:ea typeface="Calibri"/>
                <a:cs typeface="Calibri"/>
                <a:sym typeface="Calibri"/>
              </a:rPr>
              <a:t>What values and beliefs guide your life and work as a person and a leader?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82700" y="677863"/>
            <a:ext cx="451167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707708" y="4288354"/>
            <a:ext cx="5661659" cy="4062651"/>
          </a:xfrm>
          <a:prstGeom prst="rect">
            <a:avLst/>
          </a:prstGeom>
        </p:spPr>
        <p:txBody>
          <a:bodyPr lIns="91425" tIns="91425" rIns="91425" bIns="91425" anchor="t" anchorCtr="0">
            <a:noAutofit/>
          </a:bodyPr>
          <a:lstStyle/>
          <a:p>
            <a:r>
              <a:rPr lang="en-US" sz="1200" b="1" dirty="0">
                <a:latin typeface="+mn-lt"/>
              </a:rPr>
              <a:t>Slide #16:  </a:t>
            </a:r>
            <a:r>
              <a:rPr lang="en-US" sz="1200" dirty="0">
                <a:latin typeface="+mn-lt"/>
              </a:rPr>
              <a:t>Step 2: History</a:t>
            </a:r>
          </a:p>
          <a:p>
            <a:endParaRPr lang="en-US" sz="1200" dirty="0">
              <a:latin typeface="+mn-lt"/>
            </a:endParaRPr>
          </a:p>
          <a:p>
            <a:r>
              <a:rPr lang="en-US" sz="1200" b="1" dirty="0">
                <a:latin typeface="+mn-lt"/>
              </a:rPr>
              <a:t>Procedural Directions:</a:t>
            </a:r>
          </a:p>
          <a:p>
            <a:pPr marL="228600" indent="-228600">
              <a:buFont typeface="+mj-lt"/>
              <a:buAutoNum type="arabicPeriod"/>
            </a:pPr>
            <a:r>
              <a:rPr lang="en-US" sz="1200" b="0" dirty="0">
                <a:latin typeface="+mn-lt"/>
              </a:rPr>
              <a:t>Guide participants through activity</a:t>
            </a:r>
            <a:r>
              <a:rPr lang="en-US" sz="1200" b="0" baseline="0" dirty="0">
                <a:latin typeface="+mn-lt"/>
              </a:rPr>
              <a:t> and questions.</a:t>
            </a:r>
          </a:p>
          <a:p>
            <a:pPr marL="228600" indent="-228600">
              <a:buFont typeface="+mj-lt"/>
              <a:buAutoNum type="arabicPeriod"/>
            </a:pPr>
            <a:r>
              <a:rPr lang="en-US" sz="1200" b="0" baseline="0" dirty="0">
                <a:latin typeface="+mn-lt"/>
              </a:rPr>
              <a:t>Provide time to reflect and share.</a:t>
            </a:r>
            <a:endParaRPr lang="en-US" sz="1200" b="0" dirty="0">
              <a:latin typeface="+mn-lt"/>
            </a:endParaRPr>
          </a:p>
          <a:p>
            <a:pPr lvl="0" rtl="0">
              <a:spcBef>
                <a:spcPts val="0"/>
              </a:spcBef>
              <a:buNone/>
            </a:pPr>
            <a:endParaRPr lang="en" sz="1200" b="1" dirty="0">
              <a:latin typeface="+mn-lt"/>
              <a:ea typeface="Calibri"/>
              <a:cs typeface="Calibri"/>
              <a:sym typeface="Calibri"/>
            </a:endParaRPr>
          </a:p>
          <a:p>
            <a:pPr lvl="0" rtl="0">
              <a:spcBef>
                <a:spcPts val="0"/>
              </a:spcBef>
              <a:buNone/>
            </a:pPr>
            <a:r>
              <a:rPr lang="en" sz="1200" b="1" dirty="0">
                <a:latin typeface="+mn-lt"/>
                <a:ea typeface="Calibri"/>
                <a:cs typeface="Calibri"/>
                <a:sym typeface="Calibri"/>
              </a:rPr>
              <a:t>Presenter Notes: </a:t>
            </a:r>
          </a:p>
          <a:p>
            <a:pPr lvl="0" rtl="0">
              <a:spcBef>
                <a:spcPts val="0"/>
              </a:spcBef>
              <a:buNone/>
            </a:pPr>
            <a:r>
              <a:rPr lang="en" sz="1200" b="1" dirty="0">
                <a:latin typeface="+mn-lt"/>
                <a:ea typeface="Calibri"/>
                <a:cs typeface="Calibri"/>
                <a:sym typeface="Calibri"/>
              </a:rPr>
              <a:t>HISTORY:  </a:t>
            </a:r>
            <a:r>
              <a:rPr lang="en" sz="1200" dirty="0">
                <a:latin typeface="+mn-lt"/>
                <a:ea typeface="Calibri"/>
                <a:cs typeface="Calibri"/>
                <a:sym typeface="Calibri"/>
              </a:rPr>
              <a:t>Briefly describe the background and circumstances that led you here today.</a:t>
            </a:r>
          </a:p>
          <a:p>
            <a:pPr marL="457200" lvl="0" indent="-228600" rtl="0">
              <a:spcBef>
                <a:spcPts val="0"/>
              </a:spcBef>
              <a:buClr>
                <a:srgbClr val="000000"/>
              </a:buClr>
              <a:buSzPct val="100000"/>
              <a:buFont typeface="Calibri"/>
            </a:pPr>
            <a:r>
              <a:rPr lang="en" sz="1200" dirty="0">
                <a:latin typeface="+mn-lt"/>
                <a:ea typeface="Calibri"/>
                <a:cs typeface="Calibri"/>
                <a:sym typeface="Calibri"/>
              </a:rPr>
              <a:t>Note:  This history is not meant to be a detailed chronological account, more like highlights.</a:t>
            </a:r>
          </a:p>
          <a:p>
            <a:pPr marL="457200" lvl="0" indent="-228600" rtl="0">
              <a:spcBef>
                <a:spcPts val="0"/>
              </a:spcBef>
              <a:buClr>
                <a:srgbClr val="000000"/>
              </a:buClr>
              <a:buSzPct val="100000"/>
              <a:buFont typeface="Calibri"/>
            </a:pPr>
            <a:r>
              <a:rPr lang="en" sz="1200" dirty="0">
                <a:latin typeface="+mn-lt"/>
                <a:ea typeface="Calibri"/>
                <a:cs typeface="Calibri"/>
                <a:sym typeface="Calibri"/>
              </a:rPr>
              <a:t>Think about:</a:t>
            </a:r>
          </a:p>
          <a:p>
            <a:pPr marL="971550" lvl="1" indent="-285750" rtl="0">
              <a:spcBef>
                <a:spcPts val="0"/>
              </a:spcBef>
              <a:buClr>
                <a:srgbClr val="000000"/>
              </a:buClr>
              <a:buSzPct val="100000"/>
              <a:buFont typeface="Arial" panose="020B0604020202020204" pitchFamily="34" charset="0"/>
              <a:buChar char="•"/>
            </a:pPr>
            <a:r>
              <a:rPr lang="en" sz="1200" dirty="0">
                <a:latin typeface="+mn-lt"/>
                <a:ea typeface="Calibri"/>
                <a:cs typeface="Calibri"/>
                <a:sym typeface="Calibri"/>
              </a:rPr>
              <a:t>What is significant about your personal history?</a:t>
            </a:r>
          </a:p>
          <a:p>
            <a:pPr marL="971550" lvl="1" indent="-285750" rtl="0">
              <a:spcBef>
                <a:spcPts val="0"/>
              </a:spcBef>
              <a:buClr>
                <a:srgbClr val="000000"/>
              </a:buClr>
              <a:buSzPct val="100000"/>
              <a:buFont typeface="Arial" panose="020B0604020202020204" pitchFamily="34" charset="0"/>
              <a:buChar char="•"/>
            </a:pPr>
            <a:r>
              <a:rPr lang="en" sz="1200" dirty="0">
                <a:latin typeface="+mn-lt"/>
                <a:ea typeface="Calibri"/>
                <a:cs typeface="Calibri"/>
                <a:sym typeface="Calibri"/>
              </a:rPr>
              <a:t>What is significant about your family or child(ren)’s history?</a:t>
            </a:r>
          </a:p>
          <a:p>
            <a:pPr marL="971550" lvl="1" indent="-285750" rtl="0">
              <a:spcBef>
                <a:spcPts val="0"/>
              </a:spcBef>
              <a:buClr>
                <a:srgbClr val="000000"/>
              </a:buClr>
              <a:buSzPct val="100000"/>
              <a:buFont typeface="Arial" panose="020B0604020202020204" pitchFamily="34" charset="0"/>
              <a:buChar char="•"/>
            </a:pPr>
            <a:r>
              <a:rPr lang="en" sz="1200" dirty="0">
                <a:latin typeface="+mn-lt"/>
                <a:ea typeface="Calibri"/>
                <a:cs typeface="Calibri"/>
                <a:sym typeface="Calibri"/>
              </a:rPr>
              <a:t>What were your first experiences in which you saw yourself as a leader or part of a decision-making team?</a:t>
            </a:r>
          </a:p>
          <a:p>
            <a:pPr marL="971550" lvl="1" indent="-285750">
              <a:spcBef>
                <a:spcPts val="0"/>
              </a:spcBef>
              <a:buClr>
                <a:srgbClr val="000000"/>
              </a:buClr>
              <a:buSzPct val="100000"/>
              <a:buFont typeface="Arial" panose="020B0604020202020204" pitchFamily="34" charset="0"/>
              <a:buChar char="•"/>
            </a:pPr>
            <a:r>
              <a:rPr lang="en" sz="1200" dirty="0">
                <a:latin typeface="+mn-lt"/>
                <a:ea typeface="Calibri"/>
                <a:cs typeface="Calibri"/>
                <a:sym typeface="Calibri"/>
              </a:rPr>
              <a:t>What adult experiences and/or formal/informal training has helped you see yourself as a member of a group or team?</a:t>
            </a:r>
          </a:p>
          <a:p>
            <a:pPr marL="971550" lvl="1" indent="-285750">
              <a:spcBef>
                <a:spcPts val="0"/>
              </a:spcBef>
              <a:buClr>
                <a:srgbClr val="000000"/>
              </a:buClr>
              <a:buSzPct val="100000"/>
              <a:buFont typeface="Arial" panose="020B0604020202020204" pitchFamily="34" charset="0"/>
              <a:buChar char="•"/>
            </a:pPr>
            <a:endParaRPr lang="en" sz="1200" dirty="0">
              <a:latin typeface="+mn-lt"/>
              <a:ea typeface="Calibri"/>
              <a:cs typeface="Calibri"/>
              <a:sym typeface="Calibri"/>
            </a:endParaRPr>
          </a:p>
          <a:p>
            <a:pPr marL="228600" lvl="0" indent="0">
              <a:spcBef>
                <a:spcPts val="0"/>
              </a:spcBef>
              <a:buClr>
                <a:srgbClr val="000000"/>
              </a:buClr>
              <a:buSzPct val="100000"/>
              <a:buFont typeface="Arial" panose="020B0604020202020204" pitchFamily="34" charset="0"/>
              <a:buNone/>
            </a:pPr>
            <a:r>
              <a:rPr lang="en" sz="1200" b="1" dirty="0">
                <a:latin typeface="+mn-lt"/>
                <a:ea typeface="Calibri"/>
                <a:cs typeface="Calibri"/>
                <a:sym typeface="Calibri"/>
              </a:rPr>
              <a:t>Activities: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282700" y="677863"/>
            <a:ext cx="451167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707708" y="4288354"/>
            <a:ext cx="5661659" cy="4062651"/>
          </a:xfrm>
          <a:prstGeom prst="rect">
            <a:avLst/>
          </a:prstGeom>
        </p:spPr>
        <p:txBody>
          <a:bodyPr lIns="91425" tIns="91425" rIns="91425" bIns="91425" anchor="t" anchorCtr="0">
            <a:noAutofit/>
          </a:bodyPr>
          <a:lstStyle/>
          <a:p>
            <a:r>
              <a:rPr lang="en-US" sz="1200" b="1" dirty="0">
                <a:latin typeface="+mn-lt"/>
              </a:rPr>
              <a:t>Slide #17:  </a:t>
            </a:r>
            <a:r>
              <a:rPr lang="en-US" sz="1200" dirty="0">
                <a:latin typeface="+mn-lt"/>
              </a:rPr>
              <a:t>Step 3:</a:t>
            </a:r>
            <a:r>
              <a:rPr lang="en-US" sz="1200" baseline="0" dirty="0">
                <a:latin typeface="+mn-lt"/>
              </a:rPr>
              <a:t> Dreams</a:t>
            </a:r>
            <a:endParaRPr lang="en-US" sz="1200" dirty="0">
              <a:latin typeface="+mn-lt"/>
            </a:endParaRPr>
          </a:p>
          <a:p>
            <a:endParaRPr lang="en-US" sz="1200" dirty="0">
              <a:latin typeface="+mn-lt"/>
            </a:endParaRPr>
          </a:p>
          <a:p>
            <a:r>
              <a:rPr lang="en-US" sz="1200" b="1" dirty="0">
                <a:latin typeface="+mn-lt"/>
              </a:rPr>
              <a:t>Procedural Directions:</a:t>
            </a:r>
          </a:p>
          <a:p>
            <a:pPr marL="228600" indent="-228600">
              <a:buFont typeface="+mj-lt"/>
              <a:buAutoNum type="arabicPeriod"/>
            </a:pPr>
            <a:r>
              <a:rPr lang="en-US" sz="1200" b="0" dirty="0">
                <a:latin typeface="+mn-lt"/>
              </a:rPr>
              <a:t>Guide participants through activity</a:t>
            </a:r>
            <a:r>
              <a:rPr lang="en-US" sz="1200" b="0" baseline="0" dirty="0">
                <a:latin typeface="+mn-lt"/>
              </a:rPr>
              <a:t> and questions.</a:t>
            </a:r>
          </a:p>
          <a:p>
            <a:pPr marL="228600" indent="-228600">
              <a:buFont typeface="+mj-lt"/>
              <a:buAutoNum type="arabicPeriod"/>
            </a:pPr>
            <a:r>
              <a:rPr lang="en-US" sz="1200" b="0" baseline="0" dirty="0">
                <a:latin typeface="+mn-lt"/>
              </a:rPr>
              <a:t>Provide time to reflect and share.</a:t>
            </a:r>
            <a:endParaRPr lang="en-US" sz="1200" b="0" dirty="0">
              <a:latin typeface="+mn-lt"/>
            </a:endParaRPr>
          </a:p>
          <a:p>
            <a:pPr rtl="0">
              <a:spcBef>
                <a:spcPts val="0"/>
              </a:spcBef>
              <a:buNone/>
            </a:pPr>
            <a:endParaRPr lang="en" sz="1200" b="1" dirty="0">
              <a:solidFill>
                <a:schemeClr val="dk1"/>
              </a:solidFill>
              <a:latin typeface="+mn-lt"/>
              <a:ea typeface="Calibri"/>
              <a:cs typeface="Calibri"/>
              <a:sym typeface="Calibri"/>
            </a:endParaRPr>
          </a:p>
          <a:p>
            <a:pPr rtl="0">
              <a:spcBef>
                <a:spcPts val="0"/>
              </a:spcBef>
              <a:buNone/>
            </a:pPr>
            <a:r>
              <a:rPr lang="en" sz="1200" b="1" dirty="0">
                <a:solidFill>
                  <a:schemeClr val="dk1"/>
                </a:solidFill>
                <a:latin typeface="+mn-lt"/>
                <a:ea typeface="Calibri"/>
                <a:cs typeface="Calibri"/>
                <a:sym typeface="Calibri"/>
              </a:rPr>
              <a:t>Presenter Notes:</a:t>
            </a:r>
            <a:endParaRPr sz="1200" dirty="0">
              <a:solidFill>
                <a:schemeClr val="dk1"/>
              </a:solidFill>
              <a:latin typeface="+mn-lt"/>
              <a:ea typeface="Calibri"/>
              <a:cs typeface="Calibri"/>
              <a:sym typeface="Calibri"/>
            </a:endParaRPr>
          </a:p>
          <a:p>
            <a:pPr marL="457200" lvl="0" indent="-228600" rtl="0">
              <a:spcBef>
                <a:spcPts val="0"/>
              </a:spcBef>
              <a:buClr>
                <a:schemeClr val="dk1"/>
              </a:buClr>
              <a:buSzPct val="100000"/>
              <a:buFont typeface="Calibri"/>
            </a:pPr>
            <a:r>
              <a:rPr lang="en" sz="1200" b="1" dirty="0">
                <a:solidFill>
                  <a:schemeClr val="dk1"/>
                </a:solidFill>
                <a:latin typeface="+mn-lt"/>
                <a:ea typeface="Calibri"/>
                <a:cs typeface="Calibri"/>
                <a:sym typeface="Calibri"/>
              </a:rPr>
              <a:t>DREAMS:  </a:t>
            </a:r>
            <a:r>
              <a:rPr lang="en" sz="1200" dirty="0">
                <a:solidFill>
                  <a:schemeClr val="dk1"/>
                </a:solidFill>
                <a:latin typeface="+mn-lt"/>
                <a:ea typeface="Calibri"/>
                <a:cs typeface="Calibri"/>
                <a:sym typeface="Calibri"/>
              </a:rPr>
              <a:t>What dreams do you have in relation to your personal and professional development as a group or team member?</a:t>
            </a:r>
          </a:p>
          <a:p>
            <a:pPr marL="457200" lvl="0" indent="-228600" rtl="0">
              <a:spcBef>
                <a:spcPts val="0"/>
              </a:spcBef>
              <a:buClr>
                <a:schemeClr val="dk1"/>
              </a:buClr>
              <a:buSzPct val="100000"/>
              <a:buFont typeface="Calibri"/>
            </a:pPr>
            <a:r>
              <a:rPr lang="en" sz="1200" dirty="0">
                <a:solidFill>
                  <a:schemeClr val="dk1"/>
                </a:solidFill>
                <a:latin typeface="+mn-lt"/>
                <a:ea typeface="Calibri"/>
                <a:cs typeface="Calibri"/>
                <a:sym typeface="Calibri"/>
              </a:rPr>
              <a:t>Note:  Dream big!  Dreams do not have to be “realistic”!</a:t>
            </a:r>
          </a:p>
          <a:p>
            <a:pPr marL="457200" lvl="0" indent="-228600" rtl="0">
              <a:spcBef>
                <a:spcPts val="0"/>
              </a:spcBef>
              <a:buClr>
                <a:schemeClr val="dk1"/>
              </a:buClr>
              <a:buSzPct val="100000"/>
              <a:buFont typeface="Calibri"/>
            </a:pPr>
            <a:r>
              <a:rPr lang="en" sz="1200" dirty="0">
                <a:solidFill>
                  <a:schemeClr val="dk1"/>
                </a:solidFill>
                <a:latin typeface="+mn-lt"/>
                <a:ea typeface="Calibri"/>
                <a:cs typeface="Calibri"/>
                <a:sym typeface="Calibri"/>
              </a:rPr>
              <a:t>Think about:</a:t>
            </a:r>
          </a:p>
          <a:p>
            <a:pPr marL="914400" lvl="0" indent="-317500" rtl="0">
              <a:spcBef>
                <a:spcPts val="0"/>
              </a:spcBef>
              <a:buClr>
                <a:schemeClr val="dk1"/>
              </a:buClr>
              <a:buSzPct val="100000"/>
              <a:buChar char="●"/>
            </a:pPr>
            <a:r>
              <a:rPr lang="en" sz="1200" dirty="0">
                <a:solidFill>
                  <a:schemeClr val="dk1"/>
                </a:solidFill>
                <a:latin typeface="+mn-lt"/>
                <a:ea typeface="Calibri"/>
                <a:cs typeface="Calibri"/>
                <a:sym typeface="Calibri"/>
              </a:rPr>
              <a:t>What contributions and/or changes do you dream about that will involve your participation on a decision-making team?</a:t>
            </a:r>
          </a:p>
          <a:p>
            <a:pPr marL="914400" lvl="0" indent="-317500" rtl="0">
              <a:spcBef>
                <a:spcPts val="0"/>
              </a:spcBef>
              <a:buClr>
                <a:schemeClr val="dk1"/>
              </a:buClr>
              <a:buSzPct val="100000"/>
              <a:buChar char="●"/>
            </a:pPr>
            <a:r>
              <a:rPr lang="en" sz="1200" dirty="0">
                <a:solidFill>
                  <a:schemeClr val="dk1"/>
                </a:solidFill>
                <a:latin typeface="+mn-lt"/>
                <a:ea typeface="Calibri"/>
                <a:cs typeface="Calibri"/>
                <a:sym typeface="Calibri"/>
              </a:rPr>
              <a:t>What one thing do you most want to see happen?</a:t>
            </a:r>
          </a:p>
          <a:p>
            <a:pPr marL="914400" lvl="0" indent="-317500" rtl="0">
              <a:spcBef>
                <a:spcPts val="0"/>
              </a:spcBef>
              <a:buClr>
                <a:schemeClr val="dk1"/>
              </a:buClr>
              <a:buSzPct val="100000"/>
              <a:buChar char="●"/>
            </a:pPr>
            <a:r>
              <a:rPr lang="en" sz="1200" dirty="0">
                <a:solidFill>
                  <a:schemeClr val="dk1"/>
                </a:solidFill>
                <a:latin typeface="+mn-lt"/>
                <a:ea typeface="Calibri"/>
                <a:cs typeface="Calibri"/>
                <a:sym typeface="Calibri"/>
              </a:rPr>
              <a:t>What do you hope to accomplish in one year? 5 years? 10 years?</a:t>
            </a:r>
          </a:p>
          <a:p>
            <a:pPr marL="914400" lvl="0" indent="-317500" rtl="0">
              <a:spcBef>
                <a:spcPts val="0"/>
              </a:spcBef>
              <a:buClr>
                <a:schemeClr val="dk1"/>
              </a:buClr>
              <a:buSzPct val="100000"/>
              <a:buChar char="●"/>
            </a:pPr>
            <a:r>
              <a:rPr lang="en" sz="1200" dirty="0">
                <a:solidFill>
                  <a:schemeClr val="dk1"/>
                </a:solidFill>
                <a:latin typeface="+mn-lt"/>
                <a:ea typeface="Calibri"/>
                <a:cs typeface="Calibri"/>
                <a:sym typeface="Calibri"/>
              </a:rPr>
              <a:t>What other dreams are important to you as you begin this journey?</a:t>
            </a:r>
          </a:p>
          <a:p>
            <a:pPr marL="596900" lvl="0" indent="0" rtl="0">
              <a:spcBef>
                <a:spcPts val="0"/>
              </a:spcBef>
              <a:buClr>
                <a:schemeClr val="dk1"/>
              </a:buClr>
              <a:buSzPct val="100000"/>
              <a:buNone/>
            </a:pPr>
            <a:endParaRPr lang="en" sz="1200" dirty="0">
              <a:solidFill>
                <a:schemeClr val="dk1"/>
              </a:solidFill>
              <a:latin typeface="+mn-lt"/>
              <a:ea typeface="Calibri"/>
              <a:cs typeface="Calibri"/>
              <a:sym typeface="Calibri"/>
            </a:endParaRPr>
          </a:p>
          <a:p>
            <a:pPr marL="596900" lvl="0" indent="0" rtl="0">
              <a:spcBef>
                <a:spcPts val="0"/>
              </a:spcBef>
              <a:buClr>
                <a:schemeClr val="dk1"/>
              </a:buClr>
              <a:buSzPct val="100000"/>
              <a:buNone/>
            </a:pPr>
            <a:r>
              <a:rPr lang="en" sz="1200" b="1" dirty="0">
                <a:solidFill>
                  <a:schemeClr val="dk1"/>
                </a:solidFill>
                <a:latin typeface="+mn-lt"/>
                <a:ea typeface="Calibri"/>
                <a:cs typeface="Calibri"/>
                <a:sym typeface="Calibri"/>
              </a:rPr>
              <a:t>Activities:</a:t>
            </a:r>
          </a:p>
          <a:p>
            <a:pPr>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82700" y="677863"/>
            <a:ext cx="451167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7708" y="4288354"/>
            <a:ext cx="5661659" cy="4062651"/>
          </a:xfrm>
          <a:prstGeom prst="rect">
            <a:avLst/>
          </a:prstGeom>
        </p:spPr>
        <p:txBody>
          <a:bodyPr lIns="91425" tIns="91425" rIns="91425" bIns="91425" anchor="t" anchorCtr="0">
            <a:noAutofit/>
          </a:bodyPr>
          <a:lstStyle/>
          <a:p>
            <a:r>
              <a:rPr lang="en-US" sz="1200" b="1" dirty="0">
                <a:latin typeface="+mn-lt"/>
              </a:rPr>
              <a:t>Slide #18:  </a:t>
            </a:r>
            <a:r>
              <a:rPr lang="en-US" sz="1200" dirty="0">
                <a:latin typeface="+mn-lt"/>
              </a:rPr>
              <a:t>Step 4:  Fears &amp; Concerns</a:t>
            </a:r>
          </a:p>
          <a:p>
            <a:endParaRPr lang="en-US" sz="1200" dirty="0">
              <a:latin typeface="+mn-lt"/>
            </a:endParaRPr>
          </a:p>
          <a:p>
            <a:r>
              <a:rPr lang="en-US" sz="1200" b="1" dirty="0">
                <a:latin typeface="+mn-lt"/>
              </a:rPr>
              <a:t>Procedural Directions:</a:t>
            </a:r>
          </a:p>
          <a:p>
            <a:pPr marL="228600" indent="-228600">
              <a:buFont typeface="+mj-lt"/>
              <a:buAutoNum type="arabicPeriod"/>
            </a:pPr>
            <a:r>
              <a:rPr lang="en-US" sz="1200" b="0" dirty="0">
                <a:latin typeface="+mn-lt"/>
              </a:rPr>
              <a:t>Guide participants through activity</a:t>
            </a:r>
            <a:r>
              <a:rPr lang="en-US" sz="1200" b="0" baseline="0" dirty="0">
                <a:latin typeface="+mn-lt"/>
              </a:rPr>
              <a:t> and questions.</a:t>
            </a:r>
          </a:p>
          <a:p>
            <a:pPr marL="228600" indent="-228600">
              <a:buFont typeface="+mj-lt"/>
              <a:buAutoNum type="arabicPeriod"/>
            </a:pPr>
            <a:r>
              <a:rPr lang="en-US" sz="1200" b="0" baseline="0" dirty="0">
                <a:latin typeface="+mn-lt"/>
              </a:rPr>
              <a:t>Provide time to reflect and share.</a:t>
            </a:r>
          </a:p>
          <a:p>
            <a:pPr marL="228600" indent="-228600">
              <a:buFont typeface="+mj-lt"/>
              <a:buAutoNum type="arabicPeriod"/>
            </a:pPr>
            <a:endParaRPr lang="en-US" sz="1200" b="0" baseline="0" dirty="0">
              <a:latin typeface="+mn-lt"/>
            </a:endParaRPr>
          </a:p>
          <a:p>
            <a:pPr marL="0" indent="0">
              <a:buFont typeface="+mj-lt"/>
              <a:buNone/>
            </a:pPr>
            <a:r>
              <a:rPr lang="en-US" sz="1200" b="1" baseline="0" dirty="0">
                <a:latin typeface="+mn-lt"/>
              </a:rPr>
              <a:t>Presenter Notes:</a:t>
            </a:r>
            <a:endParaRPr lang="en-US" sz="1200" b="1" dirty="0">
              <a:latin typeface="+mn-lt"/>
            </a:endParaRPr>
          </a:p>
          <a:p>
            <a:pPr lvl="0" rtl="0">
              <a:spcBef>
                <a:spcPts val="0"/>
              </a:spcBef>
              <a:buNone/>
            </a:pPr>
            <a:r>
              <a:rPr lang="en" sz="1200" b="1" dirty="0">
                <a:solidFill>
                  <a:schemeClr val="dk1"/>
                </a:solidFill>
                <a:latin typeface="+mn-lt"/>
                <a:ea typeface="Calibri"/>
                <a:cs typeface="Calibri"/>
                <a:sym typeface="Calibri"/>
              </a:rPr>
              <a:t>FEARS:  </a:t>
            </a:r>
            <a:r>
              <a:rPr lang="en" sz="1200" dirty="0">
                <a:solidFill>
                  <a:schemeClr val="dk1"/>
                </a:solidFill>
                <a:latin typeface="+mn-lt"/>
                <a:ea typeface="Calibri"/>
                <a:cs typeface="Calibri"/>
                <a:sym typeface="Calibri"/>
              </a:rPr>
              <a:t>Identify your worries or concerns about becoming part of a decision-making group or team.</a:t>
            </a:r>
          </a:p>
          <a:p>
            <a:pPr lvl="0" rtl="0">
              <a:spcBef>
                <a:spcPts val="0"/>
              </a:spcBef>
              <a:buClr>
                <a:schemeClr val="dk1"/>
              </a:buClr>
              <a:buSzPct val="78571"/>
              <a:buFont typeface="Arial"/>
              <a:buNone/>
            </a:pPr>
            <a:r>
              <a:rPr lang="en" sz="1200" dirty="0">
                <a:solidFill>
                  <a:schemeClr val="dk1"/>
                </a:solidFill>
                <a:latin typeface="+mn-lt"/>
                <a:ea typeface="Calibri"/>
                <a:cs typeface="Calibri"/>
                <a:sym typeface="Calibri"/>
              </a:rPr>
              <a:t>Note:  By identifying your fears, you may find ways to overcome some of your challenges.</a:t>
            </a:r>
          </a:p>
          <a:p>
            <a:pPr marL="457200" lvl="0" indent="-228600" rtl="0">
              <a:spcBef>
                <a:spcPts val="0"/>
              </a:spcBef>
              <a:buClr>
                <a:schemeClr val="dk1"/>
              </a:buClr>
              <a:buChar char="●"/>
            </a:pPr>
            <a:r>
              <a:rPr lang="en" sz="1200" dirty="0">
                <a:solidFill>
                  <a:schemeClr val="dk1"/>
                </a:solidFill>
                <a:latin typeface="+mn-lt"/>
                <a:ea typeface="Calibri"/>
                <a:cs typeface="Calibri"/>
                <a:sym typeface="Calibri"/>
              </a:rPr>
              <a:t>What concerns arise when you envision yourself as a leader or member of a team and about your role on the team?</a:t>
            </a:r>
          </a:p>
          <a:p>
            <a:pPr marL="457200" lvl="0" indent="-228600" rtl="0">
              <a:spcBef>
                <a:spcPts val="0"/>
              </a:spcBef>
              <a:buClr>
                <a:schemeClr val="dk1"/>
              </a:buClr>
              <a:buChar char="●"/>
            </a:pPr>
            <a:r>
              <a:rPr lang="en" sz="1200" dirty="0">
                <a:solidFill>
                  <a:schemeClr val="dk1"/>
                </a:solidFill>
                <a:latin typeface="+mn-lt"/>
                <a:ea typeface="Calibri"/>
                <a:cs typeface="Calibri"/>
                <a:sym typeface="Calibri"/>
              </a:rPr>
              <a:t>What barrier might stand in the way of your realizing your leadership and participation dreams?</a:t>
            </a:r>
          </a:p>
          <a:p>
            <a:pPr>
              <a:spcBef>
                <a:spcPts val="0"/>
              </a:spcBef>
              <a:buNone/>
            </a:pPr>
            <a:endParaRPr lang="en-US" sz="1200" dirty="0">
              <a:latin typeface="+mn-lt"/>
            </a:endParaRPr>
          </a:p>
          <a:p>
            <a:pPr>
              <a:spcBef>
                <a:spcPts val="0"/>
              </a:spcBef>
              <a:buNone/>
            </a:pPr>
            <a:r>
              <a:rPr lang="en-US" sz="1200" b="1" dirty="0">
                <a:latin typeface="+mn-lt"/>
              </a:rPr>
              <a:t>Activities:</a:t>
            </a:r>
            <a:endParaRPr sz="1200" b="1"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  </a:t>
            </a:r>
            <a:r>
              <a:rPr lang="en-US" b="0" dirty="0"/>
              <a:t>Reason</a:t>
            </a:r>
            <a:r>
              <a:rPr lang="en-US" b="0" baseline="0" dirty="0"/>
              <a:t> for Attendance</a:t>
            </a:r>
            <a:endParaRPr lang="en-US" b="1" dirty="0"/>
          </a:p>
          <a:p>
            <a:r>
              <a:rPr lang="en-US" dirty="0"/>
              <a:t> </a:t>
            </a:r>
          </a:p>
          <a:p>
            <a:r>
              <a:rPr lang="en-US" b="1" dirty="0"/>
              <a:t>Procedural Directions:</a:t>
            </a:r>
            <a:endParaRPr lang="en-US" dirty="0"/>
          </a:p>
          <a:p>
            <a:pPr marL="223251" indent="-223251">
              <a:buFont typeface="+mj-lt"/>
              <a:buAutoNum type="arabicPeriod"/>
            </a:pPr>
            <a:r>
              <a:rPr lang="en-US" b="0" dirty="0"/>
              <a:t>Show</a:t>
            </a:r>
            <a:r>
              <a:rPr lang="en-US" b="0" baseline="0" dirty="0"/>
              <a:t> slide.</a:t>
            </a:r>
          </a:p>
          <a:p>
            <a:pPr marL="223251" indent="-223251">
              <a:buFont typeface="+mj-lt"/>
              <a:buAutoNum type="arabicPeriod"/>
            </a:pPr>
            <a:r>
              <a:rPr lang="en-US" b="0" baseline="0" dirty="0"/>
              <a:t>Have participants introduce themselves.</a:t>
            </a:r>
          </a:p>
          <a:p>
            <a:pPr marL="223251" indent="-223251">
              <a:buFont typeface="+mj-lt"/>
              <a:buAutoNum type="arabicPeriod"/>
            </a:pPr>
            <a:r>
              <a:rPr lang="en-US" b="0" baseline="0" dirty="0"/>
              <a:t>Ask suggested questions.  </a:t>
            </a:r>
          </a:p>
          <a:p>
            <a:pPr marL="223251" indent="-223251">
              <a:buFont typeface="+mj-lt"/>
              <a:buAutoNum type="arabicPeriod"/>
            </a:pPr>
            <a:r>
              <a:rPr lang="en-US" b="0" baseline="0" dirty="0"/>
              <a:t>Ask follow-up questions for more information, specific details, etc.</a:t>
            </a:r>
            <a:endParaRPr lang="en-US" b="0" dirty="0"/>
          </a:p>
          <a:p>
            <a:r>
              <a:rPr lang="en-US" b="1" dirty="0"/>
              <a:t> </a:t>
            </a:r>
            <a:endParaRPr lang="en-US" dirty="0"/>
          </a:p>
          <a:p>
            <a:pPr defTabSz="893003">
              <a:defRPr/>
            </a:pPr>
            <a:r>
              <a:rPr lang="en-US" b="1" dirty="0"/>
              <a:t>Presenter Notes:</a:t>
            </a:r>
          </a:p>
          <a:p>
            <a:pPr marL="167438" indent="-167438" defTabSz="893003">
              <a:buFont typeface="Arial" panose="020B0604020202020204" pitchFamily="34" charset="0"/>
              <a:buChar char="•"/>
              <a:defRPr/>
            </a:pPr>
            <a:r>
              <a:rPr lang="en-US" dirty="0"/>
              <a:t>The purpose of this workshop is to increase confidence and participation of all members</a:t>
            </a:r>
            <a:r>
              <a:rPr lang="en-US" baseline="0" dirty="0"/>
              <a:t> on decision-making groups.</a:t>
            </a:r>
            <a:endParaRPr lang="en-US" dirty="0"/>
          </a:p>
          <a:p>
            <a:pPr marL="167438" indent="-167438" defTabSz="893003">
              <a:buFont typeface="Arial" panose="020B0604020202020204" pitchFamily="34" charset="0"/>
              <a:buChar char="•"/>
              <a:defRPr/>
            </a:pPr>
            <a:r>
              <a:rPr lang="en-US" dirty="0"/>
              <a:t>Ask the question,</a:t>
            </a:r>
            <a:r>
              <a:rPr lang="en-US" baseline="0" dirty="0"/>
              <a:t> “</a:t>
            </a:r>
            <a:r>
              <a:rPr lang="en-US" dirty="0"/>
              <a:t>What</a:t>
            </a:r>
            <a:r>
              <a:rPr lang="en-US" baseline="0" dirty="0"/>
              <a:t> brings you to today’s workshop?”  </a:t>
            </a:r>
          </a:p>
          <a:p>
            <a:pPr marL="167438" indent="-167438" defTabSz="893003">
              <a:buFont typeface="Arial" panose="020B0604020202020204" pitchFamily="34" charset="0"/>
              <a:buChar char="•"/>
              <a:defRPr/>
            </a:pPr>
            <a:r>
              <a:rPr lang="en-US" baseline="0" dirty="0"/>
              <a:t>Please introduce yourself by sharing your name, where you live/work, and your role (family member/administrator/agency rep./community member/student/educator). </a:t>
            </a:r>
          </a:p>
          <a:p>
            <a:pPr marL="167438" indent="-167438" defTabSz="893003">
              <a:buFont typeface="Arial" panose="020B0604020202020204" pitchFamily="34" charset="0"/>
              <a:buChar char="•"/>
              <a:defRPr/>
            </a:pPr>
            <a:r>
              <a:rPr lang="en-US" baseline="0" dirty="0"/>
              <a:t>Also answer the question, “What do you hope to get out of today’s workshop?”</a:t>
            </a:r>
            <a:endParaRPr lang="en-US" b="0" dirty="0"/>
          </a:p>
          <a:p>
            <a:endParaRPr lang="en-US" b="1" dirty="0"/>
          </a:p>
          <a:p>
            <a:r>
              <a:rPr lang="en-US" b="1" dirty="0"/>
              <a:t>Activities  </a:t>
            </a:r>
            <a:endParaRPr lang="en-US" dirty="0"/>
          </a:p>
          <a:p>
            <a:pPr marL="171450" marR="0" indent="-171450" algn="l" defTabSz="8930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 introductions (name, location, role)</a:t>
            </a:r>
          </a:p>
          <a:p>
            <a:pPr marL="171450" indent="-171450" defTabSz="893003">
              <a:buFont typeface="Arial" panose="020B0604020202020204" pitchFamily="34" charset="0"/>
              <a:buChar char="•"/>
              <a:defRPr/>
            </a:pPr>
            <a:r>
              <a:rPr lang="en-US" dirty="0"/>
              <a:t>Question: What brings you to today’s workshop?</a:t>
            </a:r>
          </a:p>
          <a:p>
            <a:pPr marL="171450" indent="-171450" defTabSz="893003">
              <a:buFont typeface="Arial" panose="020B0604020202020204" pitchFamily="34" charset="0"/>
              <a:buChar char="•"/>
              <a:defRPr/>
            </a:pPr>
            <a:r>
              <a:rPr lang="en-US" dirty="0"/>
              <a:t>Question: What do you hope to get out of today’s workshop?</a:t>
            </a:r>
          </a:p>
          <a:p>
            <a:pPr marL="171450" indent="-171450" defTabSz="893003">
              <a:buFont typeface="Arial" panose="020B0604020202020204" pitchFamily="34" charset="0"/>
              <a:buChar char="•"/>
              <a:defRPr/>
            </a:pPr>
            <a:r>
              <a:rPr lang="en-US" dirty="0"/>
              <a:t>Activity:</a:t>
            </a:r>
            <a:r>
              <a:rPr lang="en-US" baseline="0" dirty="0"/>
              <a:t> Experts Unite! (Share with a partner about one thing that you know about decision-making groups.)</a:t>
            </a:r>
            <a:endParaRPr lang="en-US" dirty="0"/>
          </a:p>
          <a:p>
            <a:pPr marL="171450" marR="0" indent="-171450" algn="l" defTabSz="9202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cs typeface="Arial" charset="0"/>
              </a:rPr>
              <a:t>Adjust participant introductions to the size of the group.  (</a:t>
            </a:r>
            <a:r>
              <a:rPr lang="en-US" dirty="0" err="1">
                <a:solidFill>
                  <a:srgbClr val="000000"/>
                </a:solidFill>
                <a:cs typeface="Arial" charset="0"/>
              </a:rPr>
              <a:t>ie</a:t>
            </a:r>
            <a:r>
              <a:rPr lang="en-US" dirty="0">
                <a:solidFill>
                  <a:srgbClr val="000000"/>
                </a:solidFill>
                <a:cs typeface="Arial" charset="0"/>
              </a:rPr>
              <a:t> small group = share with whole group; large group = share with table or person(s) close by)</a:t>
            </a:r>
            <a:endParaRPr lang="en-US" dirty="0"/>
          </a:p>
          <a:p>
            <a:pPr defTabSz="920239">
              <a:defRPr/>
            </a:pPr>
            <a:endParaRPr lang="en-US" b="1" dirty="0"/>
          </a:p>
          <a:p>
            <a:pPr defTabSz="920239">
              <a:defRPr/>
            </a:pPr>
            <a:r>
              <a:rPr lang="en-US" b="1" dirty="0"/>
              <a:t>Activities</a:t>
            </a:r>
          </a:p>
          <a:p>
            <a:pPr defTabSz="920239">
              <a:defRPr/>
            </a:pPr>
            <a:endParaRPr lang="en-US" b="1"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a:t>
            </a:fld>
            <a:endParaRPr lang="en-US"/>
          </a:p>
        </p:txBody>
      </p:sp>
    </p:spTree>
    <p:extLst>
      <p:ext uri="{BB962C8B-B14F-4D97-AF65-F5344CB8AC3E}">
        <p14:creationId xmlns:p14="http://schemas.microsoft.com/office/powerpoint/2010/main" val="3741600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82700" y="677863"/>
            <a:ext cx="451167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7708" y="4288354"/>
            <a:ext cx="5661659" cy="4062651"/>
          </a:xfrm>
          <a:prstGeom prst="rect">
            <a:avLst/>
          </a:prstGeom>
        </p:spPr>
        <p:txBody>
          <a:bodyPr lIns="91425" tIns="91425" rIns="91425" bIns="91425" anchor="t" anchorCtr="0">
            <a:noAutofit/>
          </a:bodyPr>
          <a:lstStyle/>
          <a:p>
            <a:r>
              <a:rPr lang="en-US" sz="1200" b="1" dirty="0">
                <a:latin typeface="+mn-lt"/>
              </a:rPr>
              <a:t>Slide #19:  </a:t>
            </a:r>
            <a:r>
              <a:rPr lang="en-US" sz="1200" dirty="0">
                <a:latin typeface="+mn-lt"/>
              </a:rPr>
              <a:t>Step 5: Needs</a:t>
            </a:r>
          </a:p>
          <a:p>
            <a:endParaRPr lang="en-US" sz="1200" dirty="0">
              <a:latin typeface="+mn-lt"/>
            </a:endParaRPr>
          </a:p>
          <a:p>
            <a:r>
              <a:rPr lang="en-US" sz="1200" b="1" dirty="0">
                <a:latin typeface="+mn-lt"/>
              </a:rPr>
              <a:t>Procedural Directions:</a:t>
            </a:r>
          </a:p>
          <a:p>
            <a:pPr marL="228600" indent="-228600">
              <a:buFont typeface="+mj-lt"/>
              <a:buAutoNum type="arabicPeriod"/>
            </a:pPr>
            <a:r>
              <a:rPr lang="en-US" sz="1200" b="0" dirty="0">
                <a:latin typeface="+mn-lt"/>
              </a:rPr>
              <a:t>Guide participants through activity</a:t>
            </a:r>
            <a:r>
              <a:rPr lang="en-US" sz="1200" b="0" baseline="0" dirty="0">
                <a:latin typeface="+mn-lt"/>
              </a:rPr>
              <a:t> and questions.</a:t>
            </a:r>
          </a:p>
          <a:p>
            <a:pPr marL="228600" indent="-228600">
              <a:buFont typeface="+mj-lt"/>
              <a:buAutoNum type="arabicPeriod"/>
            </a:pPr>
            <a:r>
              <a:rPr lang="en-US" sz="1200" b="0" baseline="0" dirty="0">
                <a:latin typeface="+mn-lt"/>
              </a:rPr>
              <a:t>Provide time to reflect and share.</a:t>
            </a:r>
            <a:endParaRPr lang="en-US" sz="1200" b="0" dirty="0">
              <a:latin typeface="+mn-lt"/>
            </a:endParaRPr>
          </a:p>
          <a:p>
            <a:pPr lvl="0" rtl="0">
              <a:spcBef>
                <a:spcPts val="0"/>
              </a:spcBef>
              <a:buNone/>
            </a:pPr>
            <a:endParaRPr sz="1200" b="1" dirty="0">
              <a:solidFill>
                <a:schemeClr val="dk1"/>
              </a:solidFill>
              <a:latin typeface="+mn-lt"/>
              <a:ea typeface="Calibri"/>
              <a:cs typeface="Calibri"/>
              <a:sym typeface="Calibri"/>
            </a:endParaRPr>
          </a:p>
          <a:p>
            <a:pPr marL="0" lvl="0" indent="0" rtl="0">
              <a:lnSpc>
                <a:spcPct val="115000"/>
              </a:lnSpc>
              <a:spcBef>
                <a:spcPts val="0"/>
              </a:spcBef>
              <a:buNone/>
            </a:pPr>
            <a:r>
              <a:rPr lang="en" sz="1200" b="1" dirty="0">
                <a:solidFill>
                  <a:schemeClr val="dk1"/>
                </a:solidFill>
                <a:latin typeface="+mn-lt"/>
                <a:ea typeface="Calibri"/>
                <a:cs typeface="Calibri"/>
                <a:sym typeface="Calibri"/>
              </a:rPr>
              <a:t>Presenter Notes:</a:t>
            </a:r>
            <a:endParaRPr lang="en" sz="1200" dirty="0">
              <a:solidFill>
                <a:schemeClr val="dk1"/>
              </a:solidFill>
              <a:latin typeface="+mn-lt"/>
              <a:ea typeface="Calibri"/>
              <a:cs typeface="Calibri"/>
              <a:sym typeface="Calibri"/>
            </a:endParaRPr>
          </a:p>
          <a:p>
            <a:pPr lvl="0" rtl="0">
              <a:spcBef>
                <a:spcPts val="0"/>
              </a:spcBef>
              <a:buNone/>
            </a:pPr>
            <a:r>
              <a:rPr lang="en" sz="1200" b="1" dirty="0">
                <a:solidFill>
                  <a:schemeClr val="dk1"/>
                </a:solidFill>
                <a:latin typeface="+mn-lt"/>
                <a:ea typeface="Calibri"/>
                <a:cs typeface="Calibri"/>
                <a:sym typeface="Calibri"/>
              </a:rPr>
              <a:t>REFLECT:  </a:t>
            </a:r>
            <a:r>
              <a:rPr lang="en" sz="1200" dirty="0">
                <a:solidFill>
                  <a:schemeClr val="dk1"/>
                </a:solidFill>
                <a:latin typeface="+mn-lt"/>
                <a:ea typeface="Calibri"/>
                <a:cs typeface="Calibri"/>
                <a:sym typeface="Calibri"/>
              </a:rPr>
              <a:t>In preparation for the next step, please take a few moments to go back over the previous four steps and review your responses.  Highlight or make a mental note of </a:t>
            </a:r>
            <a:r>
              <a:rPr lang="en" sz="1200" b="1" dirty="0">
                <a:solidFill>
                  <a:schemeClr val="dk1"/>
                </a:solidFill>
                <a:latin typeface="+mn-lt"/>
                <a:ea typeface="Calibri"/>
                <a:cs typeface="Calibri"/>
                <a:sym typeface="Calibri"/>
              </a:rPr>
              <a:t>key ideas</a:t>
            </a:r>
            <a:r>
              <a:rPr lang="en" sz="1200" dirty="0">
                <a:solidFill>
                  <a:schemeClr val="dk1"/>
                </a:solidFill>
                <a:latin typeface="+mn-lt"/>
                <a:ea typeface="Calibri"/>
                <a:cs typeface="Calibri"/>
                <a:sym typeface="Calibri"/>
              </a:rPr>
              <a:t> that emerged in each section.  Keeping them in mind, you will be ready to complete the next step.</a:t>
            </a:r>
          </a:p>
          <a:p>
            <a:pPr lvl="0" rtl="0">
              <a:spcBef>
                <a:spcPts val="0"/>
              </a:spcBef>
              <a:buNone/>
            </a:pPr>
            <a:endParaRPr sz="1200" b="1" dirty="0">
              <a:solidFill>
                <a:schemeClr val="dk1"/>
              </a:solidFill>
              <a:latin typeface="+mn-lt"/>
              <a:ea typeface="Calibri"/>
              <a:cs typeface="Calibri"/>
              <a:sym typeface="Calibri"/>
            </a:endParaRPr>
          </a:p>
          <a:p>
            <a:pPr lvl="0" rtl="0">
              <a:spcBef>
                <a:spcPts val="0"/>
              </a:spcBef>
              <a:buClr>
                <a:schemeClr val="dk1"/>
              </a:buClr>
              <a:buSzPct val="78571"/>
              <a:buFont typeface="Arial"/>
              <a:buNone/>
            </a:pPr>
            <a:r>
              <a:rPr lang="en" sz="1200" b="1" dirty="0">
                <a:solidFill>
                  <a:schemeClr val="dk1"/>
                </a:solidFill>
                <a:latin typeface="+mn-lt"/>
                <a:ea typeface="Calibri"/>
                <a:cs typeface="Calibri"/>
                <a:sym typeface="Calibri"/>
              </a:rPr>
              <a:t>NEEDS:  </a:t>
            </a:r>
            <a:r>
              <a:rPr lang="en" sz="1200" dirty="0">
                <a:solidFill>
                  <a:schemeClr val="dk1"/>
                </a:solidFill>
                <a:latin typeface="+mn-lt"/>
                <a:ea typeface="Calibri"/>
                <a:cs typeface="Calibri"/>
                <a:sym typeface="Calibri"/>
              </a:rPr>
              <a:t>You are encouraged to use a brainstorming style approach to identify the things that need to happen to help make your dreams for the future come true.</a:t>
            </a:r>
          </a:p>
          <a:p>
            <a:pPr marL="457200" lvl="0" indent="-228600" rtl="0">
              <a:spcBef>
                <a:spcPts val="0"/>
              </a:spcBef>
              <a:buClr>
                <a:schemeClr val="dk1"/>
              </a:buClr>
              <a:buChar char="●"/>
            </a:pPr>
            <a:r>
              <a:rPr lang="en" sz="1200" dirty="0">
                <a:solidFill>
                  <a:schemeClr val="dk1"/>
                </a:solidFill>
                <a:latin typeface="+mn-lt"/>
                <a:ea typeface="Calibri"/>
                <a:cs typeface="Calibri"/>
                <a:sym typeface="Calibri"/>
              </a:rPr>
              <a:t>What skills would you like to develop further?</a:t>
            </a:r>
          </a:p>
          <a:p>
            <a:pPr marL="457200" lvl="0" indent="-228600" rtl="0">
              <a:spcBef>
                <a:spcPts val="0"/>
              </a:spcBef>
              <a:buClr>
                <a:schemeClr val="dk1"/>
              </a:buClr>
              <a:buChar char="●"/>
            </a:pPr>
            <a:r>
              <a:rPr lang="en" sz="1200" dirty="0">
                <a:solidFill>
                  <a:schemeClr val="dk1"/>
                </a:solidFill>
                <a:latin typeface="+mn-lt"/>
                <a:ea typeface="Calibri"/>
                <a:cs typeface="Calibri"/>
                <a:sym typeface="Calibri"/>
              </a:rPr>
              <a:t>What else will you need to expand your role as a leader and team member?</a:t>
            </a:r>
          </a:p>
          <a:p>
            <a:pPr marL="457200" lvl="0" indent="-228600">
              <a:spcBef>
                <a:spcPts val="0"/>
              </a:spcBef>
              <a:buClr>
                <a:schemeClr val="dk1"/>
              </a:buClr>
              <a:buChar char="●"/>
            </a:pPr>
            <a:r>
              <a:rPr lang="en" sz="1200" dirty="0">
                <a:solidFill>
                  <a:schemeClr val="dk1"/>
                </a:solidFill>
                <a:latin typeface="+mn-lt"/>
                <a:ea typeface="Calibri"/>
                <a:cs typeface="Calibri"/>
                <a:sym typeface="Calibri"/>
              </a:rPr>
              <a:t>What supports do you need from others?</a:t>
            </a:r>
          </a:p>
          <a:p>
            <a:pPr marL="457200" lvl="0" indent="-228600">
              <a:spcBef>
                <a:spcPts val="0"/>
              </a:spcBef>
              <a:buClr>
                <a:schemeClr val="dk1"/>
              </a:buClr>
              <a:buChar char="●"/>
            </a:pPr>
            <a:endParaRPr lang="en" sz="1200" dirty="0">
              <a:solidFill>
                <a:schemeClr val="dk1"/>
              </a:solidFill>
              <a:latin typeface="+mn-lt"/>
              <a:ea typeface="Calibri"/>
              <a:cs typeface="Calibri"/>
              <a:sym typeface="Calibri"/>
            </a:endParaRPr>
          </a:p>
          <a:p>
            <a:pPr marL="228600" lvl="0" indent="0">
              <a:spcBef>
                <a:spcPts val="0"/>
              </a:spcBef>
              <a:buClr>
                <a:schemeClr val="dk1"/>
              </a:buClr>
              <a:buNone/>
            </a:pPr>
            <a:r>
              <a:rPr lang="en" sz="1200" b="1" dirty="0">
                <a:solidFill>
                  <a:schemeClr val="dk1"/>
                </a:solidFill>
                <a:latin typeface="+mn-lt"/>
                <a:ea typeface="Calibri"/>
                <a:cs typeface="Calibri"/>
                <a:sym typeface="Calibri"/>
              </a:rPr>
              <a:t>Activities: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82700" y="677863"/>
            <a:ext cx="451167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7708" y="4288354"/>
            <a:ext cx="5661659" cy="4062651"/>
          </a:xfrm>
          <a:prstGeom prst="rect">
            <a:avLst/>
          </a:prstGeom>
        </p:spPr>
        <p:txBody>
          <a:bodyPr lIns="91425" tIns="91425" rIns="91425" bIns="91425" anchor="t" anchorCtr="0">
            <a:noAutofit/>
          </a:bodyPr>
          <a:lstStyle/>
          <a:p>
            <a:r>
              <a:rPr lang="en-US" sz="1200" b="1" dirty="0"/>
              <a:t>Slide #20:  </a:t>
            </a:r>
            <a:r>
              <a:rPr lang="en-US" sz="1200" dirty="0"/>
              <a:t>Discussion</a:t>
            </a:r>
          </a:p>
          <a:p>
            <a:endParaRPr lang="en-US" sz="1200" dirty="0"/>
          </a:p>
          <a:p>
            <a:r>
              <a:rPr lang="en-US" sz="1200" b="1" dirty="0"/>
              <a:t>Procedural Directions:</a:t>
            </a:r>
          </a:p>
          <a:p>
            <a:pPr marL="228600" indent="-228600">
              <a:buFont typeface="+mj-lt"/>
              <a:buAutoNum type="arabicPeriod"/>
            </a:pPr>
            <a:r>
              <a:rPr lang="en-US" sz="1200" b="0" dirty="0"/>
              <a:t>Guide participants through </a:t>
            </a:r>
            <a:r>
              <a:rPr lang="en-US" sz="1200" b="0" baseline="0" dirty="0"/>
              <a:t>questions.</a:t>
            </a:r>
          </a:p>
          <a:p>
            <a:pPr marL="228600" indent="-228600">
              <a:buFont typeface="+mj-lt"/>
              <a:buAutoNum type="arabicPeriod"/>
            </a:pPr>
            <a:r>
              <a:rPr lang="en-US" sz="1200" b="0" baseline="0" dirty="0"/>
              <a:t>Provide time to reflect and share.</a:t>
            </a:r>
          </a:p>
          <a:p>
            <a:pPr marL="228600" indent="-228600">
              <a:buFont typeface="+mj-lt"/>
              <a:buAutoNum type="arabicPeriod"/>
            </a:pPr>
            <a:endParaRPr lang="en-US" sz="1200" b="0" baseline="0" dirty="0"/>
          </a:p>
          <a:p>
            <a:pPr marL="0" indent="0">
              <a:buFont typeface="+mj-lt"/>
              <a:buNone/>
            </a:pPr>
            <a:r>
              <a:rPr lang="en-US" sz="1200" b="1" dirty="0"/>
              <a:t>Presenter Notes:</a:t>
            </a:r>
          </a:p>
          <a:p>
            <a:pPr marL="171450" lvl="0" indent="-171450">
              <a:spcBef>
                <a:spcPts val="0"/>
              </a:spcBef>
              <a:buClr>
                <a:schemeClr val="dk1"/>
              </a:buClr>
              <a:buSzPct val="25000"/>
              <a:buFont typeface="Arial" panose="020B0604020202020204" pitchFamily="34" charset="0"/>
              <a:buChar char="•"/>
            </a:pPr>
            <a:r>
              <a:rPr lang="en" sz="1200" dirty="0">
                <a:solidFill>
                  <a:schemeClr val="dk1"/>
                </a:solidFill>
              </a:rPr>
              <a:t>At the conclusion of the MAPS activity, back through each of the five MAPS steps</a:t>
            </a:r>
            <a:r>
              <a:rPr lang="en" sz="1200" baseline="0" dirty="0">
                <a:solidFill>
                  <a:schemeClr val="dk1"/>
                </a:solidFill>
              </a:rPr>
              <a:t> and </a:t>
            </a:r>
            <a:r>
              <a:rPr lang="en" sz="1200" dirty="0">
                <a:solidFill>
                  <a:schemeClr val="dk1"/>
                </a:solidFill>
              </a:rPr>
              <a:t>share some of your responses with one another. </a:t>
            </a:r>
          </a:p>
          <a:p>
            <a:pPr marL="171450" lvl="0" indent="-171450">
              <a:spcBef>
                <a:spcPts val="0"/>
              </a:spcBef>
              <a:buClr>
                <a:schemeClr val="dk1"/>
              </a:buClr>
              <a:buSzPct val="25000"/>
              <a:buFont typeface="Arial" panose="020B0604020202020204" pitchFamily="34" charset="0"/>
              <a:buChar char="•"/>
            </a:pPr>
            <a:r>
              <a:rPr lang="en" sz="1200" dirty="0">
                <a:solidFill>
                  <a:schemeClr val="dk1"/>
                </a:solidFill>
              </a:rPr>
              <a:t>The discussion questions on the power point slide can be used to generate a discussion about the common ideas and experiences that participants have had in relation to each of the MAPS steps. </a:t>
            </a:r>
          </a:p>
          <a:p>
            <a:pPr marL="171450" lvl="0" indent="-171450">
              <a:spcBef>
                <a:spcPts val="0"/>
              </a:spcBef>
              <a:buClr>
                <a:schemeClr val="dk1"/>
              </a:buClr>
              <a:buSzPct val="25000"/>
              <a:buFont typeface="Arial" panose="020B0604020202020204" pitchFamily="34" charset="0"/>
              <a:buChar char="•"/>
            </a:pPr>
            <a:r>
              <a:rPr lang="en" sz="1200" dirty="0">
                <a:solidFill>
                  <a:schemeClr val="dk1"/>
                </a:solidFill>
              </a:rPr>
              <a:t>In what</a:t>
            </a:r>
            <a:r>
              <a:rPr lang="en" sz="1200" baseline="0" dirty="0">
                <a:solidFill>
                  <a:schemeClr val="dk1"/>
                </a:solidFill>
              </a:rPr>
              <a:t> ways</a:t>
            </a:r>
            <a:r>
              <a:rPr lang="en" sz="1200" dirty="0">
                <a:solidFill>
                  <a:schemeClr val="dk1"/>
                </a:solidFill>
              </a:rPr>
              <a:t> can you use information from your MAPS to expand your knowledge, skills, and roles related to decision-making groups. </a:t>
            </a:r>
          </a:p>
          <a:p>
            <a:pPr marL="0" lvl="0" indent="0">
              <a:spcBef>
                <a:spcPts val="0"/>
              </a:spcBef>
              <a:buClr>
                <a:schemeClr val="dk1"/>
              </a:buClr>
              <a:buSzPct val="25000"/>
              <a:buFont typeface="Arial" panose="020B0604020202020204" pitchFamily="34" charset="0"/>
              <a:buNone/>
            </a:pPr>
            <a:endParaRPr lang="en" sz="1200" dirty="0">
              <a:solidFill>
                <a:schemeClr val="dk1"/>
              </a:solidFill>
            </a:endParaRPr>
          </a:p>
          <a:p>
            <a:pPr marL="0" lvl="0" indent="0">
              <a:spcBef>
                <a:spcPts val="0"/>
              </a:spcBef>
              <a:buClr>
                <a:schemeClr val="dk1"/>
              </a:buClr>
              <a:buSzPct val="25000"/>
              <a:buFont typeface="Arial" panose="020B0604020202020204" pitchFamily="34" charset="0"/>
              <a:buNone/>
            </a:pPr>
            <a:r>
              <a:rPr lang="en" sz="1200" b="1" dirty="0">
                <a:solidFill>
                  <a:schemeClr val="dk1"/>
                </a:solidFill>
              </a:rPr>
              <a:t>Activities: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#21:</a:t>
            </a:r>
            <a:r>
              <a:rPr lang="en-US" dirty="0"/>
              <a:t>  Shared Decision-Making </a:t>
            </a:r>
          </a:p>
          <a:p>
            <a:r>
              <a:rPr lang="en-US" dirty="0"/>
              <a:t>  </a:t>
            </a:r>
          </a:p>
          <a:p>
            <a:r>
              <a:rPr lang="en-US" b="1" dirty="0"/>
              <a:t>Procedural Directions:</a:t>
            </a:r>
            <a:endParaRPr lang="en-US" dirty="0"/>
          </a:p>
          <a:p>
            <a:pPr marL="223251" indent="-223251">
              <a:buFont typeface="+mj-lt"/>
              <a:buAutoNum type="arabicPeriod"/>
            </a:pPr>
            <a:r>
              <a:rPr lang="en-US" dirty="0"/>
              <a:t>Highlight at least 2 or 3 key points.</a:t>
            </a:r>
          </a:p>
          <a:p>
            <a:pPr marL="223251" indent="-223251">
              <a:buFont typeface="+mj-lt"/>
              <a:buAutoNum type="arabicPeriod"/>
            </a:pPr>
            <a:r>
              <a:rPr lang="en-US" dirty="0"/>
              <a:t>Keep discussion brief. </a:t>
            </a:r>
          </a:p>
          <a:p>
            <a:pPr marL="223251" indent="-223251">
              <a:buFont typeface="+mj-lt"/>
              <a:buAutoNum type="arabicPeriod"/>
            </a:pPr>
            <a:r>
              <a:rPr lang="en-US" dirty="0"/>
              <a:t>Ask suggested activity</a:t>
            </a:r>
            <a:r>
              <a:rPr lang="en-US" baseline="0" dirty="0"/>
              <a:t> questions.</a:t>
            </a:r>
            <a:endParaRPr lang="en-US" dirty="0"/>
          </a:p>
          <a:p>
            <a:endParaRPr lang="en-US" dirty="0"/>
          </a:p>
          <a:p>
            <a:pPr fontAlgn="base"/>
            <a:r>
              <a:rPr lang="en-US" b="1" dirty="0"/>
              <a:t>Presenter Notes:</a:t>
            </a:r>
            <a:endParaRPr lang="en-US" dirty="0"/>
          </a:p>
          <a:p>
            <a:pPr marL="167438" indent="-167438" fontAlgn="base">
              <a:buFont typeface="Arial" panose="020B0604020202020204" pitchFamily="34" charset="0"/>
              <a:buChar char="•"/>
            </a:pPr>
            <a:r>
              <a:rPr lang="en-US" dirty="0"/>
              <a:t>The Guidebook is built on the concept of shared decision making.  So, what is shared decision making?  Epstein is quoted as saying, “Decision-making means a process of partnering, of shared views and actions toward shared goals…not just a power struggle between conflicting ideas.”</a:t>
            </a:r>
          </a:p>
          <a:p>
            <a:pPr marL="167438" indent="-167438" fontAlgn="base">
              <a:buFont typeface="Arial" panose="020B0604020202020204" pitchFamily="34" charset="0"/>
              <a:buChar char="•"/>
            </a:pPr>
            <a:r>
              <a:rPr lang="en-US" dirty="0"/>
              <a:t>Shared decision making is really just a way to explain the process that a group goes through to make decisions that involve multiple perspectives to be heard.  </a:t>
            </a:r>
          </a:p>
          <a:p>
            <a:pPr marL="167438" indent="-167438" fontAlgn="base">
              <a:buFont typeface="Arial" panose="020B0604020202020204" pitchFamily="34" charset="0"/>
              <a:buChar char="•"/>
            </a:pPr>
            <a:r>
              <a:rPr lang="en-US" dirty="0"/>
              <a:t>Shared decision-making is not about one person; it is about the entire group coming together for a common focus.  When interested individuals share in the work of the group, better decisions are made and better outcomes can be expected.  When members of a group have an increased sense of ownership in the work of the group, the result is greater commitment of time and energy to the work of the group. </a:t>
            </a:r>
            <a:r>
              <a:rPr lang="en-US" b="1" dirty="0"/>
              <a:t> </a:t>
            </a:r>
          </a:p>
          <a:p>
            <a:r>
              <a:rPr lang="en-US" dirty="0"/>
              <a:t> </a:t>
            </a:r>
          </a:p>
          <a:p>
            <a:r>
              <a:rPr lang="en-US" b="1" dirty="0"/>
              <a:t>Activities  </a:t>
            </a:r>
            <a:endParaRPr lang="en-US" dirty="0"/>
          </a:p>
          <a:p>
            <a:r>
              <a:rPr lang="en-US" dirty="0"/>
              <a:t>Question:</a:t>
            </a:r>
            <a:r>
              <a:rPr lang="en-US" baseline="0" dirty="0"/>
              <a:t>  When making a decision, who do you consult or gain input from?</a:t>
            </a:r>
          </a:p>
          <a:p>
            <a:r>
              <a:rPr lang="en-US" baseline="0" dirty="0"/>
              <a:t>Question:  How are decisions made that affect others in your family?</a:t>
            </a:r>
            <a:r>
              <a:rPr lang="en-US" b="1" dirty="0"/>
              <a:t>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22</a:t>
            </a:fld>
            <a:endParaRPr lang="en-US"/>
          </a:p>
        </p:txBody>
      </p:sp>
    </p:spTree>
    <p:extLst>
      <p:ext uri="{BB962C8B-B14F-4D97-AF65-F5344CB8AC3E}">
        <p14:creationId xmlns:p14="http://schemas.microsoft.com/office/powerpoint/2010/main" val="75013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#22:</a:t>
            </a:r>
            <a:r>
              <a:rPr lang="en-US" dirty="0"/>
              <a:t>  Who</a:t>
            </a:r>
            <a:r>
              <a:rPr lang="en-US" baseline="0" dirty="0"/>
              <a:t> can Serve?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on slide. </a:t>
            </a:r>
          </a:p>
          <a:p>
            <a:pPr marL="223251" indent="-223251">
              <a:buFont typeface="+mj-lt"/>
              <a:buAutoNum type="arabicPeriod"/>
            </a:pPr>
            <a:r>
              <a:rPr lang="en-US" dirty="0"/>
              <a:t>Expand upon or give an example for each key component on getting involved.</a:t>
            </a:r>
            <a:endParaRPr lang="en-US" baseline="0" dirty="0"/>
          </a:p>
          <a:p>
            <a:endParaRPr lang="en-US" dirty="0"/>
          </a:p>
          <a:p>
            <a:pPr fontAlgn="base"/>
            <a:r>
              <a:rPr lang="en-US" b="1" dirty="0"/>
              <a:t>Presenter Notes:</a:t>
            </a:r>
            <a:endParaRPr lang="en-US" dirty="0"/>
          </a:p>
          <a:p>
            <a:pPr marL="171450" indent="-171450">
              <a:buFont typeface="Arial" panose="020B0604020202020204" pitchFamily="34" charset="0"/>
              <a:buChar char="•"/>
            </a:pPr>
            <a:r>
              <a:rPr lang="en-US" dirty="0"/>
              <a:t>It is important for families to be part of a group, especially if the group’s decisions will be affecting</a:t>
            </a:r>
            <a:r>
              <a:rPr lang="en-US" baseline="0" dirty="0"/>
              <a:t> the family in one way or another.</a:t>
            </a:r>
          </a:p>
          <a:p>
            <a:pPr marL="171450" indent="-171450">
              <a:buFont typeface="Arial" panose="020B0604020202020204" pitchFamily="34" charset="0"/>
              <a:buChar char="•"/>
            </a:pPr>
            <a:r>
              <a:rPr lang="en-US" baseline="0" dirty="0"/>
              <a:t>There are many opportunities to serve on groups.  Your time is valuable so you will want to find an opportunity that is meaningful to you. </a:t>
            </a:r>
          </a:p>
          <a:p>
            <a:pPr marL="171450" indent="-171450">
              <a:buFont typeface="Arial" panose="020B0604020202020204" pitchFamily="34" charset="0"/>
              <a:buChar char="•"/>
            </a:pPr>
            <a:r>
              <a:rPr lang="en-US" baseline="0" dirty="0"/>
              <a:t>To make sure your time is productive, carefully consider your options before agreeing to serve.</a:t>
            </a:r>
          </a:p>
          <a:p>
            <a:pPr marL="171450" indent="-171450">
              <a:buFont typeface="Arial" panose="020B0604020202020204" pitchFamily="34" charset="0"/>
              <a:buChar char="•"/>
            </a:pPr>
            <a:r>
              <a:rPr lang="en-US" baseline="0" dirty="0"/>
              <a:t>Also consider:</a:t>
            </a:r>
          </a:p>
          <a:p>
            <a:pPr marL="628650" lvl="1" indent="-171450">
              <a:buFont typeface="Arial" panose="020B0604020202020204" pitchFamily="34" charset="0"/>
              <a:buChar char="•"/>
            </a:pPr>
            <a:r>
              <a:rPr lang="en-US" baseline="0" dirty="0"/>
              <a:t>The amount of TIME you have available</a:t>
            </a:r>
          </a:p>
          <a:p>
            <a:pPr marL="628650" lvl="1" indent="-171450">
              <a:buFont typeface="Arial" panose="020B0604020202020204" pitchFamily="34" charset="0"/>
              <a:buChar char="•"/>
            </a:pPr>
            <a:r>
              <a:rPr lang="en-US" baseline="0" dirty="0"/>
              <a:t>The ENERGY it will take to fulfill the responsibilities of the role </a:t>
            </a:r>
            <a:endParaRPr lang="en-US" dirty="0"/>
          </a:p>
          <a:p>
            <a:r>
              <a:rPr lang="en-US" dirty="0"/>
              <a:t> </a:t>
            </a:r>
          </a:p>
          <a:p>
            <a:r>
              <a:rPr lang="en-US" b="1" dirty="0"/>
              <a:t>Activities  </a:t>
            </a:r>
            <a:endParaRPr lang="en-US" dirty="0"/>
          </a:p>
          <a:p>
            <a:r>
              <a:rPr lang="en-US" b="0" dirty="0"/>
              <a:t>Activity:  Time &amp; Energy</a:t>
            </a:r>
            <a:r>
              <a:rPr lang="en-US" b="0" baseline="0" dirty="0"/>
              <a:t> Inventory </a:t>
            </a:r>
            <a:endParaRPr lang="en-US" b="0" dirty="0"/>
          </a:p>
        </p:txBody>
      </p:sp>
      <p:sp>
        <p:nvSpPr>
          <p:cNvPr id="4" name="Slide Number Placeholder 3"/>
          <p:cNvSpPr>
            <a:spLocks noGrp="1"/>
          </p:cNvSpPr>
          <p:nvPr>
            <p:ph type="sldNum" sz="quarter" idx="10"/>
          </p:nvPr>
        </p:nvSpPr>
        <p:spPr/>
        <p:txBody>
          <a:bodyPr/>
          <a:lstStyle/>
          <a:p>
            <a:fld id="{1D94A9CC-91BA-4D30-8CFB-B7A6E1279EEA}" type="slidenum">
              <a:rPr lang="en-US" smtClean="0"/>
              <a:t>23</a:t>
            </a:fld>
            <a:endParaRPr lang="en-US"/>
          </a:p>
        </p:txBody>
      </p:sp>
    </p:spTree>
    <p:extLst>
      <p:ext uri="{BB962C8B-B14F-4D97-AF65-F5344CB8AC3E}">
        <p14:creationId xmlns:p14="http://schemas.microsoft.com/office/powerpoint/2010/main" val="4539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#23:  </a:t>
            </a:r>
            <a:r>
              <a:rPr lang="en-US" dirty="0"/>
              <a:t>Where to Begin?</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Expand upon or give an example for each key component to getting involved. </a:t>
            </a:r>
          </a:p>
          <a:p>
            <a:pPr defTabSz="909912" fontAlgn="base">
              <a:spcAft>
                <a:spcPct val="0"/>
              </a:spcAft>
              <a:defRPr/>
            </a:pPr>
            <a:endParaRPr lang="en-US" dirty="0">
              <a:cs typeface="Arial" charset="0"/>
            </a:endParaRPr>
          </a:p>
          <a:p>
            <a:pPr fontAlgn="base"/>
            <a:r>
              <a:rPr lang="en-US" b="1" dirty="0"/>
              <a:t>Presenter Notes:</a:t>
            </a:r>
            <a:endParaRPr lang="en-US" dirty="0"/>
          </a:p>
          <a:p>
            <a:pPr marL="167438" indent="-167438" fontAlgn="base">
              <a:buFont typeface="Arial" panose="020B0604020202020204" pitchFamily="34" charset="0"/>
              <a:buChar char="•"/>
            </a:pPr>
            <a:r>
              <a:rPr lang="en-US" dirty="0"/>
              <a:t>Where does one begin when they want to take part in a group that makes decisions?  Here are some ideas to get you started:  </a:t>
            </a:r>
          </a:p>
          <a:p>
            <a:pPr marL="613940" lvl="1" indent="-167438" fontAlgn="base">
              <a:buFont typeface="Arial" panose="020B0604020202020204" pitchFamily="34" charset="0"/>
              <a:buChar char="•"/>
            </a:pPr>
            <a:r>
              <a:rPr lang="en-US" dirty="0"/>
              <a:t>Learn about the resources and services that are available.  You can look on the web, at your local community center, school or library, with a state or national organization, or at a cooperative extension office. </a:t>
            </a:r>
          </a:p>
          <a:p>
            <a:pPr marL="613940" lvl="1" indent="-167438" fontAlgn="base">
              <a:buFont typeface="Arial" panose="020B0604020202020204" pitchFamily="34" charset="0"/>
              <a:buChar char="•"/>
            </a:pPr>
            <a:r>
              <a:rPr lang="en-US" dirty="0"/>
              <a:t>Find an issue you care deeply about.  It requires passion on your part to devote time from your daily schedule to an issue. </a:t>
            </a:r>
          </a:p>
          <a:p>
            <a:pPr marL="613940" lvl="1" indent="-167438" fontAlgn="base">
              <a:buFont typeface="Arial" panose="020B0604020202020204" pitchFamily="34" charset="0"/>
              <a:buChar char="•"/>
            </a:pPr>
            <a:r>
              <a:rPr lang="en-US" dirty="0"/>
              <a:t>Connect to a group with the authority to create</a:t>
            </a:r>
            <a:r>
              <a:rPr lang="en-US" baseline="0" dirty="0"/>
              <a:t> or influence</a:t>
            </a:r>
            <a:r>
              <a:rPr lang="en-US" dirty="0"/>
              <a:t> change.  That is the surest way of knowing you can make a difference to a greater number of people.   </a:t>
            </a:r>
          </a:p>
          <a:p>
            <a:pPr marL="613940" lvl="1" indent="-167438" fontAlgn="base">
              <a:buFont typeface="Arial" panose="020B0604020202020204" pitchFamily="34" charset="0"/>
              <a:buChar char="•"/>
            </a:pPr>
            <a:r>
              <a:rPr lang="en-US" dirty="0"/>
              <a:t>Prepare yourself to serve.  This means making sure your time is productive by considering the amount of time you have available and the energy it will take to fulfill the responsibilities of the role on the group. </a:t>
            </a:r>
          </a:p>
          <a:p>
            <a:r>
              <a:rPr lang="en-US" dirty="0"/>
              <a:t> </a:t>
            </a:r>
          </a:p>
          <a:p>
            <a:r>
              <a:rPr lang="en-US" b="1" dirty="0"/>
              <a:t>Activities  </a:t>
            </a:r>
            <a:endParaRPr lang="en-US" dirty="0"/>
          </a:p>
          <a:p>
            <a:pPr lvl="0" fontAlgn="base"/>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24</a:t>
            </a:fld>
            <a:endParaRPr lang="en-US"/>
          </a:p>
        </p:txBody>
      </p:sp>
    </p:spTree>
    <p:extLst>
      <p:ext uri="{BB962C8B-B14F-4D97-AF65-F5344CB8AC3E}">
        <p14:creationId xmlns:p14="http://schemas.microsoft.com/office/powerpoint/2010/main" val="2917221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#24:  </a:t>
            </a:r>
            <a:r>
              <a:rPr lang="en-US" b="0" dirty="0"/>
              <a:t>Section 1</a:t>
            </a:r>
            <a:r>
              <a:rPr lang="en-US" b="0" baseline="0" dirty="0"/>
              <a:t> Resources</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Highlight 1 or 2 online</a:t>
            </a:r>
            <a:r>
              <a:rPr lang="en-US" baseline="0" dirty="0"/>
              <a:t> resources</a:t>
            </a:r>
            <a:r>
              <a:rPr lang="en-US" dirty="0"/>
              <a:t> listed on the slide. </a:t>
            </a:r>
          </a:p>
          <a:p>
            <a:pPr marL="223251" indent="-223251">
              <a:buFont typeface="+mj-lt"/>
              <a:buAutoNum type="arabicPeriod"/>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dirty="0"/>
              <a:t>Wisconsin Board for People with Developmentally Disabilities </a:t>
            </a:r>
            <a:r>
              <a:rPr lang="en-US" sz="1200" dirty="0">
                <a:hlinkClick r:id="rId3"/>
              </a:rPr>
              <a:t>https://wi-bpdd.org/</a:t>
            </a:r>
            <a:r>
              <a:rPr lang="en-US" sz="1200" dirty="0"/>
              <a:t> </a:t>
            </a:r>
          </a:p>
          <a:p>
            <a:pPr marL="393192" indent="-347472">
              <a:lnSpc>
                <a:spcPct val="120000"/>
              </a:lnSpc>
              <a:spcBef>
                <a:spcPts val="0"/>
              </a:spcBef>
            </a:pPr>
            <a:r>
              <a:rPr lang="en-US" sz="1200" b="1" dirty="0"/>
              <a:t>National Network of Schools in Partnership </a:t>
            </a:r>
            <a:r>
              <a:rPr lang="en-US" sz="1200" dirty="0">
                <a:hlinkClick r:id="rId4"/>
              </a:rPr>
              <a:t>http://schoolsinpartnership.org/Resources</a:t>
            </a:r>
            <a:endParaRPr lang="en-US" sz="1200" dirty="0"/>
          </a:p>
          <a:p>
            <a:pPr marL="393192" indent="-347472">
              <a:lnSpc>
                <a:spcPct val="120000"/>
              </a:lnSpc>
              <a:spcBef>
                <a:spcPts val="0"/>
              </a:spcBef>
            </a:pPr>
            <a:r>
              <a:rPr lang="en-US" sz="1200" b="1" dirty="0"/>
              <a:t>National PTA Center for Family Engagement </a:t>
            </a:r>
            <a:r>
              <a:rPr lang="en-US" sz="1200" dirty="0">
                <a:hlinkClick r:id="rId5"/>
              </a:rPr>
              <a:t>https://www.pta.org/center-for-family-engagement</a:t>
            </a:r>
            <a:endParaRPr lang="en-US" sz="1200" dirty="0"/>
          </a:p>
          <a:p>
            <a:pPr marL="393192" indent="-347472">
              <a:lnSpc>
                <a:spcPct val="120000"/>
              </a:lnSpc>
              <a:spcBef>
                <a:spcPts val="0"/>
              </a:spcBef>
            </a:pPr>
            <a:r>
              <a:rPr lang="en-US" sz="1200" b="1" dirty="0"/>
              <a:t>National PTA Standards for Family-School Partnerships Implementation </a:t>
            </a:r>
            <a:r>
              <a:rPr lang="en-US" sz="1200" dirty="0"/>
              <a:t>(See </a:t>
            </a:r>
            <a:r>
              <a:rPr lang="en-US" sz="1200" i="1" dirty="0"/>
              <a:t>Implementation Guide</a:t>
            </a:r>
            <a:r>
              <a:rPr lang="en-US" sz="1200" dirty="0"/>
              <a:t>) </a:t>
            </a:r>
            <a:r>
              <a:rPr lang="en-US" sz="1200" dirty="0">
                <a:hlinkClick r:id="rId6"/>
              </a:rPr>
              <a:t>https://www.pta.org/home/run-your-pta/National-Standards-for-Family-School-Partnerships</a:t>
            </a:r>
            <a:endParaRPr lang="en-US" sz="1200" dirty="0"/>
          </a:p>
          <a:p>
            <a:pPr marL="393192" indent="-347472">
              <a:lnSpc>
                <a:spcPct val="120000"/>
              </a:lnSpc>
              <a:spcBef>
                <a:spcPts val="0"/>
              </a:spcBef>
            </a:pPr>
            <a:r>
              <a:rPr lang="en-US" sz="1200" b="1" dirty="0"/>
              <a:t>ECTA Supporting Family Leaders </a:t>
            </a:r>
            <a:r>
              <a:rPr lang="en-US" sz="1200" dirty="0"/>
              <a:t>(4 Videos:)</a:t>
            </a:r>
            <a:r>
              <a:rPr lang="en-US" sz="1200" i="1" dirty="0"/>
              <a:t> Conversations with Family Leaders</a:t>
            </a:r>
            <a:r>
              <a:rPr lang="en-US" sz="1200" dirty="0"/>
              <a:t> </a:t>
            </a:r>
            <a:r>
              <a:rPr lang="en-US" sz="1200" dirty="0">
                <a:hlinkClick r:id="rId7"/>
              </a:rPr>
              <a:t>https://ectacenter.org/topics/familyeng/supportingfamilyleaders.asp</a:t>
            </a:r>
            <a:endParaRPr lang="en-US" sz="1200" dirty="0"/>
          </a:p>
          <a:p>
            <a:pPr marL="393192" indent="-347472">
              <a:lnSpc>
                <a:spcPct val="120000"/>
              </a:lnSpc>
              <a:spcBef>
                <a:spcPts val="0"/>
              </a:spcBef>
            </a:pPr>
            <a:r>
              <a:rPr lang="en-US" sz="1200" b="1" dirty="0"/>
              <a:t>National PLACE Resources </a:t>
            </a:r>
            <a:r>
              <a:rPr lang="en-US" sz="1200" dirty="0">
                <a:hlinkClick r:id="rId8"/>
              </a:rPr>
              <a:t>https://www.parentsatthetable.org/storage/app/media/resources/Main%20Resources/</a:t>
            </a:r>
            <a:endParaRPr lang="en-US" sz="1200" dirty="0"/>
          </a:p>
          <a:p>
            <a:pPr marL="393192" indent="-347472">
              <a:lnSpc>
                <a:spcPct val="120000"/>
              </a:lnSpc>
              <a:spcBef>
                <a:spcPts val="0"/>
              </a:spcBef>
            </a:pPr>
            <a:r>
              <a:rPr lang="en-US" sz="1200" b="1" dirty="0"/>
              <a:t>Leading for Results: The Person-Role-System </a:t>
            </a:r>
            <a:r>
              <a:rPr lang="en-US" sz="1200" dirty="0"/>
              <a:t>(Annie E. Casey Foundation Video 4:23) </a:t>
            </a:r>
            <a:r>
              <a:rPr lang="en-US" sz="1200" dirty="0">
                <a:hlinkClick r:id="rId9"/>
              </a:rPr>
              <a:t>https://www.aecf.org/blog/new-leadership-video-get-results-by-understanding-person-role-system/</a:t>
            </a:r>
            <a:endParaRPr lang="en-US" sz="1200" dirty="0"/>
          </a:p>
          <a:p>
            <a:r>
              <a:rPr lang="en-US" dirty="0"/>
              <a:t> </a:t>
            </a:r>
          </a:p>
          <a:p>
            <a:r>
              <a:rPr lang="en-US" b="1" dirty="0"/>
              <a:t>Activities  </a:t>
            </a:r>
            <a:endParaRPr lang="en-US" dirty="0"/>
          </a:p>
          <a:p>
            <a:r>
              <a:rPr lang="en-US" dirty="0"/>
              <a:t>Handout:  Guidebook Sectional Resource List</a:t>
            </a:r>
          </a:p>
          <a:p>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25</a:t>
            </a:fld>
            <a:endParaRPr lang="en-US"/>
          </a:p>
        </p:txBody>
      </p:sp>
    </p:spTree>
    <p:extLst>
      <p:ext uri="{BB962C8B-B14F-4D97-AF65-F5344CB8AC3E}">
        <p14:creationId xmlns:p14="http://schemas.microsoft.com/office/powerpoint/2010/main" val="336661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#24:  </a:t>
            </a:r>
            <a:r>
              <a:rPr lang="en-US" b="0" dirty="0"/>
              <a:t>Section 1</a:t>
            </a:r>
            <a:r>
              <a:rPr lang="en-US" b="0" baseline="0" dirty="0"/>
              <a:t> Resources</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Highlight 1 or 2 online</a:t>
            </a:r>
            <a:r>
              <a:rPr lang="en-US" baseline="0" dirty="0"/>
              <a:t> resources</a:t>
            </a:r>
            <a:r>
              <a:rPr lang="en-US" dirty="0"/>
              <a:t> listed on the slide. </a:t>
            </a:r>
          </a:p>
          <a:p>
            <a:pPr marL="223251" indent="-223251">
              <a:buFont typeface="+mj-lt"/>
              <a:buAutoNum type="arabicPeriod"/>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dirty="0"/>
              <a:t>Team Engagement for Quality Improvement </a:t>
            </a:r>
            <a:r>
              <a:rPr lang="en-US" sz="1200" dirty="0">
                <a:hlinkClick r:id="rId3"/>
              </a:rPr>
              <a:t>https://www.dhs.wisconsin.gov/publications/p02349.pdf</a:t>
            </a:r>
            <a:endParaRPr lang="en-US" sz="1200" dirty="0"/>
          </a:p>
          <a:p>
            <a:pPr marL="393192" indent="-347472">
              <a:lnSpc>
                <a:spcPct val="120000"/>
              </a:lnSpc>
              <a:spcBef>
                <a:spcPts val="0"/>
              </a:spcBef>
            </a:pPr>
            <a:r>
              <a:rPr lang="en-US" sz="1200" b="1" dirty="0"/>
              <a:t>U.S. Dept. of Education - Family &amp; Community Engagement Team </a:t>
            </a:r>
            <a:r>
              <a:rPr lang="en-US" sz="1200" dirty="0">
                <a:hlinkClick r:id="rId4"/>
              </a:rPr>
              <a:t>https://www.ed.gov/category/keyword/Family-Engagement</a:t>
            </a:r>
            <a:r>
              <a:rPr lang="en-US" sz="1200" dirty="0"/>
              <a:t> </a:t>
            </a:r>
          </a:p>
          <a:p>
            <a:pPr marL="393192" indent="-347472">
              <a:lnSpc>
                <a:spcPct val="120000"/>
              </a:lnSpc>
              <a:spcBef>
                <a:spcPts val="0"/>
              </a:spcBef>
            </a:pPr>
            <a:r>
              <a:rPr lang="en-US" sz="1200" b="1" dirty="0"/>
              <a:t>Rubric for Family &amp; Community Engagement </a:t>
            </a:r>
            <a:r>
              <a:rPr lang="en-US" sz="1200" dirty="0">
                <a:hlinkClick r:id="rId5"/>
              </a:rPr>
              <a:t>https://www.parentsatthetable.org/storage/app/media/resources/Education/Parent%20%26%20Community%20Engagement%20Rubrics.pdf</a:t>
            </a:r>
            <a:endParaRPr lang="en-US" sz="1200" dirty="0"/>
          </a:p>
          <a:p>
            <a:pPr marL="393192" indent="-347472">
              <a:lnSpc>
                <a:spcPct val="120000"/>
              </a:lnSpc>
              <a:spcBef>
                <a:spcPts val="0"/>
              </a:spcBef>
            </a:pPr>
            <a:r>
              <a:rPr lang="en-US" sz="1200" b="1" dirty="0"/>
              <a:t>National Dropout Prevention Center Family Engagement Resources </a:t>
            </a:r>
            <a:r>
              <a:rPr lang="en-US" sz="1200" dirty="0"/>
              <a:t>(tool kits, research, webinars) </a:t>
            </a:r>
            <a:r>
              <a:rPr lang="en-US" sz="1200" dirty="0">
                <a:hlinkClick r:id="rId6"/>
              </a:rPr>
              <a:t>http://dropoutprevention.org/effective-strategies/family-engagement/resources/</a:t>
            </a:r>
            <a:endParaRPr lang="en-US" sz="1200" dirty="0"/>
          </a:p>
          <a:p>
            <a:pPr marL="393192" indent="-347472">
              <a:lnSpc>
                <a:spcPct val="120000"/>
              </a:lnSpc>
              <a:spcBef>
                <a:spcPts val="0"/>
              </a:spcBef>
            </a:pPr>
            <a:r>
              <a:rPr lang="en-US" sz="1200" b="1" dirty="0"/>
              <a:t>National Center for Family &amp; Community Connections with Schools </a:t>
            </a:r>
            <a:r>
              <a:rPr lang="en-US" sz="1200" dirty="0">
                <a:hlinkClick r:id="rId7"/>
              </a:rPr>
              <a:t>https://sedl.org/connections/</a:t>
            </a:r>
            <a:endParaRPr lang="en-US" sz="1200" dirty="0"/>
          </a:p>
          <a:p>
            <a:pPr marL="393192" indent="-347472">
              <a:lnSpc>
                <a:spcPct val="120000"/>
              </a:lnSpc>
              <a:spcBef>
                <a:spcPts val="0"/>
              </a:spcBef>
            </a:pPr>
            <a:r>
              <a:rPr lang="en-US" sz="1200" b="1" dirty="0"/>
              <a:t>Global Family Research Project</a:t>
            </a:r>
            <a:r>
              <a:rPr lang="en-US" sz="1200" dirty="0"/>
              <a:t> (Family Eng. Playbook) </a:t>
            </a:r>
            <a:r>
              <a:rPr lang="en-US" sz="1200" dirty="0">
                <a:hlinkClick r:id="rId8"/>
              </a:rPr>
              <a:t>https://medium.com/familyengagementplaybook/approaches/home</a:t>
            </a:r>
            <a:endParaRPr lang="en-US" sz="1200" dirty="0"/>
          </a:p>
          <a:p>
            <a:pPr marL="393192" indent="-347472">
              <a:lnSpc>
                <a:spcPct val="120000"/>
              </a:lnSpc>
              <a:spcBef>
                <a:spcPts val="0"/>
              </a:spcBef>
            </a:pPr>
            <a:r>
              <a:rPr lang="en-US" sz="1200" b="1" dirty="0"/>
              <a:t>Making the Match: Getting Started in Board Service </a:t>
            </a:r>
            <a:r>
              <a:rPr lang="en-US" sz="1200" dirty="0"/>
              <a:t>(Video 14:03 min.) </a:t>
            </a:r>
            <a:r>
              <a:rPr lang="en-US" sz="1200" dirty="0">
                <a:hlinkClick r:id="rId9"/>
              </a:rPr>
              <a:t>https://boardsource.org/fundamental-topics-of-nonprofit-board-service/composition-recruitment/board-service/</a:t>
            </a:r>
            <a:endParaRPr lang="en-US" sz="1200" dirty="0"/>
          </a:p>
          <a:p>
            <a:r>
              <a:rPr lang="en-US" dirty="0"/>
              <a:t> </a:t>
            </a:r>
          </a:p>
          <a:p>
            <a:r>
              <a:rPr lang="en-US" b="1" dirty="0"/>
              <a:t>Activities  </a:t>
            </a:r>
            <a:endParaRPr lang="en-US" dirty="0"/>
          </a:p>
          <a:p>
            <a:r>
              <a:rPr lang="en-US" dirty="0"/>
              <a:t>Handout:  Guidebook Sectional Resource List</a:t>
            </a:r>
          </a:p>
          <a:p>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26</a:t>
            </a:fld>
            <a:endParaRPr lang="en-US"/>
          </a:p>
        </p:txBody>
      </p:sp>
    </p:spTree>
    <p:extLst>
      <p:ext uri="{BB962C8B-B14F-4D97-AF65-F5344CB8AC3E}">
        <p14:creationId xmlns:p14="http://schemas.microsoft.com/office/powerpoint/2010/main" val="346934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#25: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#26:  </a:t>
            </a:r>
            <a:r>
              <a:rPr lang="en-US" dirty="0"/>
              <a:t>Section 2 Introduction </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defTabSz="893003">
              <a:defRPr/>
            </a:pPr>
            <a:r>
              <a:rPr lang="en-US" dirty="0">
                <a:solidFill>
                  <a:srgbClr val="000000"/>
                </a:solidFill>
                <a:ea typeface="Times New Roman"/>
                <a:cs typeface="Calibri"/>
              </a:rPr>
              <a:t>There are many different types of groups that have different functions and who have members that perform a variety of roles.  Some of these groups may be new to you.  </a:t>
            </a:r>
          </a:p>
          <a:p>
            <a:pPr defTabSz="893003">
              <a:defRPr/>
            </a:pPr>
            <a:r>
              <a:rPr lang="en-US" dirty="0">
                <a:solidFill>
                  <a:srgbClr val="000000"/>
                </a:solidFill>
                <a:ea typeface="Times New Roman"/>
                <a:cs typeface="Calibri"/>
              </a:rPr>
              <a:t>In this section, we will explain each group in detail and describe common functions and roles of each.</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28</a:t>
            </a:fld>
            <a:endParaRPr lang="en-US"/>
          </a:p>
        </p:txBody>
      </p:sp>
    </p:spTree>
    <p:extLst>
      <p:ext uri="{BB962C8B-B14F-4D97-AF65-F5344CB8AC3E}">
        <p14:creationId xmlns:p14="http://schemas.microsoft.com/office/powerpoint/2010/main" val="3932956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1738" y="557213"/>
            <a:ext cx="2290762" cy="1717675"/>
          </a:xfrm>
        </p:spPr>
      </p:sp>
      <p:sp>
        <p:nvSpPr>
          <p:cNvPr id="3" name="Notes Placeholder 2"/>
          <p:cNvSpPr>
            <a:spLocks noGrp="1"/>
          </p:cNvSpPr>
          <p:nvPr>
            <p:ph type="body" idx="1"/>
          </p:nvPr>
        </p:nvSpPr>
        <p:spPr>
          <a:xfrm>
            <a:off x="425510" y="2380457"/>
            <a:ext cx="6226054" cy="6310286"/>
          </a:xfrm>
        </p:spPr>
        <p:txBody>
          <a:bodyPr/>
          <a:lstStyle/>
          <a:p>
            <a:r>
              <a:rPr lang="en-US" b="1" dirty="0"/>
              <a:t>Slide #27:  </a:t>
            </a:r>
            <a:r>
              <a:rPr lang="en-US" dirty="0"/>
              <a:t>What Makes Groups Unique?</a:t>
            </a:r>
          </a:p>
          <a:p>
            <a:r>
              <a:rPr lang="en-US" dirty="0"/>
              <a:t>  </a:t>
            </a:r>
          </a:p>
          <a:p>
            <a:r>
              <a:rPr lang="en-US" b="1" dirty="0"/>
              <a:t>Procedural Directions:</a:t>
            </a:r>
            <a:endParaRPr lang="en-US" dirty="0"/>
          </a:p>
          <a:p>
            <a:pPr marL="223251" indent="-223251" fontAlgn="base">
              <a:buFont typeface="+mj-lt"/>
              <a:buAutoNum type="arabicPeriod"/>
            </a:pPr>
            <a:r>
              <a:rPr lang="en-US" dirty="0"/>
              <a:t>*Slide contains animation.  Click for each section to appear.</a:t>
            </a:r>
          </a:p>
          <a:p>
            <a:pPr marL="223251" indent="-223251" fontAlgn="base">
              <a:buFont typeface="+mj-lt"/>
              <a:buAutoNum type="arabicPeriod"/>
            </a:pPr>
            <a:r>
              <a:rPr lang="en-US" dirty="0"/>
              <a:t>Share information from presenter notes.</a:t>
            </a:r>
          </a:p>
          <a:p>
            <a:pPr fontAlgn="base"/>
            <a:endParaRPr lang="en-US" dirty="0"/>
          </a:p>
          <a:p>
            <a:pPr fontAlgn="base"/>
            <a:r>
              <a:rPr lang="en-US" b="1" dirty="0"/>
              <a:t>Presenter Notes:</a:t>
            </a:r>
          </a:p>
          <a:p>
            <a:pPr marL="167438" indent="-167438" fontAlgn="base">
              <a:buFont typeface="Arial" panose="020B0604020202020204" pitchFamily="34" charset="0"/>
              <a:buChar char="•"/>
            </a:pPr>
            <a:r>
              <a:rPr lang="en-US" dirty="0"/>
              <a:t>Decision making groups can take on a lot of different forms </a:t>
            </a:r>
          </a:p>
          <a:p>
            <a:pPr marL="624638" lvl="1" indent="-167438" fontAlgn="base">
              <a:buFont typeface="Arial" panose="020B0604020202020204" pitchFamily="34" charset="0"/>
              <a:buChar char="•"/>
            </a:pPr>
            <a:r>
              <a:rPr lang="en-US" dirty="0"/>
              <a:t>from a formal group, like a State Advisory committee providing input and feedback related to statewide issues; </a:t>
            </a:r>
          </a:p>
          <a:p>
            <a:pPr marL="624638" lvl="1" indent="-167438" fontAlgn="base">
              <a:buFont typeface="Arial" panose="020B0604020202020204" pitchFamily="34" charset="0"/>
              <a:buChar char="•"/>
            </a:pPr>
            <a:r>
              <a:rPr lang="en-US" dirty="0"/>
              <a:t>to an informal group, an event committee for a local church.  </a:t>
            </a:r>
          </a:p>
          <a:p>
            <a:pPr marL="167438" lvl="0" indent="-167438" fontAlgn="base">
              <a:buFont typeface="Arial" panose="020B0604020202020204" pitchFamily="34" charset="0"/>
              <a:buChar char="•"/>
            </a:pPr>
            <a:r>
              <a:rPr lang="en-US" dirty="0"/>
              <a:t>Decision-making groups do important work, no matter their structure, issue, or size, and insuring that people are prepared to fulfill their role is important. </a:t>
            </a:r>
          </a:p>
          <a:p>
            <a:pPr marL="167438" indent="-167438">
              <a:lnSpc>
                <a:spcPct val="80000"/>
              </a:lnSpc>
              <a:buClr>
                <a:srgbClr val="8A8AD8"/>
              </a:buClr>
              <a:buSzPct val="65000"/>
              <a:buFont typeface="Arial" panose="020B0604020202020204" pitchFamily="34" charset="0"/>
              <a:buChar char="•"/>
            </a:pPr>
            <a:r>
              <a:rPr lang="en-US" dirty="0">
                <a:solidFill>
                  <a:srgbClr val="000000"/>
                </a:solidFill>
              </a:rPr>
              <a:t>“Ad hoc” groups form for a specific purpose and are usually temporary</a:t>
            </a:r>
          </a:p>
          <a:p>
            <a:pPr marL="167438" indent="-167438">
              <a:lnSpc>
                <a:spcPct val="80000"/>
              </a:lnSpc>
              <a:buClr>
                <a:srgbClr val="8A8AD8"/>
              </a:buClr>
              <a:buSzPct val="65000"/>
              <a:buFont typeface="Arial" panose="020B0604020202020204" pitchFamily="34" charset="0"/>
              <a:buChar char="•"/>
            </a:pPr>
            <a:r>
              <a:rPr lang="en-US" dirty="0">
                <a:solidFill>
                  <a:srgbClr val="000000"/>
                </a:solidFill>
              </a:rPr>
              <a:t>“Standing committees” are permanent and usually study issues and report or advise groups based on findings</a:t>
            </a:r>
            <a:endParaRPr lang="en-US" dirty="0"/>
          </a:p>
          <a:p>
            <a:pPr marL="167438" indent="-167438" fontAlgn="base">
              <a:buFont typeface="Arial" panose="020B0604020202020204" pitchFamily="34" charset="0"/>
              <a:buChar char="•"/>
            </a:pPr>
            <a:r>
              <a:rPr lang="en-US" dirty="0"/>
              <a:t>Some groups meet for years and their membership changes over time.  Others meet for an agreed-upon amount of time or until their work together is complete.  </a:t>
            </a:r>
          </a:p>
          <a:p>
            <a:pPr marL="167438" indent="-167438">
              <a:buClr>
                <a:schemeClr val="tx2"/>
              </a:buClr>
              <a:buSzPct val="65000"/>
              <a:buFont typeface="Arial" panose="020B0604020202020204" pitchFamily="34" charset="0"/>
              <a:buChar char="•"/>
            </a:pPr>
            <a:r>
              <a:rPr lang="en-US" dirty="0">
                <a:solidFill>
                  <a:srgbClr val="000000"/>
                </a:solidFill>
              </a:rPr>
              <a:t>Each decision-making group is unique.  Here are some variables that differentiate groups from one another.</a:t>
            </a:r>
          </a:p>
          <a:p>
            <a:pPr marL="613940" lvl="1" indent="-167438">
              <a:buClr>
                <a:schemeClr val="tx2"/>
              </a:buClr>
              <a:buSzPct val="65000"/>
              <a:buFont typeface="Arial" panose="020B0604020202020204" pitchFamily="34" charset="0"/>
              <a:buChar char="•"/>
            </a:pPr>
            <a:r>
              <a:rPr lang="en-US" dirty="0">
                <a:solidFill>
                  <a:srgbClr val="000000"/>
                </a:solidFill>
              </a:rPr>
              <a:t>Their decision-making authority</a:t>
            </a:r>
          </a:p>
          <a:p>
            <a:pPr marL="613940" lvl="1" indent="-167438">
              <a:buClr>
                <a:schemeClr val="tx2"/>
              </a:buClr>
              <a:buSzPct val="65000"/>
              <a:buFont typeface="Arial" panose="020B0604020202020204" pitchFamily="34" charset="0"/>
              <a:buChar char="•"/>
            </a:pPr>
            <a:r>
              <a:rPr lang="en-US" dirty="0">
                <a:solidFill>
                  <a:srgbClr val="000000"/>
                </a:solidFill>
              </a:rPr>
              <a:t>The issues they are working on</a:t>
            </a:r>
          </a:p>
          <a:p>
            <a:pPr marL="613940" lvl="1" indent="-167438">
              <a:buClr>
                <a:schemeClr val="tx2"/>
              </a:buClr>
              <a:buSzPct val="65000"/>
              <a:buFont typeface="Arial" panose="020B0604020202020204" pitchFamily="34" charset="0"/>
              <a:buChar char="•"/>
            </a:pPr>
            <a:r>
              <a:rPr lang="en-US" dirty="0">
                <a:solidFill>
                  <a:srgbClr val="000000"/>
                </a:solidFill>
              </a:rPr>
              <a:t>The meeting structure they choose</a:t>
            </a:r>
          </a:p>
          <a:p>
            <a:pPr marL="613940" lvl="1" indent="-167438">
              <a:buClr>
                <a:schemeClr val="tx2"/>
              </a:buClr>
              <a:buSzPct val="65000"/>
              <a:buFont typeface="Arial" panose="020B0604020202020204" pitchFamily="34" charset="0"/>
              <a:buChar char="•"/>
            </a:pPr>
            <a:r>
              <a:rPr lang="en-US" dirty="0">
                <a:solidFill>
                  <a:srgbClr val="000000"/>
                </a:solidFill>
              </a:rPr>
              <a:t>The data they use</a:t>
            </a:r>
          </a:p>
          <a:p>
            <a:pPr marL="613940" lvl="1" indent="-167438">
              <a:buClr>
                <a:schemeClr val="tx2"/>
              </a:buClr>
              <a:buSzPct val="65000"/>
              <a:buFont typeface="Arial" panose="020B0604020202020204" pitchFamily="34" charset="0"/>
              <a:buChar char="•"/>
            </a:pPr>
            <a:r>
              <a:rPr lang="en-US" dirty="0">
                <a:solidFill>
                  <a:srgbClr val="000000"/>
                </a:solidFill>
              </a:rPr>
              <a:t>The input and feedback they collect</a:t>
            </a:r>
          </a:p>
          <a:p>
            <a:pPr marL="613940" lvl="1" indent="-167438">
              <a:buClr>
                <a:schemeClr val="tx2"/>
              </a:buClr>
              <a:buSzPct val="65000"/>
              <a:buFont typeface="Arial" panose="020B0604020202020204" pitchFamily="34" charset="0"/>
              <a:buChar char="•"/>
            </a:pPr>
            <a:r>
              <a:rPr lang="en-US" dirty="0">
                <a:solidFill>
                  <a:srgbClr val="000000"/>
                </a:solidFill>
              </a:rPr>
              <a:t>The processes they use</a:t>
            </a:r>
          </a:p>
          <a:p>
            <a:pPr marL="613940" lvl="1" indent="-167438">
              <a:buClr>
                <a:schemeClr val="tx2"/>
              </a:buClr>
              <a:buSzPct val="65000"/>
              <a:buFont typeface="Arial" panose="020B0604020202020204" pitchFamily="34" charset="0"/>
              <a:buChar char="•"/>
            </a:pPr>
            <a:r>
              <a:rPr lang="en-US" dirty="0">
                <a:solidFill>
                  <a:srgbClr val="000000"/>
                </a:solidFill>
              </a:rPr>
              <a:t>Their membership</a:t>
            </a:r>
          </a:p>
          <a:p>
            <a:pPr marL="613940" lvl="1" indent="-167438">
              <a:buClr>
                <a:schemeClr val="tx2"/>
              </a:buClr>
              <a:buSzPct val="65000"/>
              <a:buFont typeface="Arial" panose="020B0604020202020204" pitchFamily="34" charset="0"/>
              <a:buChar char="•"/>
            </a:pPr>
            <a:r>
              <a:rPr lang="en-US" dirty="0">
                <a:solidFill>
                  <a:srgbClr val="000000"/>
                </a:solidFill>
              </a:rPr>
              <a:t>Their history</a:t>
            </a:r>
          </a:p>
          <a:p>
            <a:pPr marL="613940" lvl="1" indent="-167438">
              <a:buClr>
                <a:schemeClr val="tx2"/>
              </a:buClr>
              <a:buSzPct val="65000"/>
              <a:buFont typeface="Arial" panose="020B0604020202020204" pitchFamily="34" charset="0"/>
              <a:buChar char="•"/>
            </a:pPr>
            <a:r>
              <a:rPr lang="en-US" dirty="0">
                <a:solidFill>
                  <a:srgbClr val="000000"/>
                </a:solidFill>
              </a:rPr>
              <a:t>The length of time since formation</a:t>
            </a:r>
          </a:p>
          <a:p>
            <a:pPr marL="613940" lvl="1" indent="-167438">
              <a:buClr>
                <a:schemeClr val="tx2"/>
              </a:buClr>
              <a:buSzPct val="65000"/>
              <a:buFont typeface="Arial" panose="020B0604020202020204" pitchFamily="34" charset="0"/>
              <a:buChar char="•"/>
            </a:pPr>
            <a:r>
              <a:rPr lang="en-US" dirty="0">
                <a:solidFill>
                  <a:srgbClr val="000000"/>
                </a:solidFill>
              </a:rPr>
              <a:t>The diversity</a:t>
            </a:r>
            <a:r>
              <a:rPr lang="en-US" baseline="0" dirty="0">
                <a:solidFill>
                  <a:srgbClr val="000000"/>
                </a:solidFill>
              </a:rPr>
              <a:t> of perspectives represented</a:t>
            </a:r>
            <a:endParaRPr lang="en-US" dirty="0">
              <a:solidFill>
                <a:srgbClr val="000000"/>
              </a:solidFill>
            </a:endParaRP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29</a:t>
            </a:fld>
            <a:endParaRPr lang="en-US"/>
          </a:p>
        </p:txBody>
      </p:sp>
    </p:spTree>
    <p:extLst>
      <p:ext uri="{BB962C8B-B14F-4D97-AF65-F5344CB8AC3E}">
        <p14:creationId xmlns:p14="http://schemas.microsoft.com/office/powerpoint/2010/main" val="128745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sz="1100" b="1" dirty="0"/>
              <a:t>Slide #3:  </a:t>
            </a:r>
            <a:r>
              <a:rPr lang="en-US" sz="1100" dirty="0"/>
              <a:t>Agenda: Workshop Outline</a:t>
            </a:r>
          </a:p>
          <a:p>
            <a:r>
              <a:rPr lang="en-US" sz="1100" dirty="0"/>
              <a:t>   </a:t>
            </a:r>
          </a:p>
          <a:p>
            <a:r>
              <a:rPr lang="en-US" sz="1100" b="1" dirty="0"/>
              <a:t>Procedural Directions:</a:t>
            </a:r>
            <a:endParaRPr lang="en-US" sz="1100" dirty="0"/>
          </a:p>
          <a:p>
            <a:pPr marL="223251" indent="-223251">
              <a:buFont typeface="+mj-lt"/>
              <a:buAutoNum type="arabicPeriod"/>
            </a:pPr>
            <a:r>
              <a:rPr lang="en-US" sz="1100" dirty="0"/>
              <a:t>Always include this slide in all workshops with all Guidebook sections listed.  It is important for participants to see the whole Guidebook, as well as the separate sections.</a:t>
            </a:r>
          </a:p>
          <a:p>
            <a:pPr marL="223251" indent="-223251" defTabSz="893003">
              <a:buFont typeface="+mj-lt"/>
              <a:buAutoNum type="arabicPeriod"/>
              <a:defRPr/>
            </a:pPr>
            <a:r>
              <a:rPr lang="en-US" sz="1100" dirty="0"/>
              <a:t>Explain the agenda and the structure of the Guidebook and the topic of each section. </a:t>
            </a:r>
          </a:p>
          <a:p>
            <a:pPr marL="223251" marR="0" indent="-223251" algn="l" defTabSz="893003" rtl="0" eaLnBrk="1" fontAlgn="auto" latinLnBrk="0" hangingPunct="1">
              <a:lnSpc>
                <a:spcPct val="100000"/>
              </a:lnSpc>
              <a:spcBef>
                <a:spcPts val="0"/>
              </a:spcBef>
              <a:spcAft>
                <a:spcPts val="0"/>
              </a:spcAft>
              <a:buClrTx/>
              <a:buSzTx/>
              <a:buFont typeface="+mj-lt"/>
              <a:buAutoNum type="arabicPeriod"/>
              <a:tabLst/>
              <a:defRPr/>
            </a:pPr>
            <a:r>
              <a:rPr lang="en-US" sz="1100" dirty="0"/>
              <a:t>If only presenting on certain sections, you can highlight those featured sections by using PowerPoint animation. </a:t>
            </a:r>
          </a:p>
          <a:p>
            <a:pPr marL="223251" indent="-223251">
              <a:buFont typeface="+mj-lt"/>
              <a:buAutoNum type="arabicPeriod"/>
            </a:pPr>
            <a:r>
              <a:rPr lang="en-US" sz="1100" dirty="0"/>
              <a:t>Provide opportunity for participants to develop agreed upon ground rules for this training. *Referred to in Section 4 of the Guidebook.</a:t>
            </a:r>
          </a:p>
          <a:p>
            <a:pPr marL="223251" indent="-223251">
              <a:buFont typeface="+mj-lt"/>
              <a:buAutoNum type="arabicPeriod"/>
            </a:pPr>
            <a:r>
              <a:rPr lang="en-US" sz="1100" dirty="0"/>
              <a:t>Determine culturally responsive practices for group management during the workshop (</a:t>
            </a:r>
            <a:r>
              <a:rPr lang="en-US" sz="1100" dirty="0" err="1"/>
              <a:t>ie</a:t>
            </a:r>
            <a:r>
              <a:rPr lang="en-US" sz="1100" dirty="0"/>
              <a:t> raised hands, chimes, etc.)</a:t>
            </a:r>
          </a:p>
          <a:p>
            <a:endParaRPr lang="en-US" sz="1100" dirty="0"/>
          </a:p>
          <a:p>
            <a:r>
              <a:rPr lang="en-US" sz="1100" b="1" dirty="0"/>
              <a:t>Presenter Notes:</a:t>
            </a:r>
          </a:p>
          <a:p>
            <a:pPr marL="167438" indent="-167438">
              <a:buFont typeface="Arial" panose="020B0604020202020204" pitchFamily="34" charset="0"/>
              <a:buChar char="•"/>
            </a:pPr>
            <a:r>
              <a:rPr lang="en-US" sz="1100" dirty="0"/>
              <a:t>Today’s agenda for the presentation will start with the workshop objectives.  </a:t>
            </a:r>
          </a:p>
          <a:p>
            <a:pPr marL="167438" indent="-167438">
              <a:buFont typeface="Arial" panose="020B0604020202020204" pitchFamily="34" charset="0"/>
              <a:buChar char="•"/>
            </a:pPr>
            <a:r>
              <a:rPr lang="en-US" sz="1100" dirty="0"/>
              <a:t>Next we will briefly introduce the Guidebook highlighting its intended audience and the features within it.  </a:t>
            </a:r>
          </a:p>
          <a:p>
            <a:pPr marL="167438" indent="-167438">
              <a:buFont typeface="Arial" panose="020B0604020202020204" pitchFamily="34" charset="0"/>
              <a:buChar char="•"/>
            </a:pPr>
            <a:r>
              <a:rPr lang="en-US" sz="1100" dirty="0"/>
              <a:t>There are a total of eight sections in the Guidebook.  Some sections are specific to individual skills for serving on a decision-making groups.  Other sections are specific on how groups function and make decisions.  </a:t>
            </a:r>
          </a:p>
          <a:p>
            <a:pPr marL="167438" indent="-167438">
              <a:buFont typeface="Arial" panose="020B0604020202020204" pitchFamily="34" charset="0"/>
              <a:buChar char="•"/>
            </a:pPr>
            <a:r>
              <a:rPr lang="en-US" sz="1100"/>
              <a:t>Then </a:t>
            </a:r>
            <a:r>
              <a:rPr lang="en-US" sz="1100" dirty="0"/>
              <a:t>we will focus on the information within sections of the Guidebook.  </a:t>
            </a:r>
          </a:p>
          <a:p>
            <a:pPr marL="167438" indent="-167438">
              <a:buFont typeface="Arial" panose="020B0604020202020204" pitchFamily="34" charset="0"/>
              <a:buChar char="•"/>
            </a:pPr>
            <a:r>
              <a:rPr lang="en-US" sz="1100" dirty="0"/>
              <a:t>Finally we will end with additional information and resources. </a:t>
            </a:r>
          </a:p>
          <a:p>
            <a:r>
              <a:rPr lang="en-US" sz="1100" dirty="0"/>
              <a:t>  </a:t>
            </a:r>
          </a:p>
          <a:p>
            <a:r>
              <a:rPr lang="en-US" sz="1100" b="1" dirty="0"/>
              <a:t>Activities  </a:t>
            </a:r>
            <a:endParaRPr lang="en-US" sz="1100" dirty="0"/>
          </a:p>
          <a:p>
            <a:r>
              <a:rPr lang="en-US" dirty="0"/>
              <a:t>Slide 3:  Workshop</a:t>
            </a:r>
            <a:r>
              <a:rPr lang="en-US" baseline="0" dirty="0"/>
              <a:t> Ground Rules</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a:t>
            </a:fld>
            <a:endParaRPr lang="en-US"/>
          </a:p>
        </p:txBody>
      </p:sp>
    </p:spTree>
    <p:extLst>
      <p:ext uri="{BB962C8B-B14F-4D97-AF65-F5344CB8AC3E}">
        <p14:creationId xmlns:p14="http://schemas.microsoft.com/office/powerpoint/2010/main" val="66118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#28:  </a:t>
            </a:r>
            <a:r>
              <a:rPr lang="en-US" dirty="0"/>
              <a:t>Member Roles</a:t>
            </a:r>
          </a:p>
          <a:p>
            <a:r>
              <a:rPr lang="en-US" dirty="0"/>
              <a:t>   </a:t>
            </a:r>
          </a:p>
          <a:p>
            <a:r>
              <a:rPr lang="en-US" b="1" dirty="0"/>
              <a:t>Procedural Directions:</a:t>
            </a:r>
            <a:endParaRPr lang="en-US" dirty="0"/>
          </a:p>
          <a:p>
            <a:pPr marL="223251" indent="-223251">
              <a:buFont typeface="+mj-lt"/>
              <a:buAutoNum type="arabicPeriod"/>
            </a:pPr>
            <a:r>
              <a:rPr lang="en-US" dirty="0"/>
              <a:t>Watch</a:t>
            </a:r>
            <a:r>
              <a:rPr lang="en-US" baseline="0" dirty="0"/>
              <a:t> video clip.  Make</a:t>
            </a:r>
            <a:r>
              <a:rPr lang="en-US" dirty="0"/>
              <a:t> your computer is connected to speakers or an audio system. </a:t>
            </a:r>
            <a:endParaRPr lang="en-US" baseline="0" dirty="0"/>
          </a:p>
          <a:p>
            <a:pPr marL="223251" indent="-223251">
              <a:buFont typeface="+mj-lt"/>
              <a:buAutoNum type="arabicPeriod"/>
            </a:pPr>
            <a:r>
              <a:rPr lang="en-US" baseline="0" dirty="0"/>
              <a:t>Present information.</a:t>
            </a:r>
            <a:r>
              <a:rPr lang="en-US" dirty="0"/>
              <a:t> </a:t>
            </a:r>
          </a:p>
          <a:p>
            <a:pPr marL="223251" indent="-223251">
              <a:buFont typeface="+mj-lt"/>
              <a:buAutoNum type="arabicPeriod"/>
            </a:pPr>
            <a:r>
              <a:rPr lang="en-US" dirty="0"/>
              <a:t>Ask suggested activity questions. </a:t>
            </a:r>
          </a:p>
          <a:p>
            <a:endParaRPr lang="en-US" dirty="0"/>
          </a:p>
          <a:p>
            <a:r>
              <a:rPr lang="en-US" b="1" dirty="0"/>
              <a:t>Presenter</a:t>
            </a:r>
            <a:r>
              <a:rPr lang="en-US" b="1" baseline="0" dirty="0"/>
              <a:t> Notes:</a:t>
            </a:r>
            <a:endParaRPr lang="en-US" b="1" dirty="0"/>
          </a:p>
          <a:p>
            <a:pPr marL="167438" indent="-167438" defTabSz="893003">
              <a:buFont typeface="Arial" panose="020B0604020202020204" pitchFamily="34" charset="0"/>
              <a:buChar char="•"/>
              <a:defRPr/>
            </a:pPr>
            <a:r>
              <a:rPr lang="en-US" dirty="0">
                <a:solidFill>
                  <a:srgbClr val="000000"/>
                </a:solidFill>
                <a:ea typeface="Times New Roman"/>
                <a:cs typeface="Calibri"/>
              </a:rPr>
              <a:t>Member roles vary from group to group depending upon the type and function of the group. </a:t>
            </a:r>
          </a:p>
          <a:p>
            <a:pPr marL="167438" indent="-167438" defTabSz="893003">
              <a:buFont typeface="Arial" panose="020B0604020202020204" pitchFamily="34" charset="0"/>
              <a:buChar char="•"/>
              <a:defRPr/>
            </a:pPr>
            <a:r>
              <a:rPr lang="en-US" dirty="0"/>
              <a:t>Insuring that people are prepared to fulfill their role is important. </a:t>
            </a:r>
          </a:p>
          <a:p>
            <a:pPr marL="167438" indent="-167438" fontAlgn="base">
              <a:buFont typeface="Arial" panose="020B0604020202020204" pitchFamily="34" charset="0"/>
              <a:buChar char="•"/>
            </a:pPr>
            <a:r>
              <a:rPr lang="en-US" dirty="0"/>
              <a:t>Find out what types of roles there are for members of the group.  Is there a leader? A facilitator?  A</a:t>
            </a:r>
            <a:r>
              <a:rPr lang="en-US" baseline="0" dirty="0"/>
              <a:t> chairperson?</a:t>
            </a:r>
            <a:endParaRPr lang="en-US" dirty="0"/>
          </a:p>
          <a:p>
            <a:pPr marL="167438" indent="-167438" fontAlgn="base">
              <a:buFont typeface="Arial" panose="020B0604020202020204" pitchFamily="34" charset="0"/>
              <a:buChar char="•"/>
            </a:pPr>
            <a:r>
              <a:rPr lang="en-US" dirty="0"/>
              <a:t>Make sure you understand the role you are considering BEFORE you agree to</a:t>
            </a:r>
            <a:r>
              <a:rPr lang="en-US" baseline="0" dirty="0"/>
              <a:t> commit to a role</a:t>
            </a:r>
            <a:r>
              <a:rPr lang="en-US" dirty="0"/>
              <a:t>. </a:t>
            </a:r>
          </a:p>
          <a:p>
            <a:endParaRPr lang="en-US" dirty="0"/>
          </a:p>
          <a:p>
            <a:r>
              <a:rPr lang="en-US" b="1" dirty="0"/>
              <a:t>Activities  </a:t>
            </a:r>
            <a:endParaRPr lang="en-US" dirty="0"/>
          </a:p>
          <a:p>
            <a:r>
              <a:rPr lang="en-US" dirty="0"/>
              <a:t>Question: Are there other member roles you might see in a group?</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30</a:t>
            </a:fld>
            <a:endParaRPr lang="en-US"/>
          </a:p>
        </p:txBody>
      </p:sp>
    </p:spTree>
    <p:extLst>
      <p:ext uri="{BB962C8B-B14F-4D97-AF65-F5344CB8AC3E}">
        <p14:creationId xmlns:p14="http://schemas.microsoft.com/office/powerpoint/2010/main" val="238244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a:xfrm>
            <a:off x="646830" y="3486466"/>
            <a:ext cx="5783416" cy="4075589"/>
          </a:xfrm>
        </p:spPr>
        <p:txBody>
          <a:bodyPr/>
          <a:lstStyle/>
          <a:p>
            <a:r>
              <a:rPr lang="en-US" b="1" dirty="0"/>
              <a:t>Slide #29:  </a:t>
            </a:r>
            <a:r>
              <a:rPr lang="en-US" dirty="0"/>
              <a:t>Section 2 Sample Page</a:t>
            </a:r>
          </a:p>
          <a:p>
            <a:r>
              <a:rPr lang="en-US" dirty="0"/>
              <a:t> </a:t>
            </a:r>
          </a:p>
          <a:p>
            <a:r>
              <a:rPr lang="en-US" b="1" dirty="0"/>
              <a:t>Procedural Directions:</a:t>
            </a:r>
            <a:endParaRPr lang="en-US" dirty="0"/>
          </a:p>
          <a:p>
            <a:pPr marL="223251" indent="-223251">
              <a:buFont typeface="+mj-lt"/>
              <a:buAutoNum type="arabicPeriod"/>
            </a:pPr>
            <a:r>
              <a:rPr lang="en-US" dirty="0"/>
              <a:t>*Slide contains animation.  Click for each section to appear. </a:t>
            </a:r>
          </a:p>
          <a:p>
            <a:pPr marL="223251" indent="-223251">
              <a:buFont typeface="+mj-lt"/>
              <a:buAutoNum type="arabicPeriod"/>
            </a:pPr>
            <a:r>
              <a:rPr lang="en-US" dirty="0"/>
              <a:t>Comment on each highlighted section.</a:t>
            </a:r>
          </a:p>
          <a:p>
            <a:endParaRPr lang="en-US" dirty="0"/>
          </a:p>
          <a:p>
            <a:r>
              <a:rPr lang="en-US" b="1" dirty="0"/>
              <a:t>Presenter</a:t>
            </a:r>
            <a:r>
              <a:rPr lang="en-US" b="1" baseline="0" dirty="0"/>
              <a:t> Notes:</a:t>
            </a:r>
            <a:endParaRPr lang="en-US" b="1" dirty="0"/>
          </a:p>
          <a:p>
            <a:pPr marL="167438" indent="-167438" fontAlgn="base">
              <a:buFont typeface="Arial" panose="020B0604020202020204" pitchFamily="34" charset="0"/>
              <a:buChar char="•"/>
            </a:pPr>
            <a:r>
              <a:rPr lang="en-US" dirty="0"/>
              <a:t>The Guidebook highlights 6 different types of decision making groups.  </a:t>
            </a:r>
          </a:p>
          <a:p>
            <a:pPr marL="167438" indent="-167438" fontAlgn="base">
              <a:buFont typeface="Arial" panose="020B0604020202020204" pitchFamily="34" charset="0"/>
              <a:buChar char="•"/>
            </a:pPr>
            <a:r>
              <a:rPr lang="en-US" dirty="0"/>
              <a:t>Here is a sample page from the Guidebook. </a:t>
            </a:r>
          </a:p>
          <a:p>
            <a:pPr marL="624638" lvl="1" indent="-167438" fontAlgn="base">
              <a:buFont typeface="Arial" panose="020B0604020202020204" pitchFamily="34" charset="0"/>
              <a:buChar char="•"/>
            </a:pPr>
            <a:r>
              <a:rPr lang="en-US" dirty="0"/>
              <a:t>There is a Definition of the group at the top of each page. </a:t>
            </a:r>
          </a:p>
          <a:p>
            <a:pPr marL="624638" lvl="1" indent="-167438" fontAlgn="base">
              <a:buFont typeface="Arial" panose="020B0604020202020204" pitchFamily="34" charset="0"/>
              <a:buChar char="•"/>
            </a:pPr>
            <a:r>
              <a:rPr lang="en-US" dirty="0"/>
              <a:t>Activities</a:t>
            </a:r>
            <a:r>
              <a:rPr lang="en-US" baseline="0" dirty="0"/>
              <a:t> and </a:t>
            </a:r>
            <a:r>
              <a:rPr lang="en-US" dirty="0"/>
              <a:t>Examples of the group are listed on the left side of the page.  </a:t>
            </a:r>
          </a:p>
          <a:p>
            <a:pPr marL="624638" lvl="1" indent="-167438" fontAlgn="base">
              <a:buFont typeface="Arial" panose="020B0604020202020204" pitchFamily="34" charset="0"/>
              <a:buChar char="•"/>
            </a:pPr>
            <a:r>
              <a:rPr lang="en-US" dirty="0"/>
              <a:t>On the right side of the page, it gives leadership roles in the group, other member roles in the group, the typical length of service, and a</a:t>
            </a:r>
            <a:r>
              <a:rPr lang="en-US" baseline="0" dirty="0"/>
              <a:t> scenario called “Putting It Into Action”</a:t>
            </a:r>
            <a:r>
              <a:rPr lang="en-US" dirty="0"/>
              <a:t>.</a:t>
            </a:r>
          </a:p>
          <a:p>
            <a:r>
              <a:rPr lang="en-US" dirty="0"/>
              <a:t>  </a:t>
            </a:r>
          </a:p>
          <a:p>
            <a:r>
              <a:rPr lang="en-US" b="1" dirty="0"/>
              <a:t>Activities  </a:t>
            </a:r>
            <a:endParaRPr lang="en-US" dirty="0">
              <a:solidFill>
                <a:srgbClr val="000000"/>
              </a:solidFill>
              <a:latin typeface="Arial" charset="0"/>
              <a:cs typeface="Arial" charset="0"/>
            </a:endParaRPr>
          </a:p>
          <a:p>
            <a:pPr defTabSz="920198" fontAlgn="base">
              <a:spcBef>
                <a:spcPct val="30000"/>
              </a:spcBef>
              <a:spcAft>
                <a:spcPct val="0"/>
              </a:spcAft>
              <a:defRPr/>
            </a:pPr>
            <a:endParaRPr lang="en-US"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4008705" y="8575140"/>
            <a:ext cx="3066732" cy="451406"/>
          </a:xfrm>
          <a:prstGeom prst="rect">
            <a:avLst/>
          </a:prstGeom>
        </p:spPr>
        <p:txBody>
          <a:bodyPr/>
          <a:lstStyle/>
          <a:p>
            <a:fld id="{9E11DDAA-A1F5-4E1C-B954-0239D65EACA8}" type="slidenum">
              <a:rPr lang="en-US" smtClean="0"/>
              <a:t>31</a:t>
            </a:fld>
            <a:endParaRPr lang="en-US"/>
          </a:p>
        </p:txBody>
      </p:sp>
    </p:spTree>
    <p:extLst>
      <p:ext uri="{BB962C8B-B14F-4D97-AF65-F5344CB8AC3E}">
        <p14:creationId xmlns:p14="http://schemas.microsoft.com/office/powerpoint/2010/main" val="811464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#30:  </a:t>
            </a:r>
            <a:r>
              <a:rPr lang="en-US" b="0" dirty="0"/>
              <a:t>Functions of Groups</a:t>
            </a:r>
            <a:endParaRPr lang="en-US" b="1" dirty="0"/>
          </a:p>
          <a:p>
            <a:r>
              <a:rPr lang="en-US" dirty="0"/>
              <a:t> </a:t>
            </a:r>
          </a:p>
          <a:p>
            <a:r>
              <a:rPr lang="en-US" b="1" dirty="0"/>
              <a:t>Procedural Directions:</a:t>
            </a:r>
            <a:endParaRPr lang="en-US" dirty="0"/>
          </a:p>
          <a:p>
            <a:pPr marL="223251" indent="-223251">
              <a:buFont typeface="+mj-lt"/>
              <a:buAutoNum type="arabicPeriod"/>
            </a:pPr>
            <a:r>
              <a:rPr lang="en-US" dirty="0"/>
              <a:t>*Slide contains animation.  Click once for sections to appear. </a:t>
            </a:r>
          </a:p>
          <a:p>
            <a:pPr marL="223251" indent="-223251">
              <a:buFont typeface="+mj-lt"/>
              <a:buAutoNum type="arabicPeriod"/>
            </a:pPr>
            <a:r>
              <a:rPr lang="en-US" dirty="0"/>
              <a:t>Share</a:t>
            </a:r>
            <a:r>
              <a:rPr lang="en-US" baseline="0" dirty="0"/>
              <a:t> information from presenter notes</a:t>
            </a:r>
            <a:r>
              <a:rPr lang="en-US" dirty="0"/>
              <a:t>.</a:t>
            </a:r>
          </a:p>
          <a:p>
            <a:pPr fontAlgn="base"/>
            <a:endParaRPr lang="en-US" b="1" dirty="0"/>
          </a:p>
          <a:p>
            <a:pPr fontAlgn="base"/>
            <a:r>
              <a:rPr lang="en-US" b="1" dirty="0"/>
              <a:t>Presenter Notes:</a:t>
            </a:r>
            <a:endParaRPr lang="en-US" dirty="0"/>
          </a:p>
          <a:p>
            <a:pPr marL="167438" indent="-167438">
              <a:buFont typeface="Arial" panose="020B0604020202020204" pitchFamily="34" charset="0"/>
              <a:buChar char="•"/>
            </a:pPr>
            <a:r>
              <a:rPr lang="en-US" dirty="0"/>
              <a:t>There are six unique functions of groups and some groups may serve more than one of these functions.	</a:t>
            </a:r>
          </a:p>
          <a:p>
            <a:pPr marL="613940" lvl="1" indent="-167438">
              <a:buFont typeface="Arial" panose="020B0604020202020204" pitchFamily="34" charset="0"/>
              <a:buChar char="•"/>
            </a:pPr>
            <a:r>
              <a:rPr lang="en-US" dirty="0"/>
              <a:t>Governing  </a:t>
            </a:r>
          </a:p>
          <a:p>
            <a:pPr marL="613940" lvl="1" indent="-167438">
              <a:buFont typeface="Arial" panose="020B0604020202020204" pitchFamily="34" charset="0"/>
              <a:buChar char="•"/>
            </a:pPr>
            <a:r>
              <a:rPr lang="en-US" dirty="0"/>
              <a:t>Advisory </a:t>
            </a:r>
          </a:p>
          <a:p>
            <a:pPr marL="613940" lvl="1" indent="-167438">
              <a:buFont typeface="Arial" panose="020B0604020202020204" pitchFamily="34" charset="0"/>
              <a:buChar char="•"/>
            </a:pPr>
            <a:r>
              <a:rPr lang="en-US" dirty="0"/>
              <a:t>Leadership</a:t>
            </a:r>
          </a:p>
          <a:p>
            <a:pPr marL="613940" lvl="1" indent="-167438">
              <a:buFont typeface="Arial" panose="020B0604020202020204" pitchFamily="34" charset="0"/>
              <a:buChar char="•"/>
            </a:pPr>
            <a:r>
              <a:rPr lang="en-US" dirty="0"/>
              <a:t>Planning </a:t>
            </a:r>
          </a:p>
          <a:p>
            <a:pPr marL="613940" lvl="1" indent="-167438">
              <a:buFont typeface="Arial" panose="020B0604020202020204" pitchFamily="34" charset="0"/>
              <a:buChar char="•"/>
            </a:pPr>
            <a:r>
              <a:rPr lang="en-US" dirty="0"/>
              <a:t>Evaluation</a:t>
            </a:r>
          </a:p>
          <a:p>
            <a:pPr marL="613940" lvl="1" indent="-167438">
              <a:buFont typeface="Arial" panose="020B0604020202020204" pitchFamily="34" charset="0"/>
              <a:buChar char="•"/>
            </a:pPr>
            <a:r>
              <a:rPr lang="en-US" dirty="0"/>
              <a:t>Practice</a:t>
            </a:r>
          </a:p>
          <a:p>
            <a:pPr marL="167438" indent="-167438" fontAlgn="base">
              <a:buFont typeface="Arial" panose="020B0604020202020204" pitchFamily="34" charset="0"/>
              <a:buChar char="•"/>
            </a:pPr>
            <a:r>
              <a:rPr lang="en-US" dirty="0"/>
              <a:t>Remember groups can look very similar while having very different purposes.  Let’s look a little more closely at each group.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32</a:t>
            </a:fld>
            <a:endParaRPr lang="en-US"/>
          </a:p>
        </p:txBody>
      </p:sp>
    </p:spTree>
    <p:extLst>
      <p:ext uri="{BB962C8B-B14F-4D97-AF65-F5344CB8AC3E}">
        <p14:creationId xmlns:p14="http://schemas.microsoft.com/office/powerpoint/2010/main" val="1238383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#31:  </a:t>
            </a:r>
            <a:r>
              <a:rPr lang="en-US" dirty="0"/>
              <a:t>Governing</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endParaRPr lang="en-US" dirty="0"/>
          </a:p>
          <a:p>
            <a:r>
              <a:rPr lang="en-US" b="1" dirty="0"/>
              <a:t>Presenter Notes:</a:t>
            </a:r>
          </a:p>
          <a:p>
            <a:pPr marL="167438" indent="-167438" fontAlgn="base">
              <a:buFont typeface="Arial" panose="020B0604020202020204" pitchFamily="34" charset="0"/>
              <a:buChar char="•"/>
            </a:pPr>
            <a:r>
              <a:rPr lang="en-US" dirty="0"/>
              <a:t>The first type of group mentioned in the Guidebook is the </a:t>
            </a:r>
            <a:r>
              <a:rPr lang="en-US" b="1" dirty="0"/>
              <a:t>Governing Group</a:t>
            </a:r>
            <a:r>
              <a:rPr lang="en-US" dirty="0"/>
              <a:t>.  </a:t>
            </a:r>
          </a:p>
          <a:p>
            <a:pPr marL="167438" indent="-167438" fontAlgn="base">
              <a:buFont typeface="Arial" panose="020B0604020202020204" pitchFamily="34" charset="0"/>
              <a:buChar char="•"/>
            </a:pPr>
            <a:r>
              <a:rPr lang="en-US" dirty="0"/>
              <a:t>This is one of the more formal groups where members are usually appointed or elected to a position.  </a:t>
            </a:r>
          </a:p>
          <a:p>
            <a:pPr marL="167438" indent="-167438" fontAlgn="base">
              <a:buFont typeface="Arial" panose="020B0604020202020204" pitchFamily="34" charset="0"/>
              <a:buChar char="•"/>
            </a:pPr>
            <a:r>
              <a:rPr lang="en-US" dirty="0"/>
              <a:t>Their purpose is to govern an organization and set policy.</a:t>
            </a:r>
            <a:endParaRPr lang="en-US" b="1" dirty="0"/>
          </a:p>
          <a:p>
            <a:pPr marL="167438" indent="-167438" defTabSz="920239">
              <a:buFont typeface="Arial" panose="020B0604020202020204" pitchFamily="34" charset="0"/>
              <a:buChar char="•"/>
              <a:defRPr/>
            </a:pPr>
            <a:endParaRPr lang="en-US" b="1" dirty="0"/>
          </a:p>
          <a:p>
            <a:pPr marL="167438" indent="-167438" defTabSz="920239">
              <a:buFont typeface="Arial" panose="020B0604020202020204" pitchFamily="34" charset="0"/>
              <a:buChar char="•"/>
              <a:defRPr/>
            </a:pPr>
            <a:r>
              <a:rPr lang="en-US" b="1" dirty="0"/>
              <a:t>Scenario - Governing Groups:</a:t>
            </a:r>
            <a:r>
              <a:rPr lang="en-US" dirty="0"/>
              <a:t>  In school districts across the state, the best known example of a governing group is the school board.  The school board is an elected body which develops and adopts policies that align to state and federal laws, employs and evaluates administrators, negotiates staff contracts, and provides oversight on the budget.   Board members are elected by the taxpayers and are accountable to everyone.   </a:t>
            </a:r>
          </a:p>
          <a:p>
            <a:endParaRPr lang="en-US" dirty="0"/>
          </a:p>
          <a:p>
            <a:r>
              <a:rPr lang="en-US" b="1" dirty="0"/>
              <a:t>Activities  </a:t>
            </a:r>
            <a:endParaRPr lang="en-US" dirty="0"/>
          </a:p>
          <a:p>
            <a:pPr lvl="0" fontAlgn="base"/>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33</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411163"/>
            <a:ext cx="2143125" cy="1608137"/>
          </a:xfrm>
        </p:spPr>
      </p:sp>
      <p:sp>
        <p:nvSpPr>
          <p:cNvPr id="3" name="Notes Placeholder 2"/>
          <p:cNvSpPr>
            <a:spLocks noGrp="1"/>
          </p:cNvSpPr>
          <p:nvPr>
            <p:ph type="body" idx="1"/>
          </p:nvPr>
        </p:nvSpPr>
        <p:spPr>
          <a:xfrm>
            <a:off x="425510" y="2075656"/>
            <a:ext cx="6226054" cy="6615085"/>
          </a:xfrm>
        </p:spPr>
        <p:txBody>
          <a:bodyPr/>
          <a:lstStyle/>
          <a:p>
            <a:r>
              <a:rPr lang="en-US" b="1" dirty="0"/>
              <a:t>Slide #32:  </a:t>
            </a:r>
            <a:r>
              <a:rPr lang="en-US" b="0" dirty="0"/>
              <a:t>Advisory</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pPr defTabSz="946466" fontAlgn="base">
              <a:lnSpc>
                <a:spcPct val="90000"/>
              </a:lnSpc>
              <a:spcAft>
                <a:spcPct val="0"/>
              </a:spcAft>
              <a:defRPr/>
            </a:pPr>
            <a:endParaRPr lang="en-US" b="1" dirty="0">
              <a:solidFill>
                <a:srgbClr val="000000"/>
              </a:solidFill>
              <a:cs typeface="Arial" charset="0"/>
            </a:endParaRPr>
          </a:p>
          <a:p>
            <a:pPr defTabSz="946466" fontAlgn="base">
              <a:lnSpc>
                <a:spcPct val="90000"/>
              </a:lnSpc>
              <a:spcAft>
                <a:spcPct val="0"/>
              </a:spcAft>
              <a:defRPr/>
            </a:pPr>
            <a:r>
              <a:rPr lang="en-US" b="1" dirty="0">
                <a:solidFill>
                  <a:srgbClr val="000000"/>
                </a:solidFill>
                <a:cs typeface="Arial" charset="0"/>
              </a:rPr>
              <a:t>Presenter Notes:</a:t>
            </a:r>
          </a:p>
          <a:p>
            <a:pPr marL="162788" indent="-162788" fontAlgn="base">
              <a:buFont typeface="Arial" panose="020B0604020202020204" pitchFamily="34" charset="0"/>
              <a:buChar char="•"/>
            </a:pPr>
            <a:r>
              <a:rPr lang="en-US" dirty="0"/>
              <a:t>The 2</a:t>
            </a:r>
            <a:r>
              <a:rPr lang="en-US" baseline="30000" dirty="0"/>
              <a:t>nd</a:t>
            </a:r>
            <a:r>
              <a:rPr lang="en-US" dirty="0"/>
              <a:t> group is the </a:t>
            </a:r>
            <a:r>
              <a:rPr lang="en-US" b="1" dirty="0"/>
              <a:t>Advisory Group</a:t>
            </a:r>
            <a:r>
              <a:rPr lang="en-US" dirty="0"/>
              <a:t>.  </a:t>
            </a:r>
          </a:p>
          <a:p>
            <a:pPr marL="162788" indent="-162788" fontAlgn="base">
              <a:buFont typeface="Arial" panose="020B0604020202020204" pitchFamily="34" charset="0"/>
              <a:buChar char="•"/>
            </a:pPr>
            <a:r>
              <a:rPr lang="en-US" dirty="0"/>
              <a:t>This is a group usually concerned with a single issue and membership is composed of individuals who are representative of a broader group of people affected by an issue and who have expertise in the issue.</a:t>
            </a:r>
            <a:endParaRPr lang="en-US" dirty="0">
              <a:solidFill>
                <a:srgbClr val="000000"/>
              </a:solidFill>
              <a:cs typeface="Arial" charset="0"/>
            </a:endParaRP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Unlike the governing board, the advisory group does not have fiscal or legal responsibility. </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Advisory councils typically have their authority limited to giving advice or counsel to the board of the organization, the CEO or executive director, or members of the staff who are responsible for specific programs.</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Examples of advisory group actions are: </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making recommendations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providing background for board decisions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furnishing pros and cons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listing questions that are appropriate for a situation</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The board will review and approve all recommendations from advisory groups, though it is not obligated to follow the advice.</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Unlike committees, advisory groups are usually composed of individuals outside of the board (although they might include one or two board members as well). </a:t>
            </a:r>
          </a:p>
          <a:p>
            <a:pPr marL="162788" indent="-162788" defTabSz="920239">
              <a:buFont typeface="Arial" panose="020B0604020202020204" pitchFamily="34" charset="0"/>
              <a:buChar char="•"/>
              <a:defRPr/>
            </a:pPr>
            <a:r>
              <a:rPr lang="en-US" b="1" dirty="0"/>
              <a:t>Scenario - Advisory Groups:</a:t>
            </a:r>
            <a:r>
              <a:rPr lang="en-US" dirty="0"/>
              <a:t>  The district’s Special Education Advisory Group is comprised of parent and teacher representatives from each school in the district.  The Special Education Director and a parent co-facilitate the group’s meetings.  The focus of the group’s work is to discuss current initiatives and provide feedback on how those initiatives affect students with disabilities.  The group provides input on the needs of families and may help assist with coordination of activities and events for families in the school or district.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34</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411163"/>
            <a:ext cx="2143125" cy="1608137"/>
          </a:xfrm>
        </p:spPr>
      </p:sp>
      <p:sp>
        <p:nvSpPr>
          <p:cNvPr id="3" name="Notes Placeholder 2"/>
          <p:cNvSpPr>
            <a:spLocks noGrp="1"/>
          </p:cNvSpPr>
          <p:nvPr>
            <p:ph type="body" idx="1"/>
          </p:nvPr>
        </p:nvSpPr>
        <p:spPr>
          <a:xfrm>
            <a:off x="425510" y="2075656"/>
            <a:ext cx="6226054" cy="6468535"/>
          </a:xfrm>
        </p:spPr>
        <p:txBody>
          <a:bodyPr/>
          <a:lstStyle/>
          <a:p>
            <a:r>
              <a:rPr lang="en-US" b="1" dirty="0"/>
              <a:t>Slide #33:  </a:t>
            </a:r>
            <a:r>
              <a:rPr lang="en-US" b="0" dirty="0"/>
              <a:t>Leadership</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endParaRPr lang="en-US" dirty="0"/>
          </a:p>
          <a:p>
            <a:pPr defTabSz="946466" fontAlgn="base">
              <a:lnSpc>
                <a:spcPct val="90000"/>
              </a:lnSpc>
              <a:spcAft>
                <a:spcPct val="0"/>
              </a:spcAft>
              <a:defRPr/>
            </a:pPr>
            <a:r>
              <a:rPr lang="en-US" b="1" dirty="0">
                <a:solidFill>
                  <a:srgbClr val="000000"/>
                </a:solidFill>
                <a:cs typeface="Arial" charset="0"/>
              </a:rPr>
              <a:t>Presenter Notes:</a:t>
            </a:r>
          </a:p>
          <a:p>
            <a:pPr marL="334876" indent="-334876" fontAlgn="base">
              <a:buFont typeface="Arial" panose="020B0604020202020204" pitchFamily="34" charset="0"/>
              <a:buChar char="•"/>
            </a:pPr>
            <a:r>
              <a:rPr lang="en-US" dirty="0"/>
              <a:t>The 3</a:t>
            </a:r>
            <a:r>
              <a:rPr lang="en-US" baseline="30000" dirty="0"/>
              <a:t>rd</a:t>
            </a:r>
            <a:r>
              <a:rPr lang="en-US" dirty="0"/>
              <a:t> group is the </a:t>
            </a:r>
            <a:r>
              <a:rPr lang="en-US" b="1" dirty="0"/>
              <a:t>Leadership Group</a:t>
            </a:r>
            <a:r>
              <a:rPr lang="en-US" dirty="0"/>
              <a:t>.  </a:t>
            </a:r>
          </a:p>
          <a:p>
            <a:pPr marL="334876" indent="-334876" fontAlgn="base">
              <a:buFont typeface="Arial" panose="020B0604020202020204" pitchFamily="34" charset="0"/>
              <a:buChar char="•"/>
            </a:pPr>
            <a:r>
              <a:rPr lang="en-US" dirty="0"/>
              <a:t>This group can provide important direction for state lawmakers  at a national level and for district administrators at a local level.</a:t>
            </a:r>
          </a:p>
          <a:p>
            <a:pPr marL="334876" indent="-334876" fontAlgn="base">
              <a:buFont typeface="Arial" panose="020B0604020202020204" pitchFamily="34" charset="0"/>
              <a:buChar char="•"/>
            </a:pPr>
            <a:r>
              <a:rPr lang="en-US" dirty="0"/>
              <a:t>Membership can include any combination of family members, youth, community members, policymakers, and professionals.   </a:t>
            </a:r>
            <a:endParaRPr lang="en-US" dirty="0">
              <a:solidFill>
                <a:srgbClr val="000000"/>
              </a:solidFill>
              <a:cs typeface="Arial" charset="0"/>
            </a:endParaRP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Specific roles and responsibilities of a leadership team may vary widely from school to school or district to district.</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A leadership team is typically a group of administrators, teachers, and other staff members who make important governance decisions in a school and/or who lead and coordinate school-improvement initiatives. </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Participants may volunteer for a leadership team, or they may be recruited by administrators.</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In recent decades, leadership teams have evolved into a form of shared leadership—the practice of expanding the number of people involved in making important decisions related to the organization, operation, and academics of a school. </a:t>
            </a:r>
          </a:p>
          <a:p>
            <a:pPr marL="334876" indent="-334876" defTabSz="946466" fontAlgn="base">
              <a:lnSpc>
                <a:spcPct val="90000"/>
              </a:lnSpc>
              <a:spcAft>
                <a:spcPct val="0"/>
              </a:spcAft>
              <a:buFont typeface="Arial" panose="020B0604020202020204" pitchFamily="34" charset="0"/>
              <a:buChar char="•"/>
              <a:defRPr/>
            </a:pPr>
            <a:r>
              <a:rPr lang="en-US" b="1" dirty="0"/>
              <a:t>Scenario - Leadership Groups:</a:t>
            </a:r>
            <a:r>
              <a:rPr lang="en-US" dirty="0"/>
              <a:t>   A school’s </a:t>
            </a:r>
            <a:r>
              <a:rPr lang="en-US" dirty="0" err="1"/>
              <a:t>RtI</a:t>
            </a:r>
            <a:r>
              <a:rPr lang="en-US" dirty="0"/>
              <a:t> &amp; PBIS Leadership Team is an example of a leadership group.  This group is comprised of various staff members and parents and / or community members.   The leadership team looks at systemic issues such as student learning and outcomes.  In this case, the school’s </a:t>
            </a:r>
            <a:r>
              <a:rPr lang="en-US" dirty="0" err="1"/>
              <a:t>RtI</a:t>
            </a:r>
            <a:r>
              <a:rPr lang="en-US" dirty="0"/>
              <a:t> and PBIS Leadership team would look at academic data as well as behavior data in the form of in-school suspensions and office referrals.  The team looks at data and creates plans to implement strategies for addressing an identified need.  They meet on a regular basis to monitor progress and suggest necessary changes if needed.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35</a:t>
            </a:fld>
            <a:endParaRPr lang="en-US"/>
          </a:p>
        </p:txBody>
      </p:sp>
    </p:spTree>
    <p:extLst>
      <p:ext uri="{BB962C8B-B14F-4D97-AF65-F5344CB8AC3E}">
        <p14:creationId xmlns:p14="http://schemas.microsoft.com/office/powerpoint/2010/main" val="1862297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6963" y="557213"/>
            <a:ext cx="2403475" cy="1801812"/>
          </a:xfrm>
        </p:spPr>
      </p:sp>
      <p:sp>
        <p:nvSpPr>
          <p:cNvPr id="3" name="Notes Placeholder 2"/>
          <p:cNvSpPr>
            <a:spLocks noGrp="1"/>
          </p:cNvSpPr>
          <p:nvPr>
            <p:ph type="body" idx="1"/>
          </p:nvPr>
        </p:nvSpPr>
        <p:spPr>
          <a:xfrm>
            <a:off x="425510" y="2462351"/>
            <a:ext cx="6226054" cy="6081840"/>
          </a:xfrm>
        </p:spPr>
        <p:txBody>
          <a:bodyPr/>
          <a:lstStyle/>
          <a:p>
            <a:r>
              <a:rPr lang="en-US" b="1" dirty="0"/>
              <a:t>Slide #34:  </a:t>
            </a:r>
            <a:r>
              <a:rPr lang="en-US" b="0" dirty="0"/>
              <a:t>Planning</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If participants have a copy of the Guidebook, guide them to the appropriate page.</a:t>
            </a:r>
          </a:p>
          <a:p>
            <a:pPr marL="223251" indent="-223251" defTabSz="893003">
              <a:buFont typeface="+mj-lt"/>
              <a:buAutoNum type="arabicPeriod"/>
              <a:defRPr/>
            </a:pPr>
            <a:r>
              <a:rPr lang="en-US" dirty="0"/>
              <a:t>Read the written scenario or share a personal example.</a:t>
            </a:r>
          </a:p>
          <a:p>
            <a:endParaRPr lang="en-US" dirty="0"/>
          </a:p>
          <a:p>
            <a:r>
              <a:rPr lang="en-US" b="1" dirty="0"/>
              <a:t>Presenter Notes:</a:t>
            </a:r>
          </a:p>
          <a:p>
            <a:pPr marL="167438" indent="-167438" fontAlgn="base">
              <a:buFont typeface="Arial" panose="020B0604020202020204" pitchFamily="34" charset="0"/>
              <a:buChar char="•"/>
            </a:pPr>
            <a:r>
              <a:rPr lang="en-US" dirty="0"/>
              <a:t>The 4</a:t>
            </a:r>
            <a:r>
              <a:rPr lang="en-US" baseline="30000" dirty="0"/>
              <a:t>th</a:t>
            </a:r>
            <a:r>
              <a:rPr lang="en-US" dirty="0"/>
              <a:t> group is the </a:t>
            </a:r>
            <a:r>
              <a:rPr lang="en-US" b="1" dirty="0"/>
              <a:t>Planning Group</a:t>
            </a:r>
            <a:r>
              <a:rPr lang="en-US" dirty="0"/>
              <a:t>.  </a:t>
            </a:r>
          </a:p>
          <a:p>
            <a:pPr marL="167438" indent="-167438" fontAlgn="base">
              <a:buFont typeface="Arial" panose="020B0604020202020204" pitchFamily="34" charset="0"/>
              <a:buChar char="•"/>
            </a:pPr>
            <a:r>
              <a:rPr lang="en-US" dirty="0"/>
              <a:t>Planning groups deal with a specific issue and their job is to plan and carry out an activity, usually designated by a more formal group.  </a:t>
            </a:r>
          </a:p>
          <a:p>
            <a:pPr marL="167438" indent="-167438" fontAlgn="base">
              <a:buFont typeface="Arial" panose="020B0604020202020204" pitchFamily="34" charset="0"/>
              <a:buChar char="•"/>
            </a:pPr>
            <a:r>
              <a:rPr lang="en-US" dirty="0">
                <a:cs typeface="Arial"/>
              </a:rPr>
              <a:t>Tasks include:</a:t>
            </a:r>
          </a:p>
          <a:p>
            <a:pPr marL="613940" lvl="1" indent="-167438" fontAlgn="base">
              <a:buFont typeface="Arial" panose="020B0604020202020204" pitchFamily="34" charset="0"/>
              <a:buChar char="•"/>
            </a:pPr>
            <a:r>
              <a:rPr lang="en-US" dirty="0">
                <a:cs typeface="Arial"/>
              </a:rPr>
              <a:t>Dealing with a specific issue</a:t>
            </a:r>
          </a:p>
          <a:p>
            <a:pPr marL="613940" lvl="1" indent="-167438" fontAlgn="base">
              <a:buFont typeface="Arial" panose="020B0604020202020204" pitchFamily="34" charset="0"/>
              <a:buChar char="•"/>
            </a:pPr>
            <a:r>
              <a:rPr lang="en-US" dirty="0">
                <a:cs typeface="Arial"/>
              </a:rPr>
              <a:t>Plan and carry out an activity</a:t>
            </a:r>
          </a:p>
          <a:p>
            <a:pPr marL="613940" lvl="1" indent="-167438" fontAlgn="base">
              <a:buFont typeface="Arial" panose="020B0604020202020204" pitchFamily="34" charset="0"/>
              <a:buChar char="•"/>
            </a:pPr>
            <a:r>
              <a:rPr lang="en-US" dirty="0">
                <a:cs typeface="Arial"/>
              </a:rPr>
              <a:t>Design information and conduct trainings about relevant topics</a:t>
            </a:r>
          </a:p>
          <a:p>
            <a:pPr marL="613940" lvl="1" indent="-167438" fontAlgn="base">
              <a:buFont typeface="Arial" panose="020B0604020202020204" pitchFamily="34" charset="0"/>
              <a:buChar char="•"/>
            </a:pPr>
            <a:r>
              <a:rPr lang="en-US" dirty="0">
                <a:cs typeface="Arial"/>
              </a:rPr>
              <a:t>Develop or select a curriculum</a:t>
            </a:r>
          </a:p>
          <a:p>
            <a:pPr marL="613940" lvl="1" indent="-167438" fontAlgn="base">
              <a:buFont typeface="Arial" panose="020B0604020202020204" pitchFamily="34" charset="0"/>
              <a:buChar char="•"/>
            </a:pPr>
            <a:r>
              <a:rPr lang="en-US" dirty="0">
                <a:cs typeface="Arial"/>
              </a:rPr>
              <a:t>Assess needs and develop priorities</a:t>
            </a:r>
          </a:p>
          <a:p>
            <a:pPr marL="613940" lvl="1" indent="-167438" fontAlgn="base">
              <a:buFont typeface="Arial" panose="020B0604020202020204" pitchFamily="34" charset="0"/>
              <a:buChar char="•"/>
            </a:pPr>
            <a:endParaRPr lang="en-US" dirty="0">
              <a:cs typeface="Arial"/>
            </a:endParaRPr>
          </a:p>
          <a:p>
            <a:pPr marL="156740" lvl="0" indent="-167438" fontAlgn="base">
              <a:buFont typeface="Arial" panose="020B0604020202020204" pitchFamily="34" charset="0"/>
              <a:buChar char="•"/>
            </a:pPr>
            <a:r>
              <a:rPr lang="en-US" dirty="0">
                <a:cs typeface="Arial"/>
              </a:rPr>
              <a:t>IFSP = Individual Family Service Plan</a:t>
            </a:r>
          </a:p>
          <a:p>
            <a:pPr marL="156740" lvl="0" indent="-167438" fontAlgn="base">
              <a:buFont typeface="Arial" panose="020B0604020202020204" pitchFamily="34" charset="0"/>
              <a:buChar char="•"/>
            </a:pPr>
            <a:r>
              <a:rPr lang="en-US" dirty="0">
                <a:cs typeface="Arial"/>
              </a:rPr>
              <a:t>IEP – Individualized Education Program</a:t>
            </a:r>
          </a:p>
          <a:p>
            <a:pPr marL="167438" indent="-167438">
              <a:buFont typeface="Arial" panose="020B0604020202020204" pitchFamily="34" charset="0"/>
              <a:buChar char="•"/>
            </a:pPr>
            <a:endParaRPr lang="en-US" b="1" dirty="0"/>
          </a:p>
          <a:p>
            <a:pPr marL="167438" indent="-167438">
              <a:buFont typeface="Arial" panose="020B0604020202020204" pitchFamily="34" charset="0"/>
              <a:buChar char="•"/>
            </a:pPr>
            <a:r>
              <a:rPr lang="en-US" b="1" dirty="0"/>
              <a:t>Scenario - Planning Groups:</a:t>
            </a:r>
            <a:r>
              <a:rPr lang="en-US" dirty="0"/>
              <a:t>   An IEP team is an example of a planning group.  John’s daughter’s IEP team is comprised of John and his wife, the English teacher, her special education teacher, the speech therapist, occupational therapist, school guidance counselor, psychologist, and the principal.  John’s daughter was invited to the IEP meeting too.  The IEP team will review how well John’s daughter did this last year in working toward her IEP goals.  The team will take into account her strengths, interests, and challenges, parent concerns, and baseline data on academic achievement and functional performance. Based on the data and information in the present level, annual goals are created, and services and supports will be determined.  The team meets on an annual basis to review the plan and revise it for the next year as long as the student still qualifies.</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36</a:t>
            </a:fld>
            <a:endParaRPr lang="en-US"/>
          </a:p>
        </p:txBody>
      </p:sp>
    </p:spTree>
    <p:extLst>
      <p:ext uri="{BB962C8B-B14F-4D97-AF65-F5344CB8AC3E}">
        <p14:creationId xmlns:p14="http://schemas.microsoft.com/office/powerpoint/2010/main" val="593415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#35:  </a:t>
            </a:r>
            <a:r>
              <a:rPr lang="en-US" b="0" dirty="0"/>
              <a:t>Evaluation</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If participants have a copy of the Guidebook, guide them to the appropriate page.</a:t>
            </a:r>
          </a:p>
          <a:p>
            <a:pPr marL="223251" indent="-223251" defTabSz="893003">
              <a:buFont typeface="+mj-lt"/>
              <a:buAutoNum type="arabicPeriod"/>
              <a:defRPr/>
            </a:pPr>
            <a:r>
              <a:rPr lang="en-US" dirty="0"/>
              <a:t>Read the written scenario or share a personal example.</a:t>
            </a:r>
          </a:p>
          <a:p>
            <a:endParaRPr lang="en-US" dirty="0"/>
          </a:p>
          <a:p>
            <a:r>
              <a:rPr lang="en-US" b="1" dirty="0"/>
              <a:t>Presenter Notes:</a:t>
            </a:r>
          </a:p>
          <a:p>
            <a:pPr marL="167438" indent="-167438" fontAlgn="base">
              <a:buFont typeface="Arial" panose="020B0604020202020204" pitchFamily="34" charset="0"/>
              <a:buChar char="•"/>
            </a:pPr>
            <a:r>
              <a:rPr lang="en-US" dirty="0"/>
              <a:t>The 5</a:t>
            </a:r>
            <a:r>
              <a:rPr lang="en-US" baseline="30000" dirty="0"/>
              <a:t>th</a:t>
            </a:r>
            <a:r>
              <a:rPr lang="en-US" dirty="0"/>
              <a:t> group is the </a:t>
            </a:r>
            <a:r>
              <a:rPr lang="en-US" b="1" dirty="0"/>
              <a:t>Evaluation Group</a:t>
            </a:r>
            <a:r>
              <a:rPr lang="en-US" dirty="0"/>
              <a:t>.  </a:t>
            </a:r>
          </a:p>
          <a:p>
            <a:pPr marL="167438" indent="-167438" fontAlgn="base">
              <a:buFont typeface="Arial" panose="020B0604020202020204" pitchFamily="34" charset="0"/>
              <a:buChar char="•"/>
            </a:pPr>
            <a:r>
              <a:rPr lang="en-US" dirty="0"/>
              <a:t>This group evaluates the work of others by measuring the work of large organizations, publicly funded agencies, or large projects.</a:t>
            </a:r>
          </a:p>
          <a:p>
            <a:pPr marL="167438" indent="-167438" fontAlgn="base">
              <a:buFont typeface="Arial" panose="020B0604020202020204" pitchFamily="34" charset="0"/>
              <a:buChar char="•"/>
            </a:pPr>
            <a:r>
              <a:rPr lang="en-US" dirty="0">
                <a:cs typeface="Arial"/>
              </a:rPr>
              <a:t>Tasks include:</a:t>
            </a:r>
          </a:p>
          <a:p>
            <a:pPr marL="613940" lvl="1" indent="-167438" fontAlgn="base">
              <a:buFont typeface="Arial" panose="020B0604020202020204" pitchFamily="34" charset="0"/>
              <a:buChar char="•"/>
            </a:pPr>
            <a:r>
              <a:rPr lang="en-US" dirty="0">
                <a:cs typeface="Arial"/>
              </a:rPr>
              <a:t>Evaluate the work of others</a:t>
            </a:r>
          </a:p>
          <a:p>
            <a:pPr marL="613940" lvl="1" indent="-167438" fontAlgn="base">
              <a:buFont typeface="Arial" panose="020B0604020202020204" pitchFamily="34" charset="0"/>
              <a:buChar char="•"/>
            </a:pPr>
            <a:r>
              <a:rPr lang="en-US" dirty="0">
                <a:cs typeface="Arial"/>
              </a:rPr>
              <a:t>Measure the work of large organizations, publicly funded agencies, or large projects</a:t>
            </a:r>
          </a:p>
          <a:p>
            <a:pPr marL="613940" lvl="1" indent="-167438" fontAlgn="base">
              <a:buFont typeface="Arial" panose="020B0604020202020204" pitchFamily="34" charset="0"/>
              <a:buChar char="•"/>
            </a:pPr>
            <a:r>
              <a:rPr lang="en-US" dirty="0">
                <a:cs typeface="Arial"/>
              </a:rPr>
              <a:t>Work with the stages of data use (plan, collect, organize, analyze, make recommendations, create a plan, share results, monitor for progress)</a:t>
            </a:r>
          </a:p>
          <a:p>
            <a:pPr marL="167438" indent="-167438" defTabSz="920239">
              <a:buFont typeface="Arial" panose="020B0604020202020204" pitchFamily="34" charset="0"/>
              <a:buChar char="•"/>
              <a:defRPr/>
            </a:pPr>
            <a:endParaRPr lang="en-US" b="1" dirty="0"/>
          </a:p>
          <a:p>
            <a:pPr marL="167438" indent="-167438" defTabSz="920239">
              <a:buFont typeface="Arial" panose="020B0604020202020204" pitchFamily="34" charset="0"/>
              <a:buChar char="•"/>
              <a:defRPr/>
            </a:pPr>
            <a:r>
              <a:rPr lang="en-US" b="1" dirty="0"/>
              <a:t>Scenario - Evaluation Group:</a:t>
            </a:r>
            <a:r>
              <a:rPr lang="en-US" dirty="0"/>
              <a:t>  The school district implemented a new high school class schedule one year ago.  The school board appointed a group of people to evaluate the implementation of the new schedule.  The group was made up of administrators, school staff, parents, and students.  Some of the activities the High School Schedule Review Group did were to survey teachers, parents, and students, conduct focus groups, and review data on overall student achievement.  They analyzed the results, compiled a report, and presented their findings to the school board for their information and to consider is there’s a reason to change or modify the schedule.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37</a:t>
            </a:fld>
            <a:endParaRPr lang="en-US"/>
          </a:p>
        </p:txBody>
      </p:sp>
    </p:spTree>
    <p:extLst>
      <p:ext uri="{BB962C8B-B14F-4D97-AF65-F5344CB8AC3E}">
        <p14:creationId xmlns:p14="http://schemas.microsoft.com/office/powerpoint/2010/main" val="3723076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6538" y="411163"/>
            <a:ext cx="1917700" cy="1438275"/>
          </a:xfrm>
        </p:spPr>
      </p:sp>
      <p:sp>
        <p:nvSpPr>
          <p:cNvPr id="3" name="Notes Placeholder 2"/>
          <p:cNvSpPr>
            <a:spLocks noGrp="1"/>
          </p:cNvSpPr>
          <p:nvPr>
            <p:ph type="body" idx="1"/>
          </p:nvPr>
        </p:nvSpPr>
        <p:spPr>
          <a:xfrm>
            <a:off x="425510" y="1923256"/>
            <a:ext cx="6226054" cy="6767485"/>
          </a:xfrm>
        </p:spPr>
        <p:txBody>
          <a:bodyPr/>
          <a:lstStyle/>
          <a:p>
            <a:r>
              <a:rPr lang="en-US" b="1" dirty="0"/>
              <a:t>Slide #36:  </a:t>
            </a:r>
            <a:r>
              <a:rPr lang="en-US" b="0" dirty="0"/>
              <a:t>Practice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a:buFont typeface="+mj-lt"/>
              <a:buAutoNum type="arabicPeriod"/>
              <a:defRPr/>
            </a:pPr>
            <a:r>
              <a:rPr lang="en-US" dirty="0"/>
              <a:t>If participants have a copy of the Guidebook, guide them to the appropriate page.</a:t>
            </a:r>
          </a:p>
          <a:p>
            <a:pPr marL="223251" indent="-223251">
              <a:buFont typeface="+mj-lt"/>
              <a:buAutoNum type="arabicPeriod"/>
              <a:defRPr/>
            </a:pPr>
            <a:r>
              <a:rPr lang="en-US" dirty="0"/>
              <a:t>Read the written scenario or share a personal example.</a:t>
            </a:r>
          </a:p>
          <a:p>
            <a:pPr marL="223251" indent="-223251">
              <a:buFont typeface="+mj-lt"/>
              <a:buAutoNum type="arabicPeriod"/>
              <a:defRPr/>
            </a:pPr>
            <a:r>
              <a:rPr lang="en-US" dirty="0"/>
              <a:t>Lead suggested activity.</a:t>
            </a:r>
          </a:p>
          <a:p>
            <a:endParaRPr lang="en-US" dirty="0"/>
          </a:p>
          <a:p>
            <a:r>
              <a:rPr lang="en-US" b="1" dirty="0"/>
              <a:t>Presenter Notes:</a:t>
            </a:r>
          </a:p>
          <a:p>
            <a:pPr marL="167438" indent="-167438" fontAlgn="base">
              <a:buFont typeface="Arial" panose="020B0604020202020204" pitchFamily="34" charset="0"/>
              <a:buChar char="•"/>
            </a:pPr>
            <a:r>
              <a:rPr lang="en-US" dirty="0"/>
              <a:t>The last group is the </a:t>
            </a:r>
            <a:r>
              <a:rPr lang="en-US" b="1" dirty="0"/>
              <a:t>Practice Group</a:t>
            </a:r>
            <a:r>
              <a:rPr lang="en-US" dirty="0"/>
              <a:t>.  </a:t>
            </a:r>
          </a:p>
          <a:p>
            <a:pPr marL="167438" indent="-167438" fontAlgn="base">
              <a:buFont typeface="Arial" panose="020B0604020202020204" pitchFamily="34" charset="0"/>
              <a:buChar char="•"/>
            </a:pPr>
            <a:r>
              <a:rPr lang="en-US" dirty="0"/>
              <a:t>A practice group provides a structure for communication, learning and action.  </a:t>
            </a:r>
          </a:p>
          <a:p>
            <a:pPr marL="167438" indent="-167438" fontAlgn="base">
              <a:buFont typeface="Arial" panose="020B0604020202020204" pitchFamily="34" charset="0"/>
              <a:buChar char="•"/>
            </a:pPr>
            <a:r>
              <a:rPr lang="en-US" dirty="0"/>
              <a:t>Members agree to meet regularly to promote interagency and stakeholder connections.   </a:t>
            </a:r>
          </a:p>
          <a:p>
            <a:pPr marL="167438" indent="-167438" fontAlgn="base">
              <a:buFont typeface="Arial" panose="020B0604020202020204" pitchFamily="34" charset="0"/>
              <a:buChar char="•"/>
            </a:pPr>
            <a:r>
              <a:rPr lang="en-US" dirty="0"/>
              <a:t>Tasks include:</a:t>
            </a:r>
          </a:p>
          <a:p>
            <a:pPr marL="613940" lvl="1" indent="-167438" fontAlgn="base">
              <a:buFont typeface="Arial" panose="020B0604020202020204" pitchFamily="34" charset="0"/>
              <a:buChar char="•"/>
            </a:pPr>
            <a:r>
              <a:rPr lang="en-US" dirty="0">
                <a:cs typeface="Arial"/>
              </a:rPr>
              <a:t>Provide a structure to communicate, learn, and take action.</a:t>
            </a:r>
          </a:p>
          <a:p>
            <a:pPr marL="613940" lvl="1" indent="-167438" fontAlgn="base">
              <a:buFont typeface="Arial" panose="020B0604020202020204" pitchFamily="34" charset="0"/>
              <a:buChar char="•"/>
            </a:pPr>
            <a:r>
              <a:rPr lang="en-US" dirty="0">
                <a:cs typeface="Arial"/>
              </a:rPr>
              <a:t>Promote interagency/stakeholder connections and ‘shared work’.</a:t>
            </a:r>
          </a:p>
          <a:p>
            <a:pPr marL="613940" lvl="1" indent="-167438" fontAlgn="base">
              <a:buFont typeface="Arial" panose="020B0604020202020204" pitchFamily="34" charset="0"/>
              <a:buChar char="•"/>
            </a:pPr>
            <a:r>
              <a:rPr lang="en-US" dirty="0">
                <a:cs typeface="Arial"/>
              </a:rPr>
              <a:t>Seek and exchange information and solutions</a:t>
            </a:r>
          </a:p>
          <a:p>
            <a:pPr marL="613940" lvl="1" indent="-167438" fontAlgn="base">
              <a:buFont typeface="Arial" panose="020B0604020202020204" pitchFamily="34" charset="0"/>
              <a:buChar char="•"/>
            </a:pPr>
            <a:r>
              <a:rPr lang="en-US" dirty="0">
                <a:cs typeface="Arial"/>
              </a:rPr>
              <a:t>Promote the spread of best practices</a:t>
            </a:r>
          </a:p>
          <a:p>
            <a:pPr marL="613940" lvl="1" indent="-167438" fontAlgn="base">
              <a:buFont typeface="Arial" panose="020B0604020202020204" pitchFamily="34" charset="0"/>
              <a:buChar char="•"/>
            </a:pPr>
            <a:r>
              <a:rPr lang="en-US" dirty="0">
                <a:cs typeface="Arial"/>
              </a:rPr>
              <a:t>Continually reach out</a:t>
            </a:r>
          </a:p>
          <a:p>
            <a:pPr marL="613940" lvl="1" indent="-167438" fontAlgn="base">
              <a:buFont typeface="Arial" panose="020B0604020202020204" pitchFamily="34" charset="0"/>
              <a:buChar char="•"/>
            </a:pPr>
            <a:r>
              <a:rPr lang="en-US" dirty="0">
                <a:cs typeface="Arial"/>
              </a:rPr>
              <a:t>Sense emerging or systemic issues</a:t>
            </a:r>
            <a:endParaRPr lang="en-US" b="1" dirty="0"/>
          </a:p>
          <a:p>
            <a:pPr marL="167438" indent="-167438">
              <a:buFont typeface="Arial" panose="020B0604020202020204" pitchFamily="34" charset="0"/>
              <a:buChar char="•"/>
            </a:pPr>
            <a:r>
              <a:rPr lang="en-US" b="1" dirty="0"/>
              <a:t>Scenario - Practice Group:</a:t>
            </a:r>
            <a:r>
              <a:rPr lang="en-US" dirty="0"/>
              <a:t>   John and Laura live in Wilson County.  The Wilson County Community on Transition (C-</a:t>
            </a:r>
            <a:r>
              <a:rPr lang="en-US" dirty="0" err="1"/>
              <a:t>CoT</a:t>
            </a:r>
            <a:r>
              <a:rPr lang="en-US" dirty="0"/>
              <a:t>) meets each month during the school year.  The C-</a:t>
            </a:r>
            <a:r>
              <a:rPr lang="en-US" dirty="0" err="1"/>
              <a:t>CoT</a:t>
            </a:r>
            <a:r>
              <a:rPr lang="en-US" dirty="0"/>
              <a:t> membership includes school district staff, adult service agency staff, parents, and students.  The team learns together, shares information, and discusses issues and concerns around transitioning students with disabilities from high school to the adult world.  They share experiences on best practices, work together on creating solutions, and schedule learning opportunities for students and their families. </a:t>
            </a:r>
          </a:p>
          <a:p>
            <a:pPr marL="167438" indent="-167438">
              <a:buFont typeface="Arial" panose="020B0604020202020204" pitchFamily="34" charset="0"/>
              <a:buChar char="•"/>
            </a:pPr>
            <a:r>
              <a:rPr lang="en-US" dirty="0"/>
              <a:t>Each year the C-</a:t>
            </a:r>
            <a:r>
              <a:rPr lang="en-US" dirty="0" err="1"/>
              <a:t>CoT</a:t>
            </a:r>
            <a:r>
              <a:rPr lang="en-US" dirty="0"/>
              <a:t> plans a student conference for high school students from all the high schools in the county.  The focus of the conference is on preparing for college and living on your own.  This is just one of the ways the C-</a:t>
            </a:r>
            <a:r>
              <a:rPr lang="en-US" dirty="0" err="1"/>
              <a:t>CoT</a:t>
            </a:r>
            <a:r>
              <a:rPr lang="en-US" dirty="0"/>
              <a:t> expands their learning community by engaging more people in a transition activity.</a:t>
            </a:r>
          </a:p>
          <a:p>
            <a:pPr marL="167438" indent="-167438">
              <a:buFont typeface="Arial" panose="020B0604020202020204" pitchFamily="34" charset="0"/>
              <a:buChar char="•"/>
            </a:pPr>
            <a:endParaRPr lang="en-US" dirty="0"/>
          </a:p>
          <a:p>
            <a:r>
              <a:rPr lang="en-US" b="1" dirty="0"/>
              <a:t>Activities  </a:t>
            </a:r>
            <a:endParaRPr lang="en-US" dirty="0"/>
          </a:p>
          <a:p>
            <a:pPr defTabSz="893003">
              <a:defRPr/>
            </a:pPr>
            <a:r>
              <a:rPr lang="en-US" dirty="0"/>
              <a:t>Activity:</a:t>
            </a:r>
            <a:r>
              <a:rPr lang="en-US" baseline="0" dirty="0"/>
              <a:t> </a:t>
            </a:r>
            <a:r>
              <a:rPr lang="en-US" dirty="0"/>
              <a:t>Types of Groups</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38</a:t>
            </a:fld>
            <a:endParaRPr lang="en-US"/>
          </a:p>
        </p:txBody>
      </p:sp>
    </p:spTree>
    <p:extLst>
      <p:ext uri="{BB962C8B-B14F-4D97-AF65-F5344CB8AC3E}">
        <p14:creationId xmlns:p14="http://schemas.microsoft.com/office/powerpoint/2010/main" val="4009487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#37:  </a:t>
            </a:r>
            <a:r>
              <a:rPr lang="en-US" dirty="0"/>
              <a:t>Section 2 Resources</a:t>
            </a:r>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National Nonprofit Association Tools &amp; Resources </a:t>
            </a:r>
            <a:r>
              <a:rPr lang="en-US" sz="1200" dirty="0">
                <a:hlinkClick r:id="rId3"/>
              </a:rPr>
              <a:t>https://www.councilofnonprofits.org/resources/governance-and-leadership</a:t>
            </a:r>
            <a:endParaRPr lang="en-US" sz="1200" dirty="0"/>
          </a:p>
          <a:p>
            <a:pPr marL="393192" indent="-342900">
              <a:lnSpc>
                <a:spcPct val="120000"/>
              </a:lnSpc>
              <a:spcBef>
                <a:spcPts val="0"/>
              </a:spcBef>
            </a:pPr>
            <a:r>
              <a:rPr lang="en-US" sz="1200" b="1" dirty="0"/>
              <a:t>Advocacy in Action: Parent Advisory Councils </a:t>
            </a:r>
            <a:r>
              <a:rPr lang="en-US" sz="1200" dirty="0">
                <a:hlinkClick r:id="rId4"/>
              </a:rPr>
              <a:t>https://sepacguide.parentcenterhub.org/</a:t>
            </a:r>
            <a:endParaRPr lang="en-US" sz="1200" dirty="0"/>
          </a:p>
          <a:p>
            <a:pPr marL="393192" indent="-342900">
              <a:lnSpc>
                <a:spcPct val="120000"/>
              </a:lnSpc>
              <a:spcBef>
                <a:spcPts val="0"/>
              </a:spcBef>
            </a:pPr>
            <a:r>
              <a:rPr lang="en-US" sz="1200" b="1" dirty="0"/>
              <a:t>Guidelines for Establishing Family Advisory Boards </a:t>
            </a:r>
            <a:r>
              <a:rPr lang="en-US" sz="1200" dirty="0">
                <a:hlinkClick r:id="rId5"/>
              </a:rPr>
              <a:t>https://www.aucd.org/docs/Guidelines%20for%20Family%20Advisory%20Boards.pdf </a:t>
            </a:r>
            <a:endParaRPr lang="en-US" sz="1200" dirty="0"/>
          </a:p>
          <a:p>
            <a:pPr marL="393192" indent="-342900">
              <a:lnSpc>
                <a:spcPct val="120000"/>
              </a:lnSpc>
              <a:spcBef>
                <a:spcPts val="0"/>
              </a:spcBef>
            </a:pPr>
            <a:r>
              <a:rPr lang="en-US" sz="1200" b="1" dirty="0"/>
              <a:t>Guidelines for Leadership Teams </a:t>
            </a:r>
            <a:r>
              <a:rPr lang="en-US" sz="1200" dirty="0">
                <a:hlinkClick r:id="rId6"/>
              </a:rPr>
              <a:t>https://eleducation.org/resources/guidelines-for-leadership-teams</a:t>
            </a:r>
            <a:endParaRPr lang="en-US" sz="1200" dirty="0"/>
          </a:p>
          <a:p>
            <a:pPr marL="393192" indent="-342900">
              <a:lnSpc>
                <a:spcPct val="120000"/>
              </a:lnSpc>
              <a:spcBef>
                <a:spcPts val="0"/>
              </a:spcBef>
            </a:pPr>
            <a:r>
              <a:rPr lang="en-US" sz="1200" b="1" dirty="0"/>
              <a:t>Build Leadership Team </a:t>
            </a:r>
            <a:r>
              <a:rPr lang="en-US" sz="1200" dirty="0">
                <a:hlinkClick r:id="rId7"/>
              </a:rPr>
              <a:t>https://www.wisconsinrticenter.org/school-implementation/build-leadership-team/ </a:t>
            </a:r>
            <a:endParaRPr lang="en-US" sz="1200" dirty="0"/>
          </a:p>
          <a:p>
            <a:pPr marL="393192" indent="-342900">
              <a:lnSpc>
                <a:spcPct val="120000"/>
              </a:lnSpc>
              <a:spcBef>
                <a:spcPts val="0"/>
              </a:spcBef>
            </a:pPr>
            <a:r>
              <a:rPr lang="en-US" sz="1200" b="1" dirty="0">
                <a:cs typeface="Calibri" panose="020F0502020204030204" pitchFamily="34" charset="0"/>
              </a:rPr>
              <a:t>IDEA Partnership – Practice Groups </a:t>
            </a:r>
            <a:r>
              <a:rPr lang="en-US" sz="1200" dirty="0">
                <a:cs typeface="Calibri" panose="020F0502020204030204" pitchFamily="34" charset="0"/>
                <a:hlinkClick r:id="rId8"/>
              </a:rPr>
              <a:t>http://www.ideapartners.org/creating-community/23-cop-in-practice/school-behavioral-health/254-community-practice-groups.html?highlight=WyJwcmFjdGljZSIsInByYWN0aWNlJyIsInByYWN0aWNlJy4iLCIncHJhY3RpY2UiLCJncm91cHMiLCJncm91cHMnIiwicHJhY3RpY2UgZ3JvdXBzIl0= </a:t>
            </a:r>
            <a:endParaRPr lang="en-US" sz="1200" dirty="0"/>
          </a:p>
          <a:p>
            <a:endParaRPr lang="en-US"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39</a:t>
            </a:fld>
            <a:endParaRPr lang="en-US"/>
          </a:p>
        </p:txBody>
      </p:sp>
    </p:spTree>
    <p:extLst>
      <p:ext uri="{BB962C8B-B14F-4D97-AF65-F5344CB8AC3E}">
        <p14:creationId xmlns:p14="http://schemas.microsoft.com/office/powerpoint/2010/main" val="175746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t>
            </a:r>
            <a:r>
              <a:rPr lang="en-US" b="0" dirty="0"/>
              <a:t>Workshop </a:t>
            </a:r>
            <a:r>
              <a:rPr lang="en-US" dirty="0"/>
              <a:t>Objectives</a:t>
            </a:r>
          </a:p>
          <a:p>
            <a:r>
              <a:rPr lang="en-US" dirty="0"/>
              <a:t>  </a:t>
            </a:r>
          </a:p>
          <a:p>
            <a:r>
              <a:rPr lang="en-US" b="1" dirty="0"/>
              <a:t>Procedural Directions:</a:t>
            </a:r>
            <a:endParaRPr lang="en-US" dirty="0"/>
          </a:p>
          <a:p>
            <a:pPr marL="223251" indent="-223251">
              <a:buFont typeface="+mj-lt"/>
              <a:buAutoNum type="arabicPeriod"/>
            </a:pPr>
            <a:r>
              <a:rPr lang="en-US" dirty="0"/>
              <a:t>Review each objective.</a:t>
            </a:r>
          </a:p>
          <a:p>
            <a:pPr marL="223251" indent="-223251">
              <a:buFont typeface="+mj-lt"/>
              <a:buAutoNum type="arabicPeriod"/>
            </a:pPr>
            <a:r>
              <a:rPr lang="en-US" dirty="0"/>
              <a:t>Connect objectives and audience needs.  </a:t>
            </a:r>
          </a:p>
          <a:p>
            <a:pPr defTabSz="918453" fontAlgn="base">
              <a:spcAft>
                <a:spcPct val="0"/>
              </a:spcAft>
              <a:defRPr/>
            </a:pPr>
            <a:endParaRPr lang="en-US" dirty="0">
              <a:cs typeface="Arial" charset="0"/>
            </a:endParaRPr>
          </a:p>
          <a:p>
            <a:r>
              <a:rPr lang="en-US" b="1" dirty="0"/>
              <a:t>Presenter</a:t>
            </a:r>
            <a:r>
              <a:rPr lang="en-US" b="1" baseline="0" dirty="0"/>
              <a:t> Notes:</a:t>
            </a:r>
            <a:endParaRPr lang="en-US" b="1" dirty="0"/>
          </a:p>
          <a:p>
            <a:r>
              <a:rPr lang="en-US" dirty="0"/>
              <a:t>By the conclusion of the workshop, you will have:</a:t>
            </a:r>
          </a:p>
          <a:p>
            <a:pPr marL="167438" indent="-167438" defTabSz="893003">
              <a:buFont typeface="Arial" panose="020B0604020202020204" pitchFamily="34" charset="0"/>
              <a:buChar char="•"/>
              <a:defRPr/>
            </a:pPr>
            <a:r>
              <a:rPr lang="en-US" dirty="0"/>
              <a:t>Familiarized yourself with the Guidebook resource and the contents within it so it can support you and your group to be effective decision makers.</a:t>
            </a:r>
          </a:p>
          <a:p>
            <a:pPr marL="167438" indent="-167438">
              <a:buFont typeface="Arial" panose="020B0604020202020204" pitchFamily="34" charset="0"/>
              <a:buChar char="•"/>
            </a:pPr>
            <a:r>
              <a:rPr lang="en-US" dirty="0"/>
              <a:t>Built an understanding about decision making groups, learning how they function and what your role may be within them</a:t>
            </a:r>
          </a:p>
          <a:p>
            <a:pPr marL="167438" indent="-167438" defTabSz="893003">
              <a:buFont typeface="Arial" panose="020B0604020202020204" pitchFamily="34" charset="0"/>
              <a:buChar char="•"/>
              <a:defRPr/>
            </a:pPr>
            <a:r>
              <a:rPr lang="en-US" dirty="0"/>
              <a:t>Learned about the principles that guide group practices and the processes groups use</a:t>
            </a:r>
          </a:p>
          <a:p>
            <a:pPr marL="167438" indent="-167438" defTabSz="893003">
              <a:buFont typeface="Arial" panose="020B0604020202020204" pitchFamily="34" charset="0"/>
              <a:buChar char="•"/>
              <a:defRPr/>
            </a:pPr>
            <a:r>
              <a:rPr lang="en-US" dirty="0"/>
              <a:t>Gained strategies to help you confidently and actively participate in a decision making group of your choice</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a:t>
            </a:fld>
            <a:endParaRPr lang="en-US"/>
          </a:p>
        </p:txBody>
      </p:sp>
    </p:spTree>
    <p:extLst>
      <p:ext uri="{BB962C8B-B14F-4D97-AF65-F5344CB8AC3E}">
        <p14:creationId xmlns:p14="http://schemas.microsoft.com/office/powerpoint/2010/main" val="2351487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#37:  </a:t>
            </a:r>
            <a:r>
              <a:rPr lang="en-US" dirty="0"/>
              <a:t>Section 2 Resources</a:t>
            </a:r>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Strategic Planning Committee (</a:t>
            </a:r>
            <a:r>
              <a:rPr lang="en-US" sz="1200" dirty="0">
                <a:latin typeface="Calibri" panose="020F0502020204030204" pitchFamily="34" charset="0"/>
                <a:cs typeface="Calibri" panose="020F0502020204030204" pitchFamily="34" charset="0"/>
              </a:rPr>
              <a:t>video 4:11)</a:t>
            </a:r>
            <a:r>
              <a:rPr lang="en-US" sz="1200" dirty="0">
                <a:latin typeface="Calibri" panose="020F0502020204030204" pitchFamily="34" charset="0"/>
                <a:cs typeface="Calibri" panose="020F0502020204030204" pitchFamily="34" charset="0"/>
                <a:hlinkClick r:id="rId3"/>
              </a:rPr>
              <a:t> https://www.youtube.com/watch?v=7F2-4zy_hj0</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Board Effect - Strategic Planning Committee </a:t>
            </a:r>
            <a:r>
              <a:rPr lang="en-US" sz="1200" dirty="0">
                <a:latin typeface="Calibri" panose="020F0502020204030204" pitchFamily="34" charset="0"/>
                <a:cs typeface="Calibri" panose="020F0502020204030204" pitchFamily="34" charset="0"/>
                <a:hlinkClick r:id="rId4"/>
              </a:rPr>
              <a:t>https://www.boardeffect.com/blog/what-is-a-strategic-planning-committee/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Planning </a:t>
            </a:r>
            <a:r>
              <a:rPr lang="en-US" sz="1200" dirty="0">
                <a:latin typeface="Calibri" panose="020F0502020204030204" pitchFamily="34" charset="0"/>
                <a:cs typeface="Calibri" panose="020F0502020204030204" pitchFamily="34" charset="0"/>
                <a:hlinkClick r:id="rId5"/>
              </a:rPr>
              <a:t>https://www.minnesotanonprofits.org/resources-tools/principles-practices-for-nonprofit-excellence/planning</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10 Keys to Successful Strategic Planning </a:t>
            </a:r>
            <a:r>
              <a:rPr lang="en-US" sz="1200" dirty="0">
                <a:latin typeface="Calibri" panose="020F0502020204030204" pitchFamily="34" charset="0"/>
                <a:cs typeface="Calibri" panose="020F0502020204030204" pitchFamily="34" charset="0"/>
                <a:hlinkClick r:id="rId6"/>
              </a:rPr>
              <a:t>https://www.tccgrp.com/resource/ten-keys-to-successful-strategic-planning-for-nonprofit-and-foundation-leader/</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Definition of Evaluation Committee </a:t>
            </a:r>
            <a:r>
              <a:rPr lang="en-US" sz="1200" dirty="0">
                <a:latin typeface="Calibri" panose="020F0502020204030204" pitchFamily="34" charset="0"/>
                <a:cs typeface="Calibri" panose="020F0502020204030204" pitchFamily="34" charset="0"/>
                <a:hlinkClick r:id="rId7"/>
              </a:rPr>
              <a:t>https://www.lawinsider.com/dictionary/evaluation-committee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Shaping Outcomes - Evaluation </a:t>
            </a:r>
            <a:r>
              <a:rPr lang="en-US" sz="1200" dirty="0">
                <a:latin typeface="Calibri" panose="020F0502020204030204" pitchFamily="34" charset="0"/>
                <a:cs typeface="Calibri" panose="020F0502020204030204" pitchFamily="34" charset="0"/>
                <a:hlinkClick r:id="rId8"/>
              </a:rPr>
              <a:t>https://shapingoutcomes.org/course/evaluate/d1.htm</a:t>
            </a:r>
            <a:r>
              <a:rPr lang="en-US" sz="1200" dirty="0">
                <a:latin typeface="Calibri" panose="020F0502020204030204" pitchFamily="34" charset="0"/>
                <a:cs typeface="Calibri" panose="020F0502020204030204" pitchFamily="34" charset="0"/>
              </a:rPr>
              <a:t> </a:t>
            </a: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School Board Program Evaluation Committee </a:t>
            </a:r>
            <a:r>
              <a:rPr lang="en-US" sz="1200" dirty="0">
                <a:latin typeface="Calibri" panose="020F0502020204030204" pitchFamily="34" charset="0"/>
                <a:cs typeface="Calibri" panose="020F0502020204030204" pitchFamily="34" charset="0"/>
              </a:rPr>
              <a:t>(video 8:18) </a:t>
            </a:r>
            <a:r>
              <a:rPr lang="en-US" sz="1200" dirty="0">
                <a:latin typeface="Calibri" panose="020F0502020204030204" pitchFamily="34" charset="0"/>
                <a:cs typeface="Calibri" panose="020F0502020204030204" pitchFamily="34" charset="0"/>
                <a:hlinkClick r:id="rId9"/>
              </a:rPr>
              <a:t>https://www.youtube.com/watch?v=Rdp3bL7fwCE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Evaluation and Planning Resources</a:t>
            </a: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10"/>
              </a:rPr>
              <a:t>https://www.minnesotanonprofits.org/resources-tools/resources-by-topic/evaluation-planning</a:t>
            </a:r>
            <a:endParaRPr lang="en-US" sz="1200" dirty="0">
              <a:latin typeface="Calibri" panose="020F0502020204030204" pitchFamily="34" charset="0"/>
              <a:cs typeface="Calibri" panose="020F0502020204030204" pitchFamily="34" charset="0"/>
            </a:endParaRPr>
          </a:p>
          <a:p>
            <a:endParaRPr lang="en-US"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40</a:t>
            </a:fld>
            <a:endParaRPr lang="en-US"/>
          </a:p>
        </p:txBody>
      </p:sp>
    </p:spTree>
    <p:extLst>
      <p:ext uri="{BB962C8B-B14F-4D97-AF65-F5344CB8AC3E}">
        <p14:creationId xmlns:p14="http://schemas.microsoft.com/office/powerpoint/2010/main" val="974529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#38: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#39:  </a:t>
            </a:r>
            <a:r>
              <a:rPr lang="en-US" dirty="0"/>
              <a:t>Section 3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t>The most effective groups use processes to guide their work.  These processes may be new to you.  </a:t>
            </a:r>
          </a:p>
          <a:p>
            <a:pPr marL="167438" indent="-167438" defTabSz="893003">
              <a:buFont typeface="Arial" panose="020B0604020202020204" pitchFamily="34" charset="0"/>
              <a:buChar char="•"/>
              <a:defRPr/>
            </a:pPr>
            <a:r>
              <a:rPr lang="en-US" dirty="0"/>
              <a:t>In this section, we will explain some common processes that groups might use.</a:t>
            </a:r>
          </a:p>
          <a:p>
            <a:r>
              <a:rPr lang="en-US" dirty="0"/>
              <a:t> </a:t>
            </a:r>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42</a:t>
            </a:fld>
            <a:endParaRPr lang="en-US"/>
          </a:p>
        </p:txBody>
      </p:sp>
    </p:spTree>
    <p:extLst>
      <p:ext uri="{BB962C8B-B14F-4D97-AF65-F5344CB8AC3E}">
        <p14:creationId xmlns:p14="http://schemas.microsoft.com/office/powerpoint/2010/main" val="290934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484188"/>
            <a:ext cx="2443163" cy="1831975"/>
          </a:xfrm>
        </p:spPr>
      </p:sp>
      <p:sp>
        <p:nvSpPr>
          <p:cNvPr id="3" name="Notes Placeholder 2"/>
          <p:cNvSpPr>
            <a:spLocks noGrp="1"/>
          </p:cNvSpPr>
          <p:nvPr>
            <p:ph type="body" idx="1"/>
          </p:nvPr>
        </p:nvSpPr>
        <p:spPr>
          <a:xfrm>
            <a:off x="425510" y="2389076"/>
            <a:ext cx="6226054" cy="6081840"/>
          </a:xfrm>
        </p:spPr>
        <p:txBody>
          <a:bodyPr/>
          <a:lstStyle/>
          <a:p>
            <a:r>
              <a:rPr lang="en-US" b="1" dirty="0"/>
              <a:t>Slide #40:  </a:t>
            </a:r>
            <a:r>
              <a:rPr lang="en-US" dirty="0"/>
              <a:t>Guiding Principles</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a:buFont typeface="+mj-lt"/>
              <a:buAutoNum type="arabicPeriod"/>
            </a:pPr>
            <a:r>
              <a:rPr lang="en-US" dirty="0"/>
              <a:t>Explain the Guiding Principles framework by sharing information</a:t>
            </a:r>
            <a:r>
              <a:rPr lang="en-US" baseline="0" dirty="0"/>
              <a:t> from the presenter notes</a:t>
            </a:r>
            <a:r>
              <a:rPr lang="en-US" dirty="0"/>
              <a:t>. </a:t>
            </a:r>
          </a:p>
          <a:p>
            <a:pPr marL="223251" indent="-223251">
              <a:buFont typeface="+mj-lt"/>
              <a:buAutoNum type="arabicPeriod"/>
            </a:pPr>
            <a:r>
              <a:rPr lang="en-US" dirty="0"/>
              <a:t>Highlight each of the seven principles and explain what happens when a principle is missing. </a:t>
            </a:r>
          </a:p>
          <a:p>
            <a:pPr fontAlgn="base"/>
            <a:endParaRPr lang="en-US" dirty="0"/>
          </a:p>
          <a:p>
            <a:pPr fontAlgn="base"/>
            <a:r>
              <a:rPr lang="en-US" b="1" dirty="0"/>
              <a:t>Presenter Notes:</a:t>
            </a:r>
          </a:p>
          <a:p>
            <a:pPr marL="167438" indent="-167438" fontAlgn="base">
              <a:buFont typeface="Arial" panose="020B0604020202020204" pitchFamily="34" charset="0"/>
              <a:buChar char="•"/>
            </a:pPr>
            <a:r>
              <a:rPr lang="en-US" dirty="0"/>
              <a:t>This graphic shows all of the principles that contribute to the process of shared decision making.  Those principles are:</a:t>
            </a:r>
            <a:r>
              <a:rPr lang="en-US" b="1" dirty="0"/>
              <a:t> </a:t>
            </a:r>
            <a:endParaRPr lang="en-US" dirty="0"/>
          </a:p>
          <a:p>
            <a:pPr marL="613940" lvl="1" indent="-167438" fontAlgn="base">
              <a:buFont typeface="Arial" panose="020B0604020202020204" pitchFamily="34" charset="0"/>
              <a:buChar char="•"/>
            </a:pPr>
            <a:r>
              <a:rPr lang="en-US" b="1" dirty="0"/>
              <a:t>Shared Vision</a:t>
            </a:r>
            <a:r>
              <a:rPr lang="en-US" dirty="0"/>
              <a:t>— which means groups need to find common ground </a:t>
            </a:r>
            <a:r>
              <a:rPr lang="en-US" u="sng" dirty="0"/>
              <a:t>otherwise</a:t>
            </a:r>
            <a:r>
              <a:rPr lang="en-US" dirty="0"/>
              <a:t> each member is working towards different goals</a:t>
            </a:r>
          </a:p>
          <a:p>
            <a:pPr marL="613940" lvl="1" indent="-167438" fontAlgn="base">
              <a:buFont typeface="Arial" panose="020B0604020202020204" pitchFamily="34" charset="0"/>
              <a:buChar char="•"/>
            </a:pPr>
            <a:r>
              <a:rPr lang="en-US" b="1" dirty="0"/>
              <a:t>Representation</a:t>
            </a:r>
            <a:r>
              <a:rPr lang="en-US" dirty="0"/>
              <a:t>—which means there must be consideration for the needs and perspectives of all people who are affected </a:t>
            </a:r>
            <a:r>
              <a:rPr lang="en-US" u="sng" dirty="0"/>
              <a:t>otherwise</a:t>
            </a:r>
            <a:r>
              <a:rPr lang="en-US" dirty="0"/>
              <a:t> the group is making decisions for others without hearing their concerns, questions, and opinions</a:t>
            </a:r>
          </a:p>
          <a:p>
            <a:pPr marL="613940" lvl="1" indent="-167438" fontAlgn="base">
              <a:buFont typeface="Arial" panose="020B0604020202020204" pitchFamily="34" charset="0"/>
              <a:buChar char="•"/>
            </a:pPr>
            <a:r>
              <a:rPr lang="en-US" b="1" dirty="0"/>
              <a:t>Equal Partners</a:t>
            </a:r>
            <a:r>
              <a:rPr lang="en-US" dirty="0"/>
              <a:t>—which means each member must be treated equally </a:t>
            </a:r>
            <a:r>
              <a:rPr lang="en-US" u="sng" dirty="0"/>
              <a:t>otherwise</a:t>
            </a:r>
            <a:r>
              <a:rPr lang="en-US" dirty="0"/>
              <a:t> some members won’t feel like true participants</a:t>
            </a:r>
          </a:p>
          <a:p>
            <a:pPr marL="613940" lvl="1" indent="-167438" fontAlgn="base">
              <a:buFont typeface="Arial" panose="020B0604020202020204" pitchFamily="34" charset="0"/>
              <a:buChar char="•"/>
            </a:pPr>
            <a:r>
              <a:rPr lang="en-US" b="1" dirty="0"/>
              <a:t>Collaboration</a:t>
            </a:r>
            <a:r>
              <a:rPr lang="en-US" dirty="0"/>
              <a:t>—which means there are opportunities to work together </a:t>
            </a:r>
            <a:r>
              <a:rPr lang="en-US" u="sng" dirty="0"/>
              <a:t>otherwise</a:t>
            </a:r>
            <a:r>
              <a:rPr lang="en-US" dirty="0"/>
              <a:t> everyone is working alone in their own bubble  </a:t>
            </a:r>
          </a:p>
          <a:p>
            <a:pPr marL="613940" lvl="1" indent="-167438" fontAlgn="base">
              <a:buFont typeface="Arial" panose="020B0604020202020204" pitchFamily="34" charset="0"/>
              <a:buChar char="•"/>
            </a:pPr>
            <a:r>
              <a:rPr lang="en-US" b="1" dirty="0"/>
              <a:t>Shared Responsibility</a:t>
            </a:r>
            <a:r>
              <a:rPr lang="en-US" dirty="0"/>
              <a:t>—which means everyone agrees to do their part, for example, improving outcomes for children </a:t>
            </a:r>
            <a:r>
              <a:rPr lang="en-US" u="sng" dirty="0"/>
              <a:t>otherwise</a:t>
            </a:r>
            <a:r>
              <a:rPr lang="en-US" dirty="0"/>
              <a:t> 1 person or a small group does it all and there is less feeling of ownership by the other members.  What happens when that 1 person or small group leaves?  </a:t>
            </a:r>
          </a:p>
          <a:p>
            <a:pPr marL="613940" lvl="1" indent="-167438" fontAlgn="base">
              <a:buFont typeface="Arial" panose="020B0604020202020204" pitchFamily="34" charset="0"/>
              <a:buChar char="•"/>
            </a:pPr>
            <a:r>
              <a:rPr lang="en-US" b="1" dirty="0"/>
              <a:t>Information Sharing</a:t>
            </a:r>
            <a:r>
              <a:rPr lang="en-US" dirty="0"/>
              <a:t>—which means staying up-to-date on information regarding an issue </a:t>
            </a:r>
            <a:r>
              <a:rPr lang="en-US" u="sng" dirty="0"/>
              <a:t>otherwise</a:t>
            </a:r>
            <a:r>
              <a:rPr lang="en-US" dirty="0"/>
              <a:t> a gap will arise within the group and not all members will be able to make well-informed decisions</a:t>
            </a:r>
          </a:p>
          <a:p>
            <a:pPr marL="613940" lvl="1" indent="-167438" fontAlgn="base">
              <a:buFont typeface="Arial" panose="020B0604020202020204" pitchFamily="34" charset="0"/>
              <a:buChar char="•"/>
            </a:pPr>
            <a:r>
              <a:rPr lang="en-US" b="1" dirty="0"/>
              <a:t>Producing Results</a:t>
            </a:r>
            <a:r>
              <a:rPr lang="en-US" dirty="0"/>
              <a:t>—groups need to check their progress and adjust as needed </a:t>
            </a:r>
            <a:r>
              <a:rPr lang="en-US" u="sng" dirty="0"/>
              <a:t>otherwise</a:t>
            </a:r>
            <a:r>
              <a:rPr lang="en-US" dirty="0"/>
              <a:t> nothing is accomplished so what is the point of the group?</a:t>
            </a:r>
          </a:p>
          <a:p>
            <a:pPr marL="167438" indent="-167438" fontAlgn="base">
              <a:buFont typeface="Arial" panose="020B0604020202020204" pitchFamily="34" charset="0"/>
              <a:buChar char="•"/>
            </a:pPr>
            <a:r>
              <a:rPr lang="en-US" dirty="0"/>
              <a:t>Remember if one of these principles is missing, the outcomes are impacted and shared decision-making is compromised.</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43</a:t>
            </a:fld>
            <a:endParaRPr lang="en-US"/>
          </a:p>
        </p:txBody>
      </p:sp>
    </p:spTree>
    <p:extLst>
      <p:ext uri="{BB962C8B-B14F-4D97-AF65-F5344CB8AC3E}">
        <p14:creationId xmlns:p14="http://schemas.microsoft.com/office/powerpoint/2010/main" val="3263490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#41:  </a:t>
            </a:r>
            <a:r>
              <a:rPr lang="en-US" dirty="0"/>
              <a:t>Guiding Principles Example </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a:buFont typeface="+mj-lt"/>
              <a:buAutoNum type="arabicPeriod"/>
            </a:pPr>
            <a:r>
              <a:rPr lang="en-US" dirty="0"/>
              <a:t>Discuss the relation between the guiding principles and an everyday example that relates to a decision-making body. </a:t>
            </a:r>
          </a:p>
          <a:p>
            <a:pPr marL="223251" indent="-223251">
              <a:buFont typeface="+mj-lt"/>
              <a:buAutoNum type="arabicPeriod"/>
            </a:pPr>
            <a:r>
              <a:rPr lang="en-US" dirty="0"/>
              <a:t>Lead suggested activity. </a:t>
            </a:r>
          </a:p>
          <a:p>
            <a:endParaRPr lang="en-US" b="1" dirty="0"/>
          </a:p>
          <a:p>
            <a:r>
              <a:rPr lang="en-US" b="1" dirty="0"/>
              <a:t>Presenter Notes:</a:t>
            </a:r>
          </a:p>
          <a:p>
            <a:pPr marL="167438" indent="-167438">
              <a:buFont typeface="Arial" panose="020B0604020202020204" pitchFamily="34" charset="0"/>
              <a:buChar char="•"/>
            </a:pPr>
            <a:r>
              <a:rPr lang="en-US" dirty="0"/>
              <a:t>The guiding principles can easily be applied to an individual group or a decision-making task.</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An IFSP or IEP Team meeting is an everyday example of shared decision making.  Let's take a look at each guiding principle through this lens.</a:t>
            </a:r>
            <a:endParaRPr lang="en-US" dirty="0">
              <a:ea typeface="Times New Roman"/>
              <a:cs typeface="Times New Roman"/>
            </a:endParaRPr>
          </a:p>
          <a:p>
            <a:pPr marL="613940" lvl="1" indent="-167438" fontAlgn="base">
              <a:buFont typeface="Arial" panose="020B0604020202020204" pitchFamily="34" charset="0"/>
              <a:buChar char="•"/>
            </a:pPr>
            <a:r>
              <a:rPr lang="en-US" b="1" dirty="0"/>
              <a:t>Shared Vision</a:t>
            </a:r>
            <a:r>
              <a:rPr lang="en-US" dirty="0"/>
              <a:t>—All want the child to be healthy, happy, and successful.</a:t>
            </a:r>
          </a:p>
          <a:p>
            <a:pPr marL="613940" lvl="1" indent="-167438" fontAlgn="base">
              <a:buFont typeface="Arial" panose="020B0604020202020204" pitchFamily="34" charset="0"/>
              <a:buChar char="•"/>
            </a:pPr>
            <a:r>
              <a:rPr lang="en-US" b="1" dirty="0"/>
              <a:t>Representation</a:t>
            </a:r>
            <a:r>
              <a:rPr lang="en-US" dirty="0"/>
              <a:t>—Anyone working with the child or representing the child’s best interest is present.</a:t>
            </a:r>
          </a:p>
          <a:p>
            <a:pPr marL="613940" lvl="1" indent="-167438" fontAlgn="base">
              <a:buFont typeface="Arial" panose="020B0604020202020204" pitchFamily="34" charset="0"/>
              <a:buChar char="•"/>
            </a:pPr>
            <a:r>
              <a:rPr lang="en-US" b="1" dirty="0"/>
              <a:t>Equal Partners</a:t>
            </a:r>
            <a:r>
              <a:rPr lang="en-US" dirty="0"/>
              <a:t>—All ideas, concerns, and questions are heard and are valued.</a:t>
            </a:r>
          </a:p>
          <a:p>
            <a:pPr marL="613940" lvl="1" indent="-167438" fontAlgn="base">
              <a:buFont typeface="Arial" panose="020B0604020202020204" pitchFamily="34" charset="0"/>
              <a:buChar char="•"/>
            </a:pPr>
            <a:r>
              <a:rPr lang="en-US" b="1" dirty="0"/>
              <a:t>Collaboration</a:t>
            </a:r>
            <a:r>
              <a:rPr lang="en-US" dirty="0"/>
              <a:t>—Everyone works together to come up with a plan.</a:t>
            </a:r>
          </a:p>
          <a:p>
            <a:pPr marL="613940" lvl="1" indent="-167438" fontAlgn="base">
              <a:buFont typeface="Arial" panose="020B0604020202020204" pitchFamily="34" charset="0"/>
              <a:buChar char="•"/>
            </a:pPr>
            <a:r>
              <a:rPr lang="en-US" b="1" dirty="0"/>
              <a:t>Shared Responsibility</a:t>
            </a:r>
            <a:r>
              <a:rPr lang="en-US" dirty="0"/>
              <a:t>—Everyone does their part to support the child’s learning at school, home, and in the community.</a:t>
            </a:r>
          </a:p>
          <a:p>
            <a:pPr marL="613940" lvl="1" indent="-167438" fontAlgn="base">
              <a:buFont typeface="Arial" panose="020B0604020202020204" pitchFamily="34" charset="0"/>
              <a:buChar char="•"/>
            </a:pPr>
            <a:r>
              <a:rPr lang="en-US" b="1" dirty="0"/>
              <a:t>Information Sharing</a:t>
            </a:r>
            <a:r>
              <a:rPr lang="en-US" dirty="0"/>
              <a:t>—The same information is given to all so all are able to make a well-informed decision.</a:t>
            </a:r>
          </a:p>
          <a:p>
            <a:pPr marL="613940" lvl="1" indent="-167438" fontAlgn="base">
              <a:buFont typeface="Arial" panose="020B0604020202020204" pitchFamily="34" charset="0"/>
              <a:buChar char="•"/>
            </a:pPr>
            <a:r>
              <a:rPr lang="en-US" b="1" dirty="0"/>
              <a:t>Producing Results</a:t>
            </a:r>
            <a:r>
              <a:rPr lang="en-US" dirty="0"/>
              <a:t>—Child makes progress. </a:t>
            </a:r>
          </a:p>
          <a:p>
            <a:pPr marL="167438" indent="-167438" fontAlgn="base">
              <a:buFont typeface="Arial" panose="020B0604020202020204" pitchFamily="34" charset="0"/>
              <a:buChar char="•"/>
            </a:pPr>
            <a:r>
              <a:rPr lang="en-US" dirty="0"/>
              <a:t>Remember if one of these principles is missing, then it is not shared decision making and the vacation is not planned with everyone in mind.</a:t>
            </a:r>
          </a:p>
          <a:p>
            <a:endParaRPr lang="en-US" dirty="0"/>
          </a:p>
          <a:p>
            <a:r>
              <a:rPr lang="en-US" dirty="0"/>
              <a:t>IFSP = Individual Family Service Plan</a:t>
            </a:r>
          </a:p>
          <a:p>
            <a:r>
              <a:rPr lang="en-US" dirty="0"/>
              <a:t>IEP = Individualized Education</a:t>
            </a:r>
            <a:r>
              <a:rPr lang="en-US" baseline="0" dirty="0"/>
              <a:t> Program</a:t>
            </a:r>
            <a:endParaRPr lang="en-US" dirty="0"/>
          </a:p>
          <a:p>
            <a:r>
              <a:rPr lang="en-US" dirty="0"/>
              <a:t>  </a:t>
            </a:r>
          </a:p>
          <a:p>
            <a:r>
              <a:rPr lang="en-US" b="1" dirty="0"/>
              <a:t>Activities  </a:t>
            </a:r>
            <a:endParaRPr lang="en-US" dirty="0"/>
          </a:p>
          <a:p>
            <a:r>
              <a:rPr lang="en-US" dirty="0"/>
              <a:t>Activity/Handout:  Example of Guiding Principles</a:t>
            </a:r>
          </a:p>
          <a:p>
            <a:r>
              <a:rPr lang="en-US" dirty="0"/>
              <a:t>Question:  Have you been involved in shared decision-making?  What made it successful?  What was challenging?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44</a:t>
            </a:fld>
            <a:endParaRPr lang="en-US"/>
          </a:p>
        </p:txBody>
      </p:sp>
    </p:spTree>
    <p:extLst>
      <p:ext uri="{BB962C8B-B14F-4D97-AF65-F5344CB8AC3E}">
        <p14:creationId xmlns:p14="http://schemas.microsoft.com/office/powerpoint/2010/main" val="3239703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#42:  </a:t>
            </a:r>
            <a:r>
              <a:rPr lang="en-US" b="0" dirty="0"/>
              <a:t>Helpful</a:t>
            </a:r>
            <a:r>
              <a:rPr lang="en-US" b="0" baseline="0" dirty="0"/>
              <a:t> Reminders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endParaRPr lang="en-US" dirty="0"/>
          </a:p>
          <a:p>
            <a:r>
              <a:rPr lang="en-US" b="1" dirty="0"/>
              <a:t>Presenter Notes:</a:t>
            </a:r>
          </a:p>
          <a:p>
            <a:pPr marL="167438" indent="-167438" fontAlgn="base">
              <a:buFont typeface="Arial" panose="020B0604020202020204" pitchFamily="34" charset="0"/>
              <a:buChar char="•"/>
            </a:pPr>
            <a:r>
              <a:rPr lang="en-US" dirty="0"/>
              <a:t>The most effective groups use different processes to guide their work.  In this section, we will go through some common processes that groups might use.  </a:t>
            </a:r>
          </a:p>
          <a:p>
            <a:pPr marL="167438" indent="-167438" fontAlgn="base">
              <a:buFont typeface="Arial" panose="020B0604020202020204" pitchFamily="34" charset="0"/>
              <a:buChar char="•"/>
            </a:pPr>
            <a:r>
              <a:rPr lang="en-US" dirty="0"/>
              <a:t>So how do groups make decisions, and hopefully GOOD decisions?  </a:t>
            </a:r>
          </a:p>
          <a:p>
            <a:pPr marL="167438" indent="-167438" fontAlgn="base">
              <a:buFont typeface="Arial" panose="020B0604020202020204" pitchFamily="34" charset="0"/>
              <a:buChar char="•"/>
            </a:pPr>
            <a:r>
              <a:rPr lang="en-US" dirty="0"/>
              <a:t>It is by starting with the end in mind, in other words, focusing on the outcomes and then working towards positive results.  </a:t>
            </a:r>
          </a:p>
          <a:p>
            <a:pPr marL="167438" indent="-167438" fontAlgn="base">
              <a:buFont typeface="Arial" panose="020B0604020202020204" pitchFamily="34" charset="0"/>
              <a:buChar char="•"/>
            </a:pPr>
            <a:r>
              <a:rPr lang="en-US" dirty="0"/>
              <a:t>If the results are not positive or what they hoped to have accomplished, the group will need to go back to the processes and make adjustments until they have a plan that is producing positive results.</a:t>
            </a:r>
          </a:p>
          <a:p>
            <a:endParaRPr lang="en-US" dirty="0"/>
          </a:p>
          <a:p>
            <a:r>
              <a:rPr lang="en-US" b="1" dirty="0"/>
              <a:t>Activities  </a:t>
            </a:r>
            <a:endParaRPr lang="en-US" dirty="0"/>
          </a:p>
          <a:p>
            <a:pPr defTabSz="946466" fontAlgn="base">
              <a:lnSpc>
                <a:spcPct val="90000"/>
              </a:lnSpc>
              <a:spcAft>
                <a:spcPct val="0"/>
              </a:spcAft>
              <a:defRPr/>
            </a:pPr>
            <a:endParaRPr lang="en-US" b="1" dirty="0">
              <a:solidFill>
                <a:srgbClr val="000000"/>
              </a:solidFill>
              <a:cs typeface="Arial" charset="0"/>
            </a:endParaRP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45</a:t>
            </a:fld>
            <a:endParaRPr lang="en-US"/>
          </a:p>
        </p:txBody>
      </p:sp>
    </p:spTree>
    <p:extLst>
      <p:ext uri="{BB962C8B-B14F-4D97-AF65-F5344CB8AC3E}">
        <p14:creationId xmlns:p14="http://schemas.microsoft.com/office/powerpoint/2010/main" val="960051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#43:  </a:t>
            </a:r>
            <a:r>
              <a:rPr lang="en-US" dirty="0"/>
              <a:t>Processes Groups Use</a:t>
            </a:r>
          </a:p>
          <a:p>
            <a:r>
              <a:rPr lang="en-US" dirty="0"/>
              <a:t>  </a:t>
            </a:r>
          </a:p>
          <a:p>
            <a:r>
              <a:rPr lang="en-US" b="1" dirty="0"/>
              <a:t>Procedural Directions:</a:t>
            </a:r>
            <a:endParaRPr lang="en-US" dirty="0"/>
          </a:p>
          <a:p>
            <a:pPr marL="223251" marR="0" indent="-223251" algn="l" defTabSz="914400" rtl="0" eaLnBrk="1" fontAlgn="auto" latinLnBrk="0" hangingPunct="1">
              <a:lnSpc>
                <a:spcPct val="100000"/>
              </a:lnSpc>
              <a:spcBef>
                <a:spcPts val="0"/>
              </a:spcBef>
              <a:spcAft>
                <a:spcPts val="0"/>
              </a:spcAft>
              <a:buClrTx/>
              <a:buSzTx/>
              <a:buFont typeface="+mj-lt"/>
              <a:buAutoNum type="arabicPeriod"/>
              <a:tabLst/>
              <a:defRPr/>
            </a:pPr>
            <a:r>
              <a:rPr lang="en-US" dirty="0"/>
              <a:t>*Slide contains animation.  Click for animation to appear. </a:t>
            </a:r>
          </a:p>
          <a:p>
            <a:pPr marL="223251" indent="-223251">
              <a:buFont typeface="+mj-lt"/>
              <a:buAutoNum type="arabicPeriod"/>
            </a:pPr>
            <a:r>
              <a:rPr lang="en-US" dirty="0"/>
              <a:t>Introduce</a:t>
            </a:r>
            <a:r>
              <a:rPr lang="en-US" baseline="0" dirty="0"/>
              <a:t> processes group use by s</a:t>
            </a:r>
            <a:r>
              <a:rPr lang="en-US" dirty="0"/>
              <a:t>haring information from presenter notes.</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The six common processes groups use are:</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Information Gathering</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Goal Setting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Planning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Collaboration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Evaluation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Processes for Reaching Agreement</a:t>
            </a:r>
            <a:endParaRPr lang="en-US" dirty="0">
              <a:ea typeface="Times New Roman"/>
              <a:cs typeface="Times New Roman"/>
            </a:endParaRPr>
          </a:p>
          <a:p>
            <a:pPr marL="167438" indent="-167438">
              <a:lnSpc>
                <a:spcPct val="115000"/>
              </a:lnSpc>
              <a:buFont typeface="Arial" panose="020B0604020202020204" pitchFamily="34" charset="0"/>
              <a:buChar char="•"/>
            </a:pPr>
            <a:r>
              <a:rPr lang="en-US" dirty="0">
                <a:solidFill>
                  <a:srgbClr val="000000"/>
                </a:solidFill>
                <a:ea typeface="Times New Roman"/>
                <a:cs typeface="Calibri"/>
              </a:rPr>
              <a:t>Now let’s take a look at each process in detail. </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46</a:t>
            </a:fld>
            <a:endParaRPr lang="en-US"/>
          </a:p>
        </p:txBody>
      </p:sp>
    </p:spTree>
    <p:extLst>
      <p:ext uri="{BB962C8B-B14F-4D97-AF65-F5344CB8AC3E}">
        <p14:creationId xmlns:p14="http://schemas.microsoft.com/office/powerpoint/2010/main" val="530691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#44:  </a:t>
            </a:r>
            <a:r>
              <a:rPr lang="en-US" dirty="0"/>
              <a:t>Information</a:t>
            </a:r>
            <a:r>
              <a:rPr lang="en-US" baseline="0" dirty="0"/>
              <a:t> Gathering</a:t>
            </a:r>
            <a:r>
              <a:rPr lang="en-US" dirty="0"/>
              <a:t> </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a:t>
            </a:r>
            <a:r>
              <a:rPr lang="en-US" baseline="0" dirty="0"/>
              <a:t> information from presenter notes.</a:t>
            </a:r>
          </a:p>
          <a:p>
            <a:pPr marL="223251" indent="-223251" defTabSz="893003">
              <a:buFont typeface="+mj-lt"/>
              <a:buAutoNum type="arabicPeriod"/>
              <a:defRPr/>
            </a:pPr>
            <a:r>
              <a:rPr lang="en-US" baseline="0" dirty="0"/>
              <a:t>Ask suggested activity question.</a:t>
            </a:r>
            <a:endParaRPr lang="en-US" dirty="0"/>
          </a:p>
          <a:p>
            <a:endParaRPr lang="en-US" dirty="0"/>
          </a:p>
          <a:p>
            <a:r>
              <a:rPr lang="en-US" b="1" dirty="0"/>
              <a:t>Presenter Notes:</a:t>
            </a:r>
            <a:endParaRPr lang="en-US" dirty="0"/>
          </a:p>
          <a:p>
            <a:pPr marL="167438" indent="-167438" fontAlgn="base">
              <a:buFont typeface="Arial" panose="020B0604020202020204" pitchFamily="34" charset="0"/>
              <a:buChar char="•"/>
            </a:pPr>
            <a:r>
              <a:rPr lang="en-US" dirty="0"/>
              <a:t>It is important for groups to gather and use accurate information or sometimes called data.  It can come in many forms like numbers, facts, perspectives, ideas or stories.  It can be collected in many ways.  </a:t>
            </a:r>
          </a:p>
          <a:p>
            <a:pPr marL="167438" indent="-167438" fontAlgn="base">
              <a:buFont typeface="Arial" panose="020B0604020202020204" pitchFamily="34" charset="0"/>
              <a:buChar char="•"/>
            </a:pPr>
            <a:r>
              <a:rPr lang="en-US" dirty="0"/>
              <a:t>Brainstorming is a strategy used when groups want to generate and collect lots of ideas.  </a:t>
            </a:r>
          </a:p>
          <a:p>
            <a:pPr marL="167438" indent="-167438" fontAlgn="base">
              <a:buFont typeface="Arial" panose="020B0604020202020204" pitchFamily="34" charset="0"/>
              <a:buChar char="•"/>
            </a:pPr>
            <a:r>
              <a:rPr lang="en-US" dirty="0"/>
              <a:t>A focus group is a group of participants who are asked questions and then</a:t>
            </a:r>
            <a:r>
              <a:rPr lang="en-US" baseline="0" dirty="0"/>
              <a:t> give their perspectives or stories.</a:t>
            </a:r>
          </a:p>
          <a:p>
            <a:pPr marL="624638" lvl="1" indent="-167438" fontAlgn="base">
              <a:buFont typeface="Arial" panose="020B0604020202020204" pitchFamily="34" charset="0"/>
              <a:buChar char="•"/>
            </a:pPr>
            <a:r>
              <a:rPr lang="en-US" baseline="0" dirty="0"/>
              <a:t>Example:  Gathering school families and community members together</a:t>
            </a:r>
            <a:r>
              <a:rPr lang="en-US" dirty="0"/>
              <a:t>  </a:t>
            </a:r>
          </a:p>
          <a:p>
            <a:pPr marL="167438" indent="-167438" fontAlgn="base">
              <a:buFont typeface="Arial" panose="020B0604020202020204" pitchFamily="34" charset="0"/>
              <a:buChar char="•"/>
            </a:pPr>
            <a:r>
              <a:rPr lang="en-US" dirty="0"/>
              <a:t>Issues may be identified during the information gathering process that will need to be addressed.  </a:t>
            </a:r>
          </a:p>
          <a:p>
            <a:pPr marL="167438" indent="-167438" fontAlgn="base">
              <a:buFont typeface="Arial" panose="020B0604020202020204" pitchFamily="34" charset="0"/>
              <a:buChar char="•"/>
            </a:pPr>
            <a:r>
              <a:rPr lang="en-US" dirty="0"/>
              <a:t>Priority may be given to issues that are the most important or that may take the most time to accomplish.   </a:t>
            </a:r>
          </a:p>
          <a:p>
            <a:pPr marL="167438" indent="-167438" fontAlgn="base">
              <a:buFont typeface="Arial" panose="020B0604020202020204" pitchFamily="34" charset="0"/>
              <a:buChar char="•"/>
            </a:pPr>
            <a:r>
              <a:rPr lang="en-US" dirty="0"/>
              <a:t>The bottom line is that it is critical to have accurate, up-to-date information before the group makes a decision.   </a:t>
            </a:r>
          </a:p>
          <a:p>
            <a:r>
              <a:rPr lang="en-US" dirty="0"/>
              <a:t>   </a:t>
            </a:r>
          </a:p>
          <a:p>
            <a:r>
              <a:rPr lang="en-US" b="1" dirty="0"/>
              <a:t>Activities  </a:t>
            </a:r>
            <a:endParaRPr lang="en-US" dirty="0"/>
          </a:p>
          <a:p>
            <a:r>
              <a:rPr lang="en-US" dirty="0"/>
              <a:t>Questions:  How do you personally gather information before</a:t>
            </a:r>
            <a:r>
              <a:rPr lang="en-US" baseline="0" dirty="0"/>
              <a:t> making decisions</a:t>
            </a:r>
            <a:r>
              <a:rPr lang="en-US" dirty="0"/>
              <a:t>?  How do</a:t>
            </a:r>
            <a:r>
              <a:rPr lang="en-US" baseline="0" dirty="0"/>
              <a:t> determine what issues or tasks are most important?</a:t>
            </a:r>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47</a:t>
            </a:fld>
            <a:endParaRPr lang="en-US"/>
          </a:p>
        </p:txBody>
      </p:sp>
    </p:spTree>
    <p:extLst>
      <p:ext uri="{BB962C8B-B14F-4D97-AF65-F5344CB8AC3E}">
        <p14:creationId xmlns:p14="http://schemas.microsoft.com/office/powerpoint/2010/main" val="3926761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484188"/>
            <a:ext cx="2403475" cy="1801812"/>
          </a:xfrm>
        </p:spPr>
      </p:sp>
      <p:sp>
        <p:nvSpPr>
          <p:cNvPr id="3" name="Notes Placeholder 2"/>
          <p:cNvSpPr>
            <a:spLocks noGrp="1"/>
          </p:cNvSpPr>
          <p:nvPr>
            <p:ph type="body" idx="1"/>
          </p:nvPr>
        </p:nvSpPr>
        <p:spPr>
          <a:xfrm>
            <a:off x="349582" y="2389076"/>
            <a:ext cx="6453837" cy="6081840"/>
          </a:xfrm>
        </p:spPr>
        <p:txBody>
          <a:bodyPr/>
          <a:lstStyle/>
          <a:p>
            <a:r>
              <a:rPr lang="en-US" b="1" dirty="0"/>
              <a:t>Slide #45:  </a:t>
            </a:r>
            <a:r>
              <a:rPr lang="en-US" b="0" dirty="0"/>
              <a:t>Goal</a:t>
            </a:r>
            <a:r>
              <a:rPr lang="en-US" b="0" baseline="0" dirty="0"/>
              <a:t> Setting</a:t>
            </a:r>
            <a:endParaRPr lang="en-US" dirty="0"/>
          </a:p>
          <a:p>
            <a:r>
              <a:rPr lang="en-US" dirty="0"/>
              <a:t>   </a:t>
            </a:r>
          </a:p>
          <a:p>
            <a:r>
              <a:rPr lang="en-US" b="1" dirty="0"/>
              <a:t>Procedural Directions:</a:t>
            </a:r>
            <a:endParaRPr lang="en-US" dirty="0"/>
          </a:p>
          <a:p>
            <a:pPr marL="223251" indent="-223251">
              <a:buFont typeface="+mj-lt"/>
              <a:buAutoNum type="arabicPeriod"/>
            </a:pPr>
            <a:r>
              <a:rPr lang="en-US" dirty="0"/>
              <a:t>*Slide</a:t>
            </a:r>
            <a:r>
              <a:rPr lang="en-US" baseline="0" dirty="0"/>
              <a:t> contains hyperlinks to YouTube videos.  Click on orange, underlined words for hyperlinked videos.</a:t>
            </a:r>
            <a:endParaRPr lang="en-US" dirty="0"/>
          </a:p>
          <a:p>
            <a:pPr marL="223251" indent="-223251">
              <a:buFont typeface="+mj-lt"/>
              <a:buAutoNum type="arabicPeriod"/>
            </a:pPr>
            <a:r>
              <a:rPr lang="en-US" dirty="0"/>
              <a:t>Share information</a:t>
            </a:r>
            <a:r>
              <a:rPr lang="en-US" baseline="0" dirty="0"/>
              <a:t> from the presenter notes.</a:t>
            </a:r>
            <a:endParaRPr lang="en-US" dirty="0"/>
          </a:p>
          <a:p>
            <a:pPr marL="223251" indent="-223251">
              <a:buFont typeface="+mj-lt"/>
              <a:buAutoNum type="arabicPeriod"/>
            </a:pPr>
            <a:r>
              <a:rPr lang="en-US" dirty="0"/>
              <a:t>Define the differences between vision and mission statements.</a:t>
            </a:r>
          </a:p>
          <a:p>
            <a:pPr marL="223251" indent="-223251">
              <a:buFont typeface="+mj-lt"/>
              <a:buAutoNum type="arabicPeriod"/>
            </a:pPr>
            <a:r>
              <a:rPr lang="en-US" dirty="0"/>
              <a:t>Provide copies of handouts</a:t>
            </a:r>
            <a:r>
              <a:rPr lang="en-US" baseline="0" dirty="0"/>
              <a:t> </a:t>
            </a:r>
            <a:r>
              <a:rPr lang="en-US" dirty="0"/>
              <a:t>for all participants.</a:t>
            </a:r>
          </a:p>
          <a:p>
            <a:endParaRPr lang="en-US" dirty="0"/>
          </a:p>
          <a:p>
            <a:r>
              <a:rPr lang="en-US" b="1" dirty="0"/>
              <a:t>Presenter Notes:</a:t>
            </a:r>
          </a:p>
          <a:p>
            <a:pPr marL="167438" indent="-167438" fontAlgn="base">
              <a:buFont typeface="Arial" panose="020B0604020202020204" pitchFamily="34" charset="0"/>
              <a:buChar char="•"/>
            </a:pPr>
            <a:r>
              <a:rPr lang="en-US" dirty="0"/>
              <a:t>A goal is what a group wants to see happen and it needs to be stated up front so the group knows what they are working towards.  </a:t>
            </a:r>
          </a:p>
          <a:p>
            <a:pPr marL="167438" indent="-167438" fontAlgn="base">
              <a:buFont typeface="Arial" panose="020B0604020202020204" pitchFamily="34" charset="0"/>
              <a:buChar char="•"/>
            </a:pPr>
            <a:r>
              <a:rPr lang="en-US" dirty="0"/>
              <a:t>Goals, both short term and long term, are set after a group determines their priorities.  </a:t>
            </a:r>
          </a:p>
          <a:p>
            <a:pPr marL="167438" indent="-167438" fontAlgn="base">
              <a:buFont typeface="Arial" panose="020B0604020202020204" pitchFamily="34" charset="0"/>
              <a:buChar char="•"/>
            </a:pPr>
            <a:r>
              <a:rPr lang="en-US" dirty="0"/>
              <a:t>Reviewing the group’s vision and mission statements are helpful guides during the goal setting process. </a:t>
            </a:r>
          </a:p>
          <a:p>
            <a:pPr marL="167438" indent="-167438" fontAlgn="base">
              <a:buFont typeface="Arial" panose="020B0604020202020204" pitchFamily="34" charset="0"/>
              <a:buChar char="•"/>
            </a:pPr>
            <a:r>
              <a:rPr lang="en-US" dirty="0"/>
              <a:t>Ineffective groups often lack clear goals or have failed to communicate the groups’ goals to all members.</a:t>
            </a:r>
          </a:p>
          <a:p>
            <a:pPr lvl="1" indent="-167438" fontAlgn="base">
              <a:buFont typeface="Arial" panose="020B0604020202020204" pitchFamily="34" charset="0"/>
              <a:buChar char="•"/>
            </a:pPr>
            <a:r>
              <a:rPr lang="en-US" dirty="0"/>
              <a:t>A </a:t>
            </a:r>
            <a:r>
              <a:rPr lang="en-US" u="sng" dirty="0"/>
              <a:t>vision statement </a:t>
            </a:r>
            <a:r>
              <a:rPr lang="en-US" dirty="0"/>
              <a:t>describes the changes the group wants to see happen in the future as a result of their actions. </a:t>
            </a:r>
          </a:p>
          <a:p>
            <a:pPr marL="893003" lvl="3" indent="-167438" fontAlgn="base">
              <a:buFont typeface="Arial" panose="020B0604020202020204" pitchFamily="34" charset="0"/>
              <a:buChar char="•"/>
            </a:pPr>
            <a:r>
              <a:rPr lang="en-US" i="1" dirty="0"/>
              <a:t>An example is: A community where people of all ages are treated with respect and dignity, and are valued for their contributions.</a:t>
            </a:r>
            <a:r>
              <a:rPr lang="en-US" dirty="0"/>
              <a:t>  </a:t>
            </a:r>
          </a:p>
          <a:p>
            <a:pPr lvl="1" indent="-167438" fontAlgn="base">
              <a:buFont typeface="Arial" panose="020B0604020202020204" pitchFamily="34" charset="0"/>
              <a:buChar char="•"/>
            </a:pPr>
            <a:r>
              <a:rPr lang="en-US" dirty="0"/>
              <a:t>A </a:t>
            </a:r>
            <a:r>
              <a:rPr lang="en-US" u="sng" dirty="0"/>
              <a:t>mission statement</a:t>
            </a:r>
            <a:r>
              <a:rPr lang="en-US" dirty="0"/>
              <a:t> provides the direction and sets the goals, actions, and decision-making processes of the group.  </a:t>
            </a:r>
          </a:p>
          <a:p>
            <a:pPr marL="893003" lvl="3" indent="-167438" fontAlgn="base">
              <a:buFont typeface="Arial" panose="020B0604020202020204" pitchFamily="34" charset="0"/>
              <a:buChar char="•"/>
            </a:pPr>
            <a:r>
              <a:rPr lang="en-US" i="1" dirty="0"/>
              <a:t>An example is:  Linking older adults with a caring community.  </a:t>
            </a:r>
            <a:endParaRPr lang="en-US" dirty="0"/>
          </a:p>
          <a:p>
            <a:pPr lvl="1" indent="-167438" fontAlgn="base">
              <a:buFont typeface="Arial" panose="020B0604020202020204" pitchFamily="34" charset="0"/>
              <a:buChar char="•"/>
            </a:pPr>
            <a:r>
              <a:rPr lang="en-US" u="sng" dirty="0"/>
              <a:t>S.M.A.R.T. goals </a:t>
            </a:r>
            <a:r>
              <a:rPr lang="en-US" dirty="0"/>
              <a:t>are goals written to help the group accomplish what they set out to do and are described as:</a:t>
            </a:r>
          </a:p>
          <a:p>
            <a:pPr marL="893003" lvl="3" indent="-167438" fontAlgn="base">
              <a:buFont typeface="Arial" panose="020B0604020202020204" pitchFamily="34" charset="0"/>
              <a:buChar char="•"/>
            </a:pPr>
            <a:r>
              <a:rPr lang="en-US" dirty="0"/>
              <a:t>Specific – What are you going to do?</a:t>
            </a:r>
          </a:p>
          <a:p>
            <a:pPr marL="893003" lvl="3" indent="-167438" fontAlgn="base">
              <a:buFont typeface="Arial" panose="020B0604020202020204" pitchFamily="34" charset="0"/>
              <a:buChar char="•"/>
            </a:pPr>
            <a:r>
              <a:rPr lang="en-US" dirty="0"/>
              <a:t>Measurable – How are you going to do it?   	</a:t>
            </a:r>
          </a:p>
          <a:p>
            <a:pPr marL="893003" lvl="3" indent="-167438" fontAlgn="base">
              <a:buFont typeface="Arial" panose="020B0604020202020204" pitchFamily="34" charset="0"/>
              <a:buChar char="•"/>
            </a:pPr>
            <a:r>
              <a:rPr lang="en-US" dirty="0"/>
              <a:t>Attainable – Can you commit to doing it?</a:t>
            </a:r>
          </a:p>
          <a:p>
            <a:pPr marL="893003" lvl="3" indent="-167438" fontAlgn="base">
              <a:buFont typeface="Arial" panose="020B0604020202020204" pitchFamily="34" charset="0"/>
              <a:buChar char="•"/>
            </a:pPr>
            <a:r>
              <a:rPr lang="en-US" dirty="0"/>
              <a:t>Realistic – Is it doable?</a:t>
            </a:r>
          </a:p>
          <a:p>
            <a:pPr marL="893003" lvl="3" indent="-167438" fontAlgn="base">
              <a:buFont typeface="Arial" panose="020B0604020202020204" pitchFamily="34" charset="0"/>
              <a:buChar char="•"/>
            </a:pPr>
            <a:r>
              <a:rPr lang="en-US" dirty="0"/>
              <a:t>And Timely – What is your timeframe? </a:t>
            </a:r>
          </a:p>
          <a:p>
            <a:pPr marL="1350203" lvl="4" indent="-167438" fontAlgn="base">
              <a:buFont typeface="Arial" panose="020B0604020202020204" pitchFamily="34" charset="0"/>
              <a:buChar char="•"/>
            </a:pPr>
            <a:r>
              <a:rPr lang="en-US" dirty="0"/>
              <a:t>Example:</a:t>
            </a:r>
            <a:r>
              <a:rPr lang="en-US" baseline="0" dirty="0"/>
              <a:t>  Making a peanut butter sandwich</a:t>
            </a:r>
            <a:r>
              <a:rPr lang="en-US" dirty="0"/>
              <a:t> or cleaning a house on the weekend</a:t>
            </a:r>
          </a:p>
          <a:p>
            <a:r>
              <a:rPr lang="en-US" b="1" dirty="0"/>
              <a:t>Activities  </a:t>
            </a:r>
            <a:endParaRPr lang="en-US" dirty="0"/>
          </a:p>
          <a:p>
            <a:r>
              <a:rPr lang="en-US" dirty="0"/>
              <a:t>Handout:  Mission/Vision Statements</a:t>
            </a:r>
          </a:p>
          <a:p>
            <a:r>
              <a:rPr lang="en-US" dirty="0"/>
              <a:t>Handout:  SMART Goals </a:t>
            </a:r>
          </a:p>
          <a:p>
            <a:r>
              <a:rPr lang="en-US" dirty="0"/>
              <a:t>Videos:</a:t>
            </a:r>
          </a:p>
          <a:p>
            <a:r>
              <a:rPr lang="en-US" sz="1100" b="0" kern="1200" dirty="0">
                <a:solidFill>
                  <a:schemeClr val="tx1"/>
                </a:solidFill>
                <a:effectLst/>
                <a:latin typeface="+mn-lt"/>
                <a:ea typeface="+mn-ea"/>
                <a:cs typeface="+mn-cs"/>
              </a:rPr>
              <a:t>How to Write a Vision Statement that Inspires:  </a:t>
            </a:r>
            <a:r>
              <a:rPr lang="en-US" sz="1100" b="0" u="sng" kern="1200" dirty="0">
                <a:solidFill>
                  <a:schemeClr val="tx1"/>
                </a:solidFill>
                <a:effectLst/>
                <a:latin typeface="+mn-lt"/>
                <a:ea typeface="+mn-ea"/>
                <a:cs typeface="+mn-cs"/>
                <a:hlinkClick r:id="rId3"/>
              </a:rPr>
              <a:t>https://www.youtube.com/watch?v=ioY-YSOKBtY</a:t>
            </a:r>
            <a:r>
              <a:rPr lang="en-US" sz="1100" b="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How to Write a Mission Statement:  </a:t>
            </a:r>
            <a:r>
              <a:rPr lang="en-US" sz="1100" b="0" u="sng" kern="1200" dirty="0">
                <a:solidFill>
                  <a:schemeClr val="tx1"/>
                </a:solidFill>
                <a:effectLst/>
                <a:latin typeface="+mn-lt"/>
                <a:ea typeface="+mn-ea"/>
                <a:cs typeface="+mn-cs"/>
                <a:hlinkClick r:id="rId4"/>
              </a:rPr>
              <a:t>https://www.youtube.com/watch?v=XtyCt83JLNY</a:t>
            </a:r>
            <a:endParaRPr lang="en-US" sz="1100" b="0" kern="1200" dirty="0">
              <a:solidFill>
                <a:schemeClr val="tx1"/>
              </a:solidFill>
              <a:effectLst/>
              <a:latin typeface="+mn-lt"/>
              <a:ea typeface="+mn-ea"/>
              <a:cs typeface="+mn-cs"/>
            </a:endParaRPr>
          </a:p>
          <a:p>
            <a:r>
              <a:rPr lang="en-US" sz="1100" b="0" dirty="0"/>
              <a:t>SMART Goals – Quick Overview</a:t>
            </a:r>
            <a:r>
              <a:rPr lang="en-US" sz="1100" b="0" baseline="0" dirty="0"/>
              <a:t> </a:t>
            </a:r>
            <a:r>
              <a:rPr lang="en-US" sz="1100" b="0" u="sng" baseline="0" dirty="0">
                <a:solidFill>
                  <a:srgbClr val="0070C0"/>
                </a:solidFill>
              </a:rPr>
              <a:t>https://www.youtube.com/watch?v=1-SvuFIQjK8</a:t>
            </a:r>
          </a:p>
          <a:p>
            <a:endParaRPr lang="en-US" sz="1100" b="0" baseline="0" dirty="0"/>
          </a:p>
          <a:p>
            <a:endParaRPr lang="en-US" sz="1100" b="0" baseline="0"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48</a:t>
            </a:fld>
            <a:endParaRPr lang="en-US"/>
          </a:p>
        </p:txBody>
      </p:sp>
    </p:spTree>
    <p:extLst>
      <p:ext uri="{BB962C8B-B14F-4D97-AF65-F5344CB8AC3E}">
        <p14:creationId xmlns:p14="http://schemas.microsoft.com/office/powerpoint/2010/main" val="1858837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#46:  </a:t>
            </a:r>
            <a:r>
              <a:rPr lang="en-US" b="0" dirty="0"/>
              <a:t>Planning</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r>
              <a:rPr lang="en-US" dirty="0"/>
              <a:t> </a:t>
            </a:r>
          </a:p>
          <a:p>
            <a:pPr marL="223251" indent="-223251">
              <a:buFont typeface="+mj-lt"/>
              <a:buAutoNum type="arabicPeriod"/>
            </a:pPr>
            <a:r>
              <a:rPr lang="en-US" dirty="0"/>
              <a:t>Ask suggested activity question.</a:t>
            </a:r>
          </a:p>
          <a:p>
            <a:endParaRPr lang="en-US" dirty="0"/>
          </a:p>
          <a:p>
            <a:r>
              <a:rPr lang="en-US" b="1" dirty="0"/>
              <a:t>Presenter Notes:</a:t>
            </a:r>
          </a:p>
          <a:p>
            <a:pPr marL="167438" indent="-167438" fontAlgn="base">
              <a:buFont typeface="Arial" panose="020B0604020202020204" pitchFamily="34" charset="0"/>
              <a:buChar char="•"/>
            </a:pPr>
            <a:r>
              <a:rPr lang="en-US" dirty="0"/>
              <a:t>A plan begins to form when the team agrees on the first steps and how much to work on at a time.  </a:t>
            </a:r>
          </a:p>
          <a:p>
            <a:pPr marL="167438" indent="-167438" fontAlgn="base">
              <a:buFont typeface="Arial" panose="020B0604020202020204" pitchFamily="34" charset="0"/>
              <a:buChar char="•"/>
            </a:pPr>
            <a:r>
              <a:rPr lang="en-US" dirty="0"/>
              <a:t>Sometimes called an ‘action plan’, the plan should include who will do what, by when, and in what order.</a:t>
            </a:r>
          </a:p>
          <a:p>
            <a:endParaRPr lang="en-US" dirty="0"/>
          </a:p>
          <a:p>
            <a:pPr marL="167438" indent="-167438">
              <a:buFont typeface="Arial" panose="020B0604020202020204" pitchFamily="34" charset="0"/>
              <a:buChar char="•"/>
            </a:pPr>
            <a:r>
              <a:rPr lang="en-US" dirty="0"/>
              <a:t>Two tools that can be effective in helping to plan are logic models and schedules.  </a:t>
            </a:r>
          </a:p>
          <a:p>
            <a:pPr marL="613940" lvl="1" indent="-167438">
              <a:buFont typeface="Arial" panose="020B0604020202020204" pitchFamily="34" charset="0"/>
              <a:buChar char="•"/>
            </a:pPr>
            <a:r>
              <a:rPr lang="en-US" dirty="0"/>
              <a:t>Logic models are diagrams that illustrate how a group’s activities connect to its goals and outcomes.  </a:t>
            </a:r>
          </a:p>
          <a:p>
            <a:pPr marL="613940" lvl="1" indent="-167438">
              <a:buFont typeface="Arial" panose="020B0604020202020204" pitchFamily="34" charset="0"/>
              <a:buChar char="•"/>
            </a:pPr>
            <a:r>
              <a:rPr lang="en-US" dirty="0"/>
              <a:t>Schedules, also referred to as timelines, provide the group with assignments to accomplish within agreed upon deadlines.</a:t>
            </a:r>
            <a:r>
              <a:rPr lang="en-US" dirty="0">
                <a:solidFill>
                  <a:srgbClr val="000000"/>
                </a:solidFill>
                <a:cs typeface="Arial" charset="0"/>
              </a:rPr>
              <a:t>	</a:t>
            </a:r>
            <a:r>
              <a:rPr lang="en-US" dirty="0"/>
              <a:t> </a:t>
            </a:r>
          </a:p>
          <a:p>
            <a:endParaRPr lang="en-US" dirty="0"/>
          </a:p>
          <a:p>
            <a:r>
              <a:rPr lang="en-US" b="1" dirty="0"/>
              <a:t>Activities  </a:t>
            </a:r>
            <a:endParaRPr lang="en-US" dirty="0"/>
          </a:p>
          <a:p>
            <a:pPr defTabSz="893003">
              <a:defRPr/>
            </a:pPr>
            <a:r>
              <a:rPr lang="en-US" dirty="0"/>
              <a:t>Question:  Think about the last time you have had to come up with a plan personally or in a group.  How did you do it? </a:t>
            </a: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49</a:t>
            </a:fld>
            <a:endParaRPr lang="en-US"/>
          </a:p>
        </p:txBody>
      </p:sp>
    </p:spTree>
    <p:extLst>
      <p:ext uri="{BB962C8B-B14F-4D97-AF65-F5344CB8AC3E}">
        <p14:creationId xmlns:p14="http://schemas.microsoft.com/office/powerpoint/2010/main" val="317526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  </a:t>
            </a:r>
            <a:r>
              <a:rPr lang="en-US" dirty="0"/>
              <a:t>Beliefs</a:t>
            </a:r>
            <a:r>
              <a:rPr lang="en-US" baseline="0" dirty="0"/>
              <a:t> in Leadership</a:t>
            </a:r>
            <a:endParaRPr lang="en-US" dirty="0"/>
          </a:p>
          <a:p>
            <a:r>
              <a:rPr lang="en-US" dirty="0"/>
              <a:t>  </a:t>
            </a:r>
          </a:p>
          <a:p>
            <a:r>
              <a:rPr lang="en-US" b="1" dirty="0"/>
              <a:t>Procedural Directions:</a:t>
            </a:r>
            <a:r>
              <a:rPr lang="en-US" dirty="0"/>
              <a:t> </a:t>
            </a:r>
          </a:p>
          <a:p>
            <a:pPr marL="223251" indent="-223251">
              <a:buFont typeface="+mj-lt"/>
              <a:buAutoNum type="arabicPeriod"/>
            </a:pPr>
            <a:r>
              <a:rPr lang="en-US" dirty="0"/>
              <a:t>Share information</a:t>
            </a:r>
            <a:r>
              <a:rPr lang="en-US" baseline="0" dirty="0"/>
              <a:t> from the presenter notes.</a:t>
            </a:r>
            <a:endParaRPr lang="en-US" dirty="0"/>
          </a:p>
          <a:p>
            <a:pPr marL="223251" indent="-223251">
              <a:buFont typeface="+mj-lt"/>
              <a:buAutoNum type="arabicPeriod"/>
            </a:pPr>
            <a:r>
              <a:rPr lang="en-US" dirty="0"/>
              <a:t>*Slide contains animation.  Click for each section to appear. </a:t>
            </a:r>
          </a:p>
          <a:p>
            <a:pPr marL="223251" indent="-223251">
              <a:buFont typeface="+mj-lt"/>
              <a:buAutoNum type="arabicPeriod"/>
            </a:pPr>
            <a:r>
              <a:rPr lang="en-US" dirty="0"/>
              <a:t>Discuss each highlighted section.</a:t>
            </a:r>
          </a:p>
          <a:p>
            <a:pPr defTabSz="918453" fontAlgn="base">
              <a:spcAft>
                <a:spcPct val="0"/>
              </a:spcAft>
              <a:defRPr/>
            </a:pPr>
            <a:endParaRPr lang="en-US" dirty="0">
              <a:solidFill>
                <a:prstClr val="black"/>
              </a:solidFill>
            </a:endParaRPr>
          </a:p>
          <a:p>
            <a:r>
              <a:rPr lang="en-US" b="1" dirty="0"/>
              <a:t>Presenter Notes:</a:t>
            </a:r>
            <a:endParaRPr lang="en-US" dirty="0"/>
          </a:p>
          <a:p>
            <a:pPr marL="167438" indent="-167438">
              <a:buFont typeface="Arial" panose="020B0604020202020204" pitchFamily="34" charset="0"/>
              <a:buChar char="•"/>
            </a:pPr>
            <a:r>
              <a:rPr lang="en-US" dirty="0"/>
              <a:t>The</a:t>
            </a:r>
            <a:r>
              <a:rPr lang="en-US" baseline="0" dirty="0"/>
              <a:t> idea of who can be a leader has been changing.</a:t>
            </a:r>
          </a:p>
          <a:p>
            <a:pPr marL="167438" indent="-167438">
              <a:buFont typeface="Arial" panose="020B0604020202020204" pitchFamily="34" charset="0"/>
              <a:buChar char="•"/>
            </a:pPr>
            <a:r>
              <a:rPr lang="en-US" baseline="0" dirty="0"/>
              <a:t>The traditional model would have only a select few with transcendent vision and charismatic presence can be leaders.  They are elected or appointed to positions with high visibility and prestige.  Leadership would be maintained through power over others.</a:t>
            </a:r>
          </a:p>
          <a:p>
            <a:pPr marL="167438" indent="-167438">
              <a:buFont typeface="Arial" panose="020B0604020202020204" pitchFamily="34" charset="0"/>
              <a:buChar char="•"/>
            </a:pPr>
            <a:r>
              <a:rPr lang="en-US" baseline="0" dirty="0"/>
              <a:t>The service leadership model, which is becoming increasing popular, states that anyone willing to serve can be a leader.  It would be by ongoing service and care for others.  Leadership would be maintain through power shared with others.</a:t>
            </a:r>
            <a:endParaRPr lang="en-US" dirty="0"/>
          </a:p>
          <a:p>
            <a:r>
              <a:rPr lang="en-US" dirty="0"/>
              <a:t> </a:t>
            </a:r>
          </a:p>
          <a:p>
            <a:r>
              <a:rPr lang="en-US" b="1" dirty="0"/>
              <a:t>Activities  </a:t>
            </a:r>
            <a:endParaRPr lang="en-US" dirty="0"/>
          </a:p>
          <a:p>
            <a:r>
              <a:rPr lang="en-US" dirty="0"/>
              <a:t>Choral read the</a:t>
            </a:r>
            <a:r>
              <a:rPr lang="en-US" baseline="0" dirty="0"/>
              <a:t> bulleted points as a whole group or ask for volunteers.</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a:t>
            </a:fld>
            <a:endParaRPr lang="en-US"/>
          </a:p>
        </p:txBody>
      </p:sp>
    </p:spTree>
    <p:extLst>
      <p:ext uri="{BB962C8B-B14F-4D97-AF65-F5344CB8AC3E}">
        <p14:creationId xmlns:p14="http://schemas.microsoft.com/office/powerpoint/2010/main" val="13505243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#47:  </a:t>
            </a:r>
            <a:r>
              <a:rPr lang="en-US" b="0" dirty="0"/>
              <a:t>Logic</a:t>
            </a:r>
            <a:r>
              <a:rPr lang="en-US" b="0" baseline="0" dirty="0"/>
              <a:t> Model Example</a:t>
            </a:r>
            <a:endParaRPr lang="en-US" dirty="0"/>
          </a:p>
          <a:p>
            <a:r>
              <a:rPr lang="en-US" dirty="0"/>
              <a:t> </a:t>
            </a:r>
          </a:p>
          <a:p>
            <a:r>
              <a:rPr lang="en-US" b="1" dirty="0"/>
              <a:t>Procedural Directions:</a:t>
            </a:r>
            <a:endParaRPr lang="en-US" dirty="0"/>
          </a:p>
          <a:p>
            <a:pPr marL="223251" indent="-223251">
              <a:buFont typeface="+mj-lt"/>
              <a:buAutoNum type="arabicPeriod"/>
            </a:pPr>
            <a:r>
              <a:rPr lang="en-US" dirty="0"/>
              <a:t>Explain the example of a</a:t>
            </a:r>
            <a:r>
              <a:rPr lang="en-US" baseline="0" dirty="0"/>
              <a:t> </a:t>
            </a:r>
            <a:r>
              <a:rPr lang="en-US" dirty="0"/>
              <a:t>logic model on the slide.</a:t>
            </a:r>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cs typeface="Arial" charset="0"/>
              </a:rPr>
              <a:t>Here is a simple example of a logic model.  It is for a family camping vacation.</a:t>
            </a:r>
          </a:p>
          <a:p>
            <a:pPr marL="613940" lvl="1" indent="-167438" defTabSz="893003">
              <a:buFont typeface="Arial" panose="020B0604020202020204" pitchFamily="34" charset="0"/>
              <a:buChar char="•"/>
              <a:defRPr/>
            </a:pPr>
            <a:r>
              <a:rPr lang="en-US" dirty="0">
                <a:solidFill>
                  <a:srgbClr val="000000"/>
                </a:solidFill>
                <a:cs typeface="Arial" charset="0"/>
              </a:rPr>
              <a:t>The orange items are the inputs.  For a family vacation, you will need family members, a budget, a car, and camping equipment.</a:t>
            </a:r>
          </a:p>
          <a:p>
            <a:pPr marL="613940" lvl="1" indent="-167438" defTabSz="893003">
              <a:buFont typeface="Arial" panose="020B0604020202020204" pitchFamily="34" charset="0"/>
              <a:buChar char="•"/>
              <a:defRPr/>
            </a:pPr>
            <a:r>
              <a:rPr lang="en-US" dirty="0">
                <a:solidFill>
                  <a:srgbClr val="000000"/>
                </a:solidFill>
                <a:cs typeface="Arial" charset="0"/>
              </a:rPr>
              <a:t>The green items are the outputs or what needs to be done.  You will need to drive to the state park, set up camp, and cook, play, talk, laugh, and hike.</a:t>
            </a:r>
          </a:p>
          <a:p>
            <a:pPr marL="613940" lvl="1" indent="-167438" defTabSz="893003">
              <a:buFont typeface="Arial" panose="020B0604020202020204" pitchFamily="34" charset="0"/>
              <a:buChar char="•"/>
              <a:defRPr/>
            </a:pPr>
            <a:r>
              <a:rPr lang="en-US" dirty="0">
                <a:solidFill>
                  <a:srgbClr val="000000"/>
                </a:solidFill>
                <a:cs typeface="Arial" charset="0"/>
              </a:rPr>
              <a:t>The hot pink item is the outcome of the family vacation.  It will be that family members learn about each other, the family has a good time, and the family bonds.</a:t>
            </a:r>
            <a:endParaRPr lang="en-US" dirty="0"/>
          </a:p>
          <a:p>
            <a:endParaRPr lang="en-US" dirty="0"/>
          </a:p>
          <a:p>
            <a:r>
              <a:rPr lang="en-US" b="1" dirty="0"/>
              <a:t>Activities  </a:t>
            </a:r>
            <a:endParaRPr lang="en-US" dirty="0"/>
          </a:p>
          <a:p>
            <a:pPr defTabSz="920239">
              <a:defRPr/>
            </a:pPr>
            <a:endParaRPr lang="en-US" u="sng"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50</a:t>
            </a:fld>
            <a:endParaRPr lang="en-US"/>
          </a:p>
        </p:txBody>
      </p:sp>
    </p:spTree>
    <p:extLst>
      <p:ext uri="{BB962C8B-B14F-4D97-AF65-F5344CB8AC3E}">
        <p14:creationId xmlns:p14="http://schemas.microsoft.com/office/powerpoint/2010/main" val="1710535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#48:  </a:t>
            </a:r>
            <a:r>
              <a:rPr lang="en-US" b="0" dirty="0"/>
              <a:t>Logic</a:t>
            </a:r>
            <a:r>
              <a:rPr lang="en-US" b="0" baseline="0" dirty="0"/>
              <a:t> Model Example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Briefly</a:t>
            </a:r>
            <a:r>
              <a:rPr lang="en-US" baseline="0" dirty="0"/>
              <a:t> e</a:t>
            </a:r>
            <a:r>
              <a:rPr lang="en-US" dirty="0"/>
              <a:t>xplain the example of the logic model on slide.</a:t>
            </a:r>
          </a:p>
          <a:p>
            <a:endParaRPr lang="en-US" dirty="0"/>
          </a:p>
          <a:p>
            <a:r>
              <a:rPr lang="en-US" b="1" dirty="0"/>
              <a:t>Presenter Notes:</a:t>
            </a:r>
          </a:p>
          <a:p>
            <a:pPr marL="167438" indent="-167438">
              <a:buFont typeface="Arial" panose="020B0604020202020204" pitchFamily="34" charset="0"/>
              <a:buChar char="•"/>
            </a:pPr>
            <a:r>
              <a:rPr lang="en-US" dirty="0"/>
              <a:t>Here is another example of a logic model.  </a:t>
            </a:r>
          </a:p>
          <a:p>
            <a:pPr marL="167438" indent="-167438">
              <a:buFont typeface="Arial" panose="020B0604020202020204" pitchFamily="34" charset="0"/>
              <a:buChar char="•"/>
            </a:pPr>
            <a:r>
              <a:rPr lang="en-US" dirty="0"/>
              <a:t>It has the same</a:t>
            </a:r>
            <a:r>
              <a:rPr lang="en-US" baseline="0" dirty="0"/>
              <a:t> categories as the last one of inputs, outputs, and outcomes.  </a:t>
            </a:r>
          </a:p>
          <a:p>
            <a:pPr marL="167438" indent="-167438">
              <a:buFont typeface="Arial" panose="020B0604020202020204" pitchFamily="34" charset="0"/>
              <a:buChar char="•"/>
            </a:pPr>
            <a:r>
              <a:rPr lang="en-US" baseline="0" dirty="0"/>
              <a:t>There are other areas too.  What are they?  Why are they there?</a:t>
            </a:r>
            <a:r>
              <a:rPr lang="en-US" dirty="0"/>
              <a:t> </a:t>
            </a:r>
          </a:p>
          <a:p>
            <a:endParaRPr lang="en-US" dirty="0"/>
          </a:p>
          <a:p>
            <a:r>
              <a:rPr lang="en-US" b="1" dirty="0"/>
              <a:t>Activities  </a:t>
            </a:r>
            <a:endParaRPr lang="en-US" dirty="0"/>
          </a:p>
          <a:p>
            <a:r>
              <a:rPr lang="en-US" dirty="0"/>
              <a:t>Activity:  Logic Model </a:t>
            </a:r>
          </a:p>
        </p:txBody>
      </p:sp>
      <p:sp>
        <p:nvSpPr>
          <p:cNvPr id="4" name="Slide Number Placeholder 3"/>
          <p:cNvSpPr>
            <a:spLocks noGrp="1"/>
          </p:cNvSpPr>
          <p:nvPr>
            <p:ph type="sldNum" sz="quarter" idx="10"/>
          </p:nvPr>
        </p:nvSpPr>
        <p:spPr/>
        <p:txBody>
          <a:bodyPr/>
          <a:lstStyle/>
          <a:p>
            <a:fld id="{1D94A9CC-91BA-4D30-8CFB-B7A6E1279EEA}" type="slidenum">
              <a:rPr lang="en-US" smtClean="0"/>
              <a:t>51</a:t>
            </a:fld>
            <a:endParaRPr lang="en-US"/>
          </a:p>
        </p:txBody>
      </p:sp>
    </p:spTree>
    <p:extLst>
      <p:ext uri="{BB962C8B-B14F-4D97-AF65-F5344CB8AC3E}">
        <p14:creationId xmlns:p14="http://schemas.microsoft.com/office/powerpoint/2010/main" val="3252530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#49:  </a:t>
            </a:r>
            <a:r>
              <a:rPr lang="en-US" b="0" dirty="0"/>
              <a:t>Collaboration</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a:t>
            </a:r>
            <a:r>
              <a:rPr lang="en-US" baseline="0" dirty="0"/>
              <a:t> information from presenter notes.</a:t>
            </a:r>
          </a:p>
          <a:p>
            <a:pPr marL="223251" indent="-223251">
              <a:buFont typeface="+mj-lt"/>
              <a:buAutoNum type="arabicPeriod"/>
            </a:pPr>
            <a:r>
              <a:rPr lang="en-US" dirty="0"/>
              <a:t>Describe methods/tools of collaboration.</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Collaboration is when members of a group voluntarily bring their knowledge and experiences together to work toward a common goal.  There are several ways to help encourage collaboration: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Agreed upon expectations which helps with cooperation and a positive working environment.</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On-going communication and networking.</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A neutral facilitator to help with group dynamics, especially if the members of the group have not worked together before.</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Meaningful activities for all members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And focused training and technical assistance.</a:t>
            </a:r>
            <a:r>
              <a:rPr lang="en-US" dirty="0"/>
              <a:t> </a:t>
            </a:r>
          </a:p>
          <a:p>
            <a:endParaRPr lang="en-US" dirty="0"/>
          </a:p>
          <a:p>
            <a:r>
              <a:rPr lang="en-US" b="1" dirty="0"/>
              <a:t>Activities  </a:t>
            </a:r>
            <a:endParaRPr lang="en-US" dirty="0"/>
          </a:p>
          <a:p>
            <a:pPr>
              <a:lnSpc>
                <a:spcPct val="115000"/>
              </a:lnSpc>
            </a:pPr>
            <a:endParaRPr lang="en-US" dirty="0">
              <a:solidFill>
                <a:srgbClr val="000000"/>
              </a:solidFill>
              <a:ea typeface="Times New Roman"/>
              <a:cs typeface="Calibri"/>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52</a:t>
            </a:fld>
            <a:endParaRPr lang="en-US"/>
          </a:p>
        </p:txBody>
      </p:sp>
    </p:spTree>
    <p:extLst>
      <p:ext uri="{BB962C8B-B14F-4D97-AF65-F5344CB8AC3E}">
        <p14:creationId xmlns:p14="http://schemas.microsoft.com/office/powerpoint/2010/main" val="2686842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#50:  </a:t>
            </a:r>
            <a:r>
              <a:rPr lang="en-US" dirty="0"/>
              <a:t>Collaboration</a:t>
            </a:r>
          </a:p>
          <a:p>
            <a:r>
              <a:rPr lang="en-US" dirty="0"/>
              <a:t>  </a:t>
            </a:r>
          </a:p>
          <a:p>
            <a:r>
              <a:rPr lang="en-US" b="1" dirty="0"/>
              <a:t>Procedural Directions:</a:t>
            </a:r>
            <a:endParaRPr lang="en-US" dirty="0"/>
          </a:p>
          <a:p>
            <a:pPr marL="228600" indent="-228600">
              <a:buFont typeface="+mj-lt"/>
              <a:buAutoNum type="arabicPeriod"/>
            </a:pPr>
            <a:r>
              <a:rPr lang="en-US" dirty="0"/>
              <a:t>Choral</a:t>
            </a:r>
            <a:r>
              <a:rPr lang="en-US" baseline="0" dirty="0"/>
              <a:t> read proverb on slide.</a:t>
            </a:r>
          </a:p>
          <a:p>
            <a:pPr marL="228600" indent="-228600">
              <a:buFont typeface="+mj-lt"/>
              <a:buAutoNum type="arabicPeriod"/>
            </a:pPr>
            <a:r>
              <a:rPr lang="en-US" baseline="0" dirty="0"/>
              <a:t>Ask suggested question.</a:t>
            </a:r>
          </a:p>
          <a:p>
            <a:pPr marL="228600" indent="-228600">
              <a:buFont typeface="+mj-lt"/>
              <a:buAutoNum type="arabicPeriod"/>
            </a:pPr>
            <a:r>
              <a:rPr lang="en-US" baseline="0" dirty="0"/>
              <a:t>Provide personal example of experience that illustrates the message in the proverb.</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t>Read together:</a:t>
            </a:r>
            <a:r>
              <a:rPr lang="en-US" baseline="0" dirty="0"/>
              <a:t> “If you want to go fast, go alone; if you want to go far, go together.” –African Proverb</a:t>
            </a:r>
            <a:endParaRPr lang="en-US" dirty="0"/>
          </a:p>
          <a:p>
            <a:pPr marL="0" indent="0" defTabSz="893003">
              <a:buFont typeface="Arial" panose="020B0604020202020204" pitchFamily="34" charset="0"/>
              <a:buNone/>
              <a:defRPr/>
            </a:pPr>
            <a:r>
              <a:rPr lang="en-US" dirty="0"/>
              <a:t> </a:t>
            </a:r>
          </a:p>
          <a:p>
            <a:r>
              <a:rPr lang="en-US" b="1" dirty="0"/>
              <a:t>Activities </a:t>
            </a:r>
          </a:p>
          <a:p>
            <a:r>
              <a:rPr lang="en-US" b="0" dirty="0"/>
              <a:t>Question: What</a:t>
            </a:r>
            <a:r>
              <a:rPr lang="en-US" b="0" baseline="0" dirty="0"/>
              <a:t> is an experience you’ve had that illustrates the message in this proverb?  </a:t>
            </a:r>
            <a:endParaRPr lang="en-US" b="0" dirty="0"/>
          </a:p>
        </p:txBody>
      </p:sp>
      <p:sp>
        <p:nvSpPr>
          <p:cNvPr id="4" name="Slide Number Placeholder 3"/>
          <p:cNvSpPr>
            <a:spLocks noGrp="1"/>
          </p:cNvSpPr>
          <p:nvPr>
            <p:ph type="sldNum" sz="quarter" idx="10"/>
          </p:nvPr>
        </p:nvSpPr>
        <p:spPr/>
        <p:txBody>
          <a:bodyPr/>
          <a:lstStyle/>
          <a:p>
            <a:fld id="{1D94A9CC-91BA-4D30-8CFB-B7A6E1279EEA}" type="slidenum">
              <a:rPr lang="en-US" smtClean="0"/>
              <a:t>53</a:t>
            </a:fld>
            <a:endParaRPr lang="en-US"/>
          </a:p>
        </p:txBody>
      </p:sp>
    </p:spTree>
    <p:extLst>
      <p:ext uri="{BB962C8B-B14F-4D97-AF65-F5344CB8AC3E}">
        <p14:creationId xmlns:p14="http://schemas.microsoft.com/office/powerpoint/2010/main" val="1049387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#51:  </a:t>
            </a:r>
            <a:r>
              <a:rPr lang="en-US" dirty="0"/>
              <a:t>Collaboration</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Highlight benefits of collaboration. </a:t>
            </a:r>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When a collaborative process is used, the benefits a group sees includes: </a:t>
            </a:r>
          </a:p>
          <a:p>
            <a:pPr marL="613940" lvl="1" indent="-167438">
              <a:buFont typeface="Arial" panose="020B0604020202020204" pitchFamily="34" charset="0"/>
              <a:buChar char="•"/>
            </a:pPr>
            <a:r>
              <a:rPr lang="en-US" dirty="0">
                <a:solidFill>
                  <a:srgbClr val="000000"/>
                </a:solidFill>
                <a:ea typeface="Times New Roman"/>
                <a:cs typeface="Calibri"/>
              </a:rPr>
              <a:t>more involvement by its members</a:t>
            </a:r>
          </a:p>
          <a:p>
            <a:pPr marL="613940" lvl="1" indent="-167438">
              <a:buFont typeface="Arial" panose="020B0604020202020204" pitchFamily="34" charset="0"/>
              <a:buChar char="•"/>
            </a:pPr>
            <a:r>
              <a:rPr lang="en-US" dirty="0">
                <a:solidFill>
                  <a:srgbClr val="000000"/>
                </a:solidFill>
                <a:ea typeface="Times New Roman"/>
                <a:cs typeface="Calibri"/>
              </a:rPr>
              <a:t>better communication</a:t>
            </a:r>
          </a:p>
          <a:p>
            <a:pPr marL="613940" lvl="1" indent="-167438">
              <a:buFont typeface="Arial" panose="020B0604020202020204" pitchFamily="34" charset="0"/>
              <a:buChar char="•"/>
            </a:pPr>
            <a:r>
              <a:rPr lang="en-US" dirty="0">
                <a:solidFill>
                  <a:srgbClr val="000000"/>
                </a:solidFill>
                <a:ea typeface="Times New Roman"/>
                <a:cs typeface="Calibri"/>
              </a:rPr>
              <a:t>better relationships</a:t>
            </a:r>
          </a:p>
          <a:p>
            <a:pPr marL="613940" lvl="1" indent="-167438">
              <a:buFont typeface="Arial" panose="020B0604020202020204" pitchFamily="34" charset="0"/>
              <a:buChar char="•"/>
            </a:pPr>
            <a:r>
              <a:rPr lang="en-US" dirty="0">
                <a:solidFill>
                  <a:srgbClr val="000000"/>
                </a:solidFill>
                <a:ea typeface="Times New Roman"/>
                <a:cs typeface="Calibri"/>
              </a:rPr>
              <a:t>greater commitment </a:t>
            </a:r>
            <a:endParaRPr lang="en-US" dirty="0">
              <a:ea typeface="Times New Roman"/>
              <a:cs typeface="Times New Roman"/>
            </a:endParaRPr>
          </a:p>
          <a:p>
            <a:r>
              <a:rPr lang="en-US" dirty="0"/>
              <a:t> </a:t>
            </a:r>
          </a:p>
          <a:p>
            <a:r>
              <a:rPr lang="en-US" b="1" dirty="0"/>
              <a:t>Activities  </a:t>
            </a:r>
            <a:endParaRPr lang="en-US" dirty="0"/>
          </a:p>
          <a:p>
            <a:pPr>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54</a:t>
            </a:fld>
            <a:endParaRPr lang="en-US"/>
          </a:p>
        </p:txBody>
      </p:sp>
    </p:spTree>
    <p:extLst>
      <p:ext uri="{BB962C8B-B14F-4D97-AF65-F5344CB8AC3E}">
        <p14:creationId xmlns:p14="http://schemas.microsoft.com/office/powerpoint/2010/main" val="26868423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#52:  </a:t>
            </a:r>
            <a:r>
              <a:rPr lang="en-US" b="0" dirty="0"/>
              <a:t>Evaluation</a:t>
            </a:r>
            <a:endParaRPr lang="en-US" dirty="0"/>
          </a:p>
          <a:p>
            <a:r>
              <a:rPr lang="en-US" dirty="0"/>
              <a:t>  </a:t>
            </a:r>
          </a:p>
          <a:p>
            <a:r>
              <a:rPr lang="en-US" b="1" dirty="0"/>
              <a:t>Procedural Directions:</a:t>
            </a:r>
            <a:endParaRPr lang="en-US" dirty="0"/>
          </a:p>
          <a:p>
            <a:pPr marL="223251" indent="-223251">
              <a:buFont typeface="+mj-lt"/>
              <a:buAutoNum type="arabicPeriod"/>
            </a:pPr>
            <a:r>
              <a:rPr lang="en-US" dirty="0"/>
              <a:t>Explain the difference between formative and summative evaluations. </a:t>
            </a:r>
          </a:p>
          <a:p>
            <a:pPr marL="223251" indent="-223251">
              <a:buFont typeface="+mj-lt"/>
              <a:buAutoNum type="arabicPeriod"/>
            </a:pPr>
            <a:r>
              <a:rPr lang="en-US" dirty="0"/>
              <a:t>Provide examples of each type of evaluation.</a:t>
            </a:r>
          </a:p>
          <a:p>
            <a:endParaRPr lang="en-US" dirty="0"/>
          </a:p>
          <a:p>
            <a:r>
              <a:rPr lang="en-US" b="1" dirty="0"/>
              <a:t>Presenter Notes:</a:t>
            </a:r>
          </a:p>
          <a:p>
            <a:pPr marL="167438" indent="-167438" fontAlgn="base">
              <a:buFont typeface="Arial" panose="020B0604020202020204" pitchFamily="34" charset="0"/>
              <a:buChar char="•"/>
            </a:pPr>
            <a:r>
              <a:rPr lang="en-US" dirty="0"/>
              <a:t>After a group has begun collaborating and working together for a while, the members will need to revisit their plan to see if it is resulting in what they had hoped for.  It may be necessary for the group to collect more information.  </a:t>
            </a:r>
          </a:p>
          <a:p>
            <a:pPr marL="167438" indent="-167438" fontAlgn="base">
              <a:buFont typeface="Arial" panose="020B0604020202020204" pitchFamily="34" charset="0"/>
              <a:buChar char="•"/>
            </a:pPr>
            <a:r>
              <a:rPr lang="en-US" dirty="0"/>
              <a:t>Evaluation is when the new information is compared to the information you already know.  </a:t>
            </a:r>
          </a:p>
          <a:p>
            <a:pPr marL="167438" indent="-167438" fontAlgn="base">
              <a:buFont typeface="Arial" panose="020B0604020202020204" pitchFamily="34" charset="0"/>
              <a:buChar char="•"/>
            </a:pPr>
            <a:r>
              <a:rPr lang="en-US" dirty="0"/>
              <a:t>There are two types of evaluation to discuss in the decision making process - formative and summative evaluations.  What is the difference?  </a:t>
            </a:r>
          </a:p>
          <a:p>
            <a:pPr marL="613940" lvl="1" indent="-167438" fontAlgn="base">
              <a:buFont typeface="Arial" panose="020B0604020202020204" pitchFamily="34" charset="0"/>
              <a:buChar char="•"/>
            </a:pPr>
            <a:r>
              <a:rPr lang="en-US" dirty="0"/>
              <a:t>A </a:t>
            </a:r>
            <a:r>
              <a:rPr lang="en-US" u="sng" dirty="0"/>
              <a:t>formative evaluation </a:t>
            </a:r>
            <a:r>
              <a:rPr lang="en-US" dirty="0"/>
              <a:t>is when the information is reviewed, usually in-house or with a small test group, during the plan so then the plan can be tweaked if needed.  It is also known</a:t>
            </a:r>
            <a:r>
              <a:rPr lang="en-US" baseline="0" dirty="0"/>
              <a:t> as to “monitor progress”.</a:t>
            </a:r>
            <a:r>
              <a:rPr lang="en-US" dirty="0"/>
              <a:t>  </a:t>
            </a:r>
          </a:p>
          <a:p>
            <a:pPr marL="613940" lvl="1" indent="-167438" fontAlgn="base">
              <a:buFont typeface="Arial" panose="020B0604020202020204" pitchFamily="34" charset="0"/>
              <a:buChar char="•"/>
            </a:pPr>
            <a:r>
              <a:rPr lang="en-US" dirty="0"/>
              <a:t>A </a:t>
            </a:r>
            <a:r>
              <a:rPr lang="en-US" u="sng" dirty="0"/>
              <a:t>summative evaluation </a:t>
            </a:r>
            <a:r>
              <a:rPr lang="en-US" dirty="0"/>
              <a:t>is done at the end of the plan to look at what has been accomplished.  It is also known</a:t>
            </a:r>
            <a:r>
              <a:rPr lang="en-US" baseline="0" dirty="0"/>
              <a:t> as “measure final results”.</a:t>
            </a:r>
            <a:r>
              <a:rPr lang="en-US" dirty="0"/>
              <a:t>  </a:t>
            </a:r>
          </a:p>
          <a:p>
            <a:pPr marL="167438" indent="-167438">
              <a:buFont typeface="Arial" panose="020B0604020202020204" pitchFamily="34" charset="0"/>
              <a:buChar char="•"/>
            </a:pPr>
            <a:r>
              <a:rPr lang="en-US" dirty="0"/>
              <a:t>Another way of looking at it is: "When the cook tastes the soup, that’s formative; when the guests taste the soup, that’s summative.” -quote by Robert Stakes.</a:t>
            </a:r>
            <a:endParaRPr lang="en-US" dirty="0">
              <a:solidFill>
                <a:srgbClr val="000000"/>
              </a:solidFill>
              <a:cs typeface="Arial" charset="0"/>
            </a:endParaRPr>
          </a:p>
          <a:p>
            <a:endParaRPr lang="en-US" dirty="0"/>
          </a:p>
          <a:p>
            <a:r>
              <a:rPr lang="en-US" b="1" dirty="0"/>
              <a:t>Activities  </a:t>
            </a:r>
            <a:endParaRPr lang="en-US" dirty="0"/>
          </a:p>
          <a:p>
            <a:pPr>
              <a:lnSpc>
                <a:spcPct val="115000"/>
              </a:lnSpc>
            </a:pPr>
            <a:endParaRPr lang="en-US" dirty="0">
              <a:solidFill>
                <a:srgbClr val="000000"/>
              </a:solidFill>
              <a:ea typeface="Times New Roman"/>
              <a:cs typeface="Calibri"/>
            </a:endParaRPr>
          </a:p>
          <a:p>
            <a:pPr>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55</a:t>
            </a:fld>
            <a:endParaRPr lang="en-US"/>
          </a:p>
        </p:txBody>
      </p:sp>
    </p:spTree>
    <p:extLst>
      <p:ext uri="{BB962C8B-B14F-4D97-AF65-F5344CB8AC3E}">
        <p14:creationId xmlns:p14="http://schemas.microsoft.com/office/powerpoint/2010/main" val="1799043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510" y="2828727"/>
            <a:ext cx="6226054" cy="5788739"/>
          </a:xfrm>
        </p:spPr>
        <p:txBody>
          <a:bodyPr/>
          <a:lstStyle/>
          <a:p>
            <a:r>
              <a:rPr lang="en-US" b="1" dirty="0"/>
              <a:t>Slide #53:  </a:t>
            </a:r>
            <a:r>
              <a:rPr lang="en-US" b="0" dirty="0"/>
              <a:t>Process</a:t>
            </a:r>
            <a:r>
              <a:rPr lang="en-US" b="0" baseline="0" dirty="0"/>
              <a:t> for Reaching Agreement</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 presenter notes.</a:t>
            </a:r>
            <a:endParaRPr lang="en-US" dirty="0"/>
          </a:p>
          <a:p>
            <a:pPr marL="223251" indent="-223251" defTabSz="893003">
              <a:buFont typeface="+mj-lt"/>
              <a:buAutoNum type="arabicPeriod"/>
              <a:defRPr/>
            </a:pPr>
            <a:r>
              <a:rPr lang="en-US" dirty="0"/>
              <a:t>Define Robert’s Rules of Order and the processes used in reaching consensus.</a:t>
            </a:r>
          </a:p>
          <a:p>
            <a:pPr marL="223251" indent="-223251" defTabSz="893003">
              <a:buFont typeface="+mj-lt"/>
              <a:buAutoNum type="arabicPeriod"/>
              <a:defRPr/>
            </a:pPr>
            <a:r>
              <a:rPr lang="en-US" dirty="0"/>
              <a:t>Lead</a:t>
            </a:r>
            <a:r>
              <a:rPr lang="en-US" baseline="0" dirty="0"/>
              <a:t> a review of terms and activity in activity/handout on Robert’s Rules of Order.</a:t>
            </a:r>
            <a:endParaRPr lang="en-US" dirty="0"/>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Sometimes one of the most difficult tasks for groups is reaching agreement on an issue.</a:t>
            </a:r>
          </a:p>
          <a:p>
            <a:pPr marL="167438" indent="-167438">
              <a:buFont typeface="Arial" panose="020B0604020202020204" pitchFamily="34" charset="0"/>
              <a:buChar char="•"/>
            </a:pPr>
            <a:r>
              <a:rPr lang="en-US" dirty="0">
                <a:solidFill>
                  <a:srgbClr val="000000"/>
                </a:solidFill>
                <a:ea typeface="Times New Roman"/>
                <a:cs typeface="Calibri"/>
              </a:rPr>
              <a:t>Parliamentary procedures may be used by groups to establish a process for managing discussions and reaching agreement.</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Voting is one way and the most formal way to reach agreement.  </a:t>
            </a:r>
          </a:p>
          <a:p>
            <a:pPr marL="167438" indent="-167438">
              <a:buFont typeface="Arial" panose="020B0604020202020204" pitchFamily="34" charset="0"/>
              <a:buChar char="•"/>
            </a:pPr>
            <a:r>
              <a:rPr lang="en-US" dirty="0">
                <a:solidFill>
                  <a:srgbClr val="000000"/>
                </a:solidFill>
                <a:ea typeface="Times New Roman"/>
                <a:cs typeface="Calibri"/>
              </a:rPr>
              <a:t>Using Robert’s Rules of Order is a tool that provides structure to the voting process. </a:t>
            </a:r>
          </a:p>
          <a:p>
            <a:pPr marL="167438" indent="-167438">
              <a:buFont typeface="Arial" panose="020B0604020202020204" pitchFamily="34" charset="0"/>
              <a:buChar char="•"/>
            </a:pPr>
            <a:r>
              <a:rPr lang="en-US" dirty="0">
                <a:solidFill>
                  <a:srgbClr val="000000"/>
                </a:solidFill>
                <a:ea typeface="Times New Roman"/>
                <a:cs typeface="Calibri"/>
              </a:rPr>
              <a:t>A majority of members must vote in favor for the motion to pass.  </a:t>
            </a:r>
          </a:p>
          <a:p>
            <a:pPr marL="167438" indent="-167438">
              <a:buFont typeface="Arial" panose="020B0604020202020204" pitchFamily="34" charset="0"/>
              <a:buChar char="•"/>
            </a:pPr>
            <a:r>
              <a:rPr lang="en-US" dirty="0">
                <a:solidFill>
                  <a:srgbClr val="000000"/>
                </a:solidFill>
                <a:ea typeface="Times New Roman"/>
                <a:cs typeface="Calibri"/>
              </a:rPr>
              <a:t>Meeting minutes typically document the decision-making process.</a:t>
            </a:r>
            <a:endParaRPr lang="en-US" dirty="0">
              <a:solidFill>
                <a:schemeClr val="tx1"/>
              </a:solidFill>
              <a:ea typeface="Times New Roman"/>
              <a:cs typeface="Times New Roman"/>
            </a:endParaRPr>
          </a:p>
          <a:p>
            <a:r>
              <a:rPr lang="en-US" dirty="0">
                <a:solidFill>
                  <a:srgbClr val="000000"/>
                </a:solidFill>
                <a:ea typeface="Times New Roman"/>
                <a:cs typeface="Calibri"/>
              </a:rPr>
              <a:t>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Another way groups create agreement is through consensus.   </a:t>
            </a:r>
          </a:p>
          <a:p>
            <a:pPr marL="167438" indent="-167438">
              <a:buFont typeface="Arial" panose="020B0604020202020204" pitchFamily="34" charset="0"/>
              <a:buChar char="•"/>
            </a:pPr>
            <a:r>
              <a:rPr lang="en-US" dirty="0">
                <a:solidFill>
                  <a:srgbClr val="000000"/>
                </a:solidFill>
                <a:ea typeface="Times New Roman"/>
                <a:cs typeface="Calibri"/>
              </a:rPr>
              <a:t>Consensus is when the whole group comes to a mutual agreement.  </a:t>
            </a:r>
          </a:p>
          <a:p>
            <a:pPr marL="167438" indent="-167438">
              <a:buFont typeface="Arial" panose="020B0604020202020204" pitchFamily="34" charset="0"/>
              <a:buChar char="•"/>
            </a:pPr>
            <a:r>
              <a:rPr lang="en-US" dirty="0">
                <a:solidFill>
                  <a:srgbClr val="000000"/>
                </a:solidFill>
                <a:ea typeface="Times New Roman"/>
                <a:cs typeface="Calibri"/>
              </a:rPr>
              <a:t>It is true compromise and can be a complicated, lengthy, yet rewarding process.  </a:t>
            </a:r>
          </a:p>
          <a:p>
            <a:pPr marL="167438" indent="-167438">
              <a:buFont typeface="Arial" panose="020B0604020202020204" pitchFamily="34" charset="0"/>
              <a:buChar char="•"/>
            </a:pPr>
            <a:r>
              <a:rPr lang="en-US" dirty="0">
                <a:solidFill>
                  <a:srgbClr val="000000"/>
                </a:solidFill>
                <a:ea typeface="Times New Roman"/>
                <a:cs typeface="Calibri"/>
              </a:rPr>
              <a:t>Consensus does not necessarily mean that everyone has gotten exactly the outcome they were desiring, but instead that an outcome was reached which is acceptable to everyone.  </a:t>
            </a:r>
          </a:p>
          <a:p>
            <a:pPr marL="167438" indent="-167438">
              <a:buFont typeface="Arial" panose="020B0604020202020204" pitchFamily="34" charset="0"/>
              <a:buChar char="•"/>
            </a:pPr>
            <a:r>
              <a:rPr lang="en-US" dirty="0">
                <a:solidFill>
                  <a:srgbClr val="000000"/>
                </a:solidFill>
                <a:ea typeface="Times New Roman"/>
                <a:cs typeface="Calibri"/>
              </a:rPr>
              <a:t>Consensus does have one advantage.  </a:t>
            </a:r>
          </a:p>
          <a:p>
            <a:pPr marL="167438" indent="-167438">
              <a:buFont typeface="Arial" panose="020B0604020202020204" pitchFamily="34" charset="0"/>
              <a:buChar char="•"/>
            </a:pPr>
            <a:r>
              <a:rPr lang="en-US" dirty="0">
                <a:solidFill>
                  <a:srgbClr val="000000"/>
                </a:solidFill>
                <a:ea typeface="Times New Roman"/>
                <a:cs typeface="Calibri"/>
              </a:rPr>
              <a:t>It has the potential to strengthen group relationships.  In true consensus, the key is compromise.  It involves combining proposals to achieve a better overall position that has more support.</a:t>
            </a:r>
          </a:p>
          <a:p>
            <a:r>
              <a:rPr lang="en-US" dirty="0"/>
              <a:t> </a:t>
            </a:r>
          </a:p>
          <a:p>
            <a:r>
              <a:rPr lang="en-US" b="1" dirty="0"/>
              <a:t>Activities  </a:t>
            </a:r>
            <a:endParaRPr lang="en-US" dirty="0"/>
          </a:p>
          <a:p>
            <a:r>
              <a:rPr lang="en-US" dirty="0"/>
              <a:t>Activity/Handout:</a:t>
            </a:r>
            <a:r>
              <a:rPr lang="en-US" baseline="0" dirty="0"/>
              <a:t> </a:t>
            </a:r>
            <a:r>
              <a:rPr lang="en-US" dirty="0"/>
              <a:t>Robert’s Rules of Order</a:t>
            </a:r>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56</a:t>
            </a:fld>
            <a:endParaRPr lang="en-US"/>
          </a:p>
        </p:txBody>
      </p:sp>
    </p:spTree>
    <p:extLst>
      <p:ext uri="{BB962C8B-B14F-4D97-AF65-F5344CB8AC3E}">
        <p14:creationId xmlns:p14="http://schemas.microsoft.com/office/powerpoint/2010/main" val="1250438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#54:  </a:t>
            </a:r>
            <a:r>
              <a:rPr lang="en-US" dirty="0"/>
              <a:t>Tips to Help be Effective</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 and slide.</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Even if the group has not found a process, you can!  </a:t>
            </a:r>
          </a:p>
          <a:p>
            <a:pPr marL="167438" indent="-167438" defTabSz="893003">
              <a:buFont typeface="Arial" panose="020B0604020202020204" pitchFamily="34" charset="0"/>
              <a:buChar char="•"/>
              <a:defRPr/>
            </a:pPr>
            <a:r>
              <a:rPr lang="en-US" dirty="0">
                <a:solidFill>
                  <a:srgbClr val="000000"/>
                </a:solidFill>
                <a:ea typeface="Times New Roman"/>
                <a:cs typeface="Calibri"/>
              </a:rPr>
              <a:t>All good processes are really just a plan for staying organized, taking action, and planning for the next steps.  </a:t>
            </a:r>
          </a:p>
          <a:p>
            <a:pPr marL="167438" indent="-167438" defTabSz="893003">
              <a:buFont typeface="Arial" panose="020B0604020202020204" pitchFamily="34" charset="0"/>
              <a:buChar char="•"/>
              <a:defRPr/>
            </a:pPr>
            <a:r>
              <a:rPr lang="en-US" dirty="0">
                <a:solidFill>
                  <a:srgbClr val="000000"/>
                </a:solidFill>
                <a:ea typeface="Times New Roman"/>
                <a:cs typeface="Calibri"/>
              </a:rPr>
              <a:t>Here are tips that may help you personally be effective. </a:t>
            </a:r>
            <a:r>
              <a:rPr lang="en-US" i="1" dirty="0">
                <a:solidFill>
                  <a:srgbClr val="000000"/>
                </a:solidFill>
                <a:ea typeface="Times New Roman"/>
                <a:cs typeface="Calibri"/>
              </a:rPr>
              <a:t>&lt;read slide&gt;</a:t>
            </a:r>
            <a:endParaRPr lang="en-US" i="1" dirty="0">
              <a:ea typeface="Times New Roman"/>
              <a:cs typeface="Times New Roman"/>
            </a:endParaRPr>
          </a:p>
          <a:p>
            <a:r>
              <a:rPr lang="en-US" dirty="0"/>
              <a:t> </a:t>
            </a:r>
          </a:p>
          <a:p>
            <a:r>
              <a:rPr lang="en-US" b="1" dirty="0"/>
              <a:t>Activities  </a:t>
            </a:r>
            <a:endParaRPr lang="en-US" dirty="0"/>
          </a:p>
          <a:p>
            <a:pPr defTabSz="920239">
              <a:defRPr/>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57</a:t>
            </a:fld>
            <a:endParaRPr lang="en-US"/>
          </a:p>
        </p:txBody>
      </p:sp>
    </p:spTree>
    <p:extLst>
      <p:ext uri="{BB962C8B-B14F-4D97-AF65-F5344CB8AC3E}">
        <p14:creationId xmlns:p14="http://schemas.microsoft.com/office/powerpoint/2010/main" val="1922878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#55:  </a:t>
            </a:r>
            <a:r>
              <a:rPr lang="en-US" dirty="0"/>
              <a:t>Section 3</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Conducting a Focus Group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(video 5:36)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https://www.youtube.com/watch?v=Auf9pkuCc8k</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 Brainstorming Techniques that Work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(video 3:12)</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https://www.youtube.com/watch?v=jNFBoBAAYuw</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to Write a Vision Statement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(video 5:35)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https://www.youtube.com/watch?v=ioY-YSOKBtY</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Visioning: Free Guide to Create a Clear Vision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https://onstrategyhq.com/resources/video-how-to-write-a-vision-statement/</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to Write a Mission Statement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(video 4:04)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https://www.youtube.com/watch?v=XtyCt83JLNY</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Mission Statements </a:t>
            </a:r>
            <a:r>
              <a:rPr kumimoji="0" lang="en-US" sz="2000" b="0" i="0" u="sng" strike="noStrike" kern="1200" cap="none" spc="0" normalizeH="0" baseline="0" noProof="0" dirty="0">
                <a:ln>
                  <a:noFill/>
                </a:ln>
                <a:solidFill>
                  <a:srgbClr val="3333FF"/>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http://www.missionstatements.com/</a:t>
            </a:r>
            <a:endParaRPr kumimoji="0" lang="en-US" sz="2000" b="0" i="0" u="sng" strike="noStrike" kern="1200" cap="none" spc="0" normalizeH="0" baseline="0" noProof="0" dirty="0">
              <a:ln>
                <a:noFill/>
              </a:ln>
              <a:solidFill>
                <a:srgbClr val="3333FF"/>
              </a:solidFill>
              <a:effectLst/>
              <a:uLnTx/>
              <a:uFillTx/>
              <a:latin typeface="Calibri" panose="020F0502020204030204"/>
              <a:ea typeface="+mn-ea"/>
              <a:cs typeface="+mn-cs"/>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Difference Between Mission &amp; Vision Statement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(video 5:14)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Calibri" panose="020F0502020204030204" pitchFamily="34" charset="0"/>
                <a:hlinkClick r:id="rId9">
                  <a:extLst>
                    <a:ext uri="{A12FA001-AC4F-418D-AE19-62706E023703}">
                      <ahyp:hlinkClr xmlns:ahyp="http://schemas.microsoft.com/office/drawing/2018/hyperlinkcolor" val="tx"/>
                    </a:ext>
                  </a:extLst>
                </a:hlinkClick>
              </a:rPr>
              <a:t>https://www.youtube.com/watch?v=DzhJNiQ3vMM</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Calibri" panose="020F0502020204030204" pitchFamily="34" charset="0"/>
            </a:endParaRPr>
          </a:p>
          <a:p>
            <a:pPr marL="393192"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Logic Models: Tool for Effective Program Planning, Evaluation, &amp; Monitoring </a:t>
            </a:r>
            <a:r>
              <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https://www2.ed.gov/about/offices/list/oese/oss/technicalassistance/easnlogicmodelstoolmonitoring.pdf</a:t>
            </a:r>
            <a:endParaRPr kumimoji="0" lang="en-US" sz="2000" b="0" i="0" u="none" strike="noStrike" kern="1200" cap="none" spc="0" normalizeH="0" baseline="0" noProof="0" dirty="0">
              <a:ln>
                <a:noFill/>
              </a:ln>
              <a:solidFill>
                <a:srgbClr val="3333FF"/>
              </a:solidFill>
              <a:effectLst/>
              <a:uLnTx/>
              <a:uFillTx/>
              <a:latin typeface="Calibri" panose="020F0502020204030204"/>
              <a:ea typeface="+mn-ea"/>
              <a:cs typeface="+mn-cs"/>
            </a:endParaRPr>
          </a:p>
          <a:p>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58</a:t>
            </a:fld>
            <a:endParaRPr lang="en-US"/>
          </a:p>
        </p:txBody>
      </p:sp>
    </p:spTree>
    <p:extLst>
      <p:ext uri="{BB962C8B-B14F-4D97-AF65-F5344CB8AC3E}">
        <p14:creationId xmlns:p14="http://schemas.microsoft.com/office/powerpoint/2010/main" val="17599614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#55:  </a:t>
            </a:r>
            <a:r>
              <a:rPr lang="en-US" dirty="0"/>
              <a:t>Section 3</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buFont typeface="Arial" panose="020B0604020202020204" pitchFamily="34" charset="0"/>
              <a:buChar char="•"/>
            </a:pPr>
            <a:r>
              <a:rPr lang="en-US" sz="1200" b="1" dirty="0"/>
              <a:t>OSEP Logic Model &amp; Conceptual Framework </a:t>
            </a:r>
            <a:r>
              <a:rPr lang="en-US" sz="1200" dirty="0">
                <a:solidFill>
                  <a:srgbClr val="3333FF"/>
                </a:solidFill>
                <a:hlinkClick r:id="rId3">
                  <a:extLst>
                    <a:ext uri="{A12FA001-AC4F-418D-AE19-62706E023703}">
                      <ahyp:hlinkClr xmlns:ahyp="http://schemas.microsoft.com/office/drawing/2018/hyperlinkcolor" val="tx"/>
                    </a:ext>
                  </a:extLst>
                </a:hlinkClick>
              </a:rPr>
              <a:t>https://osepideasthatwork.org/sites/default/files/documents/ConceptFrmwrkLModel+Defs2012.pdf</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S.M.A.R.T. Goals </a:t>
            </a:r>
            <a:r>
              <a:rPr lang="en-US" sz="1200" dirty="0"/>
              <a:t>(video 3:57) </a:t>
            </a:r>
            <a:r>
              <a:rPr lang="en-US" sz="1200" dirty="0">
                <a:solidFill>
                  <a:srgbClr val="3333FF"/>
                </a:solidFill>
                <a:hlinkClick r:id="rId4">
                  <a:extLst>
                    <a:ext uri="{A12FA001-AC4F-418D-AE19-62706E023703}">
                      <ahyp:hlinkClr xmlns:ahyp="http://schemas.microsoft.com/office/drawing/2018/hyperlinkcolor" val="tx"/>
                    </a:ext>
                  </a:extLst>
                </a:hlinkClick>
              </a:rPr>
              <a:t>https://www.youtube.com/watch?v=1-SvuFIQjK8</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WI Personnel Development Model </a:t>
            </a:r>
            <a:r>
              <a:rPr lang="en-US" sz="1200" dirty="0">
                <a:solidFill>
                  <a:srgbClr val="3333FF"/>
                </a:solidFill>
                <a:hlinkClick r:id="rId5">
                  <a:extLst>
                    <a:ext uri="{A12FA001-AC4F-418D-AE19-62706E023703}">
                      <ahyp:hlinkClr xmlns:ahyp="http://schemas.microsoft.com/office/drawing/2018/hyperlinkcolor" val="tx"/>
                    </a:ext>
                  </a:extLst>
                </a:hlinkClick>
              </a:rPr>
              <a:t>https://dpi.wi.gov/sites/default/files/imce/sped/pdf/wpdmtools.pdf</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How to Make an Action Plan </a:t>
            </a:r>
            <a:r>
              <a:rPr lang="en-US" sz="1200" dirty="0"/>
              <a:t>(video 3:12) </a:t>
            </a:r>
            <a:r>
              <a:rPr lang="en-US" sz="1200" dirty="0">
                <a:solidFill>
                  <a:srgbClr val="3333FF"/>
                </a:solidFill>
                <a:hlinkClick r:id="rId6">
                  <a:extLst>
                    <a:ext uri="{A12FA001-AC4F-418D-AE19-62706E023703}">
                      <ahyp:hlinkClr xmlns:ahyp="http://schemas.microsoft.com/office/drawing/2018/hyperlinkcolor" val="tx"/>
                    </a:ext>
                  </a:extLst>
                </a:hlinkClick>
              </a:rPr>
              <a:t>https://www.youtube.com/watch?v=lwoVRVgKg-o</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The Easy Guide to Developing an Action Plan </a:t>
            </a:r>
            <a:r>
              <a:rPr lang="en-US" sz="1200" dirty="0">
                <a:solidFill>
                  <a:srgbClr val="3333FF"/>
                </a:solidFill>
                <a:hlinkClick r:id="rId7">
                  <a:extLst>
                    <a:ext uri="{A12FA001-AC4F-418D-AE19-62706E023703}">
                      <ahyp:hlinkClr xmlns:ahyp="http://schemas.microsoft.com/office/drawing/2018/hyperlinkcolor" val="tx"/>
                    </a:ext>
                  </a:extLst>
                </a:hlinkClick>
              </a:rPr>
              <a:t>https://creately.com/blog/diagrams/how-to-write-an-action-plan/</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Leading by Convening </a:t>
            </a:r>
            <a:r>
              <a:rPr lang="en-US" sz="1200" dirty="0">
                <a:solidFill>
                  <a:srgbClr val="3333FF"/>
                </a:solidFill>
                <a:hlinkClick r:id="rId8">
                  <a:extLst>
                    <a:ext uri="{A12FA001-AC4F-418D-AE19-62706E023703}">
                      <ahyp:hlinkClr xmlns:ahyp="http://schemas.microsoft.com/office/drawing/2018/hyperlinkcolor" val="tx"/>
                    </a:ext>
                  </a:extLst>
                </a:hlinkClick>
              </a:rPr>
              <a:t>http://servingongroups.org/leading-by-convening</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Creating Agreement: Educators &amp; Parents Working Together </a:t>
            </a:r>
            <a:r>
              <a:rPr lang="en-US" sz="1200" u="sng" dirty="0">
                <a:solidFill>
                  <a:srgbClr val="3333FF"/>
                </a:solidFill>
                <a:hlinkClick r:id="rId9">
                  <a:extLst>
                    <a:ext uri="{A12FA001-AC4F-418D-AE19-62706E023703}">
                      <ahyp:hlinkClr xmlns:ahyp="http://schemas.microsoft.com/office/drawing/2018/hyperlinkcolor" val="tx"/>
                    </a:ext>
                  </a:extLst>
                </a:hlinkClick>
              </a:rPr>
              <a:t>https://dpi.wi.gov/sped/topics/agreement</a:t>
            </a:r>
            <a:endParaRPr lang="en-US" sz="1200" u="sng" dirty="0">
              <a:solidFill>
                <a:srgbClr val="3333FF"/>
              </a:solidFill>
            </a:endParaRPr>
          </a:p>
          <a:p>
            <a:pPr marL="393192" indent="-342900">
              <a:lnSpc>
                <a:spcPct val="120000"/>
              </a:lnSpc>
              <a:buFont typeface="Arial" panose="020B0604020202020204" pitchFamily="34" charset="0"/>
              <a:buChar char="•"/>
            </a:pPr>
            <a:r>
              <a:rPr lang="en-US" sz="1200" b="1" dirty="0"/>
              <a:t>Proposal-based Decision Making </a:t>
            </a:r>
            <a:r>
              <a:rPr lang="en-US" sz="1200" dirty="0"/>
              <a:t>(Video 3:43) </a:t>
            </a:r>
            <a:r>
              <a:rPr lang="en-US" sz="1200" dirty="0">
                <a:solidFill>
                  <a:srgbClr val="3333FF"/>
                </a:solidFill>
                <a:hlinkClick r:id="rId10">
                  <a:extLst>
                    <a:ext uri="{A12FA001-AC4F-418D-AE19-62706E023703}">
                      <ahyp:hlinkClr xmlns:ahyp="http://schemas.microsoft.com/office/drawing/2018/hyperlinkcolor" val="tx"/>
                    </a:ext>
                  </a:extLst>
                </a:hlinkClick>
              </a:rPr>
              <a:t>https://www.youtube.com/watch?v=-SYTkMv1J-E&amp;feature=youtu.be</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Robert’s Rules of Order </a:t>
            </a:r>
            <a:r>
              <a:rPr lang="en-US" sz="1200" u="sng" dirty="0">
                <a:solidFill>
                  <a:srgbClr val="3333FF"/>
                </a:solidFill>
                <a:hlinkClick r:id="rId11">
                  <a:extLst>
                    <a:ext uri="{A12FA001-AC4F-418D-AE19-62706E023703}">
                      <ahyp:hlinkClr xmlns:ahyp="http://schemas.microsoft.com/office/drawing/2018/hyperlinkcolor" val="tx"/>
                    </a:ext>
                  </a:extLst>
                </a:hlinkClick>
              </a:rPr>
              <a:t>http://www.robertsrules.com/</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Program Evaluation </a:t>
            </a:r>
            <a:r>
              <a:rPr lang="en-US" sz="1200" dirty="0"/>
              <a:t>(video 17:03) </a:t>
            </a:r>
            <a:r>
              <a:rPr lang="en-US" sz="1200" dirty="0">
                <a:solidFill>
                  <a:srgbClr val="3333FF"/>
                </a:solidFill>
                <a:hlinkClick r:id="rId12">
                  <a:extLst>
                    <a:ext uri="{A12FA001-AC4F-418D-AE19-62706E023703}">
                      <ahyp:hlinkClr xmlns:ahyp="http://schemas.microsoft.com/office/drawing/2018/hyperlinkcolor" val="tx"/>
                    </a:ext>
                  </a:extLst>
                </a:hlinkClick>
              </a:rPr>
              <a:t>https://www.youtube.com/watch?v=6ZEYgEv7EL4</a:t>
            </a:r>
            <a:endParaRPr lang="en-US" sz="1200" dirty="0">
              <a:solidFill>
                <a:srgbClr val="3333FF"/>
              </a:solidFill>
            </a:endParaRPr>
          </a:p>
          <a:p>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59</a:t>
            </a:fld>
            <a:endParaRPr lang="en-US"/>
          </a:p>
        </p:txBody>
      </p:sp>
    </p:spTree>
    <p:extLst>
      <p:ext uri="{BB962C8B-B14F-4D97-AF65-F5344CB8AC3E}">
        <p14:creationId xmlns:p14="http://schemas.microsoft.com/office/powerpoint/2010/main" val="219734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1738" y="557213"/>
            <a:ext cx="2290762" cy="1717675"/>
          </a:xfrm>
        </p:spPr>
      </p:sp>
      <p:sp>
        <p:nvSpPr>
          <p:cNvPr id="3" name="Notes Placeholder 2"/>
          <p:cNvSpPr>
            <a:spLocks noGrp="1"/>
          </p:cNvSpPr>
          <p:nvPr>
            <p:ph type="body" idx="1"/>
          </p:nvPr>
        </p:nvSpPr>
        <p:spPr>
          <a:xfrm>
            <a:off x="425510" y="2304256"/>
            <a:ext cx="6226054" cy="6459761"/>
          </a:xfrm>
        </p:spPr>
        <p:txBody>
          <a:bodyPr/>
          <a:lstStyle/>
          <a:p>
            <a:r>
              <a:rPr lang="en-US" b="1" dirty="0"/>
              <a:t>Slide #6:  </a:t>
            </a:r>
            <a:r>
              <a:rPr lang="en-US" dirty="0"/>
              <a:t>Research that supports the development of the Guidebook</a:t>
            </a:r>
          </a:p>
          <a:p>
            <a:r>
              <a:rPr lang="en-US" dirty="0"/>
              <a:t> </a:t>
            </a:r>
          </a:p>
          <a:p>
            <a:r>
              <a:rPr lang="en-US" b="1" dirty="0"/>
              <a:t>Procedural Directions:</a:t>
            </a:r>
            <a:endParaRPr lang="en-US" dirty="0"/>
          </a:p>
          <a:p>
            <a:pPr marL="223251" indent="-223251">
              <a:buFont typeface="+mj-lt"/>
              <a:buAutoNum type="arabicPeriod"/>
            </a:pPr>
            <a:r>
              <a:rPr lang="en-US" dirty="0"/>
              <a:t>Discuss family engagement and leadership as the purpose of Guidebook.</a:t>
            </a:r>
          </a:p>
          <a:p>
            <a:pPr marL="223251" indent="-223251">
              <a:buFont typeface="+mj-lt"/>
              <a:buAutoNum type="arabicPeriod"/>
            </a:pPr>
            <a:r>
              <a:rPr lang="en-US" dirty="0"/>
              <a:t>Share information from</a:t>
            </a:r>
            <a:r>
              <a:rPr lang="en-US" baseline="0" dirty="0"/>
              <a:t> the presenter notes.</a:t>
            </a:r>
            <a:endParaRPr lang="en-US" dirty="0"/>
          </a:p>
          <a:p>
            <a:pPr marL="223251" indent="-223251">
              <a:buFont typeface="+mj-lt"/>
              <a:buAutoNum type="arabicPeriod"/>
            </a:pPr>
            <a:r>
              <a:rPr lang="en-US" dirty="0"/>
              <a:t>Provide background Dr. Joyce Epstein’s research on family involvement. </a:t>
            </a:r>
            <a:endParaRPr lang="en-US" dirty="0">
              <a:solidFill>
                <a:srgbClr val="000000"/>
              </a:solidFill>
              <a:latin typeface="Arial" charset="0"/>
              <a:cs typeface="Arial" charset="0"/>
            </a:endParaRPr>
          </a:p>
          <a:p>
            <a:endParaRPr lang="en-US" b="1" dirty="0"/>
          </a:p>
          <a:p>
            <a:r>
              <a:rPr lang="en-US" b="1" dirty="0"/>
              <a:t>Presenter Notes:</a:t>
            </a:r>
            <a:endParaRPr lang="en-US" dirty="0"/>
          </a:p>
          <a:p>
            <a:pPr marL="167438" indent="-167438">
              <a:buFont typeface="Arial" panose="020B0604020202020204" pitchFamily="34" charset="0"/>
              <a:buChar char="•"/>
            </a:pPr>
            <a:r>
              <a:rPr lang="en-US" dirty="0"/>
              <a:t>The purpose of this workshop is to help support and increase participation of families on decision-making groups.  </a:t>
            </a:r>
          </a:p>
          <a:p>
            <a:pPr marL="167438" indent="-167438">
              <a:buFont typeface="Arial" panose="020B0604020202020204" pitchFamily="34" charset="0"/>
              <a:buChar char="•"/>
            </a:pPr>
            <a:r>
              <a:rPr lang="en-US" dirty="0"/>
              <a:t>Dr. Epstein and others have focused on the effects of family involvement and have come up with keys for successful school, family, and community partnerships.  The research have found: </a:t>
            </a:r>
          </a:p>
          <a:p>
            <a:pPr marL="624638" lvl="1" indent="-167438">
              <a:buFont typeface="Arial" panose="020B0604020202020204" pitchFamily="34" charset="0"/>
              <a:buChar char="•"/>
            </a:pPr>
            <a:r>
              <a:rPr lang="en-US" dirty="0"/>
              <a:t>children have better outcomes when families are involved in the decision-making process and </a:t>
            </a:r>
          </a:p>
          <a:p>
            <a:pPr marL="624638" lvl="1" indent="-167438">
              <a:buFont typeface="Arial" panose="020B0604020202020204" pitchFamily="34" charset="0"/>
              <a:buChar char="•"/>
            </a:pPr>
            <a:r>
              <a:rPr lang="en-US" dirty="0"/>
              <a:t>there needs to be support for families in decision-making groups  </a:t>
            </a:r>
          </a:p>
          <a:p>
            <a:pPr marL="167438" indent="-167438">
              <a:buFont typeface="Arial" panose="020B0604020202020204" pitchFamily="34" charset="0"/>
              <a:buChar char="•"/>
            </a:pPr>
            <a:r>
              <a:rPr lang="en-US" dirty="0"/>
              <a:t>Based on her research, Dr. Epstein identified 6 types of family involvement.  They are:</a:t>
            </a:r>
          </a:p>
          <a:p>
            <a:pPr marL="613940" lvl="1" indent="-167438">
              <a:buFont typeface="Arial" panose="020B0604020202020204" pitchFamily="34" charset="0"/>
              <a:buChar char="•"/>
            </a:pPr>
            <a:r>
              <a:rPr lang="en-US" dirty="0"/>
              <a:t>Parenting</a:t>
            </a:r>
          </a:p>
          <a:p>
            <a:pPr marL="613940" lvl="1" indent="-167438">
              <a:buFont typeface="Arial" panose="020B0604020202020204" pitchFamily="34" charset="0"/>
              <a:buChar char="•"/>
            </a:pPr>
            <a:r>
              <a:rPr lang="en-US" dirty="0"/>
              <a:t>Communicating</a:t>
            </a:r>
          </a:p>
          <a:p>
            <a:pPr marL="613940" lvl="1" indent="-167438">
              <a:buFont typeface="Arial" panose="020B0604020202020204" pitchFamily="34" charset="0"/>
              <a:buChar char="•"/>
            </a:pPr>
            <a:r>
              <a:rPr lang="en-US" dirty="0"/>
              <a:t>Volunteering</a:t>
            </a:r>
          </a:p>
          <a:p>
            <a:pPr marL="613940" lvl="1" indent="-167438">
              <a:buFont typeface="Arial" panose="020B0604020202020204" pitchFamily="34" charset="0"/>
              <a:buChar char="•"/>
            </a:pPr>
            <a:r>
              <a:rPr lang="en-US" dirty="0"/>
              <a:t>Learning at Home</a:t>
            </a:r>
          </a:p>
          <a:p>
            <a:pPr marL="613940" lvl="1" indent="-167438">
              <a:buFont typeface="Arial" panose="020B0604020202020204" pitchFamily="34" charset="0"/>
              <a:buChar char="•"/>
            </a:pPr>
            <a:r>
              <a:rPr lang="en-US" dirty="0"/>
              <a:t>Decision Making &amp;</a:t>
            </a:r>
          </a:p>
          <a:p>
            <a:pPr marL="613940" lvl="1" indent="-167438">
              <a:buFont typeface="Arial" panose="020B0604020202020204" pitchFamily="34" charset="0"/>
              <a:buChar char="•"/>
            </a:pPr>
            <a:r>
              <a:rPr lang="en-US" dirty="0"/>
              <a:t>Collaborating with the Community</a:t>
            </a:r>
          </a:p>
          <a:p>
            <a:pPr marL="167438" indent="-167438" defTabSz="893003">
              <a:buFont typeface="Arial" panose="020B0604020202020204" pitchFamily="34" charset="0"/>
              <a:buChar char="•"/>
              <a:defRPr/>
            </a:pPr>
            <a:r>
              <a:rPr lang="en-US" dirty="0"/>
              <a:t>All of the types are important.  This workshop focuses specifically on Decision Making.  </a:t>
            </a:r>
          </a:p>
          <a:p>
            <a:pPr marL="167438" indent="-167438">
              <a:buFont typeface="Arial" panose="020B0604020202020204" pitchFamily="34" charset="0"/>
              <a:buChar char="•"/>
            </a:pPr>
            <a:r>
              <a:rPr lang="en-US" dirty="0"/>
              <a:t>We are beginning to see a shift in thinking that emphasizes </a:t>
            </a:r>
            <a:r>
              <a:rPr lang="en-US" u="sng" dirty="0"/>
              <a:t>partnering</a:t>
            </a:r>
            <a:r>
              <a:rPr lang="en-US" dirty="0"/>
              <a:t> with families… not just asking parents to do what is needed at school.  Families are now regularly being invited into groups and committees that are working towards improved outcomes for kids.  What we’ve found though is that it’s not enough just to invite families to the table; the families need to be empowered to be active members of these groups.  </a:t>
            </a:r>
          </a:p>
          <a:p>
            <a:r>
              <a:rPr lang="en-US" dirty="0"/>
              <a:t> </a:t>
            </a:r>
          </a:p>
          <a:p>
            <a:r>
              <a:rPr lang="en-US" b="1" dirty="0"/>
              <a:t>Activities  </a:t>
            </a:r>
            <a:endParaRPr lang="en-US" dirty="0"/>
          </a:p>
          <a:p>
            <a:r>
              <a:rPr lang="en-US" dirty="0"/>
              <a:t>Handout:  Epstein’s Six Types of Family Involvement  </a:t>
            </a:r>
            <a:endParaRPr lang="en-US"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a:t>
            </a:fld>
            <a:endParaRPr lang="en-US"/>
          </a:p>
        </p:txBody>
      </p:sp>
    </p:spTree>
    <p:extLst>
      <p:ext uri="{BB962C8B-B14F-4D97-AF65-F5344CB8AC3E}">
        <p14:creationId xmlns:p14="http://schemas.microsoft.com/office/powerpoint/2010/main" val="1599989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#56: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#57:  </a:t>
            </a:r>
            <a:r>
              <a:rPr lang="en-US" dirty="0"/>
              <a:t>Section 4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cs typeface="Arial" charset="0"/>
              </a:rPr>
              <a:t>In this section about the tools groups use, we really get into the nuts and bolts of how groups operate.  </a:t>
            </a:r>
          </a:p>
          <a:p>
            <a:pPr marL="167438" indent="-167438" defTabSz="893003">
              <a:buFont typeface="Arial" panose="020B0604020202020204" pitchFamily="34" charset="0"/>
              <a:buChar char="•"/>
              <a:defRPr/>
            </a:pPr>
            <a:r>
              <a:rPr lang="en-US" dirty="0">
                <a:solidFill>
                  <a:srgbClr val="000000"/>
                </a:solidFill>
                <a:cs typeface="Arial" charset="0"/>
              </a:rPr>
              <a:t>Here is a list of tools groups use.  </a:t>
            </a:r>
          </a:p>
          <a:p>
            <a:pPr marL="167438" indent="-167438" defTabSz="893003">
              <a:buFont typeface="Arial" panose="020B0604020202020204" pitchFamily="34" charset="0"/>
              <a:buChar char="•"/>
              <a:defRPr/>
            </a:pPr>
            <a:r>
              <a:rPr lang="en-US" dirty="0">
                <a:solidFill>
                  <a:srgbClr val="000000"/>
                </a:solidFill>
                <a:cs typeface="Arial" charset="0"/>
              </a:rPr>
              <a:t>In the following slides, we will discuss these tools in further detail. </a:t>
            </a:r>
            <a:r>
              <a:rPr lang="en-US" dirty="0"/>
              <a:t> </a:t>
            </a:r>
          </a:p>
          <a:p>
            <a:endParaRPr lang="en-US" dirty="0"/>
          </a:p>
          <a:p>
            <a:r>
              <a:rPr lang="en-US" b="1" dirty="0"/>
              <a:t>Activities  </a:t>
            </a:r>
            <a:endParaRPr lang="en-US" dirty="0"/>
          </a:p>
          <a:p>
            <a:pPr defTabSz="946466" fontAlgn="base">
              <a:lnSpc>
                <a:spcPct val="80000"/>
              </a:lnSpc>
              <a:spcAft>
                <a:spcPct val="0"/>
              </a:spcAft>
              <a:defRPr/>
            </a:pPr>
            <a:endParaRPr lang="en-US" b="1"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61</a:t>
            </a:fld>
            <a:endParaRPr lang="en-US"/>
          </a:p>
        </p:txBody>
      </p:sp>
    </p:spTree>
    <p:extLst>
      <p:ext uri="{BB962C8B-B14F-4D97-AF65-F5344CB8AC3E}">
        <p14:creationId xmlns:p14="http://schemas.microsoft.com/office/powerpoint/2010/main" val="2340140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557213"/>
            <a:ext cx="2622550" cy="1966912"/>
          </a:xfrm>
        </p:spPr>
      </p:sp>
      <p:sp>
        <p:nvSpPr>
          <p:cNvPr id="3" name="Notes Placeholder 2"/>
          <p:cNvSpPr>
            <a:spLocks noGrp="1"/>
          </p:cNvSpPr>
          <p:nvPr>
            <p:ph type="body" idx="1"/>
          </p:nvPr>
        </p:nvSpPr>
        <p:spPr>
          <a:xfrm>
            <a:off x="425510" y="2608901"/>
            <a:ext cx="6226054" cy="5862015"/>
          </a:xfrm>
        </p:spPr>
        <p:txBody>
          <a:bodyPr/>
          <a:lstStyle/>
          <a:p>
            <a:r>
              <a:rPr lang="en-US" b="1" dirty="0"/>
              <a:t>Slide #58:  </a:t>
            </a:r>
            <a:r>
              <a:rPr lang="en-US" dirty="0"/>
              <a:t>Tools</a:t>
            </a:r>
            <a:r>
              <a:rPr lang="en-US" baseline="0" dirty="0"/>
              <a:t> Groups Use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p>
          <a:p>
            <a:pPr marL="223251" indent="-223251">
              <a:buFont typeface="+mj-lt"/>
              <a:buAutoNum type="arabicPeriod"/>
            </a:pPr>
            <a:r>
              <a:rPr lang="en-US" baseline="0" dirty="0"/>
              <a:t>Ask suggested activity question.</a:t>
            </a:r>
            <a:endParaRPr lang="en-US" dirty="0"/>
          </a:p>
          <a:p>
            <a:pPr defTabSz="946466" fontAlgn="base">
              <a:lnSpc>
                <a:spcPct val="80000"/>
              </a:lnSpc>
              <a:spcAft>
                <a:spcPct val="0"/>
              </a:spcAft>
              <a:defRPr/>
            </a:pPr>
            <a:endParaRPr lang="en-US" b="1" dirty="0">
              <a:solidFill>
                <a:srgbClr val="000000"/>
              </a:solidFill>
              <a:cs typeface="Arial" charset="0"/>
            </a:endParaRPr>
          </a:p>
          <a:p>
            <a:pPr defTabSz="946466" fontAlgn="base">
              <a:lnSpc>
                <a:spcPct val="80000"/>
              </a:lnSpc>
              <a:spcAft>
                <a:spcPct val="0"/>
              </a:spcAft>
              <a:defRPr/>
            </a:pPr>
            <a:r>
              <a:rPr lang="en-US" b="1" dirty="0">
                <a:solidFill>
                  <a:srgbClr val="000000"/>
                </a:solidFill>
                <a:cs typeface="Arial" charset="0"/>
              </a:rPr>
              <a:t>Presenter Notes:</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 meeting facilitator/leader/chairperson keeps discussion going and makes sure everyone is able to share.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To facilitate a meeting, there are some common strategies good facilitators have. (Information</a:t>
            </a:r>
            <a:r>
              <a:rPr lang="en-US" baseline="0" dirty="0">
                <a:solidFill>
                  <a:srgbClr val="000000"/>
                </a:solidFill>
                <a:cs typeface="Arial" charset="0"/>
              </a:rPr>
              <a:t> also found in Section 8).</a:t>
            </a:r>
            <a:r>
              <a:rPr lang="en-US" dirty="0">
                <a:solidFill>
                  <a:srgbClr val="000000"/>
                </a:solidFill>
                <a:cs typeface="Arial" charset="0"/>
              </a:rPr>
              <a:t> </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make everyone feel comfortable and valued.</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encourage participation by all members.</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prevent or manage conflict.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actively listen and observe the others in the</a:t>
            </a:r>
            <a:r>
              <a:rPr lang="en-US" baseline="0" dirty="0">
                <a:solidFill>
                  <a:srgbClr val="000000"/>
                </a:solidFill>
                <a:cs typeface="Arial" charset="0"/>
              </a:rPr>
              <a:t> group</a:t>
            </a:r>
            <a:r>
              <a:rPr lang="en-US" dirty="0">
                <a:solidFill>
                  <a:srgbClr val="000000"/>
                </a:solidFill>
                <a:cs typeface="Arial" charset="0"/>
              </a:rPr>
              <a: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ensure quality decisions are being made.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Finally, they make sure the meetings stay on track and the group is getting done what needs to be</a:t>
            </a:r>
            <a:r>
              <a:rPr lang="en-US" baseline="0" dirty="0">
                <a:solidFill>
                  <a:srgbClr val="000000"/>
                </a:solidFill>
                <a:cs typeface="Arial" charset="0"/>
              </a:rPr>
              <a:t> done</a:t>
            </a:r>
            <a:r>
              <a:rPr lang="en-US" dirty="0">
                <a:solidFill>
                  <a:srgbClr val="000000"/>
                </a:solidFill>
                <a:cs typeface="Arial" charset="0"/>
              </a:rPr>
              <a:t>.  </a:t>
            </a:r>
          </a:p>
          <a:p>
            <a:pPr marL="177462" indent="-177462" defTabSz="946466" fontAlgn="base">
              <a:lnSpc>
                <a:spcPct val="80000"/>
              </a:lnSpc>
              <a:spcAft>
                <a:spcPct val="0"/>
              </a:spcAft>
              <a:buFontTx/>
              <a:buChar char="-"/>
              <a:defRPr/>
            </a:pPr>
            <a:endParaRPr lang="en-US" dirty="0">
              <a:solidFill>
                <a:srgbClr val="000000"/>
              </a:solidFill>
              <a:cs typeface="Arial" charset="0"/>
            </a:endParaRP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Ground rules create an atmosphere where thoughts and</a:t>
            </a:r>
            <a:r>
              <a:rPr lang="en-US" baseline="0" dirty="0">
                <a:solidFill>
                  <a:srgbClr val="000000"/>
                </a:solidFill>
                <a:cs typeface="Arial" charset="0"/>
              </a:rPr>
              <a:t> perspective</a:t>
            </a:r>
            <a:r>
              <a:rPr lang="en-US" dirty="0">
                <a:solidFill>
                  <a:srgbClr val="000000"/>
                </a:solidFill>
                <a:cs typeface="Arial" charset="0"/>
              </a:rPr>
              <a:t>s can be openly shared.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Other</a:t>
            </a:r>
            <a:r>
              <a:rPr lang="en-US" baseline="0" dirty="0">
                <a:solidFill>
                  <a:srgbClr val="000000"/>
                </a:solidFill>
                <a:cs typeface="Arial" charset="0"/>
              </a:rPr>
              <a:t> terms for “ground rules” could include “working norms”, “group guidelines”, “group norms”, etc.</a:t>
            </a:r>
            <a:endParaRPr lang="en-US" dirty="0">
              <a:solidFill>
                <a:srgbClr val="000000"/>
              </a:solidFill>
              <a:cs typeface="Arial" charset="0"/>
            </a:endParaRP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It is helpful if the groups agrees on the rules and reviews them and possibly posting them at the beginning of each meeting.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Members may need reminders about the ground rules throughout the meetings too.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Some examples of ground rules are: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speak openly and honestly</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ask questions (sometimes families</a:t>
            </a:r>
            <a:r>
              <a:rPr lang="en-US" baseline="0" dirty="0">
                <a:solidFill>
                  <a:srgbClr val="000000"/>
                </a:solidFill>
                <a:cs typeface="Arial" charset="0"/>
              </a:rPr>
              <a:t> and others new to the group need that permission)</a:t>
            </a:r>
            <a:endParaRPr lang="en-US" dirty="0">
              <a:solidFill>
                <a:srgbClr val="000000"/>
              </a:solidFill>
              <a:cs typeface="Arial" charset="0"/>
            </a:endParaRP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be additive, not repetitive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listen carefully and respectfully to each person (no sidebars)</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keep comments brief and stay focused on task</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turn cellphones to silent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start and end on time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explore differences respectfully and look for common ground</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all shared information is confidential</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ea typeface="Times New Roman"/>
                <a:cs typeface="Times New Roman"/>
              </a:rPr>
              <a:t>Sometimes meetings are very formal and follow rules and procedures.  Other meetings are very informal and may feel more like a conversation.  It is important for groups to agree on how meetings will run.</a:t>
            </a:r>
            <a:endParaRPr lang="en-US" dirty="0"/>
          </a:p>
          <a:p>
            <a:endParaRPr lang="en-US" b="1" dirty="0"/>
          </a:p>
          <a:p>
            <a:r>
              <a:rPr lang="en-US" b="1" dirty="0"/>
              <a:t>Activities  </a:t>
            </a:r>
            <a:endParaRPr lang="en-US" dirty="0"/>
          </a:p>
          <a:p>
            <a:r>
              <a:rPr lang="en-US" dirty="0"/>
              <a:t>Question: What ground rules are important to you?</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62</a:t>
            </a:fld>
            <a:endParaRPr lang="en-US"/>
          </a:p>
        </p:txBody>
      </p:sp>
    </p:spTree>
    <p:extLst>
      <p:ext uri="{BB962C8B-B14F-4D97-AF65-F5344CB8AC3E}">
        <p14:creationId xmlns:p14="http://schemas.microsoft.com/office/powerpoint/2010/main" val="1913732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557213"/>
            <a:ext cx="2625725" cy="1968500"/>
          </a:xfrm>
        </p:spPr>
      </p:sp>
      <p:sp>
        <p:nvSpPr>
          <p:cNvPr id="3" name="Notes Placeholder 2"/>
          <p:cNvSpPr>
            <a:spLocks noGrp="1"/>
          </p:cNvSpPr>
          <p:nvPr>
            <p:ph type="body" idx="1"/>
          </p:nvPr>
        </p:nvSpPr>
        <p:spPr>
          <a:xfrm>
            <a:off x="425510" y="2608901"/>
            <a:ext cx="6226054" cy="5935290"/>
          </a:xfrm>
        </p:spPr>
        <p:txBody>
          <a:bodyPr/>
          <a:lstStyle/>
          <a:p>
            <a:r>
              <a:rPr lang="en-US" b="1" dirty="0"/>
              <a:t>Slide #59:  </a:t>
            </a:r>
            <a:r>
              <a:rPr lang="en-US" b="0" dirty="0"/>
              <a:t>Agenda</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E</a:t>
            </a:r>
            <a:r>
              <a:rPr lang="en-US" dirty="0">
                <a:solidFill>
                  <a:srgbClr val="000000"/>
                </a:solidFill>
                <a:cs typeface="Arial" charset="0"/>
              </a:rPr>
              <a:t>xamples of a formal and informal</a:t>
            </a:r>
            <a:r>
              <a:rPr lang="en-US" baseline="0" dirty="0">
                <a:solidFill>
                  <a:srgbClr val="000000"/>
                </a:solidFill>
                <a:cs typeface="Arial" charset="0"/>
              </a:rPr>
              <a:t> agenda are found in the Guidebook on pages 27 and 28</a:t>
            </a:r>
            <a:r>
              <a:rPr lang="en-US" dirty="0">
                <a:solidFill>
                  <a:srgbClr val="000000"/>
                </a:solidFill>
                <a:cs typeface="Arial" charset="0"/>
              </a:rPr>
              <a:t>.</a:t>
            </a:r>
            <a:endParaRPr lang="en-US" dirty="0"/>
          </a:p>
          <a:p>
            <a:pPr defTabSz="920154" fontAlgn="base">
              <a:spcAft>
                <a:spcPct val="0"/>
              </a:spcAft>
              <a:defRPr/>
            </a:pPr>
            <a:endParaRPr lang="en-US" b="1" dirty="0">
              <a:solidFill>
                <a:srgbClr val="000000"/>
              </a:solidFill>
              <a:cs typeface="Arial" charset="0"/>
            </a:endParaRPr>
          </a:p>
          <a:p>
            <a:pPr defTabSz="946466" fontAlgn="base">
              <a:spcAft>
                <a:spcPct val="0"/>
              </a:spcAft>
              <a:defRPr/>
            </a:pPr>
            <a:r>
              <a:rPr lang="en-US" b="1" dirty="0">
                <a:solidFill>
                  <a:srgbClr val="000000"/>
                </a:solidFill>
                <a:cs typeface="Arial" charset="0"/>
              </a:rPr>
              <a:t>Presenter Notes:</a:t>
            </a:r>
          </a:p>
          <a:p>
            <a:pPr marL="167438" indent="-167438">
              <a:buFont typeface="Arial" panose="020B0604020202020204" pitchFamily="34" charset="0"/>
              <a:buChar char="•"/>
            </a:pPr>
            <a:r>
              <a:rPr lang="en-US" dirty="0">
                <a:solidFill>
                  <a:srgbClr val="000000"/>
                </a:solidFill>
                <a:ea typeface="Times New Roman"/>
                <a:cs typeface="Times New Roman"/>
              </a:rPr>
              <a:t>An agenda is a roadmap for the meeting. </a:t>
            </a:r>
          </a:p>
          <a:p>
            <a:pPr marL="167438" indent="-167438">
              <a:buFont typeface="Arial" panose="020B0604020202020204" pitchFamily="34" charset="0"/>
              <a:buChar char="•"/>
            </a:pPr>
            <a:r>
              <a:rPr lang="en-US" dirty="0">
                <a:solidFill>
                  <a:srgbClr val="000000"/>
                </a:solidFill>
                <a:ea typeface="Times New Roman"/>
                <a:cs typeface="Times New Roman"/>
              </a:rPr>
              <a:t>Agendas can be formal or informal and should only included items to be discussed at the meeting.  </a:t>
            </a:r>
          </a:p>
          <a:p>
            <a:pPr marL="167438" indent="-167438">
              <a:buFont typeface="Arial" panose="020B0604020202020204" pitchFamily="34" charset="0"/>
              <a:buChar char="•"/>
            </a:pPr>
            <a:r>
              <a:rPr lang="en-US" dirty="0">
                <a:solidFill>
                  <a:srgbClr val="000000"/>
                </a:solidFill>
                <a:ea typeface="Times New Roman"/>
                <a:cs typeface="Times New Roman"/>
              </a:rPr>
              <a:t>Agendas</a:t>
            </a:r>
            <a:r>
              <a:rPr lang="en-US" baseline="0" dirty="0">
                <a:solidFill>
                  <a:srgbClr val="000000"/>
                </a:solidFill>
                <a:ea typeface="Times New Roman"/>
                <a:cs typeface="Times New Roman"/>
              </a:rPr>
              <a:t> are created by the group’s leader or the executive (or steering) committee.</a:t>
            </a:r>
            <a:endParaRPr lang="en-US" dirty="0">
              <a:solidFill>
                <a:srgbClr val="000000"/>
              </a:solidFill>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Many groups ask their members if they would like to add anything to the agenda before the meeting.  This is a good way to put your topics or issues in front of the group.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Agendas are </a:t>
            </a:r>
            <a:r>
              <a:rPr lang="en-US" u="sng" dirty="0">
                <a:solidFill>
                  <a:srgbClr val="000000"/>
                </a:solidFill>
                <a:ea typeface="Times New Roman"/>
                <a:cs typeface="Times New Roman"/>
              </a:rPr>
              <a:t>most</a:t>
            </a:r>
            <a:r>
              <a:rPr lang="en-US" dirty="0">
                <a:solidFill>
                  <a:srgbClr val="000000"/>
                </a:solidFill>
                <a:ea typeface="Times New Roman"/>
                <a:cs typeface="Times New Roman"/>
              </a:rPr>
              <a:t> useful if prepared in advance, preferably at</a:t>
            </a:r>
            <a:r>
              <a:rPr lang="en-US" baseline="0" dirty="0">
                <a:solidFill>
                  <a:srgbClr val="000000"/>
                </a:solidFill>
                <a:ea typeface="Times New Roman"/>
                <a:cs typeface="Times New Roman"/>
              </a:rPr>
              <a:t> least a</a:t>
            </a:r>
            <a:r>
              <a:rPr lang="en-US" dirty="0">
                <a:solidFill>
                  <a:srgbClr val="000000"/>
                </a:solidFill>
                <a:ea typeface="Times New Roman"/>
                <a:cs typeface="Times New Roman"/>
              </a:rPr>
              <a:t> few days before the meeting occurs.</a:t>
            </a:r>
          </a:p>
          <a:p>
            <a:pPr marL="167438" indent="-167438">
              <a:buFont typeface="Arial" panose="020B0604020202020204" pitchFamily="34" charset="0"/>
              <a:buChar char="•"/>
            </a:pPr>
            <a:r>
              <a:rPr lang="en-US" dirty="0">
                <a:solidFill>
                  <a:srgbClr val="000000"/>
                </a:solidFill>
                <a:ea typeface="Times New Roman"/>
                <a:cs typeface="Times New Roman"/>
              </a:rPr>
              <a:t>They are also most useful if they are followed during the meeting!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The meeting facilitator follows the agenda and does the following activities:</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During the opening, the facilitator will welcome participants and allow for introductions.  They are responsible for setting the tone and pace of the meeting.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The middle part of the agenda is where discussion and decisions occur.  The facilitator is responsible for keeping the group on task, assess the group's interest level, seek clarification of discussions and materials, provide feedback and enforce the ground rules.  It is important to keep things moving along smoothly.</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The conclusion of the meeting is usually a wrap up time where the group will identify next steps.  This includes setting agenda items for the next meeting as well as a meeting date, time, and location.</a:t>
            </a:r>
            <a:endParaRPr lang="en-US" dirty="0">
              <a:ea typeface="Times New Roman"/>
              <a:cs typeface="Times New Roman"/>
            </a:endParaRPr>
          </a:p>
          <a:p>
            <a:pPr marL="167438" indent="-167438">
              <a:buFont typeface="Arial" panose="020B0604020202020204" pitchFamily="34" charset="0"/>
              <a:buChar char="•"/>
            </a:pPr>
            <a:endParaRPr lang="en-US" dirty="0"/>
          </a:p>
          <a:p>
            <a:r>
              <a:rPr lang="en-US" b="1" dirty="0"/>
              <a:t>Activities  </a:t>
            </a:r>
            <a:endParaRPr lang="en-US" dirty="0"/>
          </a:p>
          <a:p>
            <a:pPr defTabSz="946466" fontAlgn="base">
              <a:lnSpc>
                <a:spcPct val="80000"/>
              </a:lnSpc>
              <a:spcAft>
                <a:spcPct val="0"/>
              </a:spcAft>
              <a:defRPr/>
            </a:pPr>
            <a:r>
              <a:rPr lang="en-US" dirty="0">
                <a:solidFill>
                  <a:srgbClr val="000000"/>
                </a:solidFill>
                <a:latin typeface="Arial" charset="0"/>
                <a:cs typeface="Arial" charset="0"/>
              </a:rPr>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63</a:t>
            </a:fld>
            <a:endParaRPr lang="en-US"/>
          </a:p>
        </p:txBody>
      </p:sp>
    </p:spTree>
    <p:extLst>
      <p:ext uri="{BB962C8B-B14F-4D97-AF65-F5344CB8AC3E}">
        <p14:creationId xmlns:p14="http://schemas.microsoft.com/office/powerpoint/2010/main" val="39321466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#60:  </a:t>
            </a:r>
            <a:r>
              <a:rPr lang="en-US" dirty="0"/>
              <a:t>Meeting Minutes</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to emphasize</a:t>
            </a:r>
            <a:r>
              <a:rPr lang="en-US" baseline="0" dirty="0"/>
              <a:t> reminder on slide.</a:t>
            </a:r>
            <a:endParaRPr lang="en-US" dirty="0"/>
          </a:p>
          <a:p>
            <a:pPr marL="223251" indent="-223251" defTabSz="893003">
              <a:buFont typeface="+mj-lt"/>
              <a:buAutoNum type="arabicPeriod"/>
              <a:defRPr/>
            </a:pPr>
            <a:r>
              <a:rPr lang="en-US" dirty="0"/>
              <a:t>Share information from the presenter notes.</a:t>
            </a:r>
            <a:r>
              <a:rPr lang="en-US" dirty="0">
                <a:solidFill>
                  <a:srgbClr val="000000"/>
                </a:solidFill>
                <a:cs typeface="Arial" charset="0"/>
              </a:rPr>
              <a:t> </a:t>
            </a:r>
          </a:p>
          <a:p>
            <a:pPr marL="223251" indent="-223251" defTabSz="893003">
              <a:buFont typeface="+mj-lt"/>
              <a:buAutoNum type="arabicPeriod"/>
              <a:defRPr/>
            </a:pPr>
            <a:r>
              <a:rPr lang="en-US" dirty="0">
                <a:solidFill>
                  <a:srgbClr val="000000"/>
                </a:solidFill>
                <a:cs typeface="Arial" charset="0"/>
              </a:rPr>
              <a:t>An example of meeting minutes is</a:t>
            </a:r>
            <a:r>
              <a:rPr lang="en-US" baseline="0" dirty="0">
                <a:solidFill>
                  <a:srgbClr val="000000"/>
                </a:solidFill>
                <a:cs typeface="Arial" charset="0"/>
              </a:rPr>
              <a:t> found in the Guidebook on page 30</a:t>
            </a:r>
            <a:r>
              <a:rPr lang="en-US" dirty="0">
                <a:solidFill>
                  <a:srgbClr val="000000"/>
                </a:solidFill>
                <a:cs typeface="Arial" charset="0"/>
              </a:rPr>
              <a:t>.</a:t>
            </a:r>
            <a:endParaRPr lang="en-US" dirty="0"/>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Times New Roman"/>
              </a:rPr>
              <a:t>At each meeting someone should be responsible for taking the meeting minutes or informal</a:t>
            </a:r>
            <a:r>
              <a:rPr lang="en-US" baseline="0" dirty="0">
                <a:solidFill>
                  <a:srgbClr val="000000"/>
                </a:solidFill>
                <a:ea typeface="Times New Roman"/>
                <a:cs typeface="Times New Roman"/>
              </a:rPr>
              <a:t> </a:t>
            </a:r>
            <a:r>
              <a:rPr lang="en-US" dirty="0">
                <a:solidFill>
                  <a:srgbClr val="000000"/>
                </a:solidFill>
                <a:ea typeface="Times New Roman"/>
                <a:cs typeface="Times New Roman"/>
              </a:rPr>
              <a:t>notes.  </a:t>
            </a:r>
          </a:p>
          <a:p>
            <a:pPr marL="167438" indent="-167438">
              <a:buFont typeface="Arial" panose="020B0604020202020204" pitchFamily="34" charset="0"/>
              <a:buChar char="•"/>
            </a:pPr>
            <a:r>
              <a:rPr lang="en-US" dirty="0">
                <a:solidFill>
                  <a:srgbClr val="000000"/>
                </a:solidFill>
                <a:ea typeface="Times New Roman"/>
                <a:cs typeface="Times New Roman"/>
              </a:rPr>
              <a:t>They are the summary of what happened in the meeting and are the record of that meeting.  </a:t>
            </a:r>
          </a:p>
          <a:p>
            <a:pPr marL="167438" indent="-167438">
              <a:buFont typeface="Arial" panose="020B0604020202020204" pitchFamily="34" charset="0"/>
              <a:buChar char="•"/>
            </a:pPr>
            <a:r>
              <a:rPr lang="en-US" dirty="0">
                <a:solidFill>
                  <a:srgbClr val="000000"/>
                </a:solidFill>
                <a:ea typeface="Times New Roman"/>
                <a:cs typeface="Times New Roman"/>
              </a:rPr>
              <a:t>They record the decisions that were made and the actions to follow-up on. </a:t>
            </a:r>
          </a:p>
          <a:p>
            <a:pPr marL="167438" indent="-167438">
              <a:buFont typeface="Arial" panose="020B0604020202020204" pitchFamily="34" charset="0"/>
              <a:buChar char="•"/>
            </a:pP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One of your roles on a group will be to make sure that meeting minutes from the last meeting are accurate.  </a:t>
            </a:r>
          </a:p>
          <a:p>
            <a:pPr marL="167438" indent="-167438">
              <a:buFont typeface="Arial" panose="020B0604020202020204" pitchFamily="34" charset="0"/>
              <a:buChar char="•"/>
            </a:pPr>
            <a:r>
              <a:rPr lang="en-US" dirty="0">
                <a:solidFill>
                  <a:srgbClr val="000000"/>
                </a:solidFill>
                <a:ea typeface="Times New Roman"/>
                <a:cs typeface="Times New Roman"/>
              </a:rPr>
              <a:t>Between meetings the minutes are typed and distributed to the members of the group for their review.  </a:t>
            </a:r>
          </a:p>
          <a:p>
            <a:pPr marL="167438" indent="-167438">
              <a:buFont typeface="Arial" panose="020B0604020202020204" pitchFamily="34" charset="0"/>
              <a:buChar char="•"/>
            </a:pPr>
            <a:r>
              <a:rPr lang="en-US" dirty="0">
                <a:solidFill>
                  <a:srgbClr val="000000"/>
                </a:solidFill>
                <a:ea typeface="Times New Roman"/>
                <a:cs typeface="Times New Roman"/>
              </a:rPr>
              <a:t>At the beginning of each meeting, the previous meeting minutes will be reviewed.  </a:t>
            </a:r>
          </a:p>
          <a:p>
            <a:pPr marL="167438" indent="-167438">
              <a:buFont typeface="Arial" panose="020B0604020202020204" pitchFamily="34" charset="0"/>
              <a:buChar char="•"/>
            </a:pPr>
            <a:r>
              <a:rPr lang="en-US" dirty="0">
                <a:solidFill>
                  <a:srgbClr val="000000"/>
                </a:solidFill>
                <a:ea typeface="Times New Roman"/>
                <a:cs typeface="Times New Roman"/>
              </a:rPr>
              <a:t>Corrections or additions may be made and then the minutes are “approved”.</a:t>
            </a:r>
            <a:endParaRPr lang="en-US" dirty="0">
              <a:ea typeface="Times New Roman"/>
              <a:cs typeface="Times New Roman"/>
            </a:endParaRPr>
          </a:p>
          <a:p>
            <a:pPr marL="167438" indent="-167438">
              <a:buFont typeface="Arial" panose="020B0604020202020204" pitchFamily="34" charset="0"/>
              <a:buChar char="•"/>
            </a:pP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Groups that receive any type of government funding should make sure that their meeting minutes are made available to the public in some way.  </a:t>
            </a:r>
          </a:p>
          <a:p>
            <a:pPr marL="167438" indent="-167438">
              <a:buFont typeface="Arial" panose="020B0604020202020204" pitchFamily="34" charset="0"/>
              <a:buChar char="•"/>
            </a:pPr>
            <a:endParaRPr lang="en-US" dirty="0">
              <a:solidFill>
                <a:srgbClr val="000000"/>
              </a:solidFill>
              <a:ea typeface="Times New Roman"/>
              <a:cs typeface="Times New Roman"/>
            </a:endParaRPr>
          </a:p>
          <a:p>
            <a:pPr marL="167438" marR="0" indent="-167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Remember</a:t>
            </a:r>
            <a:r>
              <a:rPr lang="en-US" baseline="0" dirty="0">
                <a:solidFill>
                  <a:srgbClr val="000000"/>
                </a:solidFill>
                <a:ea typeface="Times New Roman"/>
                <a:cs typeface="Times New Roman"/>
              </a:rPr>
              <a:t> to still take your own notes of the meeting!</a:t>
            </a:r>
            <a:r>
              <a:rPr lang="en-US" dirty="0">
                <a:solidFill>
                  <a:srgbClr val="000000"/>
                </a:solidFill>
                <a:ea typeface="Times New Roman"/>
                <a:cs typeface="Times New Roman"/>
              </a:rPr>
              <a:t> </a:t>
            </a:r>
            <a:endParaRPr lang="en-US" dirty="0">
              <a:ea typeface="Times New Roman"/>
              <a:cs typeface="Times New Roman"/>
            </a:endParaRPr>
          </a:p>
          <a:p>
            <a:r>
              <a:rPr lang="en-US" dirty="0">
                <a:ea typeface="Times New Roman"/>
                <a:cs typeface="Times New Roman"/>
              </a:rPr>
              <a:t> </a:t>
            </a:r>
            <a:r>
              <a:rPr lang="en-US" dirty="0"/>
              <a:t> </a:t>
            </a:r>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64</a:t>
            </a:fld>
            <a:endParaRPr lang="en-US"/>
          </a:p>
        </p:txBody>
      </p:sp>
    </p:spTree>
    <p:extLst>
      <p:ext uri="{BB962C8B-B14F-4D97-AF65-F5344CB8AC3E}">
        <p14:creationId xmlns:p14="http://schemas.microsoft.com/office/powerpoint/2010/main" val="33640902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#61:  </a:t>
            </a:r>
            <a:r>
              <a:rPr lang="en-US" b="0" dirty="0"/>
              <a:t>Meeting</a:t>
            </a:r>
            <a:r>
              <a:rPr lang="en-US" b="0" baseline="0" dirty="0"/>
              <a:t> </a:t>
            </a:r>
            <a:r>
              <a:rPr lang="en-US" dirty="0"/>
              <a:t>Time Management</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 and slide.</a:t>
            </a:r>
            <a:endParaRPr lang="en-US" dirty="0"/>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If a meeting is running over the time limit, you could suggest that the topic be continued at the next meeting.</a:t>
            </a:r>
            <a:endParaRPr lang="en-US" dirty="0">
              <a:ea typeface="Times New Roman"/>
              <a:cs typeface="Times New Roman"/>
            </a:endParaRPr>
          </a:p>
          <a:p>
            <a:pPr marL="167438" indent="-167438">
              <a:lnSpc>
                <a:spcPct val="115000"/>
              </a:lnSpc>
              <a:buFont typeface="Arial" panose="020B0604020202020204" pitchFamily="34" charset="0"/>
              <a:buChar char="•"/>
            </a:pPr>
            <a:r>
              <a:rPr lang="en-US" dirty="0">
                <a:solidFill>
                  <a:srgbClr val="000000"/>
                </a:solidFill>
                <a:ea typeface="Times New Roman"/>
                <a:cs typeface="Calibri"/>
              </a:rPr>
              <a:t>If meetings continue to run over time, you may ask the group:</a:t>
            </a:r>
            <a:r>
              <a:rPr lang="en-US" dirty="0">
                <a:latin typeface="Times New Roman"/>
                <a:ea typeface="Times New Roman"/>
                <a:cs typeface="Times New Roman"/>
              </a:rPr>
              <a:t>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Is the agenda too full?</a:t>
            </a:r>
            <a:r>
              <a:rPr lang="en-US" dirty="0">
                <a:latin typeface="Times New Roman"/>
                <a:ea typeface="Times New Roman"/>
                <a:cs typeface="Times New Roman"/>
              </a:rPr>
              <a:t>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 ground rules need to be established?</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Does there need to be a “time keeper”?</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Does more time need to be scheduled for meetings?</a:t>
            </a:r>
            <a:r>
              <a:rPr lang="en-US" dirty="0"/>
              <a:t> </a:t>
            </a:r>
          </a:p>
          <a:p>
            <a:endParaRPr lang="en-US" dirty="0"/>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65</a:t>
            </a:fld>
            <a:endParaRPr lang="en-US"/>
          </a:p>
        </p:txBody>
      </p:sp>
    </p:spTree>
    <p:extLst>
      <p:ext uri="{BB962C8B-B14F-4D97-AF65-F5344CB8AC3E}">
        <p14:creationId xmlns:p14="http://schemas.microsoft.com/office/powerpoint/2010/main" val="2589943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#62:  </a:t>
            </a:r>
            <a:r>
              <a:rPr lang="en-US" dirty="0"/>
              <a:t>Written Guidance</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slides.</a:t>
            </a:r>
          </a:p>
          <a:p>
            <a:pPr marL="223251" indent="-223251">
              <a:buFont typeface="+mj-lt"/>
              <a:buAutoNum type="arabicPeriod"/>
            </a:pPr>
            <a:r>
              <a:rPr lang="en-US" baseline="0" dirty="0"/>
              <a:t>Conduct suggested activity.</a:t>
            </a:r>
            <a:endParaRPr lang="en-US" dirty="0"/>
          </a:p>
          <a:p>
            <a:endParaRPr lang="en-US" dirty="0"/>
          </a:p>
          <a:p>
            <a:r>
              <a:rPr lang="en-US" b="1" dirty="0"/>
              <a:t>Presenter Notes:</a:t>
            </a: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Written guidance helps individuals know how to interact with the group. </a:t>
            </a: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All of the business your group does must conform with group's written guidance. </a:t>
            </a:r>
            <a:endParaRPr lang="en-US" dirty="0">
              <a:ea typeface="Times New Roman"/>
              <a:cs typeface="Times New Roman"/>
            </a:endParaRP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Written guidance may include the following.</a:t>
            </a: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Bylaws which are designed to help a group function in an orderly manner and can be considered the group's operating manual.  </a:t>
            </a:r>
          </a:p>
          <a:p>
            <a:pPr marL="613940" lvl="1" indent="-167438">
              <a:lnSpc>
                <a:spcPct val="80000"/>
              </a:lnSpc>
              <a:buFont typeface="Arial" panose="020B0604020202020204" pitchFamily="34" charset="0"/>
              <a:buChar char="•"/>
            </a:pP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Policies differ from rules or laws.  While laws can compel or prohibit a behavior, a policy typically guides actions toward those that are most likely to achieve a desired outcome.”.  Robert's Rules of Oder for meetings is a policy.</a:t>
            </a:r>
          </a:p>
          <a:p>
            <a:pPr marL="613940" lvl="1" indent="-167438">
              <a:lnSpc>
                <a:spcPct val="80000"/>
              </a:lnSpc>
              <a:buFont typeface="Arial" panose="020B0604020202020204" pitchFamily="34" charset="0"/>
              <a:buChar char="•"/>
            </a:pP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Procedures and protocols are detailed, step-by-step instructions instructing how to complete a specific task. While policies describe the rules of an organization, a procedure describes in detail how a policy is translated into action. Both policies and procedures contribute to the overall efficiency and effectiveness of an organization by providing clearly written operational standards or guidelines. They are usually developed by those who oversee carrying out those decisions. </a:t>
            </a:r>
            <a:endParaRPr lang="en-US" dirty="0">
              <a:solidFill>
                <a:schemeClr val="tx1"/>
              </a:solidFill>
              <a:ea typeface="Times New Roman"/>
              <a:cs typeface="Times New Roman"/>
            </a:endParaRPr>
          </a:p>
          <a:p>
            <a:pPr marL="167438" indent="-167438">
              <a:lnSpc>
                <a:spcPct val="80000"/>
              </a:lnSpc>
              <a:buFont typeface="Arial" panose="020B0604020202020204" pitchFamily="34" charset="0"/>
              <a:buChar char="•"/>
            </a:pPr>
            <a:endParaRPr lang="en-US" dirty="0">
              <a:solidFill>
                <a:schemeClr val="tx1"/>
              </a:solidFill>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Compacts are like agreements.  Groups can find it helpful to write a statement of common purpose, goals, and actions they will commit to.  By writing the information down and having everyone sign the agreement, it becomes very clear how they will share the responsibility.  Reviewing the compact will help keep the group focused and also helps them see what they have accomplished together. </a:t>
            </a:r>
          </a:p>
          <a:p>
            <a:pPr lvl="1">
              <a:lnSpc>
                <a:spcPct val="80000"/>
              </a:lnSpc>
            </a:pPr>
            <a:r>
              <a:rPr lang="en-US" dirty="0">
                <a:latin typeface="Times New Roman"/>
                <a:ea typeface="Times New Roman"/>
                <a:cs typeface="Times New Roman"/>
              </a:rPr>
              <a:t> </a:t>
            </a:r>
            <a:r>
              <a:rPr lang="en-US" dirty="0"/>
              <a:t> </a:t>
            </a:r>
          </a:p>
          <a:p>
            <a:r>
              <a:rPr lang="en-US" b="1" dirty="0"/>
              <a:t>Activities  </a:t>
            </a:r>
            <a:endParaRPr lang="en-US" dirty="0"/>
          </a:p>
          <a:p>
            <a:r>
              <a:rPr lang="en-US" dirty="0"/>
              <a:t>Activity:  Scavenger</a:t>
            </a:r>
            <a:r>
              <a:rPr lang="en-US" baseline="0" dirty="0"/>
              <a:t> Hunt</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66</a:t>
            </a:fld>
            <a:endParaRPr lang="en-US"/>
          </a:p>
        </p:txBody>
      </p:sp>
    </p:spTree>
    <p:extLst>
      <p:ext uri="{BB962C8B-B14F-4D97-AF65-F5344CB8AC3E}">
        <p14:creationId xmlns:p14="http://schemas.microsoft.com/office/powerpoint/2010/main" val="31023973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#63:  </a:t>
            </a:r>
            <a:r>
              <a:rPr lang="en-US" dirty="0"/>
              <a:t>Open</a:t>
            </a:r>
            <a:r>
              <a:rPr lang="en-US" baseline="0" dirty="0"/>
              <a:t> vs. Closed Meetings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presenter</a:t>
            </a:r>
            <a:r>
              <a:rPr lang="en-US" baseline="0" dirty="0"/>
              <a:t> notes and slides.</a:t>
            </a:r>
            <a:endParaRPr lang="en-US" dirty="0"/>
          </a:p>
          <a:p>
            <a:endParaRPr lang="en-US" dirty="0"/>
          </a:p>
          <a:p>
            <a:pPr defTabSz="920154" fontAlgn="base">
              <a:lnSpc>
                <a:spcPct val="80000"/>
              </a:lnSpc>
              <a:spcAft>
                <a:spcPct val="0"/>
              </a:spcAft>
              <a:defRPr/>
            </a:pPr>
            <a:r>
              <a:rPr lang="en-US" b="1" dirty="0">
                <a:solidFill>
                  <a:srgbClr val="000000"/>
                </a:solidFill>
                <a:latin typeface="Arial" charset="0"/>
                <a:cs typeface="Arial" charset="0"/>
              </a:rPr>
              <a:t>Presenter Notes:</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Some groups are required to conduct their meetings openly.  There are times, though, that a group may need to discuss issues privately.</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Open meetings are open to anyone who wants to attend.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The public is invited to listen to the group’s discussion.</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They</a:t>
            </a:r>
            <a:r>
              <a:rPr lang="en-US" baseline="0" dirty="0">
                <a:solidFill>
                  <a:srgbClr val="000000"/>
                </a:solidFill>
                <a:cs typeface="Arial" charset="0"/>
              </a:rPr>
              <a:t> </a:t>
            </a:r>
            <a:r>
              <a:rPr lang="en-US" dirty="0">
                <a:solidFill>
                  <a:srgbClr val="000000"/>
                </a:solidFill>
                <a:cs typeface="Arial" charset="0"/>
              </a:rPr>
              <a:t>MAY</a:t>
            </a:r>
            <a:r>
              <a:rPr lang="en-US" baseline="0" dirty="0">
                <a:solidFill>
                  <a:srgbClr val="000000"/>
                </a:solidFill>
                <a:cs typeface="Arial" charset="0"/>
              </a:rPr>
              <a:t> also be</a:t>
            </a:r>
            <a:r>
              <a:rPr lang="en-US" dirty="0">
                <a:solidFill>
                  <a:srgbClr val="000000"/>
                </a:solidFill>
                <a:cs typeface="Arial" charset="0"/>
              </a:rPr>
              <a:t> given an opportunity to share their views on topics during a scheduled public participation</a:t>
            </a:r>
            <a:r>
              <a:rPr lang="en-US" baseline="0" dirty="0">
                <a:solidFill>
                  <a:srgbClr val="000000"/>
                </a:solidFill>
                <a:cs typeface="Arial" charset="0"/>
              </a:rPr>
              <a:t> time (also known as public comment, citizen forum, or citizen input)</a:t>
            </a:r>
            <a:r>
              <a:rPr lang="en-US" dirty="0">
                <a:solidFill>
                  <a:srgbClr val="000000"/>
                </a:solidFill>
                <a:cs typeface="Arial" charset="0"/>
              </a:rPr>
              <a:t>.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Open meetings build trust and credibility in your work as a group.</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Closed sessions may be used by a group when it is not appropriate for the public or non-members to listen to discussion on an agenda item.  There are certain topics that groups need to deal with in closed sessions.  They are personnel issues and confidential information.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Meeting minutes should not detail closed session topics.  Instead they may simply state that group went into closed session at, say, 3:30pm to discuss confidential information</a:t>
            </a:r>
            <a:r>
              <a:rPr lang="en-US" dirty="0">
                <a:solidFill>
                  <a:srgbClr val="000000"/>
                </a:solidFill>
                <a:latin typeface="Arial" charset="0"/>
                <a:cs typeface="Arial" charset="0"/>
              </a:rPr>
              <a:t>.</a:t>
            </a:r>
            <a:r>
              <a:rPr lang="en-US" dirty="0"/>
              <a:t> </a:t>
            </a:r>
          </a:p>
          <a:p>
            <a:endParaRPr lang="en-US" dirty="0"/>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67</a:t>
            </a:fld>
            <a:endParaRPr lang="en-US"/>
          </a:p>
        </p:txBody>
      </p:sp>
    </p:spTree>
    <p:extLst>
      <p:ext uri="{BB962C8B-B14F-4D97-AF65-F5344CB8AC3E}">
        <p14:creationId xmlns:p14="http://schemas.microsoft.com/office/powerpoint/2010/main" val="4915240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#64:  </a:t>
            </a:r>
            <a:r>
              <a:rPr lang="en-US" dirty="0"/>
              <a:t>Unproductive</a:t>
            </a:r>
            <a:r>
              <a:rPr lang="en-US" baseline="0" dirty="0"/>
              <a:t> Meetings</a:t>
            </a:r>
            <a:endParaRPr lang="en-US" dirty="0"/>
          </a:p>
          <a:p>
            <a:r>
              <a:rPr lang="en-US" dirty="0"/>
              <a:t> </a:t>
            </a:r>
          </a:p>
          <a:p>
            <a:r>
              <a:rPr lang="en-US" b="1" dirty="0"/>
              <a:t>Procedural Directions:</a:t>
            </a:r>
            <a:endParaRPr lang="en-US" dirty="0"/>
          </a:p>
          <a:p>
            <a:pPr marL="223251" marR="0" indent="-223251"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Share example from presenter notes of the MCI network study.</a:t>
            </a:r>
          </a:p>
          <a:p>
            <a:pPr marL="223251" indent="-223251">
              <a:buFont typeface="+mj-lt"/>
              <a:buAutoNum type="arabicPeriod"/>
            </a:pPr>
            <a:r>
              <a:rPr lang="en-US" dirty="0"/>
              <a:t>Allow time for participants to review the list of reasons for unproductive meetings.</a:t>
            </a:r>
          </a:p>
          <a:p>
            <a:pPr marL="223251" indent="-223251">
              <a:buFont typeface="+mj-lt"/>
              <a:buAutoNum type="arabicPeriod"/>
            </a:pPr>
            <a:r>
              <a:rPr lang="en-US" dirty="0"/>
              <a:t>Ask suggested activity question.</a:t>
            </a:r>
          </a:p>
          <a:p>
            <a:endParaRPr lang="en-US" dirty="0"/>
          </a:p>
          <a:p>
            <a:r>
              <a:rPr lang="en-US" b="1" dirty="0"/>
              <a:t>Presenter Notes:</a:t>
            </a:r>
          </a:p>
          <a:p>
            <a:pPr marL="167438" indent="-167438" fontAlgn="base">
              <a:buFont typeface="Arial" panose="020B0604020202020204" pitchFamily="34" charset="0"/>
              <a:buChar char="•"/>
            </a:pPr>
            <a:r>
              <a:rPr lang="en-US" dirty="0"/>
              <a:t>Most professionals who meet on a regular basis admit to daydreaming (91%), missing meetings (96%) or missing parts of meetings (95%). A large percentage (73%) say they have brought other work to meetings and 39% say they have dozed during meetings.</a:t>
            </a:r>
            <a:r>
              <a:rPr lang="en-US" baseline="0" dirty="0"/>
              <a:t>  </a:t>
            </a:r>
            <a:r>
              <a:rPr lang="en-US" sz="1000" dirty="0"/>
              <a:t>(A network MCI Conferencing White Paper, </a:t>
            </a:r>
            <a:r>
              <a:rPr lang="en-US" sz="1000" i="1" dirty="0"/>
              <a:t>Meetings in America: A study of trends, costs and attitudes toward business travel, teleconferencing, and their impact on productivity</a:t>
            </a:r>
            <a:r>
              <a:rPr lang="en-US" sz="1000" dirty="0"/>
              <a:t> (Greenwich, CT: INFOCOMM, 1998), 10.)</a:t>
            </a:r>
          </a:p>
          <a:p>
            <a:pPr fontAlgn="base"/>
            <a:r>
              <a:rPr lang="en-US" dirty="0"/>
              <a:t> </a:t>
            </a:r>
          </a:p>
          <a:p>
            <a:pPr marL="167438" indent="-167438" fontAlgn="base">
              <a:buFont typeface="Arial" panose="020B0604020202020204" pitchFamily="34" charset="0"/>
              <a:buChar char="•"/>
            </a:pPr>
            <a:r>
              <a:rPr lang="en-US" dirty="0"/>
              <a:t>There are many reasons why meetings are unproductive.  </a:t>
            </a:r>
          </a:p>
          <a:p>
            <a:pPr marL="167438" indent="-167438" fontAlgn="base">
              <a:buFont typeface="Arial" panose="020B0604020202020204" pitchFamily="34" charset="0"/>
              <a:buChar char="•"/>
            </a:pPr>
            <a:r>
              <a:rPr lang="en-US" dirty="0"/>
              <a:t>Some common reasons are…</a:t>
            </a:r>
          </a:p>
          <a:p>
            <a:pPr marL="624638" lvl="1" indent="-167438" fontAlgn="base">
              <a:buFont typeface="Arial" panose="020B0604020202020204" pitchFamily="34" charset="0"/>
              <a:buChar char="•"/>
            </a:pPr>
            <a:r>
              <a:rPr lang="en-US" dirty="0"/>
              <a:t>participants aren’t prepared the meeting, </a:t>
            </a:r>
          </a:p>
          <a:p>
            <a:pPr marL="624638" lvl="1" indent="-167438" fontAlgn="base">
              <a:buFont typeface="Arial" panose="020B0604020202020204" pitchFamily="34" charset="0"/>
              <a:buChar char="•"/>
            </a:pPr>
            <a:r>
              <a:rPr lang="en-US" dirty="0"/>
              <a:t>an agenda isn’t given in advance,  </a:t>
            </a:r>
          </a:p>
          <a:p>
            <a:pPr marL="624638" lvl="1" indent="-167438" fontAlgn="base">
              <a:buFont typeface="Arial" panose="020B0604020202020204" pitchFamily="34" charset="0"/>
              <a:buChar char="•"/>
            </a:pPr>
            <a:r>
              <a:rPr lang="en-US" dirty="0"/>
              <a:t>the group doesn’t follow the agenda, </a:t>
            </a:r>
          </a:p>
          <a:p>
            <a:pPr marL="624638" lvl="1" indent="-167438" fontAlgn="base">
              <a:buFont typeface="Arial" panose="020B0604020202020204" pitchFamily="34" charset="0"/>
              <a:buChar char="•"/>
            </a:pPr>
            <a:r>
              <a:rPr lang="en-US" dirty="0"/>
              <a:t>not everyone feels like their voices are being heard, </a:t>
            </a:r>
          </a:p>
          <a:p>
            <a:pPr marL="624638" lvl="1" indent="-167438" fontAlgn="base">
              <a:buFont typeface="Arial" panose="020B0604020202020204" pitchFamily="34" charset="0"/>
              <a:buChar char="•"/>
            </a:pPr>
            <a:r>
              <a:rPr lang="en-US" dirty="0"/>
              <a:t>data is lacking or not used in making decisions, </a:t>
            </a:r>
          </a:p>
          <a:p>
            <a:pPr marL="624638" lvl="1" indent="-167438" fontAlgn="base">
              <a:buFont typeface="Arial" panose="020B0604020202020204" pitchFamily="34" charset="0"/>
              <a:buChar char="•"/>
            </a:pPr>
            <a:r>
              <a:rPr lang="en-US" dirty="0"/>
              <a:t>no action items are given, </a:t>
            </a:r>
          </a:p>
          <a:p>
            <a:pPr marL="624638" lvl="1" indent="-167438" fontAlgn="base">
              <a:buFont typeface="Arial" panose="020B0604020202020204" pitchFamily="34" charset="0"/>
              <a:buChar char="•"/>
            </a:pPr>
            <a:r>
              <a:rPr lang="en-US" dirty="0"/>
              <a:t>or if there are action items, no timelines, deadlines or follow-ups are set.  </a:t>
            </a:r>
          </a:p>
          <a:p>
            <a:r>
              <a:rPr lang="en-US" dirty="0"/>
              <a:t> </a:t>
            </a:r>
          </a:p>
          <a:p>
            <a:r>
              <a:rPr lang="en-US" b="1" dirty="0"/>
              <a:t>Activities  </a:t>
            </a:r>
            <a:endParaRPr lang="en-US" dirty="0"/>
          </a:p>
          <a:p>
            <a:pPr defTabSz="893003">
              <a:defRPr/>
            </a:pPr>
            <a:r>
              <a:rPr lang="en-US" dirty="0"/>
              <a:t>Question:  Do any of these reasons for unproductive meetings resonate with you?</a:t>
            </a:r>
          </a:p>
          <a:p>
            <a:pPr defTabSz="920154" fontAlgn="base">
              <a:spcAft>
                <a:spcPct val="0"/>
              </a:spcAft>
              <a:defRPr/>
            </a:pPr>
            <a:endParaRPr lang="en-US" b="1" dirty="0">
              <a:solidFill>
                <a:prstClr val="black"/>
              </a:solidFill>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68</a:t>
            </a:fld>
            <a:endParaRPr lang="en-US"/>
          </a:p>
        </p:txBody>
      </p:sp>
    </p:spTree>
    <p:extLst>
      <p:ext uri="{BB962C8B-B14F-4D97-AF65-F5344CB8AC3E}">
        <p14:creationId xmlns:p14="http://schemas.microsoft.com/office/powerpoint/2010/main" val="34629293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#65:  </a:t>
            </a:r>
            <a:r>
              <a:rPr lang="en-US" dirty="0"/>
              <a:t>Section 4</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dirty="0">
                <a:cs typeface="Calibri" panose="020F0502020204030204" pitchFamily="34" charset="0"/>
              </a:rPr>
              <a:t>How to Facilitate Your First Meeting </a:t>
            </a:r>
            <a:r>
              <a:rPr lang="en-US" sz="1200" dirty="0">
                <a:cs typeface="Calibri" panose="020F0502020204030204" pitchFamily="34" charset="0"/>
              </a:rPr>
              <a:t>(Video 6:07)</a:t>
            </a:r>
            <a:r>
              <a:rPr lang="en-US" sz="1200" dirty="0">
                <a:cs typeface="Calibri" panose="020F0502020204030204" pitchFamily="34" charset="0"/>
                <a:hlinkClick r:id="rId3"/>
              </a:rPr>
              <a:t> https://www.youtube.com/watch?v=oPZJQ-Mhwq0</a:t>
            </a:r>
            <a:endParaRPr lang="en-US" sz="1200" dirty="0">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How to Run a Virtual Meeting </a:t>
            </a:r>
            <a:r>
              <a:rPr lang="en-US" sz="1200" dirty="0">
                <a:solidFill>
                  <a:srgbClr val="212529"/>
                </a:solidFill>
                <a:cs typeface="Calibri" panose="020F0502020204030204" pitchFamily="34" charset="0"/>
              </a:rPr>
              <a:t>(Video 5:07) </a:t>
            </a:r>
            <a:r>
              <a:rPr lang="en-US" sz="1200" dirty="0">
                <a:solidFill>
                  <a:srgbClr val="212529"/>
                </a:solidFill>
                <a:cs typeface="Calibri" panose="020F0502020204030204" pitchFamily="34" charset="0"/>
                <a:hlinkClick r:id="rId4"/>
              </a:rPr>
              <a:t>https://www.youtube.com/watch?v=NPVTLroz2Ck</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Ground Rules for Effective Meetings </a:t>
            </a:r>
            <a:r>
              <a:rPr lang="en-US" sz="1200" dirty="0">
                <a:solidFill>
                  <a:srgbClr val="212529"/>
                </a:solidFill>
                <a:cs typeface="Calibri" panose="020F0502020204030204" pitchFamily="34" charset="0"/>
              </a:rPr>
              <a:t>(Video 6:51) </a:t>
            </a:r>
            <a:r>
              <a:rPr lang="en-US" sz="1200" dirty="0">
                <a:solidFill>
                  <a:srgbClr val="212529"/>
                </a:solidFill>
                <a:cs typeface="Calibri" panose="020F0502020204030204" pitchFamily="34" charset="0"/>
                <a:hlinkClick r:id="rId5"/>
              </a:rPr>
              <a:t>https://www.youtube.com/watch?v=Mm5YLxZrdgk</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8 Ground Rules for Great Meetings </a:t>
            </a:r>
            <a:r>
              <a:rPr lang="en-US" sz="1200" dirty="0">
                <a:solidFill>
                  <a:srgbClr val="212529"/>
                </a:solidFill>
                <a:cs typeface="Calibri" panose="020F0502020204030204" pitchFamily="34" charset="0"/>
                <a:hlinkClick r:id="rId6"/>
              </a:rPr>
              <a:t>https://hbr.org/2016/06/8-ground-rules-for-great-meetings</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t>Mind Tools on problem solving, decision making, and practical creativity </a:t>
            </a:r>
            <a:r>
              <a:rPr lang="en-US" sz="1200" u="sng" dirty="0">
                <a:hlinkClick r:id="rId7"/>
              </a:rPr>
              <a:t>http://www.mindtools.com/pages/article/newTMC_00.htm</a:t>
            </a:r>
            <a:endParaRPr lang="en-US" sz="1200" dirty="0"/>
          </a:p>
          <a:p>
            <a:pPr marL="393192" indent="-347472">
              <a:lnSpc>
                <a:spcPct val="120000"/>
              </a:lnSpc>
              <a:spcBef>
                <a:spcPts val="0"/>
              </a:spcBef>
            </a:pPr>
            <a:r>
              <a:rPr lang="en-US" sz="1200" b="1" dirty="0">
                <a:cs typeface="Calibri" panose="020F0502020204030204" pitchFamily="34" charset="0"/>
              </a:rPr>
              <a:t>How To Write Minutes of Meeting Effectively </a:t>
            </a:r>
            <a:r>
              <a:rPr lang="en-US" sz="1200" dirty="0">
                <a:solidFill>
                  <a:srgbClr val="212529"/>
                </a:solidFill>
                <a:cs typeface="Calibri" panose="020F0502020204030204" pitchFamily="34" charset="0"/>
                <a:hlinkClick r:id="rId8"/>
              </a:rPr>
              <a:t>https://www.lifehack.org/804185/meeting-minutes</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How to Write a Good Board Report </a:t>
            </a:r>
            <a:r>
              <a:rPr lang="en-US" sz="1200" dirty="0">
                <a:cs typeface="Calibri" panose="020F0502020204030204" pitchFamily="34" charset="0"/>
                <a:hlinkClick r:id="rId9"/>
              </a:rPr>
              <a:t>https://blog.joangarry.com/board-report-template/</a:t>
            </a:r>
            <a:endParaRPr lang="en-US" sz="1200" dirty="0">
              <a:cs typeface="Calibri" panose="020F0502020204030204" pitchFamily="34" charset="0"/>
            </a:endParaRP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69</a:t>
            </a:fld>
            <a:endParaRPr lang="en-US"/>
          </a:p>
        </p:txBody>
      </p:sp>
    </p:spTree>
    <p:extLst>
      <p:ext uri="{BB962C8B-B14F-4D97-AF65-F5344CB8AC3E}">
        <p14:creationId xmlns:p14="http://schemas.microsoft.com/office/powerpoint/2010/main" val="75769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a:xfrm>
            <a:off x="646830" y="2975278"/>
            <a:ext cx="5783416" cy="5061946"/>
          </a:xfrm>
        </p:spPr>
        <p:txBody>
          <a:bodyPr/>
          <a:lstStyle/>
          <a:p>
            <a:r>
              <a:rPr lang="en-US" b="1" dirty="0"/>
              <a:t>Slide #7:  </a:t>
            </a:r>
            <a:r>
              <a:rPr lang="en-US" b="0" dirty="0"/>
              <a:t>Family</a:t>
            </a:r>
            <a:r>
              <a:rPr lang="en-US" dirty="0"/>
              <a:t> &amp; Professional video clips about family engagement</a:t>
            </a:r>
          </a:p>
          <a:p>
            <a:r>
              <a:rPr lang="en-US" dirty="0"/>
              <a:t> </a:t>
            </a:r>
          </a:p>
          <a:p>
            <a:r>
              <a:rPr lang="en-US" b="1" dirty="0"/>
              <a:t>Procedural Directions:</a:t>
            </a:r>
            <a:endParaRPr lang="en-US" dirty="0"/>
          </a:p>
          <a:p>
            <a:pPr marL="223251" indent="-223251">
              <a:buFont typeface="+mj-lt"/>
              <a:buAutoNum type="arabicPeriod"/>
            </a:pPr>
            <a:r>
              <a:rPr lang="en-US" dirty="0"/>
              <a:t>Show video clips if time permits and your computer is connected to speakers or an audio system. </a:t>
            </a:r>
          </a:p>
          <a:p>
            <a:pPr fontAlgn="base"/>
            <a:endParaRPr lang="en-US" b="1" dirty="0"/>
          </a:p>
          <a:p>
            <a:pPr fontAlgn="base"/>
            <a:r>
              <a:rPr lang="en-US" b="1" dirty="0"/>
              <a:t>Presenter Notes:</a:t>
            </a:r>
            <a:endParaRPr lang="en-US" dirty="0"/>
          </a:p>
          <a:p>
            <a:pPr marL="167438" indent="-167438" fontAlgn="base">
              <a:buFont typeface="Arial" panose="020B0604020202020204" pitchFamily="34" charset="0"/>
              <a:buChar char="•"/>
            </a:pPr>
            <a:r>
              <a:rPr lang="en-US" dirty="0"/>
              <a:t>Family engagement is an issue that is gaining momentum at the national level.  </a:t>
            </a:r>
          </a:p>
          <a:p>
            <a:pPr marL="167438" indent="-167438" fontAlgn="base">
              <a:buFont typeface="Arial" panose="020B0604020202020204" pitchFamily="34" charset="0"/>
              <a:buChar char="•"/>
            </a:pPr>
            <a:r>
              <a:rPr lang="en-US" dirty="0"/>
              <a:t>These clips are from the National Parental Information Resource Center policy forum on family, school, and community engagement held on November 9, 2010.</a:t>
            </a:r>
          </a:p>
          <a:p>
            <a:r>
              <a:rPr lang="en-US" i="1" dirty="0"/>
              <a:t> </a:t>
            </a:r>
            <a:r>
              <a:rPr lang="en-US" dirty="0"/>
              <a:t> </a:t>
            </a:r>
          </a:p>
          <a:p>
            <a:r>
              <a:rPr lang="en-US" b="1" dirty="0"/>
              <a:t>Activities  </a:t>
            </a:r>
            <a:endParaRPr lang="en-US" dirty="0"/>
          </a:p>
          <a:p>
            <a:r>
              <a:rPr lang="en-US" dirty="0"/>
              <a:t>Video Clips:</a:t>
            </a:r>
          </a:p>
          <a:p>
            <a:r>
              <a:rPr lang="en-US" dirty="0"/>
              <a:t>     The Family Perspective - Watch Pearce-Tate video clip (00:59:12). http://www.nationalpirc.org/engagement_forum/highlights-panel4.html</a:t>
            </a:r>
          </a:p>
          <a:p>
            <a:r>
              <a:rPr lang="en-US" dirty="0"/>
              <a:t>     The Professional Perspective - Watch </a:t>
            </a:r>
            <a:r>
              <a:rPr lang="en-US" dirty="0" err="1"/>
              <a:t>Mirr</a:t>
            </a:r>
            <a:r>
              <a:rPr lang="en-US" dirty="0"/>
              <a:t> video clip (01:13:24). http://www.nationalpirc.org/engagement_forum/highlights-panel1.html </a:t>
            </a:r>
          </a:p>
          <a:p>
            <a:pPr defTabSz="894699">
              <a:defRPr/>
            </a:pPr>
            <a:endParaRPr lang="en-US" dirty="0">
              <a:solidFill>
                <a:prstClr val="black"/>
              </a:solidFill>
              <a:cs typeface="Arial" pitchFamily="34" charset="0"/>
            </a:endParaRPr>
          </a:p>
        </p:txBody>
      </p:sp>
      <p:sp>
        <p:nvSpPr>
          <p:cNvPr id="4" name="Slide Number Placeholder 3"/>
          <p:cNvSpPr>
            <a:spLocks noGrp="1"/>
          </p:cNvSpPr>
          <p:nvPr>
            <p:ph type="sldNum" sz="quarter" idx="10"/>
          </p:nvPr>
        </p:nvSpPr>
        <p:spPr>
          <a:xfrm>
            <a:off x="4008705" y="8575140"/>
            <a:ext cx="3066732" cy="451406"/>
          </a:xfrm>
          <a:prstGeom prst="rect">
            <a:avLst/>
          </a:prstGeom>
        </p:spPr>
        <p:txBody>
          <a:bodyPr/>
          <a:lstStyle/>
          <a:p>
            <a:fld id="{9E11DDAA-A1F5-4E1C-B954-0239D65EACA8}" type="slidenum">
              <a:rPr lang="en-US" smtClean="0"/>
              <a:t>7</a:t>
            </a:fld>
            <a:endParaRPr lang="en-US"/>
          </a:p>
        </p:txBody>
      </p:sp>
    </p:spTree>
    <p:extLst>
      <p:ext uri="{BB962C8B-B14F-4D97-AF65-F5344CB8AC3E}">
        <p14:creationId xmlns:p14="http://schemas.microsoft.com/office/powerpoint/2010/main" val="4139616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#65:  </a:t>
            </a:r>
            <a:r>
              <a:rPr lang="en-US" dirty="0"/>
              <a:t>Section 4</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kern="1800" dirty="0">
                <a:latin typeface="Calibri" panose="020F0502020204030204" pitchFamily="34" charset="0"/>
                <a:ea typeface="Times New Roman" panose="02020603050405020304" pitchFamily="18" charset="0"/>
                <a:cs typeface="Calibri" panose="020F0502020204030204" pitchFamily="34" charset="0"/>
              </a:rPr>
              <a:t>Four Major Causes for Zoom Fatigue &amp; Their Solutions </a:t>
            </a:r>
            <a:r>
              <a:rPr lang="en-US" sz="1200" u="sng" spc="-15" dirty="0">
                <a:solidFill>
                  <a:srgbClr val="737373"/>
                </a:solidFill>
                <a:latin typeface="Calibri" panose="020F0502020204030204" pitchFamily="34" charset="0"/>
                <a:ea typeface="Times New Roman" panose="02020603050405020304" pitchFamily="18" charset="0"/>
                <a:cs typeface="Calibri" panose="020F0502020204030204" pitchFamily="34" charset="0"/>
                <a:hlinkClick r:id="rId3"/>
              </a:rPr>
              <a:t>https://www.forbes.com/sites/francesbridges/2021/03/30/stanford-researchers-identify-four-major-causes-for-zoom-fatigue-and-their-solutions/?sh=3b98d07157d7</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Wisconsin’s Open Meetings Law </a:t>
            </a:r>
            <a:r>
              <a:rPr lang="en-US" sz="1200" dirty="0">
                <a:latin typeface="Calibri" panose="020F0502020204030204" pitchFamily="34" charset="0"/>
                <a:cs typeface="Calibri" panose="020F0502020204030204" pitchFamily="34" charset="0"/>
                <a:hlinkClick r:id="rId4"/>
              </a:rPr>
              <a:t>https://www.doj.state.wi.us/sites/default/files/office-open-government/Resources/OML-GUIDE.pdf</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Nonprofit Bylaws </a:t>
            </a:r>
            <a:r>
              <a:rPr lang="en-US" sz="1200" dirty="0">
                <a:latin typeface="Calibri" panose="020F0502020204030204" pitchFamily="34" charset="0"/>
                <a:cs typeface="Calibri" panose="020F0502020204030204" pitchFamily="34" charset="0"/>
              </a:rPr>
              <a:t>(Templates) </a:t>
            </a:r>
            <a:r>
              <a:rPr lang="en-US" sz="1200" dirty="0">
                <a:latin typeface="Calibri" panose="020F0502020204030204" pitchFamily="34" charset="0"/>
                <a:cs typeface="Calibri" panose="020F0502020204030204" pitchFamily="34" charset="0"/>
                <a:hlinkClick r:id="rId5"/>
              </a:rPr>
              <a:t>https://form1023.org/how-to-draft-nonprofit-bylaws-with-examples</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Why You Should Put Policies &amp; Procedures in Writing </a:t>
            </a:r>
            <a:r>
              <a:rPr lang="en-US" sz="1200" u="sng" dirty="0">
                <a:latin typeface="Calibri" panose="020F0502020204030204" pitchFamily="34" charset="0"/>
                <a:cs typeface="Calibri" panose="020F0502020204030204" pitchFamily="34" charset="0"/>
                <a:hlinkClick r:id="rId6"/>
              </a:rPr>
              <a:t>https://www.mml.org/pdf/resources/publications/ebooks/GLV_Hamdbook_by_chapter/CH%2013%20Importance%20of%20Written%20Policies%20and%20Procedures%20x.pdf</a:t>
            </a:r>
            <a:endParaRPr lang="en-US" sz="12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Policies and Procedures </a:t>
            </a:r>
            <a:r>
              <a:rPr lang="en-US" sz="1200" u="sng" dirty="0">
                <a:latin typeface="Calibri" panose="020F0502020204030204" pitchFamily="34" charset="0"/>
                <a:cs typeface="Calibri" panose="020F0502020204030204" pitchFamily="34" charset="0"/>
                <a:hlinkClick r:id="rId7"/>
              </a:rPr>
              <a:t>http://www.mycommittee.com/BestPractice/Committees/Policiesandprocedures/tabid/248/Default.aspx</a:t>
            </a:r>
            <a:endParaRPr lang="en-US" sz="12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highlight>
                  <a:srgbClr val="FFFF00"/>
                </a:highlight>
                <a:latin typeface="Calibri" panose="020F0502020204030204" pitchFamily="34" charset="0"/>
                <a:cs typeface="Calibri" panose="020F0502020204030204" pitchFamily="34" charset="0"/>
              </a:rPr>
              <a:t>Policies &amp; Procedures Handbook (</a:t>
            </a:r>
            <a:r>
              <a:rPr lang="en-US" sz="1200" b="1" dirty="0" err="1">
                <a:highlight>
                  <a:srgbClr val="FFFF00"/>
                </a:highlight>
                <a:latin typeface="Calibri" panose="020F0502020204030204" pitchFamily="34" charset="0"/>
                <a:cs typeface="Calibri" panose="020F0502020204030204" pitchFamily="34" charset="0"/>
              </a:rPr>
              <a:t>Americorps</a:t>
            </a:r>
            <a:r>
              <a:rPr lang="en-US" sz="1200" b="1" dirty="0">
                <a:highlight>
                  <a:srgbClr val="FFFF00"/>
                </a:highlight>
                <a:latin typeface="Calibri" panose="020F0502020204030204" pitchFamily="34" charset="0"/>
                <a:cs typeface="Calibri" panose="020F0502020204030204" pitchFamily="34" charset="0"/>
              </a:rPr>
              <a:t> Sample) </a:t>
            </a:r>
            <a:r>
              <a:rPr lang="en-US" sz="1200" dirty="0">
                <a:highlight>
                  <a:srgbClr val="FFFF00"/>
                </a:highlight>
                <a:latin typeface="Calibri" panose="020F0502020204030204" pitchFamily="34" charset="0"/>
                <a:cs typeface="Calibri" panose="020F0502020204030204" pitchFamily="34" charset="0"/>
                <a:hlinkClick r:id="rId8"/>
              </a:rPr>
              <a:t>https://www.americorps.gov/sites/default/files/document/Member%20Handbook-2021_10.28.21_1.pdf</a:t>
            </a:r>
            <a:r>
              <a:rPr lang="en-US" sz="1200" dirty="0">
                <a:highlight>
                  <a:srgbClr val="FFFF00"/>
                </a:highlight>
                <a:latin typeface="Calibri" panose="020F0502020204030204" pitchFamily="34" charset="0"/>
                <a:cs typeface="Calibri" panose="020F0502020204030204" pitchFamily="34" charset="0"/>
              </a:rPr>
              <a:t> </a:t>
            </a: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Mind Tools </a:t>
            </a:r>
            <a:r>
              <a:rPr lang="en-US" sz="1200" dirty="0">
                <a:latin typeface="Calibri" panose="020F0502020204030204" pitchFamily="34" charset="0"/>
                <a:cs typeface="Calibri" panose="020F0502020204030204" pitchFamily="34" charset="0"/>
                <a:hlinkClick r:id="rId9"/>
              </a:rPr>
              <a:t>h</a:t>
            </a:r>
            <a:r>
              <a:rPr lang="en-US" sz="1200" u="sng" dirty="0">
                <a:latin typeface="Calibri" panose="020F0502020204030204" pitchFamily="34" charset="0"/>
                <a:cs typeface="Calibri" panose="020F0502020204030204" pitchFamily="34" charset="0"/>
                <a:hlinkClick r:id="rId9"/>
              </a:rPr>
              <a:t>ttp://www.mindtools.com/pages/article/newTMC_00.htm</a:t>
            </a:r>
            <a:endParaRPr lang="en-US" sz="1200" u="sng" dirty="0">
              <a:latin typeface="Calibri" panose="020F0502020204030204" pitchFamily="34" charset="0"/>
              <a:cs typeface="Calibri" panose="020F0502020204030204" pitchFamily="34" charset="0"/>
            </a:endParaRPr>
          </a:p>
          <a:p>
            <a:endParaRPr lang="en-US" b="1"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70</a:t>
            </a:fld>
            <a:endParaRPr lang="en-US"/>
          </a:p>
        </p:txBody>
      </p:sp>
    </p:spTree>
    <p:extLst>
      <p:ext uri="{BB962C8B-B14F-4D97-AF65-F5344CB8AC3E}">
        <p14:creationId xmlns:p14="http://schemas.microsoft.com/office/powerpoint/2010/main" val="12427075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#66: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#67:  </a:t>
            </a:r>
            <a:r>
              <a:rPr lang="en-US" dirty="0"/>
              <a:t>Section 5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prstClr val="black"/>
                </a:solidFill>
              </a:rPr>
              <a:t>Effective groups use a variety of strategies to promote positive group dynamics and communication to help the group work better.  Some of these strategies may be new to you.  In this section, we will discuss a number of tips and strategies that groups might use.</a:t>
            </a:r>
            <a:r>
              <a:rPr lang="en-US" dirty="0"/>
              <a:t> </a:t>
            </a: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72</a:t>
            </a:fld>
            <a:endParaRPr lang="en-US"/>
          </a:p>
        </p:txBody>
      </p:sp>
    </p:spTree>
    <p:extLst>
      <p:ext uri="{BB962C8B-B14F-4D97-AF65-F5344CB8AC3E}">
        <p14:creationId xmlns:p14="http://schemas.microsoft.com/office/powerpoint/2010/main" val="20299321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#68:  </a:t>
            </a:r>
            <a:r>
              <a:rPr lang="en-US" dirty="0"/>
              <a:t>Effective Meeting Tips </a:t>
            </a:r>
          </a:p>
          <a:p>
            <a:r>
              <a:rPr lang="en-US" dirty="0"/>
              <a:t>   </a:t>
            </a:r>
          </a:p>
          <a:p>
            <a:r>
              <a:rPr lang="en-US" b="1" dirty="0"/>
              <a:t>Procedural Directions:</a:t>
            </a:r>
            <a:endParaRPr lang="en-US" dirty="0"/>
          </a:p>
          <a:p>
            <a:pPr marL="223251" indent="-223251">
              <a:buFont typeface="+mj-lt"/>
              <a:buAutoNum type="arabicPeriod"/>
            </a:pPr>
            <a:r>
              <a:rPr lang="en-US" dirty="0"/>
              <a:t>Highlight one or two tips from the slide and allow time for participants to review the list of tips. </a:t>
            </a:r>
          </a:p>
          <a:p>
            <a:r>
              <a:rPr lang="en-US" dirty="0"/>
              <a:t>  </a:t>
            </a:r>
            <a:endParaRPr lang="en-US" b="1" dirty="0"/>
          </a:p>
          <a:p>
            <a:pPr fontAlgn="base"/>
            <a:r>
              <a:rPr lang="en-US" b="1" dirty="0"/>
              <a:t>Presenter Notes:</a:t>
            </a:r>
            <a:endParaRPr lang="en-US" dirty="0"/>
          </a:p>
          <a:p>
            <a:pPr marL="167438" indent="-167438" fontAlgn="base">
              <a:buFont typeface="Arial" panose="020B0604020202020204" pitchFamily="34" charset="0"/>
              <a:buChar char="•"/>
            </a:pPr>
            <a:r>
              <a:rPr lang="en-US" b="0" dirty="0"/>
              <a:t>Here are some tips for effective meetings.</a:t>
            </a:r>
          </a:p>
          <a:p>
            <a:pPr marL="613940" lvl="1" indent="-167438" fontAlgn="base">
              <a:buFont typeface="Arial" panose="020B0604020202020204" pitchFamily="34" charset="0"/>
              <a:buChar char="•"/>
            </a:pPr>
            <a:r>
              <a:rPr lang="en-US" b="0" dirty="0"/>
              <a:t>Be prepared as a group – have an agenda prepared ahead of time, send the agenda to all group members prior to the meeting, and ensure that everyone is present and ready</a:t>
            </a:r>
          </a:p>
          <a:p>
            <a:pPr marL="613940" lvl="1" indent="-167438" fontAlgn="base">
              <a:buFont typeface="Arial" panose="020B0604020202020204" pitchFamily="34" charset="0"/>
              <a:buChar char="•"/>
            </a:pPr>
            <a:r>
              <a:rPr lang="en-US" b="0" dirty="0"/>
              <a:t>Start and end on time so</a:t>
            </a:r>
            <a:r>
              <a:rPr lang="en-US" b="0" baseline="0" dirty="0"/>
              <a:t> as to </a:t>
            </a:r>
            <a:r>
              <a:rPr lang="en-US" b="0" dirty="0"/>
              <a:t>be respectful of everyone’s time.  </a:t>
            </a:r>
          </a:p>
          <a:p>
            <a:pPr marL="613940" lvl="1" indent="-167438" fontAlgn="base">
              <a:buFont typeface="Arial" panose="020B0604020202020204" pitchFamily="34" charset="0"/>
              <a:buChar char="•"/>
            </a:pPr>
            <a:r>
              <a:rPr lang="en-US" b="0" dirty="0"/>
              <a:t>Have the information needed to make decisions.  Share the information and data with the group in advance of the meeting as much as possible so</a:t>
            </a:r>
            <a:r>
              <a:rPr lang="en-US" b="0" baseline="0" dirty="0"/>
              <a:t> that members have an opportunity to review in their own way.</a:t>
            </a:r>
            <a:endParaRPr lang="en-US" b="0" dirty="0"/>
          </a:p>
          <a:p>
            <a:pPr marL="613940" lvl="1" indent="-167438" fontAlgn="base">
              <a:buFont typeface="Arial" panose="020B0604020202020204" pitchFamily="34" charset="0"/>
              <a:buChar char="•"/>
            </a:pPr>
            <a:r>
              <a:rPr lang="en-US" b="0" dirty="0"/>
              <a:t>Make sure you are not missing someone who is critical to the discussion.  Are the people there that are needed to make the decisions a reality?</a:t>
            </a:r>
            <a:r>
              <a:rPr lang="en-US" b="0" baseline="0" dirty="0"/>
              <a:t>  Ask </a:t>
            </a:r>
            <a:r>
              <a:rPr lang="en-US" b="0" dirty="0"/>
              <a:t>“Who is missing?”</a:t>
            </a:r>
          </a:p>
          <a:p>
            <a:pPr marL="613940" lvl="1" indent="-167438" fontAlgn="base">
              <a:buFont typeface="Arial" panose="020B0604020202020204" pitchFamily="34" charset="0"/>
              <a:buChar char="•"/>
            </a:pPr>
            <a:r>
              <a:rPr lang="en-US" b="0" dirty="0"/>
              <a:t>Follow a meeting agenda.  It keeps the meeting on track.</a:t>
            </a:r>
            <a:endParaRPr lang="en-US" b="1" dirty="0"/>
          </a:p>
          <a:p>
            <a:endParaRPr lang="en-US" b="1"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73</a:t>
            </a:fld>
            <a:endParaRPr lang="en-US"/>
          </a:p>
        </p:txBody>
      </p:sp>
    </p:spTree>
    <p:extLst>
      <p:ext uri="{BB962C8B-B14F-4D97-AF65-F5344CB8AC3E}">
        <p14:creationId xmlns:p14="http://schemas.microsoft.com/office/powerpoint/2010/main" val="27178416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#69:  </a:t>
            </a:r>
            <a:r>
              <a:rPr lang="en-US" dirty="0"/>
              <a:t>Internal Group Dynamics</a:t>
            </a:r>
          </a:p>
          <a:p>
            <a:r>
              <a:rPr lang="en-US" dirty="0"/>
              <a:t>  </a:t>
            </a:r>
          </a:p>
          <a:p>
            <a:r>
              <a:rPr lang="en-US" b="1" dirty="0"/>
              <a:t>Procedural Directions:</a:t>
            </a:r>
            <a:endParaRPr lang="en-US" dirty="0"/>
          </a:p>
          <a:p>
            <a:pPr marL="223251" indent="-223251">
              <a:buFont typeface="+mj-lt"/>
              <a:buAutoNum type="arabicPeriod"/>
            </a:pPr>
            <a:r>
              <a:rPr lang="en-US" dirty="0"/>
              <a:t>Explain the internal strategies and provide examples.</a:t>
            </a:r>
          </a:p>
          <a:p>
            <a:pPr defTabSz="920154" fontAlgn="base">
              <a:spcAft>
                <a:spcPct val="0"/>
              </a:spcAft>
              <a:defRPr/>
            </a:pPr>
            <a:endParaRPr lang="en-US" b="1" dirty="0">
              <a:solidFill>
                <a:srgbClr val="000000"/>
              </a:solidFill>
              <a:cs typeface="Arial" charset="0"/>
            </a:endParaRPr>
          </a:p>
          <a:p>
            <a:pPr defTabSz="920154" fontAlgn="base">
              <a:spcAft>
                <a:spcPct val="0"/>
              </a:spcAft>
              <a:defRPr/>
            </a:pPr>
            <a:r>
              <a:rPr lang="en-US" b="1" dirty="0">
                <a:solidFill>
                  <a:srgbClr val="000000"/>
                </a:solidFill>
                <a:cs typeface="Arial" charset="0"/>
              </a:rPr>
              <a:t>Presenter Notes:  </a:t>
            </a:r>
          </a:p>
          <a:p>
            <a:pPr marL="167438" indent="-167438" defTabSz="920154" fontAlgn="base">
              <a:spcAft>
                <a:spcPct val="0"/>
              </a:spcAft>
              <a:buFont typeface="Arial" panose="020B0604020202020204" pitchFamily="34" charset="0"/>
              <a:buChar char="•"/>
              <a:defRPr/>
            </a:pPr>
            <a:r>
              <a:rPr lang="en-US" b="1" dirty="0">
                <a:solidFill>
                  <a:srgbClr val="000000"/>
                </a:solidFill>
                <a:cs typeface="Arial" charset="0"/>
              </a:rPr>
              <a:t>Internally</a:t>
            </a:r>
            <a:r>
              <a:rPr lang="en-US" dirty="0">
                <a:solidFill>
                  <a:srgbClr val="000000"/>
                </a:solidFill>
                <a:cs typeface="Arial" charset="0"/>
              </a:rPr>
              <a:t> effective strategies focus on how to make the group itself function most effectively and improve group dynamics.  </a:t>
            </a:r>
          </a:p>
          <a:p>
            <a:pPr marL="167438" indent="-167438" defTabSz="920154" fontAlgn="base">
              <a:spcAft>
                <a:spcPct val="0"/>
              </a:spcAft>
              <a:buFont typeface="Arial" panose="020B0604020202020204" pitchFamily="34" charset="0"/>
              <a:buChar char="•"/>
              <a:defRPr/>
            </a:pPr>
            <a:r>
              <a:rPr lang="en-US" dirty="0">
                <a:solidFill>
                  <a:srgbClr val="000000"/>
                </a:solidFill>
                <a:cs typeface="Arial" charset="0"/>
              </a:rPr>
              <a:t>Strategies can include:</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providing time for members to share their experiences,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playing universally accepted “ice breakers”,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allowing</a:t>
            </a:r>
            <a:r>
              <a:rPr lang="en-US" baseline="0" dirty="0">
                <a:solidFill>
                  <a:srgbClr val="000000"/>
                </a:solidFill>
                <a:cs typeface="Arial" charset="0"/>
              </a:rPr>
              <a:t> time for cultural connections</a:t>
            </a:r>
            <a:r>
              <a:rPr lang="en-US" dirty="0">
                <a:solidFill>
                  <a:srgbClr val="000000"/>
                </a:solidFill>
                <a:cs typeface="Arial" charset="0"/>
              </a:rPr>
              <a:t>,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providing an orientation for new members</a:t>
            </a:r>
            <a:r>
              <a:rPr lang="en-US" baseline="0" dirty="0">
                <a:solidFill>
                  <a:srgbClr val="000000"/>
                </a:solidFill>
                <a:cs typeface="Arial" charset="0"/>
              </a:rPr>
              <a:t> and a refresher for current members</a:t>
            </a:r>
            <a:r>
              <a:rPr lang="en-US" dirty="0">
                <a:solidFill>
                  <a:srgbClr val="000000"/>
                </a:solidFill>
                <a:cs typeface="Arial" charset="0"/>
              </a:rPr>
              <a:t>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providing on-going training &amp; mentorship,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giving background information &amp; history</a:t>
            </a:r>
            <a:r>
              <a:rPr lang="en-US" baseline="0" dirty="0">
                <a:solidFill>
                  <a:srgbClr val="000000"/>
                </a:solidFill>
                <a:cs typeface="Arial" charset="0"/>
              </a:rPr>
              <a:t> </a:t>
            </a:r>
            <a:r>
              <a:rPr lang="en-US" dirty="0">
                <a:solidFill>
                  <a:srgbClr val="000000"/>
                </a:solidFill>
                <a:cs typeface="Arial" charset="0"/>
              </a:rPr>
              <a:t>of the group,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74</a:t>
            </a:fld>
            <a:endParaRPr lang="en-US"/>
          </a:p>
        </p:txBody>
      </p:sp>
    </p:spTree>
    <p:extLst>
      <p:ext uri="{BB962C8B-B14F-4D97-AF65-F5344CB8AC3E}">
        <p14:creationId xmlns:p14="http://schemas.microsoft.com/office/powerpoint/2010/main" val="19200753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#70:  </a:t>
            </a:r>
            <a:r>
              <a:rPr lang="en-US" dirty="0"/>
              <a:t>Quote</a:t>
            </a:r>
          </a:p>
          <a:p>
            <a:r>
              <a:rPr lang="en-US" dirty="0"/>
              <a:t>  </a:t>
            </a:r>
          </a:p>
          <a:p>
            <a:r>
              <a:rPr lang="en-US" b="1" dirty="0"/>
              <a:t>Procedural Directions:</a:t>
            </a:r>
            <a:endParaRPr lang="en-US" dirty="0"/>
          </a:p>
          <a:p>
            <a:pPr marL="223251" indent="-223251">
              <a:buFont typeface="+mj-lt"/>
              <a:buAutoNum type="arabicPeriod"/>
            </a:pPr>
            <a:r>
              <a:rPr lang="en-US" dirty="0"/>
              <a:t>Share Helen</a:t>
            </a:r>
            <a:r>
              <a:rPr lang="en-US" baseline="0" dirty="0"/>
              <a:t> Keller quote.</a:t>
            </a:r>
            <a:endParaRPr lang="en-US" dirty="0"/>
          </a:p>
          <a:p>
            <a:pPr defTabSz="920154" fontAlgn="base">
              <a:spcAft>
                <a:spcPct val="0"/>
              </a:spcAft>
              <a:defRPr/>
            </a:pPr>
            <a:endParaRPr lang="en-US" b="1" dirty="0">
              <a:solidFill>
                <a:srgbClr val="000000"/>
              </a:solidFill>
              <a:cs typeface="Arial" charset="0"/>
            </a:endParaRPr>
          </a:p>
          <a:p>
            <a:pPr defTabSz="920154" fontAlgn="base">
              <a:spcAft>
                <a:spcPct val="0"/>
              </a:spcAft>
              <a:defRPr/>
            </a:pPr>
            <a:r>
              <a:rPr lang="en-US" b="1" dirty="0">
                <a:solidFill>
                  <a:srgbClr val="000000"/>
                </a:solidFill>
                <a:cs typeface="Arial" charset="0"/>
              </a:rPr>
              <a:t>Presenter Notes:  </a:t>
            </a:r>
          </a:p>
          <a:p>
            <a:pPr marL="171450" indent="-171450" defTabSz="920154" fontAlgn="base">
              <a:spcAft>
                <a:spcPct val="0"/>
              </a:spcAft>
              <a:buFont typeface="Arial" panose="020B0604020202020204" pitchFamily="34" charset="0"/>
              <a:buChar char="•"/>
              <a:defRPr/>
            </a:pPr>
            <a:r>
              <a:rPr lang="en-US" b="0" dirty="0">
                <a:solidFill>
                  <a:srgbClr val="000000"/>
                </a:solidFill>
                <a:cs typeface="Arial" charset="0"/>
              </a:rPr>
              <a:t>Read</a:t>
            </a:r>
            <a:r>
              <a:rPr lang="en-US" b="0" baseline="0" dirty="0">
                <a:solidFill>
                  <a:srgbClr val="000000"/>
                </a:solidFill>
                <a:cs typeface="Arial" charset="0"/>
              </a:rPr>
              <a:t> quote “Alone we can do so little; together we can do so much.”</a:t>
            </a:r>
          </a:p>
          <a:p>
            <a:pPr marL="171450" indent="-171450" defTabSz="920154" fontAlgn="base">
              <a:spcAft>
                <a:spcPct val="0"/>
              </a:spcAft>
              <a:buFont typeface="Arial" panose="020B0604020202020204" pitchFamily="34" charset="0"/>
              <a:buChar char="•"/>
              <a:defRPr/>
            </a:pPr>
            <a:r>
              <a:rPr lang="en-US" b="0" baseline="0" dirty="0">
                <a:solidFill>
                  <a:srgbClr val="000000"/>
                </a:solidFill>
                <a:cs typeface="Arial" charset="0"/>
              </a:rPr>
              <a:t>What is needed to be able to work with others?  </a:t>
            </a:r>
            <a:endParaRPr lang="en-US" b="0" dirty="0">
              <a:solidFill>
                <a:srgbClr val="000000"/>
              </a:solidFill>
              <a:cs typeface="Arial" charset="0"/>
            </a:endParaRPr>
          </a:p>
          <a:p>
            <a:pPr marL="0" indent="0" defTabSz="920154" fontAlgn="base">
              <a:spcAft>
                <a:spcPct val="0"/>
              </a:spcAft>
              <a:buFont typeface="Arial" panose="020B0604020202020204" pitchFamily="34" charset="0"/>
              <a:buNone/>
              <a:defRPr/>
            </a:pP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75</a:t>
            </a:fld>
            <a:endParaRPr lang="en-US"/>
          </a:p>
        </p:txBody>
      </p:sp>
    </p:spTree>
    <p:extLst>
      <p:ext uri="{BB962C8B-B14F-4D97-AF65-F5344CB8AC3E}">
        <p14:creationId xmlns:p14="http://schemas.microsoft.com/office/powerpoint/2010/main" val="5569110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#71:  </a:t>
            </a:r>
            <a:r>
              <a:rPr lang="en-US" dirty="0"/>
              <a:t>Two-Way Communication</a:t>
            </a:r>
          </a:p>
          <a:p>
            <a:r>
              <a:rPr lang="en-US" dirty="0"/>
              <a:t>  </a:t>
            </a:r>
          </a:p>
          <a:p>
            <a:r>
              <a:rPr lang="en-US" b="1" dirty="0"/>
              <a:t>Procedural Directions:</a:t>
            </a:r>
            <a:endParaRPr lang="en-US" dirty="0"/>
          </a:p>
          <a:p>
            <a:pPr marL="223251" indent="-223251">
              <a:buFont typeface="+mj-lt"/>
              <a:buAutoNum type="arabicPeriod"/>
            </a:pPr>
            <a:r>
              <a:rPr lang="en-US" dirty="0"/>
              <a:t>Explain the external strategies and provide examples.</a:t>
            </a:r>
          </a:p>
          <a:p>
            <a:pPr defTabSz="920154" fontAlgn="base">
              <a:spcAft>
                <a:spcPct val="0"/>
              </a:spcAft>
              <a:defRPr/>
            </a:pPr>
            <a:endParaRPr lang="en-US" b="1" dirty="0">
              <a:solidFill>
                <a:srgbClr val="000000"/>
              </a:solidFill>
              <a:cs typeface="Arial" charset="0"/>
            </a:endParaRPr>
          </a:p>
          <a:p>
            <a:pPr defTabSz="920154" fontAlgn="base">
              <a:spcAft>
                <a:spcPct val="0"/>
              </a:spcAft>
              <a:defRPr/>
            </a:pPr>
            <a:r>
              <a:rPr lang="en-US" b="1" dirty="0">
                <a:solidFill>
                  <a:srgbClr val="000000"/>
                </a:solidFill>
                <a:cs typeface="Arial" charset="0"/>
              </a:rPr>
              <a:t>Presenter Notes:  </a:t>
            </a:r>
          </a:p>
          <a:p>
            <a:pPr marL="167438" indent="-167438" defTabSz="920154" fontAlgn="base">
              <a:spcAft>
                <a:spcPct val="0"/>
              </a:spcAft>
              <a:buFont typeface="Arial" panose="020B0604020202020204" pitchFamily="34" charset="0"/>
              <a:buChar char="•"/>
              <a:defRPr/>
            </a:pPr>
            <a:r>
              <a:rPr lang="en-US" b="1" dirty="0">
                <a:solidFill>
                  <a:srgbClr val="000000"/>
                </a:solidFill>
                <a:cs typeface="Arial" charset="0"/>
              </a:rPr>
              <a:t>Externally</a:t>
            </a:r>
            <a:r>
              <a:rPr lang="en-US" dirty="0">
                <a:solidFill>
                  <a:srgbClr val="000000"/>
                </a:solidFill>
                <a:cs typeface="Arial" charset="0"/>
              </a:rPr>
              <a:t> effective strategies concentrate on how to build effective practices with the individuals who will be most affected by the decisions of the group.  Strategies can include:</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parent surveys,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family centers in the community or school,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town meetings,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public listening sessions,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‘Breakfast with the Principal or Policymaker’</a:t>
            </a:r>
          </a:p>
          <a:p>
            <a:pPr marL="156740" lvl="0" indent="-167438" defTabSz="920154" fontAlgn="base">
              <a:spcAft>
                <a:spcPct val="0"/>
              </a:spcAft>
              <a:buFont typeface="Arial" panose="020B0604020202020204" pitchFamily="34" charset="0"/>
              <a:buChar char="•"/>
              <a:defRPr/>
            </a:pPr>
            <a:r>
              <a:rPr lang="en-US" dirty="0">
                <a:solidFill>
                  <a:srgbClr val="000000"/>
                </a:solidFill>
                <a:cs typeface="Arial" charset="0"/>
              </a:rPr>
              <a:t>When</a:t>
            </a:r>
            <a:r>
              <a:rPr lang="en-US" baseline="0" dirty="0">
                <a:solidFill>
                  <a:srgbClr val="000000"/>
                </a:solidFill>
                <a:cs typeface="Arial" charset="0"/>
              </a:rPr>
              <a:t> speaking to external groups, one needs to be careful not to appear to be “speaking on behalf” of a group.</a:t>
            </a:r>
            <a:endParaRPr lang="en-US" dirty="0">
              <a:solidFill>
                <a:srgbClr val="000000"/>
              </a:solidFill>
              <a:cs typeface="Arial" charset="0"/>
            </a:endParaRPr>
          </a:p>
          <a:p>
            <a:pPr marL="613940" lvl="1" indent="-167438" defTabSz="920154" fontAlgn="base">
              <a:spcAft>
                <a:spcPct val="0"/>
              </a:spcAft>
              <a:buFont typeface="Arial" panose="020B0604020202020204" pitchFamily="34" charset="0"/>
              <a:buChar char="•"/>
              <a:defRPr/>
            </a:pPr>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76</a:t>
            </a:fld>
            <a:endParaRPr lang="en-US"/>
          </a:p>
        </p:txBody>
      </p:sp>
    </p:spTree>
    <p:extLst>
      <p:ext uri="{BB962C8B-B14F-4D97-AF65-F5344CB8AC3E}">
        <p14:creationId xmlns:p14="http://schemas.microsoft.com/office/powerpoint/2010/main" val="432804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a:xfrm>
            <a:off x="425510" y="2828727"/>
            <a:ext cx="6226054" cy="5788739"/>
          </a:xfrm>
        </p:spPr>
        <p:txBody>
          <a:bodyPr/>
          <a:lstStyle/>
          <a:p>
            <a:r>
              <a:rPr lang="en-US" b="1" dirty="0"/>
              <a:t>Slide #72:  </a:t>
            </a:r>
            <a:r>
              <a:rPr lang="en-US" dirty="0"/>
              <a:t>Culture Diagram</a:t>
            </a:r>
          </a:p>
          <a:p>
            <a:r>
              <a:rPr lang="en-US" dirty="0"/>
              <a:t>  </a:t>
            </a:r>
          </a:p>
          <a:p>
            <a:r>
              <a:rPr lang="en-US" b="1" dirty="0"/>
              <a:t>Procedural Directions:</a:t>
            </a:r>
            <a:endParaRPr lang="en-US" dirty="0"/>
          </a:p>
          <a:p>
            <a:pPr marL="223251" indent="-223251">
              <a:buFont typeface="+mj-lt"/>
              <a:buAutoNum type="arabicPeriod"/>
            </a:pPr>
            <a:r>
              <a:rPr lang="en-US" dirty="0"/>
              <a:t>*Slide</a:t>
            </a:r>
            <a:r>
              <a:rPr lang="en-US" baseline="0" dirty="0"/>
              <a:t> contains animation.  Click to make culture definition appear.</a:t>
            </a:r>
            <a:endParaRPr lang="en-US" dirty="0"/>
          </a:p>
          <a:p>
            <a:pPr marL="223251" indent="-223251">
              <a:buFont typeface="+mj-lt"/>
              <a:buAutoNum type="arabicPeriod"/>
            </a:pPr>
            <a:r>
              <a:rPr lang="en-US" dirty="0"/>
              <a:t>Highlight components of the diagram (inner ring and outer petals).</a:t>
            </a:r>
          </a:p>
          <a:p>
            <a:pPr marL="223251" indent="-223251">
              <a:buFont typeface="+mj-lt"/>
              <a:buAutoNum type="arabicPeriod"/>
            </a:pPr>
            <a:r>
              <a:rPr lang="en-US" dirty="0"/>
              <a:t>Ask suggested activity question after explanation of diagram.</a:t>
            </a:r>
          </a:p>
          <a:p>
            <a:r>
              <a:rPr lang="en-US" dirty="0"/>
              <a:t> </a:t>
            </a:r>
            <a:endParaRPr lang="en-US" b="1" baseline="0" dirty="0"/>
          </a:p>
          <a:p>
            <a:r>
              <a:rPr lang="en-US" b="1" baseline="0" dirty="0"/>
              <a:t>Presenter Notes:</a:t>
            </a:r>
          </a:p>
          <a:p>
            <a:pPr marL="167438" indent="-167438">
              <a:buFont typeface="Arial" panose="020B0604020202020204" pitchFamily="34" charset="0"/>
              <a:buChar char="•"/>
            </a:pPr>
            <a:r>
              <a:rPr lang="en-US" baseline="0" dirty="0"/>
              <a:t>What is Culture?  Some definitions of culture are:</a:t>
            </a:r>
          </a:p>
          <a:p>
            <a:pPr marL="613940" lvl="1" indent="-167438">
              <a:buFont typeface="Arial" panose="020B0604020202020204" pitchFamily="34" charset="0"/>
              <a:buChar char="•"/>
            </a:pPr>
            <a:r>
              <a:rPr lang="en-US" dirty="0"/>
              <a:t>The characteristics of a particular group of people, defined by everything from language, religion, cuisine, social habits, music and arts </a:t>
            </a:r>
          </a:p>
          <a:p>
            <a:pPr marL="893003" lvl="2"/>
            <a:r>
              <a:rPr lang="en-US" sz="800" dirty="0">
                <a:hlinkClick r:id="rId3"/>
              </a:rPr>
              <a:t>(http://www.livescience.com/21478-what-is-culture-definition-of-</a:t>
            </a:r>
            <a:r>
              <a:rPr lang="en-US" sz="800" dirty="0"/>
              <a:t> </a:t>
            </a:r>
            <a:r>
              <a:rPr lang="en-US" sz="800" u="sng" dirty="0"/>
              <a:t>culture.htm</a:t>
            </a:r>
            <a:r>
              <a:rPr lang="en-US" sz="800" dirty="0"/>
              <a:t>l)</a:t>
            </a:r>
          </a:p>
          <a:p>
            <a:pPr marL="613940" lvl="1" indent="-167438">
              <a:buFont typeface="Arial" panose="020B0604020202020204" pitchFamily="34" charset="0"/>
              <a:buChar char="•"/>
            </a:pPr>
            <a:r>
              <a:rPr lang="en-US" dirty="0"/>
              <a:t>The customary beliefs, social forms, and material traits of a racial, religious, or social group</a:t>
            </a:r>
          </a:p>
          <a:p>
            <a:pPr marL="613940" lvl="1" indent="-167438">
              <a:buFont typeface="Arial" panose="020B0604020202020204" pitchFamily="34" charset="0"/>
              <a:buChar char="•"/>
            </a:pPr>
            <a:r>
              <a:rPr lang="en-US" dirty="0"/>
              <a:t>The characteristic features of everyday existence; a way of life shared by people in a place or time</a:t>
            </a:r>
          </a:p>
          <a:p>
            <a:pPr marL="893003" lvl="2"/>
            <a:r>
              <a:rPr lang="en-US" sz="800" dirty="0"/>
              <a:t>(</a:t>
            </a:r>
            <a:r>
              <a:rPr lang="en-US" sz="800" dirty="0">
                <a:hlinkClick r:id="rId4"/>
              </a:rPr>
              <a:t>http://www.merriam-webster.com/dictionary/culture</a:t>
            </a:r>
            <a:r>
              <a:rPr lang="en-US" sz="800" dirty="0"/>
              <a:t>)</a:t>
            </a:r>
          </a:p>
          <a:p>
            <a:endParaRPr lang="en-US" dirty="0"/>
          </a:p>
          <a:p>
            <a:pPr marL="167438" indent="-167438" fontAlgn="base">
              <a:buFont typeface="Arial" panose="020B0604020202020204" pitchFamily="34" charset="0"/>
              <a:buChar char="•"/>
            </a:pPr>
            <a:r>
              <a:rPr lang="en-US" dirty="0"/>
              <a:t>Each one of us brings our own culture to a situation or group. </a:t>
            </a:r>
          </a:p>
          <a:p>
            <a:pPr marL="167438" indent="-167438" fontAlgn="base">
              <a:buFont typeface="Arial" panose="020B0604020202020204" pitchFamily="34" charset="0"/>
              <a:buChar char="•"/>
            </a:pPr>
            <a:r>
              <a:rPr lang="en-US" dirty="0"/>
              <a:t>The </a:t>
            </a:r>
            <a:r>
              <a:rPr lang="en-US" u="sng" dirty="0"/>
              <a:t>inner ring</a:t>
            </a:r>
            <a:r>
              <a:rPr lang="en-US" dirty="0"/>
              <a:t> of the diagram illustrates the things that are typically more of a permanent or unchanging part of who you are.  There are examples that can be given that can debate some of those, but overall you can’t change your age (though you may say you are a different age than what you are).  </a:t>
            </a:r>
          </a:p>
          <a:p>
            <a:pPr marL="167438" indent="-167438" fontAlgn="base">
              <a:buFont typeface="Arial" panose="020B0604020202020204" pitchFamily="34" charset="0"/>
              <a:buChar char="•"/>
            </a:pPr>
            <a:r>
              <a:rPr lang="en-US" dirty="0"/>
              <a:t>The </a:t>
            </a:r>
            <a:r>
              <a:rPr lang="en-US" u="sng" dirty="0"/>
              <a:t>outer petals</a:t>
            </a:r>
            <a:r>
              <a:rPr lang="en-US" dirty="0"/>
              <a:t> on the diagram are more of the changing state of who you are.  Think of how much has changed in your life in the last ten years. </a:t>
            </a:r>
          </a:p>
          <a:p>
            <a:pPr marL="167438" indent="-167438" fontAlgn="base">
              <a:buFont typeface="Arial" panose="020B0604020202020204" pitchFamily="34" charset="0"/>
              <a:buChar char="•"/>
            </a:pPr>
            <a:r>
              <a:rPr lang="en-US" dirty="0"/>
              <a:t>All of this makes up who you</a:t>
            </a:r>
            <a:r>
              <a:rPr lang="en-US" baseline="0" dirty="0"/>
              <a:t> are, who I am, and who each parent is.  </a:t>
            </a:r>
            <a:r>
              <a:rPr lang="en-US" dirty="0"/>
              <a:t>Along</a:t>
            </a:r>
            <a:r>
              <a:rPr lang="en-US" baseline="0" dirty="0"/>
              <a:t> with encouraging family engagement activities, we need to be aware that every family is unique and comes with a different cultural background.</a:t>
            </a:r>
          </a:p>
          <a:p>
            <a:pPr fontAlgn="base"/>
            <a:endParaRPr lang="en-US" baseline="0" dirty="0"/>
          </a:p>
          <a:p>
            <a:r>
              <a:rPr lang="en-US" b="1" dirty="0"/>
              <a:t>Activities  </a:t>
            </a:r>
            <a:endParaRPr lang="en-US" dirty="0"/>
          </a:p>
          <a:p>
            <a:r>
              <a:rPr lang="en-US" b="1" dirty="0"/>
              <a:t>Suggested:</a:t>
            </a:r>
            <a:endParaRPr lang="en-US" dirty="0"/>
          </a:p>
          <a:p>
            <a:r>
              <a:rPr lang="en-US" dirty="0"/>
              <a:t>Question:  What changes in your life have impacted who</a:t>
            </a:r>
            <a:r>
              <a:rPr lang="en-US" baseline="0" dirty="0"/>
              <a:t> you are today from who you were 10 years ago</a:t>
            </a:r>
            <a:r>
              <a:rPr lang="en-US" dirty="0"/>
              <a:t>?  </a:t>
            </a:r>
          </a:p>
          <a:p>
            <a:r>
              <a:rPr lang="en-US" b="0" dirty="0"/>
              <a:t>Activity</a:t>
            </a:r>
            <a:r>
              <a:rPr lang="en-US" b="0" baseline="0" dirty="0"/>
              <a:t> Handout:  Cultural Competency &amp; Cultural Humility</a:t>
            </a:r>
            <a:endParaRPr lang="en-US" b="0"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77</a:t>
            </a:fld>
            <a:endParaRPr lang="en-US"/>
          </a:p>
        </p:txBody>
      </p:sp>
    </p:spTree>
    <p:extLst>
      <p:ext uri="{BB962C8B-B14F-4D97-AF65-F5344CB8AC3E}">
        <p14:creationId xmlns:p14="http://schemas.microsoft.com/office/powerpoint/2010/main" val="12721422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#73:  </a:t>
            </a:r>
            <a:r>
              <a:rPr lang="en-US" dirty="0"/>
              <a:t>Culturally Responsive</a:t>
            </a:r>
            <a:r>
              <a:rPr lang="en-US" baseline="0" dirty="0"/>
              <a:t> Family Engagement Video Clip</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Watch</a:t>
            </a:r>
            <a:r>
              <a:rPr lang="en-US" baseline="0" dirty="0"/>
              <a:t> video clip.  </a:t>
            </a:r>
            <a:r>
              <a:rPr lang="en-US" b="1" dirty="0">
                <a:solidFill>
                  <a:srgbClr val="C00000"/>
                </a:solidFill>
              </a:rPr>
              <a:t>Play</a:t>
            </a:r>
            <a:r>
              <a:rPr lang="en-US" b="1" baseline="0" dirty="0">
                <a:solidFill>
                  <a:srgbClr val="C00000"/>
                </a:solidFill>
              </a:rPr>
              <a:t> 1:39 to 3:26.  </a:t>
            </a:r>
            <a:r>
              <a:rPr lang="en-US" baseline="0" dirty="0"/>
              <a:t>Make</a:t>
            </a:r>
            <a:r>
              <a:rPr lang="en-US" dirty="0"/>
              <a:t> your computer is connected to speakers or an audio system.</a:t>
            </a:r>
            <a:r>
              <a:rPr lang="en-US" baseline="0" dirty="0"/>
              <a:t>  </a:t>
            </a:r>
            <a:r>
              <a:rPr lang="en-US" dirty="0">
                <a:hlinkClick r:id="rId3"/>
              </a:rPr>
              <a:t>https://www.youtube.com/watch?v=15jdTQIr7j4</a:t>
            </a:r>
            <a:r>
              <a:rPr lang="en-US" dirty="0"/>
              <a:t>  </a:t>
            </a:r>
            <a:endParaRPr lang="en-US" baseline="0" dirty="0"/>
          </a:p>
          <a:p>
            <a:endParaRPr lang="en-US" dirty="0"/>
          </a:p>
          <a:p>
            <a:r>
              <a:rPr lang="en-US" b="1" dirty="0"/>
              <a:t>Presenter Notes:</a:t>
            </a:r>
          </a:p>
          <a:p>
            <a:pPr marL="171450" indent="-171450">
              <a:buFont typeface="Arial" panose="020B0604020202020204" pitchFamily="34" charset="0"/>
              <a:buChar char="•"/>
            </a:pPr>
            <a:r>
              <a:rPr lang="en-US" dirty="0"/>
              <a:t>Culture is so much more than what is on the surface.  </a:t>
            </a:r>
          </a:p>
          <a:p>
            <a:pPr marL="171450" indent="-171450">
              <a:buFont typeface="Arial" panose="020B0604020202020204" pitchFamily="34" charset="0"/>
              <a:buChar char="•"/>
            </a:pPr>
            <a:r>
              <a:rPr lang="en-US" dirty="0"/>
              <a:t>Reflect</a:t>
            </a:r>
            <a:r>
              <a:rPr lang="en-US" baseline="0" dirty="0"/>
              <a:t> for a moment on your own culture.  What is something understood but not on the surface?  </a:t>
            </a:r>
            <a:endParaRPr lang="en-US" dirty="0"/>
          </a:p>
          <a:p>
            <a:endParaRPr lang="en-US" dirty="0"/>
          </a:p>
          <a:p>
            <a:r>
              <a:rPr lang="en-US" b="1" dirty="0"/>
              <a:t>Activities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78</a:t>
            </a:fld>
            <a:endParaRPr lang="en-US"/>
          </a:p>
        </p:txBody>
      </p:sp>
    </p:spTree>
    <p:extLst>
      <p:ext uri="{BB962C8B-B14F-4D97-AF65-F5344CB8AC3E}">
        <p14:creationId xmlns:p14="http://schemas.microsoft.com/office/powerpoint/2010/main" val="22043613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a:xfrm>
            <a:off x="425510" y="2828727"/>
            <a:ext cx="6226054" cy="5935290"/>
          </a:xfrm>
        </p:spPr>
        <p:txBody>
          <a:bodyPr/>
          <a:lstStyle/>
          <a:p>
            <a:r>
              <a:rPr lang="en-US" b="1" dirty="0"/>
              <a:t>Slide #74:  </a:t>
            </a:r>
            <a:r>
              <a:rPr lang="en-US" dirty="0"/>
              <a:t>Cultural</a:t>
            </a:r>
            <a:r>
              <a:rPr lang="en-US" baseline="0" dirty="0"/>
              <a:t> Competency &amp; Cultural Humility</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p>
          <a:p>
            <a:pPr marL="223251" indent="-223251">
              <a:buFont typeface="+mj-lt"/>
              <a:buAutoNum type="arabicPeriod"/>
            </a:pPr>
            <a:r>
              <a:rPr lang="en-US" baseline="0" dirty="0"/>
              <a:t>Ask suggested activity question.</a:t>
            </a:r>
          </a:p>
          <a:p>
            <a:pPr marL="223251" indent="-223251">
              <a:buFont typeface="+mj-lt"/>
              <a:buAutoNum type="arabicPeriod"/>
            </a:pPr>
            <a:r>
              <a:rPr lang="en-US" baseline="0" dirty="0"/>
              <a:t>Lead suggested activity.</a:t>
            </a:r>
            <a:endParaRPr lang="en-US" dirty="0"/>
          </a:p>
          <a:p>
            <a:endParaRPr lang="en-US" dirty="0"/>
          </a:p>
          <a:p>
            <a:r>
              <a:rPr lang="en-US" b="1" dirty="0"/>
              <a:t>Presenter Notes:</a:t>
            </a:r>
          </a:p>
          <a:p>
            <a:pPr marL="167438" indent="-167438">
              <a:buFont typeface="Arial" panose="020B0604020202020204" pitchFamily="34" charset="0"/>
              <a:buChar char="•"/>
            </a:pPr>
            <a:r>
              <a:rPr lang="en-US" dirty="0"/>
              <a:t>Cultural competency really started out by looking at how service</a:t>
            </a:r>
            <a:r>
              <a:rPr lang="en-US" baseline="0" dirty="0"/>
              <a:t> </a:t>
            </a:r>
            <a:r>
              <a:rPr lang="en-US" dirty="0"/>
              <a:t>providers worked with clients. Many of you might have been in</a:t>
            </a:r>
            <a:r>
              <a:rPr lang="en-US" baseline="0" dirty="0"/>
              <a:t> </a:t>
            </a:r>
            <a:r>
              <a:rPr lang="en-US" dirty="0"/>
              <a:t>other cultural competency courses, as many people started to go</a:t>
            </a:r>
            <a:r>
              <a:rPr lang="en-US" baseline="0" dirty="0"/>
              <a:t> </a:t>
            </a:r>
            <a:r>
              <a:rPr lang="en-US" dirty="0"/>
              <a:t>through classes that tried to help them master others’ cultures.</a:t>
            </a:r>
          </a:p>
          <a:p>
            <a:pPr marL="167438" indent="-167438">
              <a:buFont typeface="Arial" panose="020B0604020202020204" pitchFamily="34" charset="0"/>
              <a:buChar char="•"/>
            </a:pPr>
            <a:r>
              <a:rPr lang="en-US" dirty="0"/>
              <a:t>This doesn’t really work for two reasons—it’s impossible to</a:t>
            </a:r>
            <a:r>
              <a:rPr lang="en-US" baseline="0" dirty="0"/>
              <a:t> </a:t>
            </a:r>
            <a:r>
              <a:rPr lang="en-US" dirty="0"/>
              <a:t>master every other culture and this can also lead to</a:t>
            </a:r>
            <a:r>
              <a:rPr lang="en-US" baseline="0" dirty="0"/>
              <a:t> </a:t>
            </a:r>
            <a:r>
              <a:rPr lang="en-US" dirty="0"/>
              <a:t>stereotypes.</a:t>
            </a:r>
          </a:p>
          <a:p>
            <a:pPr marL="167438" indent="-167438">
              <a:buFont typeface="Arial" panose="020B0604020202020204" pitchFamily="34" charset="0"/>
              <a:buChar char="•"/>
            </a:pPr>
            <a:r>
              <a:rPr lang="en-US" dirty="0"/>
              <a:t>So standards of cultural competency have been helpful in many</a:t>
            </a:r>
            <a:r>
              <a:rPr lang="en-US" baseline="0" dirty="0"/>
              <a:t> </a:t>
            </a:r>
            <a:r>
              <a:rPr lang="en-US" dirty="0"/>
              <a:t>ways as mentioned on the slide, but it’s lacking in other areas. People were taking cultural</a:t>
            </a:r>
            <a:r>
              <a:rPr lang="en-US" baseline="0" dirty="0"/>
              <a:t> competency classes </a:t>
            </a:r>
            <a:r>
              <a:rPr lang="en-US" dirty="0"/>
              <a:t>that tried to help them master others’ cultures.</a:t>
            </a:r>
            <a:r>
              <a:rPr lang="en-US" baseline="0" dirty="0"/>
              <a:t>  </a:t>
            </a:r>
          </a:p>
          <a:p>
            <a:pPr marL="167438" indent="-167438">
              <a:buFont typeface="Arial" panose="020B0604020202020204" pitchFamily="34" charset="0"/>
              <a:buChar char="•"/>
            </a:pPr>
            <a:r>
              <a:rPr lang="en-US" dirty="0"/>
              <a:t>This doesn’t really work for two reasons—it’s impossible to</a:t>
            </a:r>
            <a:r>
              <a:rPr lang="en-US" baseline="0" dirty="0"/>
              <a:t> </a:t>
            </a:r>
            <a:r>
              <a:rPr lang="en-US" dirty="0"/>
              <a:t>master every other culture and this can also lead to</a:t>
            </a:r>
            <a:r>
              <a:rPr lang="en-US" baseline="0" dirty="0"/>
              <a:t> </a:t>
            </a:r>
            <a:r>
              <a:rPr lang="en-US" dirty="0"/>
              <a:t>stereotypes.</a:t>
            </a:r>
          </a:p>
          <a:p>
            <a:pPr marL="167438" indent="-167438">
              <a:buFont typeface="Arial" panose="020B0604020202020204" pitchFamily="34" charset="0"/>
              <a:buChar char="•"/>
            </a:pPr>
            <a:r>
              <a:rPr lang="en-US" dirty="0"/>
              <a:t>This is where</a:t>
            </a:r>
            <a:r>
              <a:rPr lang="en-US" baseline="0" dirty="0"/>
              <a:t> </a:t>
            </a:r>
            <a:r>
              <a:rPr lang="en-US" dirty="0"/>
              <a:t>“cultural humility” comes in. </a:t>
            </a:r>
          </a:p>
          <a:p>
            <a:pPr marL="167438" indent="-167438">
              <a:buFont typeface="Arial" panose="020B0604020202020204" pitchFamily="34" charset="0"/>
              <a:buChar char="•"/>
            </a:pPr>
            <a:r>
              <a:rPr lang="en-US" dirty="0"/>
              <a:t>Cultural humility is a lifelong</a:t>
            </a:r>
            <a:r>
              <a:rPr lang="en-US" baseline="0" dirty="0"/>
              <a:t> </a:t>
            </a:r>
            <a:r>
              <a:rPr lang="en-US" dirty="0"/>
              <a:t>commitment to self-evaluation and self-critique an developing</a:t>
            </a:r>
            <a:r>
              <a:rPr lang="en-US" baseline="0" dirty="0"/>
              <a:t> </a:t>
            </a:r>
            <a:r>
              <a:rPr lang="en-US" dirty="0"/>
              <a:t>beneficial and non-paternalistic relationships</a:t>
            </a:r>
            <a:r>
              <a:rPr lang="en-US"/>
              <a:t>.</a:t>
            </a:r>
            <a:r>
              <a:rPr lang="en-US" baseline="0"/>
              <a:t> </a:t>
            </a:r>
          </a:p>
          <a:p>
            <a:pPr marL="167438" indent="-167438">
              <a:buFont typeface="Arial" panose="020B0604020202020204" pitchFamily="34" charset="0"/>
              <a:buChar char="•"/>
            </a:pPr>
            <a:r>
              <a:rPr lang="en-US"/>
              <a:t>It </a:t>
            </a:r>
            <a:r>
              <a:rPr lang="en-US" dirty="0"/>
              <a:t>includes:</a:t>
            </a:r>
          </a:p>
          <a:p>
            <a:pPr marL="613940" lvl="1" indent="-167438">
              <a:buFont typeface="Arial" panose="020B0604020202020204" pitchFamily="34" charset="0"/>
              <a:buChar char="•"/>
            </a:pPr>
            <a:r>
              <a:rPr lang="en-US" dirty="0"/>
              <a:t>addressing power relations</a:t>
            </a:r>
          </a:p>
          <a:p>
            <a:pPr marL="613940" lvl="1" indent="-167438">
              <a:buFont typeface="Arial" panose="020B0604020202020204" pitchFamily="34" charset="0"/>
              <a:buChar char="•"/>
            </a:pPr>
            <a:r>
              <a:rPr lang="en-US" dirty="0"/>
              <a:t>and working in partnerships</a:t>
            </a:r>
          </a:p>
          <a:p>
            <a:endParaRPr lang="en-US" dirty="0"/>
          </a:p>
          <a:p>
            <a:r>
              <a:rPr lang="en-US" b="1" dirty="0"/>
              <a:t>Activities  </a:t>
            </a:r>
            <a:endParaRPr lang="en-US" dirty="0"/>
          </a:p>
          <a:p>
            <a:r>
              <a:rPr lang="en-US" dirty="0"/>
              <a:t>Question:</a:t>
            </a:r>
            <a:r>
              <a:rPr lang="en-US" baseline="0" dirty="0"/>
              <a:t>  How does cultural competency and/or cultural humility play a role in your personal and professional life?</a:t>
            </a:r>
          </a:p>
          <a:p>
            <a:r>
              <a:rPr lang="en-US" baseline="0" dirty="0"/>
              <a:t>Activity:  Proverbs – We’re More Alike Than Different</a:t>
            </a:r>
          </a:p>
        </p:txBody>
      </p:sp>
      <p:sp>
        <p:nvSpPr>
          <p:cNvPr id="4" name="Slide Number Placeholder 3"/>
          <p:cNvSpPr>
            <a:spLocks noGrp="1"/>
          </p:cNvSpPr>
          <p:nvPr>
            <p:ph type="sldNum" sz="quarter" idx="10"/>
          </p:nvPr>
        </p:nvSpPr>
        <p:spPr/>
        <p:txBody>
          <a:bodyPr/>
          <a:lstStyle/>
          <a:p>
            <a:fld id="{1D94A9CC-91BA-4D30-8CFB-B7A6E1279EEA}" type="slidenum">
              <a:rPr lang="en-US" smtClean="0"/>
              <a:t>79</a:t>
            </a:fld>
            <a:endParaRPr lang="en-US"/>
          </a:p>
        </p:txBody>
      </p:sp>
    </p:spTree>
    <p:extLst>
      <p:ext uri="{BB962C8B-B14F-4D97-AF65-F5344CB8AC3E}">
        <p14:creationId xmlns:p14="http://schemas.microsoft.com/office/powerpoint/2010/main" val="244118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#8:  </a:t>
            </a:r>
            <a:r>
              <a:rPr lang="en-US" dirty="0"/>
              <a:t>Benefits for</a:t>
            </a:r>
            <a:r>
              <a:rPr lang="en-US" baseline="0" dirty="0"/>
              <a:t> families and professionals to shared</a:t>
            </a:r>
            <a:r>
              <a:rPr lang="en-US" dirty="0"/>
              <a:t> Decision Making </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a:t>
            </a:r>
            <a:r>
              <a:rPr lang="en-US" baseline="0" dirty="0"/>
              <a:t> notes</a:t>
            </a:r>
            <a:r>
              <a:rPr lang="en-US" dirty="0"/>
              <a:t>. </a:t>
            </a:r>
          </a:p>
          <a:p>
            <a:pPr marL="223251" indent="-223251">
              <a:buFont typeface="+mj-lt"/>
              <a:buAutoNum type="arabicPeriod"/>
            </a:pPr>
            <a:r>
              <a:rPr lang="en-US" dirty="0"/>
              <a:t>Ask suggested</a:t>
            </a:r>
            <a:r>
              <a:rPr lang="en-US" baseline="0" dirty="0"/>
              <a:t> questions.</a:t>
            </a:r>
            <a:endParaRPr lang="en-US" dirty="0"/>
          </a:p>
          <a:p>
            <a:endParaRPr lang="en-US" dirty="0"/>
          </a:p>
          <a:p>
            <a:r>
              <a:rPr lang="en-US" b="1" dirty="0"/>
              <a:t>Presenter Notes:</a:t>
            </a:r>
          </a:p>
          <a:p>
            <a:pPr marL="167438" indent="-167438">
              <a:buFont typeface="Arial" panose="020B0604020202020204" pitchFamily="34" charset="0"/>
              <a:buChar char="•"/>
            </a:pPr>
            <a:r>
              <a:rPr lang="en-US" dirty="0"/>
              <a:t>Involving families in decision making activities has benefits for families as well as professionals.   </a:t>
            </a:r>
          </a:p>
          <a:p>
            <a:pPr marL="167438" indent="-167438">
              <a:buFont typeface="Arial" panose="020B0604020202020204" pitchFamily="34" charset="0"/>
              <a:buChar char="•"/>
            </a:pPr>
            <a:r>
              <a:rPr lang="en-US" dirty="0"/>
              <a:t>The benefits for families are an awareness and input on policies, a feeling of ownership, and shared experiences and connections with</a:t>
            </a:r>
            <a:r>
              <a:rPr lang="en-US" baseline="0" dirty="0"/>
              <a:t> professionals and</a:t>
            </a:r>
            <a:r>
              <a:rPr lang="en-US" dirty="0"/>
              <a:t> other families.  </a:t>
            </a:r>
          </a:p>
          <a:p>
            <a:pPr marL="167438" indent="-167438">
              <a:buFont typeface="Arial" panose="020B0604020202020204" pitchFamily="34" charset="0"/>
              <a:buChar char="•"/>
            </a:pPr>
            <a:r>
              <a:rPr lang="en-US" dirty="0"/>
              <a:t>The benefits for professionals are an awareness of family perspectives, increased</a:t>
            </a:r>
            <a:r>
              <a:rPr lang="en-US" baseline="0" dirty="0"/>
              <a:t> confidence and ability to partner with families</a:t>
            </a:r>
            <a:r>
              <a:rPr lang="en-US" dirty="0"/>
              <a:t>, and an acceptance of family representatives in leadership roles. </a:t>
            </a:r>
          </a:p>
          <a:p>
            <a:r>
              <a:rPr lang="en-US" dirty="0"/>
              <a:t> </a:t>
            </a:r>
          </a:p>
          <a:p>
            <a:r>
              <a:rPr lang="en-US" b="1" dirty="0"/>
              <a:t>Activities  </a:t>
            </a:r>
            <a:endParaRPr lang="en-US" dirty="0"/>
          </a:p>
          <a:p>
            <a:r>
              <a:rPr lang="en-US" dirty="0"/>
              <a:t>Question:</a:t>
            </a:r>
            <a:r>
              <a:rPr lang="en-US" baseline="0" dirty="0"/>
              <a:t>  Do these benefits reflect your experience?  </a:t>
            </a:r>
          </a:p>
          <a:p>
            <a:r>
              <a:rPr lang="en-US" baseline="0" dirty="0"/>
              <a:t>Question:  What other benefits are there for families? Professional?</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a:t>
            </a:fld>
            <a:endParaRPr lang="en-US"/>
          </a:p>
        </p:txBody>
      </p:sp>
    </p:spTree>
    <p:extLst>
      <p:ext uri="{BB962C8B-B14F-4D97-AF65-F5344CB8AC3E}">
        <p14:creationId xmlns:p14="http://schemas.microsoft.com/office/powerpoint/2010/main" val="33480072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#75:  </a:t>
            </a:r>
            <a:r>
              <a:rPr lang="en-US" dirty="0"/>
              <a:t>Understand Cultural Norms</a:t>
            </a:r>
          </a:p>
          <a:p>
            <a:r>
              <a:rPr lang="en-US" dirty="0"/>
              <a:t> </a:t>
            </a:r>
          </a:p>
          <a:p>
            <a:r>
              <a:rPr lang="en-US" b="1" dirty="0"/>
              <a:t>Procedural Directions:</a:t>
            </a:r>
            <a:endParaRPr lang="en-US" dirty="0"/>
          </a:p>
          <a:p>
            <a:pPr marL="223251" indent="-223251">
              <a:buFont typeface="+mj-lt"/>
              <a:buAutoNum type="arabicPeriod"/>
            </a:pPr>
            <a:r>
              <a:rPr lang="en-US" dirty="0"/>
              <a:t>Highlight strategies for cultural norms. </a:t>
            </a:r>
          </a:p>
          <a:p>
            <a:pPr marL="223251" indent="-223251">
              <a:buFont typeface="+mj-lt"/>
              <a:buAutoNum type="arabicPeriod"/>
            </a:pPr>
            <a:r>
              <a:rPr lang="en-US" dirty="0"/>
              <a:t>Complete suggested activity.</a:t>
            </a:r>
          </a:p>
          <a:p>
            <a:r>
              <a:rPr lang="en-US" dirty="0"/>
              <a:t> </a:t>
            </a:r>
            <a:endParaRPr lang="en-US" b="1" dirty="0">
              <a:solidFill>
                <a:srgbClr val="000000"/>
              </a:solidFill>
              <a:cs typeface="Arial" charset="0"/>
            </a:endParaRPr>
          </a:p>
          <a:p>
            <a:r>
              <a:rPr lang="en-US" b="1" dirty="0">
                <a:solidFill>
                  <a:srgbClr val="000000"/>
                </a:solidFill>
                <a:cs typeface="Arial" charset="0"/>
              </a:rPr>
              <a:t>Presenter Notes:</a:t>
            </a:r>
          </a:p>
          <a:p>
            <a:pPr marL="167438" indent="-167438" defTabSz="920154" fontAlgn="base">
              <a:spcAft>
                <a:spcPct val="0"/>
              </a:spcAft>
              <a:buFont typeface="Arial" panose="020B0604020202020204" pitchFamily="34" charset="0"/>
              <a:buChar char="•"/>
              <a:defRPr/>
            </a:pPr>
            <a:r>
              <a:rPr lang="en-US" dirty="0">
                <a:solidFill>
                  <a:srgbClr val="000000"/>
                </a:solidFill>
                <a:cs typeface="Arial" charset="0"/>
              </a:rPr>
              <a:t>So to understand cultural norms and increase the participation of families from all diverse backgrounds, here are some strategies.</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Keep learning about the unique cultural values and beliefs of ALL members of the group and the communities the group is</a:t>
            </a:r>
            <a:r>
              <a:rPr lang="en-US" baseline="0" dirty="0">
                <a:solidFill>
                  <a:srgbClr val="000000"/>
                </a:solidFill>
                <a:cs typeface="Arial" charset="0"/>
              </a:rPr>
              <a:t> serving.  Remember, there should be representation and/or considerations of all demographic groups within a community.</a:t>
            </a:r>
            <a:endParaRPr lang="en-US" dirty="0">
              <a:solidFill>
                <a:srgbClr val="000000"/>
              </a:solidFill>
              <a:cs typeface="Arial" charset="0"/>
            </a:endParaRP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Take time to recognize and honor racial and ethnic variations</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Provide trained interpreters</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Limit the use of jargon</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Encourage members to mentor each other to build skills and confidence</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Utilize cultural</a:t>
            </a:r>
            <a:r>
              <a:rPr lang="en-US" baseline="0" dirty="0">
                <a:solidFill>
                  <a:srgbClr val="000000"/>
                </a:solidFill>
                <a:cs typeface="Arial" charset="0"/>
              </a:rPr>
              <a:t> liaisons to help inform the group as well as connect people in the community to the work of the group</a:t>
            </a:r>
            <a:endParaRPr lang="en-US" dirty="0">
              <a:solidFill>
                <a:srgbClr val="000000"/>
              </a:solidFill>
              <a:cs typeface="Arial" charset="0"/>
            </a:endParaRPr>
          </a:p>
          <a:p>
            <a:endParaRPr lang="en-US" b="1" dirty="0"/>
          </a:p>
          <a:p>
            <a:r>
              <a:rPr lang="en-US" b="1" dirty="0"/>
              <a:t>Activities  </a:t>
            </a:r>
            <a:endParaRPr lang="en-US" dirty="0"/>
          </a:p>
          <a:p>
            <a:r>
              <a:rPr lang="en-US" dirty="0"/>
              <a:t>Question:  What are some additional ideas or strategies to increase participation from diverse communities? </a:t>
            </a: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80</a:t>
            </a:fld>
            <a:endParaRPr lang="en-US"/>
          </a:p>
        </p:txBody>
      </p:sp>
    </p:spTree>
    <p:extLst>
      <p:ext uri="{BB962C8B-B14F-4D97-AF65-F5344CB8AC3E}">
        <p14:creationId xmlns:p14="http://schemas.microsoft.com/office/powerpoint/2010/main" val="6867742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#76:  </a:t>
            </a:r>
            <a:r>
              <a:rPr lang="en-US" dirty="0"/>
              <a:t>Section 5</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4335" indent="-342900">
              <a:lnSpc>
                <a:spcPct val="120000"/>
              </a:lnSpc>
              <a:spcBef>
                <a:spcPts val="0"/>
              </a:spcBef>
            </a:pPr>
            <a:r>
              <a:rPr lang="en-US" sz="1200" b="1" dirty="0"/>
              <a:t>10 Tips for Conducting Effective Meetings </a:t>
            </a:r>
            <a:r>
              <a:rPr lang="en-US" sz="1200" dirty="0">
                <a:hlinkClick r:id="rId3"/>
              </a:rPr>
              <a:t>https://getlighthouse.com/blog/tips-conducting-effective-meetings/</a:t>
            </a:r>
            <a:endParaRPr lang="en-US" sz="1200" dirty="0"/>
          </a:p>
          <a:p>
            <a:pPr marL="394335" indent="-342900">
              <a:lnSpc>
                <a:spcPct val="120000"/>
              </a:lnSpc>
              <a:spcBef>
                <a:spcPts val="0"/>
              </a:spcBef>
            </a:pPr>
            <a:r>
              <a:rPr lang="en-US" sz="1200" b="1" dirty="0"/>
              <a:t>How to Run Effective </a:t>
            </a:r>
            <a:r>
              <a:rPr lang="en-US" sz="1200" b="1" u="sng" dirty="0"/>
              <a:t>Virtual </a:t>
            </a:r>
            <a:r>
              <a:rPr lang="en-US" sz="1200" b="1" dirty="0"/>
              <a:t>Meetings </a:t>
            </a:r>
            <a:r>
              <a:rPr lang="en-US" sz="1200" dirty="0">
                <a:hlinkClick r:id="rId4"/>
              </a:rPr>
              <a:t>https://www.mindtools.com/pages/article/running-effective-virtual-meetings.htm</a:t>
            </a:r>
            <a:endParaRPr lang="en-US" sz="1200" dirty="0"/>
          </a:p>
          <a:p>
            <a:pPr marL="394335" indent="-342900">
              <a:lnSpc>
                <a:spcPct val="120000"/>
              </a:lnSpc>
              <a:spcBef>
                <a:spcPts val="0"/>
              </a:spcBef>
            </a:pPr>
            <a:r>
              <a:rPr lang="en-US" sz="1200" b="1" dirty="0"/>
              <a:t>10 Conversations Leaders Use to Move Results Forward </a:t>
            </a:r>
            <a:r>
              <a:rPr lang="en-US" sz="1200" dirty="0"/>
              <a:t>(Annie E. Casey Foundation Video 6:00)</a:t>
            </a:r>
            <a:r>
              <a:rPr lang="en-US" sz="1200" b="1" dirty="0"/>
              <a:t> </a:t>
            </a:r>
            <a:r>
              <a:rPr lang="en-US" sz="1200" dirty="0">
                <a:hlinkClick r:id="rId5"/>
              </a:rPr>
              <a:t>https://www.youtube.com/watch?v=JfHfKok9rkY&amp;feature=youtu.be</a:t>
            </a:r>
            <a:endParaRPr lang="en-US" sz="1200" dirty="0"/>
          </a:p>
          <a:p>
            <a:pPr marL="394335" indent="-342900">
              <a:lnSpc>
                <a:spcPct val="120000"/>
              </a:lnSpc>
              <a:spcBef>
                <a:spcPts val="0"/>
              </a:spcBef>
            </a:pPr>
            <a:r>
              <a:rPr lang="en-US" sz="1200" b="1" dirty="0"/>
              <a:t>Leading for Results: High Action – High Alignment </a:t>
            </a:r>
            <a:r>
              <a:rPr lang="en-US" sz="1200" dirty="0"/>
              <a:t>(Video 4:00)</a:t>
            </a:r>
            <a:r>
              <a:rPr lang="en-US" sz="1200" dirty="0">
                <a:hlinkClick r:id="rId6"/>
              </a:rPr>
              <a:t> https://www.youtube.com/watch?v=tegofDl6Jg8&amp;feature=youtu.be</a:t>
            </a:r>
            <a:endParaRPr lang="en-US" sz="1200" dirty="0"/>
          </a:p>
          <a:p>
            <a:pPr marL="394335" indent="-342900">
              <a:lnSpc>
                <a:spcPct val="120000"/>
              </a:lnSpc>
              <a:spcBef>
                <a:spcPts val="0"/>
              </a:spcBef>
            </a:pPr>
            <a:r>
              <a:rPr lang="en-US" sz="1200" b="1" dirty="0"/>
              <a:t>Leading for Results: Creating the Container </a:t>
            </a:r>
            <a:r>
              <a:rPr lang="en-US" sz="1200" dirty="0"/>
              <a:t>(Annie E. Casey Foundation Video 2:43) </a:t>
            </a:r>
            <a:r>
              <a:rPr lang="en-US" sz="1200" dirty="0">
                <a:hlinkClick r:id="rId7"/>
              </a:rPr>
              <a:t>https://www.youtube.com/watch?v=78B-LUpNrPg&amp;feature=youtu.be</a:t>
            </a:r>
            <a:endParaRPr lang="en-US" sz="1200" dirty="0"/>
          </a:p>
          <a:p>
            <a:pPr marL="394335" indent="-342900">
              <a:lnSpc>
                <a:spcPct val="120000"/>
              </a:lnSpc>
              <a:spcBef>
                <a:spcPts val="0"/>
              </a:spcBef>
            </a:pPr>
            <a:r>
              <a:rPr lang="en-US" sz="1200" b="1" dirty="0"/>
              <a:t>Facilitating Groups to Drive Change </a:t>
            </a:r>
            <a:r>
              <a:rPr lang="en-US" sz="1200" dirty="0">
                <a:hlinkClick r:id="rId8"/>
              </a:rPr>
              <a:t>https://www.imd.org/uupload/research/challenges/TC069_08_Facilitating_groups_to_drive_change.pdf</a:t>
            </a:r>
            <a:endParaRPr lang="en-US" sz="1200" dirty="0"/>
          </a:p>
          <a:p>
            <a:pPr marL="394335" indent="-342900">
              <a:lnSpc>
                <a:spcPct val="120000"/>
              </a:lnSpc>
              <a:spcBef>
                <a:spcPts val="0"/>
              </a:spcBef>
            </a:pPr>
            <a:r>
              <a:rPr lang="en-US" sz="1200" b="1" dirty="0"/>
              <a:t>Effective Meeting Participation for Family Advisors </a:t>
            </a:r>
            <a:r>
              <a:rPr lang="en-US" sz="1200" dirty="0">
                <a:hlinkClick r:id="rId9"/>
              </a:rPr>
              <a:t>http://www.wsha.org/wp-content/uploads/SeattleChildrens_EffectiveMeetingParticipationforFamilyAdvisors.pdf</a:t>
            </a:r>
            <a:r>
              <a:rPr lang="en-US" sz="1200" dirty="0"/>
              <a:t> </a:t>
            </a:r>
          </a:p>
          <a:p>
            <a:pPr marL="394335" indent="-342900">
              <a:lnSpc>
                <a:spcPct val="120000"/>
              </a:lnSpc>
              <a:spcBef>
                <a:spcPts val="0"/>
              </a:spcBef>
            </a:pPr>
            <a:r>
              <a:rPr lang="en-US" sz="1200" b="1" dirty="0"/>
              <a:t>Meetings: How Should I Participate? </a:t>
            </a:r>
            <a:r>
              <a:rPr lang="en-US" sz="1200" dirty="0"/>
              <a:t>(Video 2:25)</a:t>
            </a:r>
            <a:r>
              <a:rPr lang="en-US" sz="1200" dirty="0">
                <a:hlinkClick r:id="rId10"/>
              </a:rPr>
              <a:t> https://www.youtube.com/watch?v=H2IegZRo2sw</a:t>
            </a:r>
            <a:endParaRPr lang="en-US" sz="1200"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81</a:t>
            </a:fld>
            <a:endParaRPr lang="en-US"/>
          </a:p>
        </p:txBody>
      </p:sp>
    </p:spTree>
    <p:extLst>
      <p:ext uri="{BB962C8B-B14F-4D97-AF65-F5344CB8AC3E}">
        <p14:creationId xmlns:p14="http://schemas.microsoft.com/office/powerpoint/2010/main" val="1886393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#76:  </a:t>
            </a:r>
            <a:r>
              <a:rPr lang="en-US" dirty="0"/>
              <a:t>Section 5</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4335" indent="-342900">
              <a:lnSpc>
                <a:spcPct val="120000"/>
              </a:lnSpc>
              <a:spcBef>
                <a:spcPts val="0"/>
              </a:spcBef>
            </a:pPr>
            <a:r>
              <a:rPr lang="en-US" sz="1200" b="1" dirty="0"/>
              <a:t>Attending Meetings: Making an Effective Meeting Contribution </a:t>
            </a:r>
            <a:r>
              <a:rPr lang="en-US" sz="1200" dirty="0"/>
              <a:t>(Video 10:43)   </a:t>
            </a:r>
            <a:r>
              <a:rPr lang="en-US" sz="1200" dirty="0">
                <a:hlinkClick r:id="rId3"/>
              </a:rPr>
              <a:t>https://www.youtube.com/watch?v=VPhN3R4kOlY</a:t>
            </a:r>
            <a:endParaRPr lang="en-US" sz="1200" dirty="0"/>
          </a:p>
          <a:p>
            <a:pPr marL="394335" indent="-342900">
              <a:lnSpc>
                <a:spcPct val="120000"/>
              </a:lnSpc>
              <a:spcBef>
                <a:spcPts val="0"/>
              </a:spcBef>
            </a:pPr>
            <a:r>
              <a:rPr lang="en-US" sz="1200" b="1" dirty="0"/>
              <a:t>10 Effective Meeting Icebreakers </a:t>
            </a:r>
            <a:r>
              <a:rPr lang="en-US" sz="1200" dirty="0">
                <a:hlinkClick r:id="rId4"/>
              </a:rPr>
              <a:t>https://www.smartmeetings.com/tips-tools/96478/10-engaging-meeting-icebreakers</a:t>
            </a:r>
            <a:endParaRPr lang="en-US" sz="1200" dirty="0"/>
          </a:p>
          <a:p>
            <a:pPr marL="394335" indent="-342900">
              <a:lnSpc>
                <a:spcPct val="120000"/>
              </a:lnSpc>
              <a:spcBef>
                <a:spcPts val="0"/>
              </a:spcBef>
            </a:pPr>
            <a:r>
              <a:rPr lang="en-US" sz="1200" b="1" dirty="0"/>
              <a:t>Interactive Group Activities for Special Ed. Advisory Committee Meetings </a:t>
            </a:r>
            <a:r>
              <a:rPr lang="en-US" sz="1200" u="sng" dirty="0">
                <a:hlinkClick r:id="rId5"/>
              </a:rPr>
              <a:t>https://www.pacer.org/parent/pdf/InteractivegroupactivitiesforSEACmeetings.pdf</a:t>
            </a:r>
            <a:endParaRPr lang="en-US" sz="1200" u="sng" dirty="0"/>
          </a:p>
          <a:p>
            <a:pPr marL="394335" indent="-342900">
              <a:lnSpc>
                <a:spcPct val="120000"/>
              </a:lnSpc>
              <a:spcBef>
                <a:spcPts val="0"/>
              </a:spcBef>
            </a:pPr>
            <a:r>
              <a:rPr lang="en-US" sz="1200" b="1" dirty="0"/>
              <a:t>Leading by Convening </a:t>
            </a:r>
            <a:r>
              <a:rPr lang="en-US" sz="1200" dirty="0">
                <a:hlinkClick r:id="rId6"/>
              </a:rPr>
              <a:t>https://servingongroups.org/leading-by-convening</a:t>
            </a:r>
            <a:endParaRPr lang="en-US" sz="1200" dirty="0"/>
          </a:p>
          <a:p>
            <a:pPr marL="394335" indent="-342900">
              <a:lnSpc>
                <a:spcPct val="120000"/>
              </a:lnSpc>
              <a:spcBef>
                <a:spcPts val="0"/>
              </a:spcBef>
            </a:pPr>
            <a:r>
              <a:rPr lang="en-US" sz="1200" b="1" dirty="0"/>
              <a:t>Template for a Great Board Orientation </a:t>
            </a:r>
            <a:r>
              <a:rPr lang="en-US" sz="1200" dirty="0">
                <a:hlinkClick r:id="rId7"/>
              </a:rPr>
              <a:t>https://blog.joangarry.com/board-orientation-template/</a:t>
            </a:r>
            <a:endParaRPr lang="en-US" sz="1200" dirty="0"/>
          </a:p>
          <a:p>
            <a:pPr marL="394335" indent="-342900">
              <a:lnSpc>
                <a:spcPct val="120000"/>
              </a:lnSpc>
              <a:spcBef>
                <a:spcPts val="0"/>
              </a:spcBef>
            </a:pPr>
            <a:r>
              <a:rPr lang="en-US" sz="1200" b="1" dirty="0"/>
              <a:t>National Center for Family &amp; Community Connections with Schools </a:t>
            </a:r>
            <a:r>
              <a:rPr lang="en-US" sz="1200" dirty="0">
                <a:hlinkClick r:id="rId8"/>
              </a:rPr>
              <a:t>https://sedl.org/connections/</a:t>
            </a:r>
            <a:endParaRPr lang="en-US" sz="1200" dirty="0"/>
          </a:p>
          <a:p>
            <a:pPr marL="394335" indent="-342900">
              <a:lnSpc>
                <a:spcPct val="120000"/>
              </a:lnSpc>
              <a:spcBef>
                <a:spcPts val="0"/>
              </a:spcBef>
            </a:pPr>
            <a:r>
              <a:rPr lang="en-US" sz="1200" b="1" dirty="0"/>
              <a:t>What is Culture? From Latino Learning Modules: Latino Culture and Cultural Values </a:t>
            </a:r>
            <a:r>
              <a:rPr lang="en-US" sz="1200" dirty="0"/>
              <a:t>(Video 1:39-3:26) </a:t>
            </a:r>
            <a:r>
              <a:rPr lang="en-US" sz="1200" dirty="0">
                <a:hlinkClick r:id="rId9"/>
              </a:rPr>
              <a:t>https://www.youtube.com/watch?v=15jdTQIr7j4</a:t>
            </a:r>
            <a:endParaRPr lang="en-US" sz="1200" dirty="0"/>
          </a:p>
          <a:p>
            <a:pPr marL="394335" indent="-342900">
              <a:lnSpc>
                <a:spcPct val="120000"/>
              </a:lnSpc>
              <a:spcBef>
                <a:spcPts val="0"/>
              </a:spcBef>
            </a:pPr>
            <a:r>
              <a:rPr lang="en-US" sz="1200" b="1" dirty="0"/>
              <a:t>A Fresh Look at Diversity and Boards </a:t>
            </a:r>
            <a:r>
              <a:rPr lang="en-US" sz="1200" dirty="0">
                <a:hlinkClick r:id="rId10"/>
              </a:rPr>
              <a:t>https://blueavocado.org/board-of-directors/a-fresh-look-at-diversity-and-boards/?highlight=Diversity%20and%20the%20Nonprofit%20Ecosystem</a:t>
            </a:r>
            <a:endParaRPr lang="en-US" sz="1200" dirty="0"/>
          </a:p>
          <a:p>
            <a:pPr marL="394335" indent="-342900">
              <a:lnSpc>
                <a:spcPct val="120000"/>
              </a:lnSpc>
              <a:spcBef>
                <a:spcPts val="0"/>
              </a:spcBef>
            </a:pPr>
            <a:r>
              <a:rPr lang="en-US" sz="1200" b="1" dirty="0"/>
              <a:t>Community Development: Strategies that Serve </a:t>
            </a:r>
            <a:r>
              <a:rPr lang="en-US" sz="1200" dirty="0">
                <a:hlinkClick r:id="rId11"/>
              </a:rPr>
              <a:t>https://blueavocado.org/leadership-and-management/community-development-strategies-that-serve/</a:t>
            </a:r>
            <a:endParaRPr lang="en-US" sz="1200" dirty="0"/>
          </a:p>
          <a:p>
            <a:pPr marL="394335" indent="-342900">
              <a:lnSpc>
                <a:spcPct val="120000"/>
              </a:lnSpc>
              <a:spcBef>
                <a:spcPts val="0"/>
              </a:spcBef>
            </a:pPr>
            <a:endParaRPr lang="en-US" sz="1200"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82</a:t>
            </a:fld>
            <a:endParaRPr lang="en-US"/>
          </a:p>
        </p:txBody>
      </p:sp>
    </p:spTree>
    <p:extLst>
      <p:ext uri="{BB962C8B-B14F-4D97-AF65-F5344CB8AC3E}">
        <p14:creationId xmlns:p14="http://schemas.microsoft.com/office/powerpoint/2010/main" val="3065280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#77: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#78:  </a:t>
            </a:r>
            <a:r>
              <a:rPr lang="en-US" dirty="0"/>
              <a:t>Section 6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All groups use data.  This section will be an introduction to understanding data as information within decision-making groups. </a:t>
            </a:r>
          </a:p>
          <a:p>
            <a:pPr marL="167438" indent="-167438" defTabSz="893003">
              <a:buFont typeface="Arial" panose="020B0604020202020204" pitchFamily="34" charset="0"/>
              <a:buChar char="•"/>
              <a:defRPr/>
            </a:pPr>
            <a:r>
              <a:rPr lang="en-US" dirty="0">
                <a:solidFill>
                  <a:srgbClr val="000000"/>
                </a:solidFill>
                <a:ea typeface="Times New Roman"/>
                <a:cs typeface="Calibri"/>
              </a:rPr>
              <a:t>We will go</a:t>
            </a:r>
            <a:r>
              <a:rPr lang="en-US" baseline="0" dirty="0">
                <a:solidFill>
                  <a:srgbClr val="000000"/>
                </a:solidFill>
                <a:ea typeface="Times New Roman"/>
                <a:cs typeface="Calibri"/>
              </a:rPr>
              <a:t> through the eight</a:t>
            </a:r>
            <a:r>
              <a:rPr lang="en-US" dirty="0">
                <a:solidFill>
                  <a:srgbClr val="000000"/>
                </a:solidFill>
                <a:ea typeface="Times New Roman"/>
                <a:cs typeface="Calibri"/>
              </a:rPr>
              <a:t> stages of data use.  </a:t>
            </a:r>
          </a:p>
          <a:p>
            <a:pPr marL="167438" indent="-167438" defTabSz="893003">
              <a:buFont typeface="Arial" panose="020B0604020202020204" pitchFamily="34" charset="0"/>
              <a:buChar char="•"/>
              <a:defRPr/>
            </a:pPr>
            <a:r>
              <a:rPr lang="en-US" dirty="0">
                <a:solidFill>
                  <a:srgbClr val="000000"/>
                </a:solidFill>
                <a:ea typeface="Times New Roman"/>
                <a:cs typeface="Calibri"/>
              </a:rPr>
              <a:t>There are a lot of different terms used in talking about data.  Some may be new to you.  So let's get started.</a:t>
            </a:r>
            <a:endParaRPr lang="en-US" dirty="0">
              <a:ea typeface="Times New Roman"/>
              <a:cs typeface="Times New Roman"/>
            </a:endParaRP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84</a:t>
            </a:fld>
            <a:endParaRPr lang="en-US"/>
          </a:p>
        </p:txBody>
      </p:sp>
    </p:spTree>
    <p:extLst>
      <p:ext uri="{BB962C8B-B14F-4D97-AF65-F5344CB8AC3E}">
        <p14:creationId xmlns:p14="http://schemas.microsoft.com/office/powerpoint/2010/main" val="8747516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6963" y="484188"/>
            <a:ext cx="2327275" cy="1746250"/>
          </a:xfrm>
        </p:spPr>
      </p:sp>
      <p:sp>
        <p:nvSpPr>
          <p:cNvPr id="3" name="Notes Placeholder 2"/>
          <p:cNvSpPr>
            <a:spLocks noGrp="1"/>
          </p:cNvSpPr>
          <p:nvPr>
            <p:ph type="body" idx="1"/>
          </p:nvPr>
        </p:nvSpPr>
        <p:spPr>
          <a:xfrm>
            <a:off x="349583" y="2315800"/>
            <a:ext cx="6377909" cy="6374941"/>
          </a:xfrm>
        </p:spPr>
        <p:txBody>
          <a:bodyPr/>
          <a:lstStyle/>
          <a:p>
            <a:r>
              <a:rPr lang="en-US" b="1" dirty="0"/>
              <a:t>Slide #79:  </a:t>
            </a:r>
            <a:r>
              <a:rPr lang="en-US" dirty="0"/>
              <a:t>What is Data?</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endParaRPr lang="en-US" dirty="0"/>
          </a:p>
          <a:p>
            <a:endParaRPr lang="en-US" dirty="0"/>
          </a:p>
          <a:p>
            <a:pPr defTabSz="918453" fontAlgn="base">
              <a:lnSpc>
                <a:spcPct val="80000"/>
              </a:lnSpc>
              <a:spcBef>
                <a:spcPct val="30000"/>
              </a:spcBef>
              <a:spcAft>
                <a:spcPct val="0"/>
              </a:spcAft>
              <a:defRPr/>
            </a:pPr>
            <a:r>
              <a:rPr lang="en-US" b="1" dirty="0">
                <a:solidFill>
                  <a:srgbClr val="000000"/>
                </a:solidFill>
                <a:cs typeface="Arial" charset="0"/>
              </a:rPr>
              <a:t>Presenter Notes:</a:t>
            </a:r>
          </a:p>
          <a:p>
            <a:pPr marL="167438" indent="-167438" defTabSz="918453" fontAlgn="base">
              <a:buFont typeface="Arial" panose="020B0604020202020204" pitchFamily="34" charset="0"/>
              <a:buChar char="•"/>
              <a:defRPr/>
            </a:pPr>
            <a:r>
              <a:rPr lang="en-US" dirty="0">
                <a:solidFill>
                  <a:srgbClr val="000000"/>
                </a:solidFill>
                <a:cs typeface="Arial" pitchFamily="34" charset="0"/>
              </a:rPr>
              <a:t>What is Data?  Data is, most simply, factual information. </a:t>
            </a:r>
          </a:p>
          <a:p>
            <a:pPr marL="167438" indent="-167438" defTabSz="918453" fontAlgn="base">
              <a:buFont typeface="Arial" panose="020B0604020202020204" pitchFamily="34" charset="0"/>
              <a:buChar char="•"/>
              <a:defRPr/>
            </a:pPr>
            <a:r>
              <a:rPr lang="en-US" dirty="0">
                <a:solidFill>
                  <a:srgbClr val="000000"/>
                </a:solidFill>
                <a:cs typeface="Arial" pitchFamily="34" charset="0"/>
              </a:rPr>
              <a:t>Now think about times when you’ve come across sources of data that are confusing and hard to understand?  How did you deal with it?  These are points to consider when we discuss understanding data in decision-making groups.  </a:t>
            </a:r>
          </a:p>
          <a:p>
            <a:pPr marL="167438" indent="-167438" defTabSz="918453" fontAlgn="base">
              <a:buFont typeface="Arial" panose="020B0604020202020204" pitchFamily="34" charset="0"/>
              <a:buChar char="•"/>
              <a:defRPr/>
            </a:pPr>
            <a:r>
              <a:rPr lang="en-US" dirty="0">
                <a:solidFill>
                  <a:srgbClr val="000000"/>
                </a:solidFill>
                <a:cs typeface="Arial" pitchFamily="34" charset="0"/>
              </a:rPr>
              <a:t>When decision-making groups use data to make decisions, they are basing their decisions on facts, not guesswork or feelings.  This is called “Data Based Decision Making”.  </a:t>
            </a:r>
          </a:p>
          <a:p>
            <a:pPr marL="167438" indent="-167438" defTabSz="918453" fontAlgn="base">
              <a:buFont typeface="Arial" panose="020B0604020202020204" pitchFamily="34" charset="0"/>
              <a:buChar char="•"/>
              <a:defRPr/>
            </a:pPr>
            <a:r>
              <a:rPr lang="en-US" dirty="0">
                <a:solidFill>
                  <a:srgbClr val="000000"/>
                </a:solidFill>
                <a:cs typeface="Arial" pitchFamily="34" charset="0"/>
              </a:rPr>
              <a:t>Data doesn’t just apply to more formal decision-making groups.  It is used by all kinds of groups and can come in many different forms.  </a:t>
            </a:r>
          </a:p>
          <a:p>
            <a:pPr marL="167438" indent="-167438">
              <a:buFont typeface="Arial" panose="020B0604020202020204" pitchFamily="34" charset="0"/>
              <a:buChar char="•"/>
            </a:pPr>
            <a:r>
              <a:rPr lang="en-US" b="1" i="1" kern="1200" dirty="0">
                <a:solidFill>
                  <a:schemeClr val="tx1"/>
                </a:solidFill>
                <a:effectLst/>
              </a:rPr>
              <a:t>Reliable </a:t>
            </a:r>
            <a:r>
              <a:rPr lang="en-US" kern="1200" dirty="0">
                <a:solidFill>
                  <a:schemeClr val="tx1"/>
                </a:solidFill>
                <a:effectLst/>
              </a:rPr>
              <a:t>means the data is accurate and true every time.  Would it be the same if someone else collected the data?  </a:t>
            </a:r>
          </a:p>
          <a:p>
            <a:pPr marL="167438" indent="-167438">
              <a:buFont typeface="Arial" panose="020B0604020202020204" pitchFamily="34" charset="0"/>
              <a:buChar char="•"/>
            </a:pPr>
            <a:r>
              <a:rPr lang="en-US" b="1" kern="1200" dirty="0">
                <a:solidFill>
                  <a:schemeClr val="tx1"/>
                </a:solidFill>
                <a:effectLst/>
              </a:rPr>
              <a:t>V</a:t>
            </a:r>
            <a:r>
              <a:rPr lang="en-US" b="1" i="1" kern="1200" dirty="0">
                <a:solidFill>
                  <a:schemeClr val="tx1"/>
                </a:solidFill>
                <a:effectLst/>
              </a:rPr>
              <a:t>alid</a:t>
            </a:r>
            <a:r>
              <a:rPr lang="en-US" b="1" kern="1200" dirty="0">
                <a:solidFill>
                  <a:schemeClr val="tx1"/>
                </a:solidFill>
                <a:effectLst/>
              </a:rPr>
              <a:t> </a:t>
            </a:r>
            <a:r>
              <a:rPr lang="en-US" kern="1200" dirty="0">
                <a:solidFill>
                  <a:schemeClr val="tx1"/>
                </a:solidFill>
                <a:effectLst/>
              </a:rPr>
              <a:t>means the data reflects a truth and produces the desired result.  In other words, does the data measure what it claims to measure?</a:t>
            </a:r>
          </a:p>
          <a:p>
            <a:pPr marL="167438" indent="-167438">
              <a:buFont typeface="Arial" panose="020B0604020202020204" pitchFamily="34" charset="0"/>
              <a:buChar char="•"/>
            </a:pPr>
            <a:r>
              <a:rPr lang="en-US" kern="1200" dirty="0">
                <a:solidFill>
                  <a:schemeClr val="tx1"/>
                </a:solidFill>
                <a:effectLst/>
              </a:rPr>
              <a:t>Data also needs to be </a:t>
            </a:r>
            <a:r>
              <a:rPr lang="en-US" b="1" i="1" kern="1200" dirty="0">
                <a:solidFill>
                  <a:schemeClr val="tx1"/>
                </a:solidFill>
                <a:effectLst/>
              </a:rPr>
              <a:t>accessible</a:t>
            </a:r>
            <a:r>
              <a:rPr lang="en-US" kern="1200" dirty="0">
                <a:solidFill>
                  <a:schemeClr val="tx1"/>
                </a:solidFill>
                <a:effectLst/>
              </a:rPr>
              <a:t>. All concerns, needs, and abilities of the audience need to be considered when using data. </a:t>
            </a:r>
            <a:endParaRPr lang="en-US" dirty="0">
              <a:solidFill>
                <a:srgbClr val="000000"/>
              </a:solidFill>
              <a:cs typeface="Arial" pitchFamily="34" charset="0"/>
            </a:endParaRPr>
          </a:p>
          <a:p>
            <a:pPr marL="167438" indent="-167438" defTabSz="918453" fontAlgn="base">
              <a:buFont typeface="Arial" panose="020B0604020202020204" pitchFamily="34" charset="0"/>
              <a:buChar char="•"/>
              <a:defRPr/>
            </a:pPr>
            <a:r>
              <a:rPr lang="en-US" dirty="0"/>
              <a:t>Reliability problems in education often arise when researchers overstate the importance of data drawn from too small or too restricted a sample. </a:t>
            </a:r>
          </a:p>
          <a:p>
            <a:pPr marL="167438" indent="-167438" defTabSz="918453" fontAlgn="base">
              <a:buFont typeface="Arial" panose="020B0604020202020204" pitchFamily="34" charset="0"/>
              <a:buChar char="•"/>
              <a:defRPr/>
            </a:pPr>
            <a:r>
              <a:rPr lang="en-US" dirty="0"/>
              <a:t>For example, imagine if when I was a high school principal I claimed to the school board that I had evidence that the parents love our school's programs. When the board chair asked me how I could make such a claim, I responded by defensively asserting it was a conclusion based on “hard data”—specifically, a survey taken at the last winter band banquet. The board chair might respond that because that event was attended by only 5 percent of the school's parents and all the parents who attended had one thing in common—they had children in band—my conclusions were “unreliable.” He would be right. Claiming that such a small and select sample accurately represented the views of a total population (all the school's parents) stretches the credibility of my assertion well beyond reasonableness.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85</a:t>
            </a:fld>
            <a:endParaRPr lang="en-US"/>
          </a:p>
        </p:txBody>
      </p:sp>
    </p:spTree>
    <p:extLst>
      <p:ext uri="{BB962C8B-B14F-4D97-AF65-F5344CB8AC3E}">
        <p14:creationId xmlns:p14="http://schemas.microsoft.com/office/powerpoint/2010/main" val="23894055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6963" y="484188"/>
            <a:ext cx="2327275" cy="1746250"/>
          </a:xfrm>
        </p:spPr>
      </p:sp>
      <p:sp>
        <p:nvSpPr>
          <p:cNvPr id="3" name="Notes Placeholder 2"/>
          <p:cNvSpPr>
            <a:spLocks noGrp="1"/>
          </p:cNvSpPr>
          <p:nvPr>
            <p:ph type="body" idx="1"/>
          </p:nvPr>
        </p:nvSpPr>
        <p:spPr>
          <a:xfrm>
            <a:off x="349583" y="2315800"/>
            <a:ext cx="6377909" cy="6374941"/>
          </a:xfrm>
        </p:spPr>
        <p:txBody>
          <a:bodyPr/>
          <a:lstStyle/>
          <a:p>
            <a:r>
              <a:rPr lang="en-US" b="1" dirty="0"/>
              <a:t>Slide #80:  </a:t>
            </a:r>
            <a:r>
              <a:rPr lang="en-US" b="0" dirty="0"/>
              <a:t>Confidentiality</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endParaRPr lang="en-US" dirty="0"/>
          </a:p>
          <a:p>
            <a:endParaRPr lang="en-US" dirty="0"/>
          </a:p>
          <a:p>
            <a:pPr defTabSz="918453" fontAlgn="base">
              <a:lnSpc>
                <a:spcPct val="80000"/>
              </a:lnSpc>
              <a:spcBef>
                <a:spcPct val="30000"/>
              </a:spcBef>
              <a:spcAft>
                <a:spcPct val="0"/>
              </a:spcAft>
              <a:defRPr/>
            </a:pPr>
            <a:r>
              <a:rPr lang="en-US" b="1" dirty="0">
                <a:solidFill>
                  <a:srgbClr val="000000"/>
                </a:solidFill>
                <a:cs typeface="Arial" charset="0"/>
              </a:rPr>
              <a:t>Presenter Notes:</a:t>
            </a:r>
            <a:endParaRPr lang="en-US" dirty="0"/>
          </a:p>
          <a:p>
            <a:pPr marL="167438" indent="-167438">
              <a:buFont typeface="Arial" panose="020B0604020202020204" pitchFamily="34" charset="0"/>
              <a:buChar char="•"/>
            </a:pPr>
            <a:r>
              <a:rPr lang="en-US" b="1" i="1" dirty="0"/>
              <a:t>Confidentiality</a:t>
            </a:r>
            <a:r>
              <a:rPr lang="en-US" b="1" dirty="0"/>
              <a:t> </a:t>
            </a:r>
            <a:r>
              <a:rPr lang="en-US" dirty="0"/>
              <a:t>is a set of rules or a promise that a person makes to limit access or put restrictions on certain types of information.  </a:t>
            </a:r>
          </a:p>
          <a:p>
            <a:pPr marL="167438" indent="-167438">
              <a:buFont typeface="Arial" panose="020B0604020202020204" pitchFamily="34" charset="0"/>
              <a:buChar char="•"/>
            </a:pPr>
            <a:r>
              <a:rPr lang="en-US" dirty="0"/>
              <a:t>When working with data as a group, it is important to always state if certain information should stay in the group and not be shared with others.</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86</a:t>
            </a:fld>
            <a:endParaRPr lang="en-US"/>
          </a:p>
        </p:txBody>
      </p:sp>
    </p:spTree>
    <p:extLst>
      <p:ext uri="{BB962C8B-B14F-4D97-AF65-F5344CB8AC3E}">
        <p14:creationId xmlns:p14="http://schemas.microsoft.com/office/powerpoint/2010/main" val="2389405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#81:  </a:t>
            </a:r>
            <a:r>
              <a:rPr lang="en-US" b="0" dirty="0"/>
              <a:t>Quantitative</a:t>
            </a:r>
            <a:r>
              <a:rPr lang="en-US" b="0" baseline="0" dirty="0"/>
              <a:t> vs. Qualitative Data</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p>
          <a:p>
            <a:pPr marL="223251" indent="-223251">
              <a:buFont typeface="+mj-lt"/>
              <a:buAutoNum type="arabicPeriod"/>
            </a:pPr>
            <a:r>
              <a:rPr lang="en-US" dirty="0"/>
              <a:t>Share examples of quantitative and qualitative data.</a:t>
            </a:r>
          </a:p>
          <a:p>
            <a:endParaRPr lang="en-US" dirty="0"/>
          </a:p>
          <a:p>
            <a:r>
              <a:rPr lang="en-US" b="1" dirty="0"/>
              <a:t>Presenter Notes:</a:t>
            </a:r>
            <a:endParaRPr lang="en-US" sz="1000" dirty="0"/>
          </a:p>
          <a:p>
            <a:pPr marL="0" indent="0">
              <a:buFont typeface="Arial" panose="020B0604020202020204" pitchFamily="34" charset="0"/>
              <a:buNone/>
            </a:pPr>
            <a:r>
              <a:rPr lang="en-US" sz="1000" dirty="0"/>
              <a:t>Examine the differences between qualitative and quantitative data.</a:t>
            </a:r>
            <a:endParaRPr lang="en-US" sz="1000" b="1" dirty="0"/>
          </a:p>
          <a:p>
            <a:pPr marL="167438" indent="-167438">
              <a:buFont typeface="Arial" panose="020B0604020202020204" pitchFamily="34" charset="0"/>
              <a:buChar char="•"/>
            </a:pPr>
            <a:r>
              <a:rPr lang="en-US" sz="1000" b="1" dirty="0"/>
              <a:t>Quantitative Data </a:t>
            </a:r>
            <a:r>
              <a:rPr lang="en-US" sz="1000" dirty="0"/>
              <a:t>deals with numbers.  </a:t>
            </a:r>
          </a:p>
          <a:p>
            <a:pPr marL="167438" indent="-167438">
              <a:buFont typeface="Arial" panose="020B0604020202020204" pitchFamily="34" charset="0"/>
              <a:buChar char="•"/>
            </a:pPr>
            <a:r>
              <a:rPr lang="en-US" dirty="0"/>
              <a:t>It is data which can be measured.</a:t>
            </a:r>
            <a:endParaRPr lang="en-US" sz="1000" dirty="0"/>
          </a:p>
          <a:p>
            <a:pPr marL="167438" indent="-167438">
              <a:buFont typeface="Arial" panose="020B0604020202020204" pitchFamily="34" charset="0"/>
              <a:buChar char="•"/>
            </a:pPr>
            <a:r>
              <a:rPr lang="en-US" dirty="0"/>
              <a:t>Length, height, area, volume, weight, speed, time, temperature, humidity, sound levels, cost, members, ages, etc.</a:t>
            </a:r>
            <a:endParaRPr lang="en-US" sz="1000" dirty="0"/>
          </a:p>
          <a:p>
            <a:pPr marL="167438" indent="-167438">
              <a:buFont typeface="Arial" panose="020B0604020202020204" pitchFamily="34" charset="0"/>
              <a:buChar char="•"/>
            </a:pPr>
            <a:r>
              <a:rPr lang="en-US" sz="1000" b="1" dirty="0"/>
              <a:t>Quantit</a:t>
            </a:r>
            <a:r>
              <a:rPr lang="en-US" sz="1000" dirty="0"/>
              <a:t>ative </a:t>
            </a:r>
            <a:r>
              <a:rPr lang="en-US" dirty="0"/>
              <a:t>→ </a:t>
            </a:r>
            <a:r>
              <a:rPr lang="en-US" b="1" dirty="0"/>
              <a:t>Quantit</a:t>
            </a:r>
            <a:r>
              <a:rPr lang="en-US" dirty="0"/>
              <a:t>y  </a:t>
            </a:r>
            <a:endParaRPr lang="en-US" sz="1000" dirty="0"/>
          </a:p>
          <a:p>
            <a:pPr marL="167438" indent="-167438">
              <a:buFont typeface="Arial" panose="020B0604020202020204" pitchFamily="34" charset="0"/>
              <a:buChar char="•"/>
            </a:pPr>
            <a:endParaRPr lang="en-US" sz="1000" b="1" dirty="0"/>
          </a:p>
          <a:p>
            <a:pPr marL="167438" indent="-167438">
              <a:buFont typeface="Arial" panose="020B0604020202020204" pitchFamily="34" charset="0"/>
              <a:buChar char="•"/>
            </a:pPr>
            <a:r>
              <a:rPr lang="en-US" sz="1000" b="1" dirty="0"/>
              <a:t>Qualitative Data</a:t>
            </a:r>
            <a:r>
              <a:rPr lang="en-US" sz="900" dirty="0"/>
              <a:t> deals with descriptions.</a:t>
            </a:r>
          </a:p>
          <a:p>
            <a:pPr marL="167438" indent="-167438">
              <a:buFont typeface="Arial" panose="020B0604020202020204" pitchFamily="34" charset="0"/>
              <a:buChar char="•"/>
            </a:pPr>
            <a:r>
              <a:rPr lang="en-US" sz="1000" dirty="0"/>
              <a:t>Data can be observed but not measured.</a:t>
            </a:r>
            <a:endParaRPr lang="en-US" sz="900" dirty="0"/>
          </a:p>
          <a:p>
            <a:pPr marL="167438" indent="-167438">
              <a:buFont typeface="Arial" panose="020B0604020202020204" pitchFamily="34" charset="0"/>
              <a:buChar char="•"/>
            </a:pPr>
            <a:r>
              <a:rPr lang="en-US" sz="1000" dirty="0"/>
              <a:t>Colors, textures, smells, tastes, appearance, beauty, etc.</a:t>
            </a:r>
            <a:endParaRPr lang="en-US" sz="900" dirty="0"/>
          </a:p>
          <a:p>
            <a:pPr marL="167438" indent="-167438">
              <a:buFont typeface="Arial" panose="020B0604020202020204" pitchFamily="34" charset="0"/>
              <a:buChar char="•"/>
            </a:pPr>
            <a:r>
              <a:rPr lang="en-US" sz="900" b="1" dirty="0"/>
              <a:t>Qualit</a:t>
            </a:r>
            <a:r>
              <a:rPr lang="en-US" sz="900" dirty="0"/>
              <a:t>ative </a:t>
            </a:r>
            <a:r>
              <a:rPr lang="en-US" sz="1000" dirty="0"/>
              <a:t>→ </a:t>
            </a:r>
            <a:r>
              <a:rPr lang="en-US" sz="1000" b="1" dirty="0"/>
              <a:t>Qualit</a:t>
            </a:r>
            <a:r>
              <a:rPr lang="en-US" sz="1000" dirty="0"/>
              <a:t>y</a:t>
            </a:r>
            <a:endParaRPr lang="en-US" sz="900" dirty="0"/>
          </a:p>
          <a:p>
            <a:pPr marL="167438" indent="-167438">
              <a:buFont typeface="Arial" panose="020B0604020202020204" pitchFamily="34" charset="0"/>
              <a:buChar char="•"/>
            </a:pPr>
            <a:endParaRPr lang="en-US" sz="1000" b="1" dirty="0"/>
          </a:p>
          <a:p>
            <a:pPr marL="167438" indent="-167438">
              <a:buFont typeface="Arial" panose="020B0604020202020204" pitchFamily="34" charset="0"/>
              <a:buChar char="•"/>
            </a:pPr>
            <a:r>
              <a:rPr lang="en-US" sz="1000" b="0" dirty="0"/>
              <a:t>For example, when</a:t>
            </a:r>
            <a:r>
              <a:rPr lang="en-US" sz="1000" b="0" baseline="0" dirty="0"/>
              <a:t> we think of weather, quantitative data would be the exact temperature, barometric pressure, and wind speed.  </a:t>
            </a:r>
          </a:p>
          <a:p>
            <a:pPr marL="167438" indent="-167438">
              <a:buFont typeface="Arial" panose="020B0604020202020204" pitchFamily="34" charset="0"/>
              <a:buChar char="•"/>
            </a:pPr>
            <a:r>
              <a:rPr lang="en-US" sz="1000" b="0" baseline="0" dirty="0"/>
              <a:t>The qualitative data can be a bit more subjective.  Is it partly cloudy?  Windy or calm?  Cool or warm?  It describes what is observed or felt.  </a:t>
            </a:r>
            <a:endParaRPr lang="en-US" sz="1000" b="0" dirty="0"/>
          </a:p>
          <a:p>
            <a:endParaRPr lang="en-US" b="1"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87</a:t>
            </a:fld>
            <a:endParaRPr lang="en-US"/>
          </a:p>
        </p:txBody>
      </p:sp>
    </p:spTree>
    <p:extLst>
      <p:ext uri="{BB962C8B-B14F-4D97-AF65-F5344CB8AC3E}">
        <p14:creationId xmlns:p14="http://schemas.microsoft.com/office/powerpoint/2010/main" val="16484170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#82:  </a:t>
            </a:r>
            <a:r>
              <a:rPr lang="en-US" b="0" dirty="0"/>
              <a:t>Introduction</a:t>
            </a:r>
            <a:r>
              <a:rPr lang="en-US" b="0" baseline="0" dirty="0"/>
              <a:t> to </a:t>
            </a:r>
            <a:r>
              <a:rPr lang="en-US" b="0" dirty="0"/>
              <a:t>Stages</a:t>
            </a:r>
            <a:r>
              <a:rPr lang="en-US" b="0" baseline="0" dirty="0"/>
              <a:t> of Data Use</a:t>
            </a:r>
            <a:endParaRPr lang="en-US" dirty="0"/>
          </a:p>
          <a:p>
            <a:r>
              <a:rPr lang="en-US" dirty="0"/>
              <a:t>   </a:t>
            </a:r>
          </a:p>
          <a:p>
            <a:r>
              <a:rPr lang="en-US" b="1" dirty="0"/>
              <a:t>Procedural Directions:</a:t>
            </a:r>
            <a:endParaRPr lang="en-US" dirty="0"/>
          </a:p>
          <a:p>
            <a:pPr marL="223251" indent="-223251">
              <a:buFont typeface="+mj-lt"/>
              <a:buAutoNum type="arabicPeriod"/>
            </a:pPr>
            <a:r>
              <a:rPr lang="en-US" dirty="0"/>
              <a:t>Briefly introduce the eight</a:t>
            </a:r>
            <a:r>
              <a:rPr lang="en-US" baseline="0" dirty="0"/>
              <a:t> stages of data use.</a:t>
            </a:r>
            <a:endParaRPr lang="en-US" dirty="0"/>
          </a:p>
          <a:p>
            <a:endParaRPr lang="en-US" dirty="0"/>
          </a:p>
          <a:p>
            <a:r>
              <a:rPr lang="en-US" b="1" dirty="0"/>
              <a:t>Presenter Notes:</a:t>
            </a:r>
          </a:p>
          <a:p>
            <a:pPr marL="167438" indent="-167438">
              <a:buFont typeface="Arial" panose="020B0604020202020204" pitchFamily="34" charset="0"/>
              <a:buChar char="•"/>
            </a:pPr>
            <a:r>
              <a:rPr lang="en-US" dirty="0"/>
              <a:t>Using data in a decision-making group is a process with multiple steps or stages.  </a:t>
            </a:r>
          </a:p>
          <a:p>
            <a:pPr marL="167438" indent="-167438">
              <a:buFont typeface="Arial" panose="020B0604020202020204" pitchFamily="34" charset="0"/>
              <a:buChar char="•"/>
            </a:pPr>
            <a:r>
              <a:rPr lang="en-US" dirty="0"/>
              <a:t>These eight stages help make sure a decision-making group is effectively using data to inform its decisions.  </a:t>
            </a:r>
          </a:p>
          <a:p>
            <a:pPr marL="167438" indent="-167438" defTabSz="893003">
              <a:buFont typeface="Arial" panose="020B0604020202020204" pitchFamily="34" charset="0"/>
              <a:buChar char="•"/>
              <a:defRPr/>
            </a:pPr>
            <a:r>
              <a:rPr lang="en-US" dirty="0"/>
              <a:t>The following slides describe each of the eight stages decision-making groups are in when they use data to help make decisions and take action.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88</a:t>
            </a:fld>
            <a:endParaRPr lang="en-US"/>
          </a:p>
        </p:txBody>
      </p:sp>
    </p:spTree>
    <p:extLst>
      <p:ext uri="{BB962C8B-B14F-4D97-AF65-F5344CB8AC3E}">
        <p14:creationId xmlns:p14="http://schemas.microsoft.com/office/powerpoint/2010/main" val="10555173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#83:  </a:t>
            </a:r>
            <a:r>
              <a:rPr lang="en-US" b="0" dirty="0"/>
              <a:t>Introduce</a:t>
            </a:r>
            <a:r>
              <a:rPr lang="en-US" b="0" baseline="0" dirty="0"/>
              <a:t> </a:t>
            </a:r>
            <a:r>
              <a:rPr lang="en-US" dirty="0"/>
              <a:t>Stage</a:t>
            </a:r>
            <a:r>
              <a:rPr lang="en-US" baseline="0" dirty="0"/>
              <a:t> 1 of Data Use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The first step in working with data is to plan and prepare by asking questions.</a:t>
            </a:r>
          </a:p>
          <a:p>
            <a:pPr marL="167438" indent="-167438">
              <a:buFont typeface="Arial" panose="020B0604020202020204" pitchFamily="34" charset="0"/>
              <a:buChar char="•"/>
            </a:pPr>
            <a:r>
              <a:rPr lang="en-US" dirty="0"/>
              <a:t>The group needs to reflect and plan before the data are collected.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89</a:t>
            </a:fld>
            <a:endParaRPr lang="en-US"/>
          </a:p>
        </p:txBody>
      </p:sp>
    </p:spTree>
    <p:extLst>
      <p:ext uri="{BB962C8B-B14F-4D97-AF65-F5344CB8AC3E}">
        <p14:creationId xmlns:p14="http://schemas.microsoft.com/office/powerpoint/2010/main" val="267815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  </a:t>
            </a:r>
            <a:r>
              <a:rPr lang="en-US" dirty="0"/>
              <a:t>Overview of Guidebook,</a:t>
            </a:r>
            <a:r>
              <a:rPr lang="en-US" baseline="0" dirty="0"/>
              <a:t> its development</a:t>
            </a:r>
            <a:r>
              <a:rPr lang="en-US" dirty="0"/>
              <a:t> and intended audience</a:t>
            </a:r>
          </a:p>
          <a:p>
            <a:r>
              <a:rPr lang="en-US" dirty="0"/>
              <a:t> </a:t>
            </a:r>
          </a:p>
          <a:p>
            <a:r>
              <a:rPr lang="en-US" b="1" dirty="0"/>
              <a:t>Procedural Directions:</a:t>
            </a:r>
            <a:endParaRPr lang="en-US" dirty="0"/>
          </a:p>
          <a:p>
            <a:pPr marL="223251" indent="-223251">
              <a:buFont typeface="+mj-lt"/>
              <a:buAutoNum type="arabicPeriod"/>
            </a:pPr>
            <a:r>
              <a:rPr lang="en-US" dirty="0"/>
              <a:t>Review the background development of the Guidebook by sharing information from the presenter</a:t>
            </a:r>
            <a:r>
              <a:rPr lang="en-US" baseline="0" dirty="0"/>
              <a:t> notes</a:t>
            </a:r>
            <a:r>
              <a:rPr lang="en-US" dirty="0"/>
              <a:t>. </a:t>
            </a:r>
          </a:p>
          <a:p>
            <a:endParaRPr lang="en-US" dirty="0"/>
          </a:p>
          <a:p>
            <a:pPr>
              <a:lnSpc>
                <a:spcPct val="115000"/>
              </a:lnSpc>
            </a:pPr>
            <a:r>
              <a:rPr lang="en-US" b="1" dirty="0">
                <a:ea typeface="Calibri"/>
                <a:cs typeface="Calibri"/>
              </a:rPr>
              <a:t>Presenter Notes:</a:t>
            </a:r>
            <a:endParaRPr lang="en-US" dirty="0">
              <a:ea typeface="Calibri"/>
              <a:cs typeface="Times New Roman"/>
            </a:endParaRPr>
          </a:p>
          <a:p>
            <a:pPr marL="167438" indent="-167438" defTabSz="893003">
              <a:lnSpc>
                <a:spcPct val="115000"/>
              </a:lnSpc>
              <a:buFont typeface="Arial" panose="020B0604020202020204" pitchFamily="34" charset="0"/>
              <a:buChar char="•"/>
              <a:defRPr/>
            </a:pPr>
            <a:r>
              <a:rPr lang="en-US" dirty="0">
                <a:ea typeface="Calibri"/>
                <a:cs typeface="Calibri"/>
              </a:rPr>
              <a:t>The genesis of the guidebook came from an identified need to support families in serving on decision-making groups, but the information and structure of the book is intended to support anyone serving on those groups.</a:t>
            </a:r>
            <a:endParaRPr lang="en-US" dirty="0">
              <a:ea typeface="Calibri"/>
              <a:cs typeface="Times New Roman"/>
            </a:endParaRPr>
          </a:p>
          <a:p>
            <a:pPr marL="167438" indent="-167438">
              <a:lnSpc>
                <a:spcPct val="115000"/>
              </a:lnSpc>
              <a:buFont typeface="Arial" panose="020B0604020202020204" pitchFamily="34" charset="0"/>
              <a:buChar char="•"/>
            </a:pPr>
            <a:r>
              <a:rPr lang="en-US" dirty="0">
                <a:ea typeface="Calibri"/>
                <a:cs typeface="Calibri"/>
              </a:rPr>
              <a:t>The Guidebook was developed from a grant that looks at education—the State Personnel Development Grant (or SPDG) from the WI Department of Public Instruction (or DPI).  But, the Guidebook itself applies to all decision making groups, not just in education.  Additionally, the information and skills included in the guidebook are NOT specific to Wisconsin.  </a:t>
            </a:r>
            <a:endParaRPr lang="en-US" dirty="0">
              <a:ea typeface="Calibri"/>
              <a:cs typeface="Times New Roman"/>
            </a:endParaRPr>
          </a:p>
          <a:p>
            <a:pPr marL="167438" indent="-167438">
              <a:lnSpc>
                <a:spcPct val="115000"/>
              </a:lnSpc>
              <a:buFont typeface="Arial" panose="020B0604020202020204" pitchFamily="34" charset="0"/>
              <a:buChar char="•"/>
            </a:pPr>
            <a:r>
              <a:rPr lang="en-US" dirty="0">
                <a:ea typeface="Calibri"/>
                <a:cs typeface="Calibri"/>
              </a:rPr>
              <a:t>There is something for everyone in the Guidebook.  It is a great introduction for some, a welcome refresher for others, and a resource for all, including experts and mentors, so everyone can come to the table ready to serve. </a:t>
            </a:r>
            <a:endParaRPr lang="en-US" dirty="0">
              <a:ea typeface="Calibri"/>
              <a:cs typeface="Times New Roman"/>
            </a:endParaRPr>
          </a:p>
          <a:p>
            <a:r>
              <a:rPr lang="en-US" dirty="0"/>
              <a:t> </a:t>
            </a:r>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a:t>
            </a:fld>
            <a:endParaRPr lang="en-US"/>
          </a:p>
        </p:txBody>
      </p:sp>
    </p:spTree>
    <p:extLst>
      <p:ext uri="{BB962C8B-B14F-4D97-AF65-F5344CB8AC3E}">
        <p14:creationId xmlns:p14="http://schemas.microsoft.com/office/powerpoint/2010/main" val="20817193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#84:  </a:t>
            </a:r>
            <a:r>
              <a:rPr lang="en-US" b="0" dirty="0"/>
              <a:t>Stage</a:t>
            </a:r>
            <a:r>
              <a:rPr lang="en-US" b="0" baseline="0" dirty="0"/>
              <a:t> 1 of Data Use</a:t>
            </a:r>
            <a:endParaRPr lang="en-US" dirty="0"/>
          </a:p>
          <a:p>
            <a:r>
              <a:rPr lang="en-US" dirty="0"/>
              <a:t>  </a:t>
            </a:r>
          </a:p>
          <a:p>
            <a:r>
              <a:rPr lang="en-US" b="1" dirty="0"/>
              <a:t>Procedural Directions:</a:t>
            </a:r>
            <a:endParaRPr lang="en-US" dirty="0"/>
          </a:p>
          <a:p>
            <a:pPr marL="167438" indent="-167438">
              <a:buFont typeface="Arial" panose="020B0604020202020204" pitchFamily="34" charset="0"/>
              <a:buChar char="•"/>
            </a:pPr>
            <a:r>
              <a:rPr lang="en-US" dirty="0"/>
              <a:t>Share information from</a:t>
            </a:r>
            <a:r>
              <a:rPr lang="en-US" baseline="0" dirty="0"/>
              <a:t> the presenter notes.</a:t>
            </a:r>
            <a:endParaRPr lang="en-US" dirty="0"/>
          </a:p>
          <a:p>
            <a:endParaRPr lang="en-US" dirty="0"/>
          </a:p>
          <a:p>
            <a:r>
              <a:rPr lang="en-US" b="1" dirty="0"/>
              <a:t>Presenter Notes:</a:t>
            </a:r>
          </a:p>
          <a:p>
            <a:pPr marL="167438" marR="0" indent="-167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data planning should start with the question, "What do we want to know?" This helps to focus the data search and keeps the group on track.  </a:t>
            </a:r>
          </a:p>
          <a:p>
            <a:pPr marL="167438" indent="-167438">
              <a:buFont typeface="Arial" panose="020B0604020202020204" pitchFamily="34" charset="0"/>
              <a:buChar char="•"/>
            </a:pPr>
            <a:r>
              <a:rPr lang="en-US" dirty="0"/>
              <a:t>Selecting or collecting data is not always about finding new data.</a:t>
            </a:r>
          </a:p>
          <a:p>
            <a:pPr marL="167438" indent="-167438">
              <a:buFont typeface="Arial" panose="020B0604020202020204" pitchFamily="34" charset="0"/>
              <a:buChar char="•"/>
            </a:pPr>
            <a:r>
              <a:rPr lang="en-US" dirty="0"/>
              <a:t>The group needs to look at what data they already have and what data they need.  More often groups spend time trying to find the right data.  </a:t>
            </a:r>
          </a:p>
          <a:p>
            <a:pPr marL="167438" indent="-167438">
              <a:buFont typeface="Arial" panose="020B0604020202020204" pitchFamily="34" charset="0"/>
              <a:buChar char="•"/>
            </a:pPr>
            <a:r>
              <a:rPr lang="en-US" dirty="0"/>
              <a:t>Ask focusing questions that help pinpoint the information that you need to be able to make an informed decision and take action. </a:t>
            </a:r>
          </a:p>
          <a:p>
            <a:pPr marL="167438" indent="-167438">
              <a:buFont typeface="Arial" panose="020B0604020202020204" pitchFamily="34" charset="0"/>
              <a:buChar char="•"/>
            </a:pPr>
            <a:r>
              <a:rPr lang="en-US" dirty="0"/>
              <a:t>Use a variety of methods &amp; sources to select data. You will want to have multiple sources of data to inform your decisions. </a:t>
            </a:r>
          </a:p>
          <a:p>
            <a:pPr marL="167438" indent="-167438">
              <a:buFont typeface="Arial" panose="020B0604020202020204" pitchFamily="34" charset="0"/>
              <a:buChar char="•"/>
            </a:pPr>
            <a:r>
              <a:rPr lang="en-US" dirty="0"/>
              <a:t>Find out what data is already out there to use.  What is the baseline?</a:t>
            </a:r>
          </a:p>
          <a:p>
            <a:pPr marL="167438" indent="-167438">
              <a:buFont typeface="Arial" panose="020B0604020202020204" pitchFamily="34" charset="0"/>
              <a:buChar char="•"/>
            </a:pPr>
            <a:r>
              <a:rPr lang="en-US" dirty="0"/>
              <a:t>Try to find gaps in information found in the current data.</a:t>
            </a:r>
          </a:p>
          <a:p>
            <a:pPr marL="167438" indent="-167438">
              <a:buFont typeface="Arial" panose="020B0604020202020204" pitchFamily="34" charset="0"/>
              <a:buChar char="•"/>
            </a:pPr>
            <a:r>
              <a:rPr lang="en-US" dirty="0"/>
              <a:t>Pinpoint possible roadblocks in finding information and figure out how to overcome them.</a:t>
            </a:r>
          </a:p>
          <a:p>
            <a:pPr marL="167438" indent="-167438">
              <a:buFont typeface="Arial" panose="020B0604020202020204" pitchFamily="34" charset="0"/>
              <a:buChar char="•"/>
            </a:pPr>
            <a:r>
              <a:rPr lang="en-US" dirty="0"/>
              <a:t>Ask school staff familiar with data to explain what the school or district knows.  Have them also share areas where there is not enough data to make a hypothesis.</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90</a:t>
            </a:fld>
            <a:endParaRPr lang="en-US"/>
          </a:p>
        </p:txBody>
      </p:sp>
    </p:spTree>
    <p:extLst>
      <p:ext uri="{BB962C8B-B14F-4D97-AF65-F5344CB8AC3E}">
        <p14:creationId xmlns:p14="http://schemas.microsoft.com/office/powerpoint/2010/main" val="39060088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#85:  </a:t>
            </a:r>
            <a:r>
              <a:rPr lang="en-US" b="0" dirty="0"/>
              <a:t>Introduce</a:t>
            </a:r>
            <a:r>
              <a:rPr lang="en-US" b="0" baseline="0" dirty="0"/>
              <a:t> </a:t>
            </a:r>
            <a:r>
              <a:rPr lang="en-US" dirty="0"/>
              <a:t>Stage 2 of Data Use</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The next step in working with data is to collect it.  Data should be collected for a specific reason or purpose relevant to the work of the group. </a:t>
            </a:r>
          </a:p>
          <a:p>
            <a:pPr marL="167438" indent="-167438">
              <a:buFont typeface="Arial" panose="020B0604020202020204" pitchFamily="34" charset="0"/>
              <a:buChar char="•"/>
            </a:pPr>
            <a:r>
              <a:rPr lang="en-US" dirty="0"/>
              <a:t>Groups can collect data themselves or use data that someone else has collected.</a:t>
            </a:r>
          </a:p>
          <a:p>
            <a:pPr marL="167438" indent="-167438">
              <a:buFont typeface="Arial" panose="020B0604020202020204" pitchFamily="34" charset="0"/>
              <a:buChar char="•"/>
            </a:pPr>
            <a:endParaRPr lang="en-US" dirty="0"/>
          </a:p>
          <a:p>
            <a:pPr marL="167438" indent="-167438">
              <a:buFont typeface="Arial" panose="020B0604020202020204" pitchFamily="34" charset="0"/>
              <a:buChar char="•"/>
            </a:pPr>
            <a:r>
              <a:rPr lang="en-US" dirty="0"/>
              <a:t>The question a group needs to answer when collecting data is “How do I find the data –both new and existing -that I need?”  </a:t>
            </a:r>
          </a:p>
          <a:p>
            <a:pPr marL="167438" indent="-167438">
              <a:buFont typeface="Arial" panose="020B0604020202020204" pitchFamily="34" charset="0"/>
              <a:buChar char="•"/>
            </a:pPr>
            <a:r>
              <a:rPr lang="en-US" dirty="0"/>
              <a:t>Groups should only collect data they will use. </a:t>
            </a:r>
          </a:p>
          <a:p>
            <a:pPr marL="167438" indent="-167438">
              <a:buFont typeface="Arial" panose="020B0604020202020204" pitchFamily="34" charset="0"/>
              <a:buChar char="•"/>
            </a:pPr>
            <a:r>
              <a:rPr lang="en-US" dirty="0"/>
              <a:t>Too much information can be overwhelming.  Too little information won't help the group find the answers they're looking for.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91</a:t>
            </a:fld>
            <a:endParaRPr lang="en-US"/>
          </a:p>
        </p:txBody>
      </p:sp>
    </p:spTree>
    <p:extLst>
      <p:ext uri="{BB962C8B-B14F-4D97-AF65-F5344CB8AC3E}">
        <p14:creationId xmlns:p14="http://schemas.microsoft.com/office/powerpoint/2010/main" val="11783854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#86:  </a:t>
            </a:r>
            <a:r>
              <a:rPr lang="en-US" dirty="0"/>
              <a:t>Stage</a:t>
            </a:r>
            <a:r>
              <a:rPr lang="en-US" baseline="0" dirty="0"/>
              <a:t> 2 of Data Use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a:t>
            </a:r>
            <a:r>
              <a:rPr lang="en-US" baseline="0" dirty="0"/>
              <a:t> notes and slide.</a:t>
            </a:r>
            <a:endParaRPr lang="en-US" dirty="0"/>
          </a:p>
          <a:p>
            <a:endParaRPr lang="en-US" dirty="0"/>
          </a:p>
          <a:p>
            <a:r>
              <a:rPr lang="en-US" b="1" dirty="0"/>
              <a:t>Presenter Notes:</a:t>
            </a:r>
          </a:p>
          <a:p>
            <a:pPr marL="167438" indent="-167438">
              <a:buFont typeface="Arial" panose="020B0604020202020204" pitchFamily="34" charset="0"/>
              <a:buChar char="•"/>
            </a:pPr>
            <a:r>
              <a:rPr lang="en-US" dirty="0"/>
              <a:t>Schools are full of data.  For example there is:</a:t>
            </a:r>
          </a:p>
          <a:p>
            <a:pPr marL="613940" lvl="1" indent="-167438">
              <a:buFont typeface="Arial" panose="020B0604020202020204" pitchFamily="34" charset="0"/>
              <a:buChar char="•"/>
            </a:pPr>
            <a:r>
              <a:rPr lang="en-US" b="1" dirty="0"/>
              <a:t>Student learning data </a:t>
            </a:r>
            <a:r>
              <a:rPr lang="en-US" dirty="0"/>
              <a:t>is about the school work and assessments of individual students.  </a:t>
            </a:r>
          </a:p>
          <a:p>
            <a:pPr marL="613940" lvl="1" indent="-167438">
              <a:buFont typeface="Arial" panose="020B0604020202020204" pitchFamily="34" charset="0"/>
              <a:buChar char="•"/>
            </a:pPr>
            <a:r>
              <a:rPr lang="en-US" b="1" dirty="0"/>
              <a:t>Student demographic data </a:t>
            </a:r>
            <a:r>
              <a:rPr lang="en-US" dirty="0"/>
              <a:t>are the personal factors about each student.  </a:t>
            </a:r>
          </a:p>
          <a:p>
            <a:pPr marL="613940" lvl="1" indent="-167438">
              <a:buFont typeface="Arial" panose="020B0604020202020204" pitchFamily="34" charset="0"/>
              <a:buChar char="•"/>
            </a:pPr>
            <a:r>
              <a:rPr lang="en-US" b="1" dirty="0"/>
              <a:t>School perception data </a:t>
            </a:r>
            <a:r>
              <a:rPr lang="en-US" dirty="0"/>
              <a:t>is information about the school based on views of school staff, parents, and the community.  </a:t>
            </a:r>
          </a:p>
          <a:p>
            <a:pPr marL="613940" lvl="1" indent="-167438">
              <a:buFont typeface="Arial" panose="020B0604020202020204" pitchFamily="34" charset="0"/>
              <a:buChar char="•"/>
            </a:pPr>
            <a:r>
              <a:rPr lang="en-US" b="1" dirty="0"/>
              <a:t>School process data </a:t>
            </a:r>
            <a:r>
              <a:rPr lang="en-US" dirty="0"/>
              <a:t>provide information about school management, administration, structure and general workings of the school.</a:t>
            </a:r>
          </a:p>
          <a:p>
            <a:endParaRPr lang="en-US" dirty="0"/>
          </a:p>
          <a:p>
            <a:pPr marL="167438" indent="-167438">
              <a:buFont typeface="Arial" panose="020B0604020202020204" pitchFamily="34" charset="0"/>
              <a:buChar char="•"/>
            </a:pPr>
            <a:r>
              <a:rPr lang="en-US" dirty="0"/>
              <a:t>Ways Schools Can Use Families as a Source of Data</a:t>
            </a:r>
          </a:p>
          <a:p>
            <a:pPr marL="613940" lvl="1" indent="-167438">
              <a:buFont typeface="Arial" panose="020B0604020202020204" pitchFamily="34" charset="0"/>
              <a:buChar char="•"/>
            </a:pPr>
            <a:r>
              <a:rPr lang="en-US" dirty="0"/>
              <a:t>Surveys</a:t>
            </a:r>
          </a:p>
          <a:p>
            <a:pPr marL="613940" lvl="1" indent="-167438">
              <a:buFont typeface="Arial" panose="020B0604020202020204" pitchFamily="34" charset="0"/>
              <a:buChar char="•"/>
            </a:pPr>
            <a:r>
              <a:rPr lang="en-US" dirty="0"/>
              <a:t>Focus groups</a:t>
            </a:r>
          </a:p>
          <a:p>
            <a:pPr marL="613940" lvl="1" indent="-167438">
              <a:buFont typeface="Arial" panose="020B0604020202020204" pitchFamily="34" charset="0"/>
              <a:buChar char="•"/>
            </a:pPr>
            <a:r>
              <a:rPr lang="en-US" dirty="0"/>
              <a:t>Participants/attendees</a:t>
            </a:r>
          </a:p>
          <a:p>
            <a:pPr marL="613940" lvl="1" indent="-167438">
              <a:buFont typeface="Arial" panose="020B0604020202020204" pitchFamily="34" charset="0"/>
              <a:buChar char="•"/>
            </a:pPr>
            <a:r>
              <a:rPr lang="en-US" dirty="0"/>
              <a:t>From School</a:t>
            </a:r>
            <a:r>
              <a:rPr lang="en-US" baseline="0" dirty="0"/>
              <a:t> Perception Data</a:t>
            </a:r>
            <a:endParaRPr lang="en-US" dirty="0"/>
          </a:p>
          <a:p>
            <a:pPr marL="167438" indent="-167438">
              <a:buFont typeface="Arial" panose="020B0604020202020204" pitchFamily="34" charset="0"/>
              <a:buChar char="•"/>
            </a:pPr>
            <a:r>
              <a:rPr lang="en-US" dirty="0"/>
              <a:t>It is important for schools to communicate to  families why they are collecting data provided by families and what schools will do with the data.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92</a:t>
            </a:fld>
            <a:endParaRPr lang="en-US"/>
          </a:p>
        </p:txBody>
      </p:sp>
    </p:spTree>
    <p:extLst>
      <p:ext uri="{BB962C8B-B14F-4D97-AF65-F5344CB8AC3E}">
        <p14:creationId xmlns:p14="http://schemas.microsoft.com/office/powerpoint/2010/main" val="15639702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#87:  </a:t>
            </a:r>
            <a:r>
              <a:rPr lang="en-US" b="0" dirty="0"/>
              <a:t>Introduce</a:t>
            </a:r>
            <a:r>
              <a:rPr lang="en-US" b="0" baseline="0" dirty="0"/>
              <a:t> Stage 3 of Data Use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 information from the presenter notes. </a:t>
            </a:r>
          </a:p>
          <a:p>
            <a:endParaRPr lang="en-US" dirty="0"/>
          </a:p>
          <a:p>
            <a:r>
              <a:rPr lang="en-US" b="1" dirty="0"/>
              <a:t>Presenter Notes:</a:t>
            </a:r>
          </a:p>
          <a:p>
            <a:pPr marL="167438" indent="-167438" defTabSz="893003">
              <a:buFont typeface="Arial" panose="020B0604020202020204" pitchFamily="34" charset="0"/>
              <a:buChar char="•"/>
              <a:defRPr/>
            </a:pPr>
            <a:r>
              <a:rPr lang="en-US" dirty="0"/>
              <a:t>The third step in working with data is to organize it in a way that helps others to understand it. </a:t>
            </a:r>
          </a:p>
          <a:p>
            <a:pPr marL="167438" indent="-167438" defTabSz="893003">
              <a:buFont typeface="Arial" panose="020B0604020202020204" pitchFamily="34" charset="0"/>
              <a:buChar char="•"/>
              <a:defRPr/>
            </a:pPr>
            <a:r>
              <a:rPr lang="en-US" dirty="0"/>
              <a:t>Data is organized for different purposes.  Finding the right way to organize data should depend on both your audience and the data you’re trying to present.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93</a:t>
            </a:fld>
            <a:endParaRPr lang="en-US"/>
          </a:p>
        </p:txBody>
      </p:sp>
    </p:spTree>
    <p:extLst>
      <p:ext uri="{BB962C8B-B14F-4D97-AF65-F5344CB8AC3E}">
        <p14:creationId xmlns:p14="http://schemas.microsoft.com/office/powerpoint/2010/main" val="16959214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#88:  </a:t>
            </a:r>
            <a:r>
              <a:rPr lang="en-US" b="0" dirty="0"/>
              <a:t>Aggregated</a:t>
            </a:r>
            <a:r>
              <a:rPr lang="en-US" b="0" baseline="0" dirty="0"/>
              <a:t> &amp; Disaggregated Data</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defTabSz="893003">
              <a:buFont typeface="Arial" panose="020B0604020202020204" pitchFamily="34" charset="0"/>
              <a:buChar char="•"/>
              <a:defRPr/>
            </a:pPr>
            <a:r>
              <a:rPr lang="en-US" dirty="0"/>
              <a:t>Groups may look data that is </a:t>
            </a:r>
            <a:r>
              <a:rPr lang="en-US" i="1" dirty="0"/>
              <a:t>aggregated</a:t>
            </a:r>
            <a:r>
              <a:rPr lang="en-US" dirty="0"/>
              <a:t> and/or </a:t>
            </a:r>
            <a:r>
              <a:rPr lang="en-US" i="1" dirty="0"/>
              <a:t>disaggregated</a:t>
            </a:r>
            <a:r>
              <a:rPr lang="en-US" dirty="0"/>
              <a:t>.</a:t>
            </a:r>
          </a:p>
          <a:p>
            <a:pPr marL="167438" indent="-167438">
              <a:buFont typeface="Arial" panose="020B0604020202020204" pitchFamily="34" charset="0"/>
              <a:buChar char="•"/>
            </a:pPr>
            <a:endParaRPr lang="en-US" dirty="0"/>
          </a:p>
          <a:p>
            <a:pPr marL="167438" indent="-167438">
              <a:buFont typeface="Arial" panose="020B0604020202020204" pitchFamily="34" charset="0"/>
              <a:buChar char="•"/>
            </a:pPr>
            <a:r>
              <a:rPr lang="en-US" b="1" dirty="0"/>
              <a:t>Aggregated Data</a:t>
            </a:r>
          </a:p>
          <a:p>
            <a:pPr marL="167438" indent="-167438">
              <a:buFont typeface="Arial" panose="020B0604020202020204" pitchFamily="34" charset="0"/>
              <a:buChar char="•"/>
            </a:pPr>
            <a:r>
              <a:rPr lang="en-US" dirty="0"/>
              <a:t>Most data is first shown as aggregated data.  When you </a:t>
            </a:r>
            <a:r>
              <a:rPr lang="en-US" b="1" i="1" dirty="0"/>
              <a:t>aggregate data</a:t>
            </a:r>
            <a:r>
              <a:rPr lang="en-US" dirty="0"/>
              <a:t>, you total all the data from the whole group which gives you the big picture. For example, teachers aggregate data to get an overall picture of their classes.  This “big picture” view of data is especially useful in sharing information with audiences such as your governing body. Aggregated data is also appropriate for annual reports to the public. </a:t>
            </a:r>
          </a:p>
          <a:p>
            <a:r>
              <a:rPr lang="en-US" dirty="0"/>
              <a:t> </a:t>
            </a:r>
          </a:p>
          <a:p>
            <a:pPr marL="167438" indent="-167438">
              <a:buFont typeface="Arial" panose="020B0604020202020204" pitchFamily="34" charset="0"/>
              <a:buChar char="•"/>
            </a:pPr>
            <a:r>
              <a:rPr lang="en-US" b="1" dirty="0"/>
              <a:t>Disaggregated Data</a:t>
            </a:r>
            <a:endParaRPr lang="en-US" dirty="0"/>
          </a:p>
          <a:p>
            <a:pPr marL="167438" indent="-167438">
              <a:buFont typeface="Arial" panose="020B0604020202020204" pitchFamily="34" charset="0"/>
              <a:buChar char="•"/>
            </a:pPr>
            <a:r>
              <a:rPr lang="en-US" dirty="0"/>
              <a:t>A group may want to </a:t>
            </a:r>
            <a:r>
              <a:rPr lang="en-US" b="1" i="1" dirty="0"/>
              <a:t>disaggregate data.</a:t>
            </a:r>
            <a:r>
              <a:rPr lang="en-US" dirty="0"/>
              <a:t> This means looking at results or scores from the whole or larger group and breaking it down by smaller groups to get more and more details. </a:t>
            </a:r>
          </a:p>
          <a:p>
            <a:pPr marL="167438" indent="-167438">
              <a:buFont typeface="Arial" panose="020B0604020202020204" pitchFamily="34" charset="0"/>
              <a:buChar char="•"/>
            </a:pPr>
            <a:r>
              <a:rPr lang="en-US" dirty="0"/>
              <a:t>When you disaggregate data, you can dig deeper and deeper. You can disaggregate district-wide data by school, school data by grade, grade-level data by classroom, and classroom data by child. </a:t>
            </a:r>
          </a:p>
          <a:p>
            <a:pPr marL="167438" indent="-167438">
              <a:buFont typeface="Arial" panose="020B0604020202020204" pitchFamily="34" charset="0"/>
              <a:buChar char="•"/>
            </a:pPr>
            <a:r>
              <a:rPr lang="en-US" dirty="0"/>
              <a:t>You can disaggregate five-year data by year, yearly data by month, and monthly data by week. Each time, you get a better look of one part of data. </a:t>
            </a:r>
          </a:p>
          <a:p>
            <a:pPr marL="167438" indent="-167438">
              <a:buFont typeface="Arial" panose="020B0604020202020204" pitchFamily="34" charset="0"/>
              <a:buChar char="•"/>
            </a:pPr>
            <a:r>
              <a:rPr lang="en-US" dirty="0"/>
              <a:t>Sometimes disaggregated data can surprise you.  Disaggregated data can help you decide on and prioritize your action plans.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94</a:t>
            </a:fld>
            <a:endParaRPr lang="en-US"/>
          </a:p>
        </p:txBody>
      </p:sp>
    </p:spTree>
    <p:extLst>
      <p:ext uri="{BB962C8B-B14F-4D97-AF65-F5344CB8AC3E}">
        <p14:creationId xmlns:p14="http://schemas.microsoft.com/office/powerpoint/2010/main" val="15871103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#89:  </a:t>
            </a:r>
            <a:r>
              <a:rPr lang="en-US" b="0" dirty="0"/>
              <a:t>Triangulated</a:t>
            </a:r>
            <a:r>
              <a:rPr lang="en-US" b="0" baseline="0" dirty="0"/>
              <a:t> Data</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defTabSz="893003">
              <a:buFont typeface="Arial" panose="020B0604020202020204" pitchFamily="34" charset="0"/>
              <a:buChar char="•"/>
              <a:defRPr/>
            </a:pPr>
            <a:r>
              <a:rPr lang="en-US" dirty="0"/>
              <a:t>Groups may look data that is </a:t>
            </a:r>
            <a:r>
              <a:rPr lang="en-US" i="1" dirty="0"/>
              <a:t>triangulated</a:t>
            </a:r>
            <a:r>
              <a:rPr lang="en-US" dirty="0"/>
              <a:t>.</a:t>
            </a:r>
          </a:p>
          <a:p>
            <a:pPr marL="167438" indent="-167438">
              <a:buFont typeface="Arial" panose="020B0604020202020204" pitchFamily="34" charset="0"/>
              <a:buChar char="•"/>
            </a:pPr>
            <a:r>
              <a:rPr lang="en-US" b="1" i="1" dirty="0"/>
              <a:t>Triangulated data </a:t>
            </a:r>
            <a:r>
              <a:rPr lang="en-US" dirty="0"/>
              <a:t>means that the group looks at, or compares, three or more different sources of data that applies to the same person, place, object, or subject.  They do this to see if the information from one source is supported by other sources.  Comparing data from different sources also can provide insights. </a:t>
            </a:r>
          </a:p>
          <a:p>
            <a:pPr marL="167438" indent="-167438">
              <a:buFont typeface="Arial" panose="020B0604020202020204" pitchFamily="34" charset="0"/>
              <a:buChar char="•"/>
            </a:pPr>
            <a:r>
              <a:rPr lang="en-US" dirty="0"/>
              <a:t>For example, a college admission process wants to see the whole picture of the student.  </a:t>
            </a:r>
          </a:p>
          <a:p>
            <a:pPr marL="167438" indent="-167438">
              <a:buFont typeface="Arial" panose="020B0604020202020204" pitchFamily="34" charset="0"/>
              <a:buChar char="•"/>
            </a:pPr>
            <a:r>
              <a:rPr lang="en-US" dirty="0"/>
              <a:t>It answers</a:t>
            </a:r>
            <a:r>
              <a:rPr lang="en-US" baseline="0" dirty="0"/>
              <a:t> the questions:  </a:t>
            </a:r>
            <a:r>
              <a:rPr lang="en-US" dirty="0"/>
              <a:t>Is this student</a:t>
            </a:r>
            <a:r>
              <a:rPr lang="en-US" baseline="0" dirty="0"/>
              <a:t> ready to be successful in college?  At our college?  How do we know?</a:t>
            </a:r>
            <a:r>
              <a:rPr lang="en-US" dirty="0"/>
              <a:t>  </a:t>
            </a:r>
          </a:p>
          <a:p>
            <a:pPr marL="167438" indent="-167438">
              <a:buFont typeface="Arial" panose="020B0604020202020204" pitchFamily="34" charset="0"/>
              <a:buChar char="•"/>
            </a:pPr>
            <a:r>
              <a:rPr lang="en-US" dirty="0"/>
              <a:t>Data includes not just the grade point average from high school but also listing the volunteer and extracurricular activities, an essay, application form, references, interview, etc.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95</a:t>
            </a:fld>
            <a:endParaRPr lang="en-US"/>
          </a:p>
        </p:txBody>
      </p:sp>
    </p:spTree>
    <p:extLst>
      <p:ext uri="{BB962C8B-B14F-4D97-AF65-F5344CB8AC3E}">
        <p14:creationId xmlns:p14="http://schemas.microsoft.com/office/powerpoint/2010/main" val="15035425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#90:  </a:t>
            </a:r>
            <a:r>
              <a:rPr lang="en-US" dirty="0"/>
              <a:t>Tips for Interpreting Graphs</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endParaRPr lang="en-US" dirty="0"/>
          </a:p>
          <a:p>
            <a:r>
              <a:rPr lang="en-US" b="1" dirty="0"/>
              <a:t>Presenter Notes:</a:t>
            </a:r>
          </a:p>
          <a:p>
            <a:pPr marL="167438" indent="-167438">
              <a:buFont typeface="Arial" panose="020B0604020202020204" pitchFamily="34" charset="0"/>
              <a:buChar char="•"/>
            </a:pPr>
            <a:r>
              <a:rPr lang="en-US" dirty="0"/>
              <a:t>There are still more ways of organizing data to make it easier to understand.  </a:t>
            </a:r>
          </a:p>
          <a:p>
            <a:pPr marL="167438" indent="-167438">
              <a:buFont typeface="Arial" panose="020B0604020202020204" pitchFamily="34" charset="0"/>
              <a:buChar char="•"/>
            </a:pPr>
            <a:r>
              <a:rPr lang="en-US" dirty="0"/>
              <a:t>Formats like lists, tables, charts, spreadsheets, and written and verbal descriptions help you see a visual representation of data. </a:t>
            </a:r>
          </a:p>
          <a:p>
            <a:endParaRPr lang="en-US" b="0" dirty="0"/>
          </a:p>
          <a:p>
            <a:pPr marL="167438" indent="-167438">
              <a:buFont typeface="Arial" panose="020B0604020202020204" pitchFamily="34" charset="0"/>
              <a:buChar char="•"/>
            </a:pPr>
            <a:r>
              <a:rPr lang="en-US" b="1" dirty="0"/>
              <a:t>Tips for Interpreting All Graphs</a:t>
            </a:r>
          </a:p>
          <a:p>
            <a:pPr marL="279063" indent="-279063">
              <a:buFont typeface="Arial" panose="020B0604020202020204" pitchFamily="34" charset="0"/>
              <a:buChar char="•"/>
            </a:pPr>
            <a:r>
              <a:rPr lang="en-US" sz="1400" dirty="0"/>
              <a:t>Remember to read all of the labels on the presented graph or table. </a:t>
            </a:r>
          </a:p>
          <a:p>
            <a:pPr marL="279063" indent="-279063">
              <a:buFont typeface="Arial" panose="020B0604020202020204" pitchFamily="34" charset="0"/>
              <a:buChar char="•"/>
            </a:pPr>
            <a:r>
              <a:rPr lang="en-US" sz="1400" dirty="0"/>
              <a:t>Ask yourself:</a:t>
            </a:r>
          </a:p>
          <a:p>
            <a:pPr marL="613940" lvl="1" indent="-167438">
              <a:buFont typeface="Arial" panose="020B0604020202020204" pitchFamily="34" charset="0"/>
              <a:buChar char="•"/>
            </a:pPr>
            <a:r>
              <a:rPr lang="en-US" dirty="0"/>
              <a:t>What is in each column? </a:t>
            </a:r>
          </a:p>
          <a:p>
            <a:pPr marL="613940" lvl="1" indent="-167438">
              <a:buFont typeface="Arial" panose="020B0604020202020204" pitchFamily="34" charset="0"/>
              <a:buChar char="•"/>
            </a:pPr>
            <a:r>
              <a:rPr lang="en-US" dirty="0"/>
              <a:t>What is in each row? </a:t>
            </a:r>
          </a:p>
          <a:p>
            <a:pPr marL="613940" lvl="1" indent="-167438">
              <a:buFont typeface="Arial" panose="020B0604020202020204" pitchFamily="34" charset="0"/>
              <a:buChar char="•"/>
            </a:pPr>
            <a:r>
              <a:rPr lang="en-US" dirty="0"/>
              <a:t>What is the range of values?</a:t>
            </a:r>
          </a:p>
          <a:p>
            <a:pPr marL="613940" lvl="1" indent="-167438">
              <a:buFont typeface="Arial" panose="020B0604020202020204" pitchFamily="34" charset="0"/>
              <a:buChar char="•"/>
            </a:pPr>
            <a:r>
              <a:rPr lang="en-US" dirty="0"/>
              <a:t>Does the data have a direct or indirect relationship? </a:t>
            </a:r>
          </a:p>
          <a:p>
            <a:pPr marL="613940" lvl="1" indent="-167438">
              <a:buFont typeface="Arial" panose="020B0604020202020204" pitchFamily="34" charset="0"/>
              <a:buChar char="•"/>
            </a:pPr>
            <a:r>
              <a:rPr lang="en-US" dirty="0"/>
              <a:t>Do the lines have positive or negative slopes? </a:t>
            </a:r>
          </a:p>
          <a:p>
            <a:pPr marL="613940" lvl="1" indent="-167438">
              <a:buFont typeface="Arial" panose="020B0604020202020204" pitchFamily="34" charset="0"/>
              <a:buChar char="•"/>
            </a:pPr>
            <a:r>
              <a:rPr lang="en-US" dirty="0"/>
              <a:t>Where was there the most change or growth?</a:t>
            </a:r>
          </a:p>
          <a:p>
            <a:pPr marL="613940" lvl="1" indent="-167438">
              <a:buFont typeface="Arial" panose="020B0604020202020204" pitchFamily="34" charset="0"/>
              <a:buChar char="•"/>
            </a:pPr>
            <a:r>
              <a:rPr lang="en-US" dirty="0"/>
              <a:t>Where was there the least?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96</a:t>
            </a:fld>
            <a:endParaRPr lang="en-US"/>
          </a:p>
        </p:txBody>
      </p:sp>
    </p:spTree>
    <p:extLst>
      <p:ext uri="{BB962C8B-B14F-4D97-AF65-F5344CB8AC3E}">
        <p14:creationId xmlns:p14="http://schemas.microsoft.com/office/powerpoint/2010/main" val="41413478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#91:  </a:t>
            </a:r>
            <a:r>
              <a:rPr lang="en-US" b="0" dirty="0"/>
              <a:t>A</a:t>
            </a:r>
            <a:r>
              <a:rPr lang="en-US" b="0" baseline="0" dirty="0"/>
              <a:t> Snapshot in Time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pPr marL="223251" indent="-223251" defTabSz="893003">
              <a:buFont typeface="+mj-lt"/>
              <a:buAutoNum type="arabicPeriod"/>
              <a:defRPr/>
            </a:pPr>
            <a:r>
              <a:rPr lang="en-US" dirty="0"/>
              <a:t>Talk</a:t>
            </a:r>
            <a:r>
              <a:rPr lang="en-US" baseline="0" dirty="0"/>
              <a:t> out loud as you observe and study the pie chart or have participants provide statements based on the pie chart.</a:t>
            </a:r>
            <a:endParaRPr lang="en-US" dirty="0"/>
          </a:p>
          <a:p>
            <a:pPr marL="223251" indent="-223251" defTabSz="893003">
              <a:buFont typeface="+mj-lt"/>
              <a:buAutoNum type="arabicPeriod"/>
              <a:defRPr/>
            </a:pPr>
            <a:endParaRPr lang="en-US" dirty="0"/>
          </a:p>
          <a:p>
            <a:r>
              <a:rPr lang="en-US" b="1" dirty="0"/>
              <a:t>Presenter Notes:</a:t>
            </a:r>
            <a:endParaRPr lang="en-US" dirty="0"/>
          </a:p>
          <a:p>
            <a:pPr marL="167438" indent="-167438">
              <a:buFont typeface="Arial" panose="020B0604020202020204" pitchFamily="34" charset="0"/>
              <a:buChar char="•"/>
            </a:pPr>
            <a:r>
              <a:rPr lang="en-US" b="1" dirty="0"/>
              <a:t>A Snapshot in Time</a:t>
            </a:r>
            <a:endParaRPr lang="en-US" dirty="0"/>
          </a:p>
          <a:p>
            <a:pPr marL="167438" indent="-167438">
              <a:buFont typeface="Arial" panose="020B0604020202020204" pitchFamily="34" charset="0"/>
              <a:buChar char="•"/>
            </a:pPr>
            <a:r>
              <a:rPr lang="en-US" dirty="0"/>
              <a:t>All data is a snapshot in time.  For example, a </a:t>
            </a:r>
            <a:r>
              <a:rPr lang="en-US" b="1" i="1" dirty="0"/>
              <a:t>pie chart </a:t>
            </a:r>
            <a:r>
              <a:rPr lang="en-US" dirty="0"/>
              <a:t>shows a snapshot in time. A pie chart shows information by dividing a circle into several parts and showing how each part relates to the whole.  There always needs to have a total of 100% when using pie charts.</a:t>
            </a:r>
          </a:p>
          <a:p>
            <a:pPr marL="0" indent="0">
              <a:buFont typeface="Arial" panose="020B0604020202020204" pitchFamily="34" charset="0"/>
              <a:buNone/>
            </a:pPr>
            <a:endParaRPr lang="en-US" dirty="0"/>
          </a:p>
          <a:p>
            <a:pPr marL="167438" indent="-167438">
              <a:buFont typeface="Arial" panose="020B0604020202020204" pitchFamily="34" charset="0"/>
              <a:buChar char="•"/>
            </a:pPr>
            <a:r>
              <a:rPr lang="en-US" b="1" dirty="0"/>
              <a:t>Pie Chart Example</a:t>
            </a:r>
            <a:endParaRPr lang="en-US" dirty="0"/>
          </a:p>
          <a:p>
            <a:pPr marL="167438" indent="-167438">
              <a:buFont typeface="Arial" panose="020B0604020202020204" pitchFamily="34" charset="0"/>
              <a:buChar char="•"/>
            </a:pPr>
            <a:r>
              <a:rPr lang="en-US" dirty="0"/>
              <a:t>For example, a community member wants to find out what students with IEPs are doing after they graduate from high school.  One way to locate this information is to go to Wisconsin Post School Outcomes website at </a:t>
            </a:r>
            <a:r>
              <a:rPr lang="en-US" u="sng" dirty="0">
                <a:hlinkClick r:id="rId3"/>
              </a:rPr>
              <a:t>www.posthighsurvey.org</a:t>
            </a:r>
            <a:r>
              <a:rPr lang="en-US" dirty="0"/>
              <a:t>.  A report will appear that contains all kinds of data.  </a:t>
            </a:r>
          </a:p>
          <a:p>
            <a:pPr marL="167438" indent="-167438">
              <a:buFont typeface="Arial" panose="020B0604020202020204" pitchFamily="34" charset="0"/>
              <a:buChar char="•"/>
            </a:pPr>
            <a:r>
              <a:rPr lang="en-US" dirty="0"/>
              <a:t>The pie chart shows what students who had IEPs</a:t>
            </a:r>
            <a:r>
              <a:rPr lang="en-US" baseline="0" dirty="0"/>
              <a:t> </a:t>
            </a:r>
            <a:r>
              <a:rPr lang="en-US" dirty="0"/>
              <a:t>in high school are doing one year after graduation from high school. </a:t>
            </a: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97</a:t>
            </a:fld>
            <a:endParaRPr lang="en-US"/>
          </a:p>
        </p:txBody>
      </p:sp>
    </p:spTree>
    <p:extLst>
      <p:ext uri="{BB962C8B-B14F-4D97-AF65-F5344CB8AC3E}">
        <p14:creationId xmlns:p14="http://schemas.microsoft.com/office/powerpoint/2010/main" val="871048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#92:  </a:t>
            </a:r>
            <a:r>
              <a:rPr lang="en-US" b="0" dirty="0"/>
              <a:t>Comparisons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pPr marL="223251" indent="-223251" defTabSz="893003">
              <a:buFont typeface="+mj-lt"/>
              <a:buAutoNum type="arabicPeriod"/>
              <a:defRPr/>
            </a:pPr>
            <a:r>
              <a:rPr lang="en-US" dirty="0"/>
              <a:t>Talk out</a:t>
            </a:r>
            <a:r>
              <a:rPr lang="en-US" baseline="0" dirty="0"/>
              <a:t> loud or ask for volunteers to provide information based on the bar graph as you view it and take it in.</a:t>
            </a:r>
            <a:endParaRPr lang="en-US" dirty="0"/>
          </a:p>
          <a:p>
            <a:pPr marL="223251" indent="-223251" defTabSz="893003">
              <a:buFont typeface="+mj-lt"/>
              <a:buAutoNum type="arabicPeriod"/>
              <a:defRPr/>
            </a:pPr>
            <a:r>
              <a:rPr lang="en-US" dirty="0"/>
              <a:t>Ask the suggested activity questions.</a:t>
            </a:r>
          </a:p>
          <a:p>
            <a:endParaRPr lang="en-US" dirty="0"/>
          </a:p>
          <a:p>
            <a:r>
              <a:rPr lang="en-US" b="1" dirty="0"/>
              <a:t>Presenter Notes:</a:t>
            </a:r>
          </a:p>
          <a:p>
            <a:pPr marL="167438" indent="-167438">
              <a:buFont typeface="Arial" panose="020B0604020202020204" pitchFamily="34" charset="0"/>
              <a:buChar char="•"/>
            </a:pPr>
            <a:r>
              <a:rPr lang="en-US" b="1" dirty="0">
                <a:solidFill>
                  <a:srgbClr val="FF0000"/>
                </a:solidFill>
              </a:rPr>
              <a:t>Comparisons</a:t>
            </a:r>
            <a:endParaRPr lang="en-US" dirty="0">
              <a:solidFill>
                <a:srgbClr val="FF0000"/>
              </a:solidFill>
            </a:endParaRPr>
          </a:p>
          <a:p>
            <a:pPr marL="167438" indent="-167438">
              <a:buFont typeface="Arial" panose="020B0604020202020204" pitchFamily="34" charset="0"/>
              <a:buChar char="•"/>
            </a:pPr>
            <a:r>
              <a:rPr lang="en-US" dirty="0"/>
              <a:t>Using a bar graph or a line graph can help us compare the relationship between several variables.  </a:t>
            </a:r>
          </a:p>
          <a:p>
            <a:pPr marL="167438" indent="-167438">
              <a:buFont typeface="Arial" panose="020B0604020202020204" pitchFamily="34" charset="0"/>
              <a:buChar char="•"/>
            </a:pPr>
            <a:r>
              <a:rPr lang="en-US" b="1" i="1" dirty="0"/>
              <a:t>Variables  </a:t>
            </a:r>
            <a:r>
              <a:rPr lang="en-US" dirty="0"/>
              <a:t>may be the grade level, gender, English Language Learner or other categories.  Studying this data can help draw conclusions about student achievement.</a:t>
            </a:r>
          </a:p>
          <a:p>
            <a:endParaRPr lang="en-US" dirty="0"/>
          </a:p>
          <a:p>
            <a:pPr marL="167438" indent="-167438">
              <a:buFont typeface="Arial" panose="020B0604020202020204" pitchFamily="34" charset="0"/>
              <a:buChar char="•"/>
            </a:pPr>
            <a:r>
              <a:rPr lang="en-US" b="1" dirty="0"/>
              <a:t>Bar Graph Example</a:t>
            </a:r>
            <a:endParaRPr lang="en-US" dirty="0"/>
          </a:p>
          <a:p>
            <a:pPr marL="167438" indent="-167438">
              <a:buFont typeface="Arial" panose="020B0604020202020204" pitchFamily="34" charset="0"/>
              <a:buChar char="•"/>
            </a:pPr>
            <a:r>
              <a:rPr lang="en-US" dirty="0"/>
              <a:t>This bar graph displays the elementary school’s total student enrollment during the 2012-2013 school year.   The graph tells us how the 603 students are distributed across the seven grade levels, from K4 through 5</a:t>
            </a:r>
            <a:r>
              <a:rPr lang="en-US" baseline="30000" dirty="0"/>
              <a:t>th</a:t>
            </a:r>
            <a:r>
              <a:rPr lang="en-US" dirty="0"/>
              <a:t> grade.  This information helps to guide decisions on the number of teachers and other staff needed in a particular grade level.  For example:  Class size policies are present in most school districts.  If the class size policy states that 4K and K classes will have a range of 18 to 22 students per class, we would see 4 classrooms of 19 students and one classroom of 20 students in 4K this year.  The Kindergarten would have had 2 classes of 22 students and 2 classes with 21 students. </a:t>
            </a:r>
          </a:p>
          <a:p>
            <a:r>
              <a:rPr lang="en-US" dirty="0"/>
              <a:t>  </a:t>
            </a:r>
          </a:p>
          <a:p>
            <a:r>
              <a:rPr lang="en-US" b="1" dirty="0"/>
              <a:t>Activities  </a:t>
            </a:r>
            <a:endParaRPr lang="en-US" dirty="0"/>
          </a:p>
          <a:p>
            <a:r>
              <a:rPr lang="en-US" b="1" dirty="0"/>
              <a:t>Reflect– </a:t>
            </a:r>
            <a:r>
              <a:rPr lang="en-US" dirty="0"/>
              <a:t>Use the bar graph on the slide to answer the questions.</a:t>
            </a:r>
          </a:p>
          <a:p>
            <a:r>
              <a:rPr lang="en-US" dirty="0"/>
              <a:t>How does the number of students in a grade affect the staffing needs of the school? </a:t>
            </a:r>
          </a:p>
          <a:p>
            <a:r>
              <a:rPr lang="en-US" dirty="0"/>
              <a:t>How do enrollment numbers affect instructional needs (textbooks, computers, office supplies)?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98</a:t>
            </a:fld>
            <a:endParaRPr lang="en-US"/>
          </a:p>
        </p:txBody>
      </p:sp>
    </p:spTree>
    <p:extLst>
      <p:ext uri="{BB962C8B-B14F-4D97-AF65-F5344CB8AC3E}">
        <p14:creationId xmlns:p14="http://schemas.microsoft.com/office/powerpoint/2010/main" val="35558475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#93:  </a:t>
            </a:r>
            <a:r>
              <a:rPr lang="en-US" dirty="0"/>
              <a:t>Trends</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 notes.</a:t>
            </a:r>
          </a:p>
          <a:p>
            <a:pPr marL="223251" indent="-223251" defTabSz="893003">
              <a:buFont typeface="+mj-lt"/>
              <a:buAutoNum type="arabicPeriod"/>
              <a:defRPr/>
            </a:pPr>
            <a:r>
              <a:rPr lang="en-US" dirty="0"/>
              <a:t>Talk out loud</a:t>
            </a:r>
            <a:r>
              <a:rPr lang="en-US" baseline="0" dirty="0"/>
              <a:t> or ask for volunteers to provide information based on the line graph as you view it and take it in.</a:t>
            </a:r>
            <a:endParaRPr lang="en-US" dirty="0"/>
          </a:p>
          <a:p>
            <a:pPr marL="223251" indent="-223251" defTabSz="893003">
              <a:buFont typeface="+mj-lt"/>
              <a:buAutoNum type="arabicPeriod"/>
              <a:defRPr/>
            </a:pPr>
            <a:r>
              <a:rPr lang="en-US" dirty="0"/>
              <a:t>Ask the suggested activity questions.</a:t>
            </a:r>
          </a:p>
          <a:p>
            <a:endParaRPr lang="en-US" dirty="0"/>
          </a:p>
          <a:p>
            <a:r>
              <a:rPr lang="en-US" b="1" dirty="0"/>
              <a:t>Presenter Notes:</a:t>
            </a:r>
          </a:p>
          <a:p>
            <a:pPr marL="167438" indent="-167438">
              <a:buFont typeface="Arial" panose="020B0604020202020204" pitchFamily="34" charset="0"/>
              <a:buChar char="•"/>
            </a:pPr>
            <a:r>
              <a:rPr lang="en-US" b="1" dirty="0"/>
              <a:t>Trends</a:t>
            </a:r>
            <a:endParaRPr lang="en-US" dirty="0"/>
          </a:p>
          <a:p>
            <a:pPr marL="167438" indent="-167438">
              <a:buFont typeface="Arial" panose="020B0604020202020204" pitchFamily="34" charset="0"/>
              <a:buChar char="•"/>
            </a:pPr>
            <a:r>
              <a:rPr lang="en-US" dirty="0"/>
              <a:t>Comparing data over time helps identify trends. This can help you make predictions about the future. </a:t>
            </a:r>
          </a:p>
          <a:p>
            <a:pPr marL="167438" indent="-167438">
              <a:buFont typeface="Arial" panose="020B0604020202020204" pitchFamily="34" charset="0"/>
              <a:buChar char="•"/>
            </a:pPr>
            <a:r>
              <a:rPr lang="en-US" dirty="0"/>
              <a:t>Using baseline data, you can track progress towards goals over time.  </a:t>
            </a:r>
          </a:p>
          <a:p>
            <a:pPr marL="167438" indent="-167438">
              <a:buFont typeface="Arial" panose="020B0604020202020204" pitchFamily="34" charset="0"/>
              <a:buChar char="•"/>
            </a:pPr>
            <a:r>
              <a:rPr lang="en-US" dirty="0"/>
              <a:t>To see achievement trends in different groups of students over time, it is helpful to use a bar graph, line graph or spreadsheet.</a:t>
            </a:r>
            <a:r>
              <a:rPr lang="en-US" b="1" dirty="0"/>
              <a:t>  </a:t>
            </a:r>
          </a:p>
          <a:p>
            <a:pPr marL="167438" indent="-167438">
              <a:buFont typeface="Arial" panose="020B0604020202020204" pitchFamily="34" charset="0"/>
              <a:buChar char="•"/>
            </a:pPr>
            <a:r>
              <a:rPr lang="en-US" dirty="0"/>
              <a:t>When data from multiple periods of time (weeks, months, years, etc.) is also displayed, we begin to see trends form.  </a:t>
            </a:r>
          </a:p>
          <a:p>
            <a:endParaRPr lang="en-US" dirty="0"/>
          </a:p>
          <a:p>
            <a:pPr marL="167438" indent="-167438">
              <a:buFont typeface="Arial" panose="020B0604020202020204" pitchFamily="34" charset="0"/>
              <a:buChar char="•"/>
            </a:pPr>
            <a:r>
              <a:rPr lang="en-US" b="1" dirty="0"/>
              <a:t>Line Graph Example</a:t>
            </a:r>
            <a:endParaRPr lang="en-US" dirty="0"/>
          </a:p>
          <a:p>
            <a:pPr marL="167438" indent="-167438">
              <a:buFont typeface="Arial" panose="020B0604020202020204" pitchFamily="34" charset="0"/>
              <a:buChar char="•"/>
            </a:pPr>
            <a:r>
              <a:rPr lang="en-US" dirty="0"/>
              <a:t>This line graph displays the Wisconsin Student Assessment System (WSAS) results in reading from the 2009-2010 school year to the 2013-2014 school year.  The WSAS test includes students who took the Wisconsin Knowledge and Concepts Exam (WKCE) with and without accommodations as well as students who took the Wisconsin Alternative Assessment for Students with Disabilities (WAA-</a:t>
            </a:r>
            <a:r>
              <a:rPr lang="en-US" dirty="0" err="1"/>
              <a:t>SwD</a:t>
            </a:r>
            <a:r>
              <a:rPr lang="en-US" dirty="0"/>
              <a:t>).  Students in Grades 3, 4, 5, 6, 7, 8, and 10 took this test. </a:t>
            </a:r>
          </a:p>
          <a:p>
            <a:endParaRPr lang="en-US" dirty="0"/>
          </a:p>
          <a:p>
            <a:r>
              <a:rPr lang="en-US" b="1" dirty="0"/>
              <a:t>Activities  </a:t>
            </a:r>
            <a:endParaRPr lang="en-US" dirty="0"/>
          </a:p>
          <a:p>
            <a:r>
              <a:rPr lang="en-US" b="1" dirty="0"/>
              <a:t>Reflect– </a:t>
            </a:r>
            <a:r>
              <a:rPr lang="en-US" dirty="0"/>
              <a:t>Use the line graph and spreadsheet on the slide to answer the questions.</a:t>
            </a:r>
          </a:p>
          <a:p>
            <a:r>
              <a:rPr lang="en-US" dirty="0"/>
              <a:t>Which group(s) of students are improving? </a:t>
            </a:r>
          </a:p>
          <a:p>
            <a:r>
              <a:rPr lang="en-US" dirty="0"/>
              <a:t>Which group(s) of students are staying the same? </a:t>
            </a:r>
          </a:p>
          <a:p>
            <a:r>
              <a:rPr lang="en-US" dirty="0"/>
              <a:t>What do you notice about the data over time? </a:t>
            </a:r>
          </a:p>
          <a:p>
            <a:r>
              <a:rPr lang="en-US" dirty="0"/>
              <a:t>What questions do you have based on the data?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99</a:t>
            </a:fld>
            <a:endParaRPr lang="en-US"/>
          </a:p>
        </p:txBody>
      </p:sp>
    </p:spTree>
    <p:extLst>
      <p:ext uri="{BB962C8B-B14F-4D97-AF65-F5344CB8AC3E}">
        <p14:creationId xmlns:p14="http://schemas.microsoft.com/office/powerpoint/2010/main" val="655366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687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1"/>
          </p:nvPr>
        </p:nvSpPr>
        <p:spPr>
          <a:xfrm>
            <a:off x="457200" y="1600200"/>
            <a:ext cx="82296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1" name="Shape 51"/>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75377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6" name="Picture 5"/>
          <p:cNvPicPr>
            <a:picLocks noChangeAspect="1"/>
          </p:cNvPicPr>
          <p:nvPr userDrawn="1"/>
        </p:nvPicPr>
        <p:blipFill rotWithShape="1">
          <a:blip r:embed="rId17" cstate="screen">
            <a:extLst>
              <a:ext uri="{28A0092B-C50C-407E-A947-70E740481C1C}">
                <a14:useLocalDpi xmlns:a14="http://schemas.microsoft.com/office/drawing/2010/main" val="0"/>
              </a:ext>
            </a:extLst>
          </a:blip>
          <a:srcRect/>
          <a:stretch/>
        </p:blipFill>
        <p:spPr>
          <a:xfrm>
            <a:off x="4593655" y="5870443"/>
            <a:ext cx="326666" cy="319746"/>
          </a:xfrm>
          <a:prstGeom prst="rect">
            <a:avLst/>
          </a:prstGeom>
        </p:spPr>
      </p:pic>
    </p:spTree>
    <p:custDataLst>
      <p:tags r:id="rId15"/>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76.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xml"/><Relationship Id="rId1" Type="http://schemas.openxmlformats.org/officeDocument/2006/relationships/tags" Target="../tags/tag112.xml"/><Relationship Id="rId5" Type="http://schemas.openxmlformats.org/officeDocument/2006/relationships/image" Target="../media/image68.png"/><Relationship Id="rId4" Type="http://schemas.openxmlformats.org/officeDocument/2006/relationships/image" Target="../media/image77.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78.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4.xml"/><Relationship Id="rId1" Type="http://schemas.openxmlformats.org/officeDocument/2006/relationships/tags" Target="../tags/tag116.xml"/><Relationship Id="rId5" Type="http://schemas.openxmlformats.org/officeDocument/2006/relationships/image" Target="../media/image68.png"/><Relationship Id="rId4" Type="http://schemas.openxmlformats.org/officeDocument/2006/relationships/image" Target="../media/image82.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4.xml"/><Relationship Id="rId1" Type="http://schemas.openxmlformats.org/officeDocument/2006/relationships/tags" Target="../tags/tag118.xml"/><Relationship Id="rId5" Type="http://schemas.openxmlformats.org/officeDocument/2006/relationships/image" Target="../media/image68.png"/><Relationship Id="rId4" Type="http://schemas.openxmlformats.org/officeDocument/2006/relationships/image" Target="../media/image8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xml"/><Relationship Id="rId1" Type="http://schemas.openxmlformats.org/officeDocument/2006/relationships/tags" Target="../tags/tag119.xml"/><Relationship Id="rId4" Type="http://schemas.openxmlformats.org/officeDocument/2006/relationships/image" Target="../media/image83.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xml"/><Relationship Id="rId1" Type="http://schemas.openxmlformats.org/officeDocument/2006/relationships/tags" Target="../tags/tag120.xml"/><Relationship Id="rId5" Type="http://schemas.openxmlformats.org/officeDocument/2006/relationships/image" Target="../media/image68.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hyperlink" Target="https://nafsce.org/page/Resources" TargetMode="External"/><Relationship Id="rId3" Type="http://schemas.openxmlformats.org/officeDocument/2006/relationships/notesSlide" Target="../notesSlides/notesSlide11.xml"/><Relationship Id="rId7" Type="http://schemas.openxmlformats.org/officeDocument/2006/relationships/hyperlink" Target="http://www.projectappleseed.org/chklst"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globalfrp.org/" TargetMode="External"/><Relationship Id="rId11" Type="http://schemas.openxmlformats.org/officeDocument/2006/relationships/hyperlink" Target="https://talkingpts.org/2021-family-engagement-study-insights-for-building-effective-school-family-partnerships/7173/" TargetMode="External"/><Relationship Id="rId5" Type="http://schemas.openxmlformats.org/officeDocument/2006/relationships/hyperlink" Target="http://www.sedl.org/connections/" TargetMode="External"/><Relationship Id="rId10" Type="http://schemas.openxmlformats.org/officeDocument/2006/relationships/hyperlink" Target="https://www.pta.org/home/run-your-pta/National-Standards-for-Family-School-Partnerships" TargetMode="External"/><Relationship Id="rId4" Type="http://schemas.openxmlformats.org/officeDocument/2006/relationships/hyperlink" Target="https://safesupportivelearning.ed.gov/training-technical-assistance/education-level/early-learning/family-school-community-partnerships" TargetMode="External"/><Relationship Id="rId9" Type="http://schemas.openxmlformats.org/officeDocument/2006/relationships/hyperlink" Target="https://www.parentsatthetable.org/storage/app/media/resources/Main%20Resources/"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84.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xml"/><Relationship Id="rId1" Type="http://schemas.openxmlformats.org/officeDocument/2006/relationships/tags" Target="../tags/tag123.xml"/><Relationship Id="rId4" Type="http://schemas.openxmlformats.org/officeDocument/2006/relationships/image" Target="../media/image85.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xml"/><Relationship Id="rId1" Type="http://schemas.openxmlformats.org/officeDocument/2006/relationships/tags" Target="../tags/tag124.xml"/><Relationship Id="rId4" Type="http://schemas.openxmlformats.org/officeDocument/2006/relationships/image" Target="../media/image8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image" Target="../media/image86.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90.png"/></Relationships>
</file>

<file path=ppt/slides/_rels/slide118.xml.rels><?xml version="1.0" encoding="UTF-8" standalone="yes"?>
<Relationships xmlns="http://schemas.openxmlformats.org/package/2006/relationships"><Relationship Id="rId8" Type="http://schemas.openxmlformats.org/officeDocument/2006/relationships/hyperlink" Target="https://nces.ed.gov/nceskids/" TargetMode="External"/><Relationship Id="rId13" Type="http://schemas.openxmlformats.org/officeDocument/2006/relationships/hyperlink" Target="https://www2.ed.gov/about/data/list.html" TargetMode="External"/><Relationship Id="rId3" Type="http://schemas.openxmlformats.org/officeDocument/2006/relationships/notesSlide" Target="../notesSlides/notesSlide118.xml"/><Relationship Id="rId7" Type="http://schemas.openxmlformats.org/officeDocument/2006/relationships/hyperlink" Target="https://www.youtube.com/watch?v=lMzTy3hJvzw" TargetMode="External"/><Relationship Id="rId12" Type="http://schemas.openxmlformats.org/officeDocument/2006/relationships/hyperlink" Target="https://dpi.wi.gov/spr" TargetMode="External"/><Relationship Id="rId2" Type="http://schemas.openxmlformats.org/officeDocument/2006/relationships/slideLayout" Target="../slideLayouts/slideLayout2.xml"/><Relationship Id="rId16" Type="http://schemas.openxmlformats.org/officeDocument/2006/relationships/hyperlink" Target="https://www.census.gov/quickfacts/fact/table/US/PST045217" TargetMode="External"/><Relationship Id="rId1" Type="http://schemas.openxmlformats.org/officeDocument/2006/relationships/tags" Target="../tags/tag129.xml"/><Relationship Id="rId6" Type="http://schemas.openxmlformats.org/officeDocument/2006/relationships/hyperlink" Target="http://wisedash.dpi.wi.gov/" TargetMode="External"/><Relationship Id="rId11" Type="http://schemas.openxmlformats.org/officeDocument/2006/relationships/hyperlink" Target="https://www.nationsreportcard.gov/profiles/stateprofile?chort=1&amp;sub=MAT&amp;sj=&amp;sfj=NP&amp;st=MN&amp;year=2019R3" TargetMode="External"/><Relationship Id="rId5" Type="http://schemas.openxmlformats.org/officeDocument/2006/relationships/hyperlink" Target="https://www.youtube.com/watch?v=5efZCmUaTyw" TargetMode="External"/><Relationship Id="rId15" Type="http://schemas.openxmlformats.org/officeDocument/2006/relationships/hyperlink" Target="https://www.indicator14wi.org/reports.statewide.php" TargetMode="External"/><Relationship Id="rId10" Type="http://schemas.openxmlformats.org/officeDocument/2006/relationships/hyperlink" Target="http://datacenter.kidscount.org/" TargetMode="External"/><Relationship Id="rId4" Type="http://schemas.openxmlformats.org/officeDocument/2006/relationships/hyperlink" Target="https://www.youtube.com/watch?v=9Lew4yWlv5Q" TargetMode="External"/><Relationship Id="rId9" Type="http://schemas.openxmlformats.org/officeDocument/2006/relationships/hyperlink" Target="https://data.census.gov/cedsci/profile?g=0100000US" TargetMode="External"/><Relationship Id="rId14" Type="http://schemas.openxmlformats.org/officeDocument/2006/relationships/hyperlink" Target="https://www.data.gov/"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ies.ed.gov/ncee/edlabs/projects/data_use.asp" TargetMode="External"/><Relationship Id="rId13" Type="http://schemas.openxmlformats.org/officeDocument/2006/relationships/hyperlink" Target="https://d31hzlhk6di2h5.cloudfront.net/20230323/92/53/40/92/825b0444fe6f534512eadfbb/3-Terrific-Tips-for-Sharing-Data.pdf" TargetMode="External"/><Relationship Id="rId3" Type="http://schemas.openxmlformats.org/officeDocument/2006/relationships/notesSlide" Target="../notesSlides/notesSlide119.xml"/><Relationship Id="rId7" Type="http://schemas.openxmlformats.org/officeDocument/2006/relationships/hyperlink" Target="https://www.youtube.com/watch?v=EhcWQmg9EeE" TargetMode="External"/><Relationship Id="rId12" Type="http://schemas.openxmlformats.org/officeDocument/2006/relationships/hyperlink" Target="https://www.parentcenterhub.org/wp-content/uploads/repo_items/National_SEPAC_Guide_120218.pdf" TargetMode="External"/><Relationship Id="rId2" Type="http://schemas.openxmlformats.org/officeDocument/2006/relationships/slideLayout" Target="../slideLayouts/slideLayout2.xml"/><Relationship Id="rId1" Type="http://schemas.openxmlformats.org/officeDocument/2006/relationships/tags" Target="../tags/tag130.xml"/><Relationship Id="rId6" Type="http://schemas.openxmlformats.org/officeDocument/2006/relationships/hyperlink" Target="https://blueavocado.org/leadership-and-management/data-visualization-user-centered-design/" TargetMode="External"/><Relationship Id="rId11" Type="http://schemas.openxmlformats.org/officeDocument/2006/relationships/hyperlink" Target="https://ies.ed.gov/ncee/edlabs/regions/northeast/pdf/REL_2021014.pdf" TargetMode="External"/><Relationship Id="rId5" Type="http://schemas.openxmlformats.org/officeDocument/2006/relationships/hyperlink" Target="https://blueavocado.org/board-of-directors/a-nonprofit-dashboard-and-signal-light-for-boards/" TargetMode="External"/><Relationship Id="rId10" Type="http://schemas.openxmlformats.org/officeDocument/2006/relationships/hyperlink" Target="https://www.youtube.com/watch?v=iMVuPJc1waY" TargetMode="External"/><Relationship Id="rId4" Type="http://schemas.openxmlformats.org/officeDocument/2006/relationships/hyperlink" Target="https://www.youtube.com/watch?v=BF-UPuEMyS8" TargetMode="External"/><Relationship Id="rId9" Type="http://schemas.openxmlformats.org/officeDocument/2006/relationships/hyperlink" Target="https://resources.workable.com/confidentiality-company-polic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readingrockets.org/article/building-parent-teacher-relationships" TargetMode="External"/><Relationship Id="rId13" Type="http://schemas.openxmlformats.org/officeDocument/2006/relationships/hyperlink" Target="http://www.servingongroups.org/" TargetMode="External"/><Relationship Id="rId3" Type="http://schemas.openxmlformats.org/officeDocument/2006/relationships/notesSlide" Target="../notesSlides/notesSlide12.xml"/><Relationship Id="rId7" Type="http://schemas.openxmlformats.org/officeDocument/2006/relationships/hyperlink" Target="https://www.youtube.com/watch?v=eElzWQ6azMg" TargetMode="External"/><Relationship Id="rId12" Type="http://schemas.openxmlformats.org/officeDocument/2006/relationships/hyperlink" Target="https://servingongroups.org/leading-by-convening"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www.dualcapacity.org/" TargetMode="External"/><Relationship Id="rId11" Type="http://schemas.openxmlformats.org/officeDocument/2006/relationships/hyperlink" Target="https://www.ecac-parentcenter.org/family-engagement-month-2022/" TargetMode="External"/><Relationship Id="rId5" Type="http://schemas.openxmlformats.org/officeDocument/2006/relationships/hyperlink" Target="https://fscalliance.org/category/resources/" TargetMode="External"/><Relationship Id="rId10" Type="http://schemas.openxmlformats.org/officeDocument/2006/relationships/hyperlink" Target="https://www.pta.org/docs/default-source/default-document-library/family-engagement-in-the-virtual-world.pdf" TargetMode="External"/><Relationship Id="rId4" Type="http://schemas.openxmlformats.org/officeDocument/2006/relationships/hyperlink" Target="https://www.childwelfare.gov/topics/famcentered/" TargetMode="External"/><Relationship Id="rId9" Type="http://schemas.openxmlformats.org/officeDocument/2006/relationships/hyperlink" Target="https://www.wisconsinrticenter.org/key-system-feature/family-community-engagement/" TargetMode="Externa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xml"/><Relationship Id="rId1" Type="http://schemas.openxmlformats.org/officeDocument/2006/relationships/tags" Target="../tags/tag131.xml"/><Relationship Id="rId5" Type="http://schemas.openxmlformats.org/officeDocument/2006/relationships/image" Target="../media/image5.jpeg"/><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tags" Target="../tags/tag132.xml"/><Relationship Id="rId5" Type="http://schemas.openxmlformats.org/officeDocument/2006/relationships/image" Target="../media/image92.jpeg"/><Relationship Id="rId4" Type="http://schemas.openxmlformats.org/officeDocument/2006/relationships/image" Target="../media/image91.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3.xml"/><Relationship Id="rId4" Type="http://schemas.openxmlformats.org/officeDocument/2006/relationships/image" Target="../media/image93.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chart" Target="../charts/chart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94.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6.xml"/><Relationship Id="rId4" Type="http://schemas.openxmlformats.org/officeDocument/2006/relationships/image" Target="../media/image95.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96.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97.png"/></Relationships>
</file>

<file path=ppt/slides/_rels/slide128.xml.rels><?xml version="1.0" encoding="UTF-8" standalone="yes"?>
<Relationships xmlns="http://schemas.openxmlformats.org/package/2006/relationships"><Relationship Id="rId8" Type="http://schemas.openxmlformats.org/officeDocument/2006/relationships/hyperlink" Target="https://hcpbs.org/" TargetMode="External"/><Relationship Id="rId3" Type="http://schemas.openxmlformats.org/officeDocument/2006/relationships/notesSlide" Target="../notesSlides/notesSlide128.xml"/><Relationship Id="rId7" Type="http://schemas.openxmlformats.org/officeDocument/2006/relationships/hyperlink" Target="https://www.parentcenterhub.org/wp-content/uploads/repo_items/National_SEPAC_Guide_120218.pdf" TargetMode="External"/><Relationship Id="rId2" Type="http://schemas.openxmlformats.org/officeDocument/2006/relationships/slideLayout" Target="../slideLayouts/slideLayout2.xml"/><Relationship Id="rId1" Type="http://schemas.openxmlformats.org/officeDocument/2006/relationships/tags" Target="../tags/tag139.xml"/><Relationship Id="rId6" Type="http://schemas.openxmlformats.org/officeDocument/2006/relationships/hyperlink" Target="https://www.educatetogether.ie/wordpress/wp-content/uploads/2010/02/the_board_of_management_in_your_primary_school__a_guide_for_parents.pdf" TargetMode="External"/><Relationship Id="rId5" Type="http://schemas.openxmlformats.org/officeDocument/2006/relationships/hyperlink" Target="http://www.youtube.com/watch?v=BI4rqX_F69c" TargetMode="External"/><Relationship Id="rId10" Type="http://schemas.openxmlformats.org/officeDocument/2006/relationships/hyperlink" Target="https://www.ipfcc.org/resources/Diverse-Voices-Matter.pdf" TargetMode="External"/><Relationship Id="rId4" Type="http://schemas.openxmlformats.org/officeDocument/2006/relationships/hyperlink" Target="http://www.servingongroups.org/leading-by-convening" TargetMode="External"/><Relationship Id="rId9" Type="http://schemas.openxmlformats.org/officeDocument/2006/relationships/hyperlink" Target="http://www.ipfcc.org/resources/Tips_For_Recruiting.pdf"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nafsce.org/page/About" TargetMode="External"/><Relationship Id="rId3" Type="http://schemas.openxmlformats.org/officeDocument/2006/relationships/notesSlide" Target="../notesSlides/notesSlide129.xml"/><Relationship Id="rId7" Type="http://schemas.openxmlformats.org/officeDocument/2006/relationships/hyperlink" Target="https://www.lpfch.org/publication/five-top-tips-engaging-families-advisory-roles-advice-family-leader" TargetMode="Externa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hyperlink" Target="http://www.pacer.org/parent/php/php-c121.pdf" TargetMode="External"/><Relationship Id="rId5" Type="http://schemas.openxmlformats.org/officeDocument/2006/relationships/hyperlink" Target="http://www.pacer.org/Parent/php/PHP-c99.pdf" TargetMode="External"/><Relationship Id="rId4" Type="http://schemas.openxmlformats.org/officeDocument/2006/relationships/hyperlink" Target="https://wi-bpdd.org/" TargetMode="External"/><Relationship Id="rId9" Type="http://schemas.openxmlformats.org/officeDocument/2006/relationships/hyperlink" Target="https://dpi.wi.gov/sped/educators/consultation/assistive-technology/at-forward"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xml"/><Relationship Id="rId1" Type="http://schemas.openxmlformats.org/officeDocument/2006/relationships/tags" Target="../tags/tag141.xml"/><Relationship Id="rId5" Type="http://schemas.openxmlformats.org/officeDocument/2006/relationships/image" Target="../media/image5.jpe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tags" Target="../tags/tag142.xml"/><Relationship Id="rId5" Type="http://schemas.openxmlformats.org/officeDocument/2006/relationships/image" Target="../media/image99.jpeg"/><Relationship Id="rId4" Type="http://schemas.openxmlformats.org/officeDocument/2006/relationships/image" Target="../media/image98.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3.xml"/><Relationship Id="rId4" Type="http://schemas.openxmlformats.org/officeDocument/2006/relationships/image" Target="../media/image100.jpe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144.xml"/><Relationship Id="rId4" Type="http://schemas.openxmlformats.org/officeDocument/2006/relationships/image" Target="../media/image101.jpe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5.xml"/><Relationship Id="rId4" Type="http://schemas.openxmlformats.org/officeDocument/2006/relationships/image" Target="../media/image102.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6.xml"/><Relationship Id="rId4" Type="http://schemas.openxmlformats.org/officeDocument/2006/relationships/image" Target="../media/image103.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7.xml"/><Relationship Id="rId4" Type="http://schemas.openxmlformats.org/officeDocument/2006/relationships/image" Target="../media/image104.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8.xml"/><Relationship Id="rId6" Type="http://schemas.openxmlformats.org/officeDocument/2006/relationships/image" Target="../media/image2.gif"/><Relationship Id="rId5" Type="http://schemas.openxmlformats.org/officeDocument/2006/relationships/image" Target="../media/image106.jpg"/><Relationship Id="rId4" Type="http://schemas.openxmlformats.org/officeDocument/2006/relationships/image" Target="../media/image105.jpeg"/></Relationships>
</file>

<file path=ppt/slides/_rels/slide138.xml.rels><?xml version="1.0" encoding="UTF-8" standalone="yes"?>
<Relationships xmlns="http://schemas.openxmlformats.org/package/2006/relationships"><Relationship Id="rId8" Type="http://schemas.openxmlformats.org/officeDocument/2006/relationships/hyperlink" Target="http://ctb.ku.edu/en/tablecontents/sub_section_main_1154.aspx" TargetMode="External"/><Relationship Id="rId3" Type="http://schemas.openxmlformats.org/officeDocument/2006/relationships/notesSlide" Target="../notesSlides/notesSlide138.xml"/><Relationship Id="rId7" Type="http://schemas.openxmlformats.org/officeDocument/2006/relationships/hyperlink" Target="https://www.youtube.com/watch?v=HYUVXQfaVp0" TargetMode="External"/><Relationship Id="rId2" Type="http://schemas.openxmlformats.org/officeDocument/2006/relationships/slideLayout" Target="../slideLayouts/slideLayout2.xml"/><Relationship Id="rId1" Type="http://schemas.openxmlformats.org/officeDocument/2006/relationships/tags" Target="../tags/tag149.xml"/><Relationship Id="rId6" Type="http://schemas.openxmlformats.org/officeDocument/2006/relationships/hyperlink" Target="https://www.aecf.org/blog/applying-results-based-facilitation-skills-in-virtual-meetings" TargetMode="External"/><Relationship Id="rId5" Type="http://schemas.openxmlformats.org/officeDocument/2006/relationships/hyperlink" Target="https://www.youtube.com/watch?v=oPZJQ-Mhwq0"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youtube.com/watch?v=itdYBXrJm-8" TargetMode="External"/><Relationship Id="rId9" Type="http://schemas.openxmlformats.org/officeDocument/2006/relationships/hyperlink" Target="http://www.skillsyouneed.com/ips/meetings.html"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s://www.youtube.com/watch?v=cSohjlYQI2A" TargetMode="External"/><Relationship Id="rId3" Type="http://schemas.openxmlformats.org/officeDocument/2006/relationships/notesSlide" Target="../notesSlides/notesSlide139.xml"/><Relationship Id="rId7" Type="http://schemas.openxmlformats.org/officeDocument/2006/relationships/hyperlink" Target="https://www.youtube.com/watch?v=3_dAkDsBQyk" TargetMode="External"/><Relationship Id="rId2" Type="http://schemas.openxmlformats.org/officeDocument/2006/relationships/slideLayout" Target="../slideLayouts/slideLayout2.xml"/><Relationship Id="rId1" Type="http://schemas.openxmlformats.org/officeDocument/2006/relationships/tags" Target="../tags/tag150.xml"/><Relationship Id="rId6" Type="http://schemas.openxmlformats.org/officeDocument/2006/relationships/hyperlink" Target="http://parents-teachers.com/lib/Disagreements_Between_Parents_And_Teachers_-_Handling_Them_Productively/" TargetMode="External"/><Relationship Id="rId5" Type="http://schemas.openxmlformats.org/officeDocument/2006/relationships/hyperlink" Target="https://www.wsems.us/multimedia/videos/when-conflict-arises/" TargetMode="External"/><Relationship Id="rId10" Type="http://schemas.openxmlformats.org/officeDocument/2006/relationships/hyperlink" Target="https://www.youtube.com/watch?v=5JL2iizK2c0" TargetMode="External"/><Relationship Id="rId4" Type="http://schemas.openxmlformats.org/officeDocument/2006/relationships/hyperlink" Target="http://www.mindtools.com/pages/article/newLDR_81.htm" TargetMode="External"/><Relationship Id="rId9" Type="http://schemas.openxmlformats.org/officeDocument/2006/relationships/hyperlink" Target="https://www.youtube.com/watch?v=B8EJVcRJSXo"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7.jpe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4.xml"/><Relationship Id="rId1" Type="http://schemas.openxmlformats.org/officeDocument/2006/relationships/tags" Target="../tags/tag15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107.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image" Target="../media/image111.jpeg"/><Relationship Id="rId2" Type="http://schemas.openxmlformats.org/officeDocument/2006/relationships/slideLayout" Target="../slideLayouts/slideLayout2.xml"/><Relationship Id="rId1" Type="http://schemas.openxmlformats.org/officeDocument/2006/relationships/tags" Target="../tags/tag15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wmf"/></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8" Type="http://schemas.openxmlformats.org/officeDocument/2006/relationships/hyperlink" Target="https://ectacenter.org/topics/familyeng/supportingfamilyleaders.asp" TargetMode="External"/><Relationship Id="rId3" Type="http://schemas.openxmlformats.org/officeDocument/2006/relationships/notesSlide" Target="../notesSlides/notesSlide25.xml"/><Relationship Id="rId7" Type="http://schemas.openxmlformats.org/officeDocument/2006/relationships/hyperlink" Target="https://www.pta.org/home/run-your-pta/National-Standards-for-Family-School-Partnerships"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s://www.pta.org/center-for-family-engagement" TargetMode="External"/><Relationship Id="rId5" Type="http://schemas.openxmlformats.org/officeDocument/2006/relationships/hyperlink" Target="http://schoolsinpartnership.org/Resources" TargetMode="External"/><Relationship Id="rId10" Type="http://schemas.openxmlformats.org/officeDocument/2006/relationships/hyperlink" Target="https://www.aecf.org/blog/new-leadership-video-get-results-by-understanding-person-role-system/" TargetMode="External"/><Relationship Id="rId4" Type="http://schemas.openxmlformats.org/officeDocument/2006/relationships/hyperlink" Target="https://wi-bpdd.org/" TargetMode="External"/><Relationship Id="rId9" Type="http://schemas.openxmlformats.org/officeDocument/2006/relationships/hyperlink" Target="https://www.parentsatthetable.org/storage/app/media/resources/Main%20Resourc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sedl.org/connections/" TargetMode="External"/><Relationship Id="rId3" Type="http://schemas.openxmlformats.org/officeDocument/2006/relationships/notesSlide" Target="../notesSlides/notesSlide26.xml"/><Relationship Id="rId7" Type="http://schemas.openxmlformats.org/officeDocument/2006/relationships/hyperlink" Target="http://dropoutprevention.org/effective-strategies/family-engagement/resources/" TargetMode="Externa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www.parentsatthetable.org/storage/app/media/resources/Education/Parent%20%26%20Community%20Engagement%20Rubrics.pdf" TargetMode="External"/><Relationship Id="rId5" Type="http://schemas.openxmlformats.org/officeDocument/2006/relationships/hyperlink" Target="https://www.ed.gov/category/keyword/Family-Engagement" TargetMode="External"/><Relationship Id="rId10" Type="http://schemas.openxmlformats.org/officeDocument/2006/relationships/hyperlink" Target="https://boardsource.org/fundamental-topics-of-nonprofit-board-service/composition-recruitment/board-service/" TargetMode="External"/><Relationship Id="rId4" Type="http://schemas.openxmlformats.org/officeDocument/2006/relationships/hyperlink" Target="https://www.dhs.wisconsin.gov/publications/p02349.pdf" TargetMode="External"/><Relationship Id="rId9" Type="http://schemas.openxmlformats.org/officeDocument/2006/relationships/hyperlink" Target="https://medium.com/familyengagementplaybook/approaches/home"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5.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2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4.png"/><Relationship Id="rId4" Type="http://schemas.openxmlformats.org/officeDocument/2006/relationships/hyperlink" Target="https://youtu.be/LmWiBnGkWww"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8" Type="http://schemas.openxmlformats.org/officeDocument/2006/relationships/hyperlink" Target="https://www.wisconsinrticenter.org/school-implementation/build-leadership-team/" TargetMode="External"/><Relationship Id="rId3" Type="http://schemas.openxmlformats.org/officeDocument/2006/relationships/notesSlide" Target="../notesSlides/notesSlide39.xml"/><Relationship Id="rId7" Type="http://schemas.openxmlformats.org/officeDocument/2006/relationships/hyperlink" Target="https://eleducation.org/resources/guidelines-for-leadership-teams"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s://www.aucd.org/docs/Guidelines%20for%20Family%20Advisory%20Boards.pdf" TargetMode="External"/><Relationship Id="rId5" Type="http://schemas.openxmlformats.org/officeDocument/2006/relationships/hyperlink" Target="https://sepacguide.parentcenterhub.org/" TargetMode="External"/><Relationship Id="rId4" Type="http://schemas.openxmlformats.org/officeDocument/2006/relationships/hyperlink" Target="https://www.councilofnonprofits.org/resources/governance-and-leadership" TargetMode="External"/><Relationship Id="rId9" Type="http://schemas.openxmlformats.org/officeDocument/2006/relationships/hyperlink" Target="http://www.ideapartners.org/creating-community/23-cop-in-practice/school-behavioral-health/254-community-practice-groups.html?highlight=WyJwcmFjdGljZSIsInByYWN0aWNlJyIsInByYWN0aWNlJy4iLCIncHJhY3RpY2UiLCJncm91cHMiLCJncm91cHMnIiwicHJhY3RpY2UgZ3JvdXBzIl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hyperlink" Target="https://www.lawinsider.com/dictionary/evaluation-committee" TargetMode="External"/><Relationship Id="rId3" Type="http://schemas.openxmlformats.org/officeDocument/2006/relationships/notesSlide" Target="../notesSlides/notesSlide40.xml"/><Relationship Id="rId7" Type="http://schemas.openxmlformats.org/officeDocument/2006/relationships/hyperlink" Target="https://www.tccgrp.com/resource/ten-keys-to-successful-strategic-planning-for-nonprofit-and-foundation-leader/"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s://www.minnesotanonprofits.org/resources-tools/principles-practices-for-nonprofit-excellence/planning" TargetMode="External"/><Relationship Id="rId11" Type="http://schemas.openxmlformats.org/officeDocument/2006/relationships/hyperlink" Target="https://www.minnesotanonprofits.org/resources-tools/resources-by-topic/evaluation-planning" TargetMode="External"/><Relationship Id="rId5" Type="http://schemas.openxmlformats.org/officeDocument/2006/relationships/hyperlink" Target="https://www.boardeffect.com/blog/what-is-a-strategic-planning-committee/" TargetMode="External"/><Relationship Id="rId10" Type="http://schemas.openxmlformats.org/officeDocument/2006/relationships/hyperlink" Target="https://www.youtube.com/watch?v=Rdp3bL7fwCE" TargetMode="External"/><Relationship Id="rId4" Type="http://schemas.openxmlformats.org/officeDocument/2006/relationships/hyperlink" Target="https://www.youtube.com/watch?v=7F2-4zy_hj0" TargetMode="External"/><Relationship Id="rId9" Type="http://schemas.openxmlformats.org/officeDocument/2006/relationships/hyperlink" Target="https://shapingoutcomes.org/course/evaluate/d1.htm"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5.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33.jpe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46.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7.jpg"/><Relationship Id="rId9" Type="http://schemas.microsoft.com/office/2007/relationships/diagramDrawing" Target="../diagrams/drawing6.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2.xml"/><Relationship Id="rId7" Type="http://schemas.openxmlformats.org/officeDocument/2006/relationships/hyperlink" Target="https://www.youtube.com/watch?v=1-SvuFIQjK8" TargetMode="Externa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s://www.youtube.com/watch?v=XtyCt83JLNY" TargetMode="External"/><Relationship Id="rId5" Type="http://schemas.openxmlformats.org/officeDocument/2006/relationships/hyperlink" Target="https://www.youtube.com/watch?v=ioY-YSOKBtY" TargetMode="Externa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39.jpe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44.png"/><Relationship Id="rId4" Type="http://schemas.openxmlformats.org/officeDocument/2006/relationships/notesSlide" Target="../notesSlides/notesSlide54.xml"/><Relationship Id="rId9" Type="http://schemas.microsoft.com/office/2007/relationships/diagramDrawing" Target="../diagrams/drawing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6.jpe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8" Type="http://schemas.openxmlformats.org/officeDocument/2006/relationships/hyperlink" Target="https://www.youtube.com/watch?v=XtyCt83JLNY" TargetMode="External"/><Relationship Id="rId3" Type="http://schemas.openxmlformats.org/officeDocument/2006/relationships/notesSlide" Target="../notesSlides/notesSlide58.xml"/><Relationship Id="rId7" Type="http://schemas.openxmlformats.org/officeDocument/2006/relationships/hyperlink" Target="https://onstrategyhq.com/resources/video-how-to-write-a-vision-statement/" TargetMode="Externa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hyperlink" Target="https://www.youtube.com/watch?v=ioY-YSOKBtY" TargetMode="External"/><Relationship Id="rId11" Type="http://schemas.openxmlformats.org/officeDocument/2006/relationships/hyperlink" Target="https://www2.ed.gov/about/offices/list/oese/oss/technicalassistance/easnlogicmodelstoolmonitoring.pdf" TargetMode="External"/><Relationship Id="rId5" Type="http://schemas.openxmlformats.org/officeDocument/2006/relationships/hyperlink" Target="https://www.youtube.com/watch?v=jNFBoBAAYuw" TargetMode="External"/><Relationship Id="rId10" Type="http://schemas.openxmlformats.org/officeDocument/2006/relationships/hyperlink" Target="https://www.youtube.com/watch?v=DzhJNiQ3vMM" TargetMode="External"/><Relationship Id="rId4" Type="http://schemas.openxmlformats.org/officeDocument/2006/relationships/hyperlink" Target="https://www.youtube.com/watch?v=Auf9pkuCc8k" TargetMode="External"/><Relationship Id="rId9" Type="http://schemas.openxmlformats.org/officeDocument/2006/relationships/hyperlink" Target="http://www.missionstatements.com/"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creately.com/blog/diagrams/how-to-write-an-action-plan/" TargetMode="External"/><Relationship Id="rId13" Type="http://schemas.openxmlformats.org/officeDocument/2006/relationships/hyperlink" Target="https://www.youtube.com/watch?v=6ZEYgEv7EL4" TargetMode="External"/><Relationship Id="rId3" Type="http://schemas.openxmlformats.org/officeDocument/2006/relationships/notesSlide" Target="../notesSlides/notesSlide59.xml"/><Relationship Id="rId7" Type="http://schemas.openxmlformats.org/officeDocument/2006/relationships/hyperlink" Target="https://www.youtube.com/watch?v=lwoVRVgKg-o" TargetMode="External"/><Relationship Id="rId12" Type="http://schemas.openxmlformats.org/officeDocument/2006/relationships/hyperlink" Target="http://www.robertsrules.com/" TargetMode="Externa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hyperlink" Target="https://dpi.wi.gov/sites/default/files/imce/sped/pdf/wpdmtools.pdf" TargetMode="External"/><Relationship Id="rId11" Type="http://schemas.openxmlformats.org/officeDocument/2006/relationships/hyperlink" Target="https://www.youtube.com/watch?v=-SYTkMv1J-E&amp;feature=youtu.be" TargetMode="External"/><Relationship Id="rId5" Type="http://schemas.openxmlformats.org/officeDocument/2006/relationships/hyperlink" Target="https://www.youtube.com/watch?v=1-SvuFIQjK8" TargetMode="External"/><Relationship Id="rId10" Type="http://schemas.openxmlformats.org/officeDocument/2006/relationships/hyperlink" Target="https://dpi.wi.gov/sped/topics/agreement" TargetMode="External"/><Relationship Id="rId4" Type="http://schemas.openxmlformats.org/officeDocument/2006/relationships/hyperlink" Target="https://osepideasthatwork.org/sites/default/files/documents/ConceptFrmwrkLModel+Defs2012.pdf" TargetMode="External"/><Relationship Id="rId9" Type="http://schemas.openxmlformats.org/officeDocument/2006/relationships/hyperlink" Target="http://servingongroups.org/leading-by-conveni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5.jpe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72.xml"/><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3.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53.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54.jpeg"/></Relationships>
</file>

<file path=ppt/slides/_rels/slide69.xml.rels><?xml version="1.0" encoding="UTF-8" standalone="yes"?>
<Relationships xmlns="http://schemas.openxmlformats.org/package/2006/relationships"><Relationship Id="rId8" Type="http://schemas.openxmlformats.org/officeDocument/2006/relationships/hyperlink" Target="http://www.mindtools.com/pages/article/newTMC_00.htm" TargetMode="External"/><Relationship Id="rId3" Type="http://schemas.openxmlformats.org/officeDocument/2006/relationships/notesSlide" Target="../notesSlides/notesSlide69.xml"/><Relationship Id="rId7" Type="http://schemas.openxmlformats.org/officeDocument/2006/relationships/hyperlink" Target="https://hbr.org/2016/06/8-ground-rules-for-great-meetings" TargetMode="External"/><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hyperlink" Target="https://www.youtube.com/watch?v=Mm5YLxZrdgk" TargetMode="External"/><Relationship Id="rId5" Type="http://schemas.openxmlformats.org/officeDocument/2006/relationships/hyperlink" Target="https://www.youtube.com/watch?v=NPVTLroz2Ck" TargetMode="External"/><Relationship Id="rId10" Type="http://schemas.openxmlformats.org/officeDocument/2006/relationships/hyperlink" Target="https://blog.joangarry.com/board-report-template/" TargetMode="External"/><Relationship Id="rId4" Type="http://schemas.openxmlformats.org/officeDocument/2006/relationships/hyperlink" Target="https://www.youtube.com/watch?v=oPZJQ-Mhwq0" TargetMode="External"/><Relationship Id="rId9" Type="http://schemas.openxmlformats.org/officeDocument/2006/relationships/hyperlink" Target="https://www.lifehack.org/804185/meeting-minute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3.jpeg"/><Relationship Id="rId5" Type="http://schemas.openxmlformats.org/officeDocument/2006/relationships/hyperlink" Target="https://youtu.be/w2Ce7U8HeiI" TargetMode="External"/><Relationship Id="rId4" Type="http://schemas.openxmlformats.org/officeDocument/2006/relationships/hyperlink" Target="https://youtu.be/ej4AbNV2fTg"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www.mycommittee.com/BestPractice/Committees/Policiesandprocedures/tabid/248/Default.aspx" TargetMode="External"/><Relationship Id="rId3" Type="http://schemas.openxmlformats.org/officeDocument/2006/relationships/notesSlide" Target="../notesSlides/notesSlide70.xml"/><Relationship Id="rId7" Type="http://schemas.openxmlformats.org/officeDocument/2006/relationships/hyperlink" Target="https://www.mml.org/pdf/resources/publications/ebooks/GLV_Hamdbook_by_chapter/CH%2013%20Importance%20of%20Written%20Policies%20and%20Procedures%20x.pdf" TargetMode="Externa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hyperlink" Target="https://form1023.org/how-to-draft-nonprofit-bylaws-with-examples" TargetMode="External"/><Relationship Id="rId5" Type="http://schemas.openxmlformats.org/officeDocument/2006/relationships/hyperlink" Target="https://www.doj.state.wi.us/sites/default/files/office-open-government/Resources/OML-GUIDE.pdf" TargetMode="External"/><Relationship Id="rId10" Type="http://schemas.openxmlformats.org/officeDocument/2006/relationships/hyperlink" Target="http://www.mindtools.com/pages/article/newTMC_00.htm" TargetMode="External"/><Relationship Id="rId4" Type="http://schemas.openxmlformats.org/officeDocument/2006/relationships/hyperlink" Target="https://www.forbes.com/sites/francesbridges/2021/03/30/stanford-researchers-identify-four-major-causes-for-zoom-fatigue-and-their-solutions/?sh=3b98d07157d7" TargetMode="External"/><Relationship Id="rId9" Type="http://schemas.openxmlformats.org/officeDocument/2006/relationships/hyperlink" Target="https://www.americorps.gov/sites/default/files/document/Member%20Handbook-2021_10.28.21_1.pdf"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5.jpe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83.xml"/><Relationship Id="rId5" Type="http://schemas.openxmlformats.org/officeDocument/2006/relationships/image" Target="../media/image33.jpeg"/><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56.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57.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58.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59.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60.png"/><Relationship Id="rId4" Type="http://schemas.openxmlformats.org/officeDocument/2006/relationships/hyperlink" Target="https://www.youtube.com/watch?v=15jdTQIr7j4"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61.jpeg"/></Relationships>
</file>

<file path=ppt/slides/_rels/slide81.xml.rels><?xml version="1.0" encoding="UTF-8" standalone="yes"?>
<Relationships xmlns="http://schemas.openxmlformats.org/package/2006/relationships"><Relationship Id="rId8" Type="http://schemas.openxmlformats.org/officeDocument/2006/relationships/hyperlink" Target="https://www.youtube.com/watch?v=78B-LUpNrPg&amp;feature=youtu.be" TargetMode="External"/><Relationship Id="rId3" Type="http://schemas.openxmlformats.org/officeDocument/2006/relationships/notesSlide" Target="../notesSlides/notesSlide81.xml"/><Relationship Id="rId7" Type="http://schemas.openxmlformats.org/officeDocument/2006/relationships/hyperlink" Target="https://www.youtube.com/watch?v=tegofDl6Jg8&amp;feature=youtu.be" TargetMode="External"/><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hyperlink" Target="https://www.youtube.com/watch?v=JfHfKok9rkY&amp;feature=youtu.be" TargetMode="External"/><Relationship Id="rId11" Type="http://schemas.openxmlformats.org/officeDocument/2006/relationships/hyperlink" Target="https://www.youtube.com/watch?v=H2IegZRo2sw" TargetMode="External"/><Relationship Id="rId5" Type="http://schemas.openxmlformats.org/officeDocument/2006/relationships/hyperlink" Target="https://www.mindtools.com/pages/article/running-effective-virtual-meetings.htm" TargetMode="External"/><Relationship Id="rId10" Type="http://schemas.openxmlformats.org/officeDocument/2006/relationships/hyperlink" Target="http://www.wsha.org/wp-content/uploads/SeattleChildrens_EffectiveMeetingParticipationforFamilyAdvisors.pdf" TargetMode="External"/><Relationship Id="rId4" Type="http://schemas.openxmlformats.org/officeDocument/2006/relationships/hyperlink" Target="https://getlighthouse.com/blog/tips-conducting-effective-meetings/" TargetMode="External"/><Relationship Id="rId9" Type="http://schemas.openxmlformats.org/officeDocument/2006/relationships/hyperlink" Target="https://www.imd.org/uupload/research/challenges/TC069_08_Facilitating_groups_to_drive_change.pdf"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blog.joangarry.com/board-orientation-template/" TargetMode="External"/><Relationship Id="rId3" Type="http://schemas.openxmlformats.org/officeDocument/2006/relationships/notesSlide" Target="../notesSlides/notesSlide82.xml"/><Relationship Id="rId7" Type="http://schemas.openxmlformats.org/officeDocument/2006/relationships/hyperlink" Target="https://servingongroups.org/leading-by-convening" TargetMode="External"/><Relationship Id="rId12" Type="http://schemas.openxmlformats.org/officeDocument/2006/relationships/hyperlink" Target="https://blueavocado.org/leadership-and-management/community-development-strategies-that-serve/" TargetMode="External"/><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hyperlink" Target="https://www.pacer.org/parent/pdf/InteractivegroupactivitiesforSEACmeetings.pdf" TargetMode="External"/><Relationship Id="rId11" Type="http://schemas.openxmlformats.org/officeDocument/2006/relationships/hyperlink" Target="https://blueavocado.org/board-of-directors/a-fresh-look-at-diversity-and-boards/?highlight=Diversity%20and%20the%20Nonprofit%20Ecosystem" TargetMode="External"/><Relationship Id="rId5" Type="http://schemas.openxmlformats.org/officeDocument/2006/relationships/hyperlink" Target="https://www.smartmeetings.com/tips-tools/96478/10-engaging-meeting-icebreakers" TargetMode="External"/><Relationship Id="rId10" Type="http://schemas.openxmlformats.org/officeDocument/2006/relationships/hyperlink" Target="https://www.youtube.com/watch?v=15jdTQIr7j4" TargetMode="External"/><Relationship Id="rId4" Type="http://schemas.openxmlformats.org/officeDocument/2006/relationships/hyperlink" Target="https://www.youtube.com/watch?v=VPhN3R4kOlY" TargetMode="External"/><Relationship Id="rId9" Type="http://schemas.openxmlformats.org/officeDocument/2006/relationships/hyperlink" Target="https://sedl.org/connections/"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5.jpe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95.xml"/><Relationship Id="rId5" Type="http://schemas.openxmlformats.org/officeDocument/2006/relationships/image" Target="../media/image33.jpeg"/><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62.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63.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8.xml"/><Relationship Id="rId5" Type="http://schemas.openxmlformats.org/officeDocument/2006/relationships/image" Target="../media/image65.wmf"/><Relationship Id="rId4" Type="http://schemas.openxmlformats.org/officeDocument/2006/relationships/image" Target="../media/image6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xml"/><Relationship Id="rId1" Type="http://schemas.openxmlformats.org/officeDocument/2006/relationships/tags" Target="../tags/tag99.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xml"/><Relationship Id="rId1" Type="http://schemas.openxmlformats.org/officeDocument/2006/relationships/tags" Target="../tags/tag100.xml"/><Relationship Id="rId5" Type="http://schemas.openxmlformats.org/officeDocument/2006/relationships/image" Target="../media/image68.png"/><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69.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xml"/><Relationship Id="rId1" Type="http://schemas.openxmlformats.org/officeDocument/2006/relationships/tags" Target="../tags/tag102.xml"/><Relationship Id="rId5" Type="http://schemas.openxmlformats.org/officeDocument/2006/relationships/image" Target="../media/image68.png"/><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92.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xml"/><Relationship Id="rId1" Type="http://schemas.openxmlformats.org/officeDocument/2006/relationships/tags" Target="../tags/tag104.xml"/><Relationship Id="rId5" Type="http://schemas.openxmlformats.org/officeDocument/2006/relationships/image" Target="../media/image68.png"/><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5.xml"/><Relationship Id="rId1" Type="http://schemas.openxmlformats.org/officeDocument/2006/relationships/tags" Target="../tags/tag105.xml"/><Relationship Id="rId5" Type="http://schemas.openxmlformats.org/officeDocument/2006/relationships/chart" Target="../charts/chart2.xml"/><Relationship Id="rId4" Type="http://schemas.openxmlformats.org/officeDocument/2006/relationships/chart" Target="../charts/chart1.xml"/></Relationships>
</file>

<file path=ppt/slides/_rels/slide9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9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10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72.gi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73.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74.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10.xml"/><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schemeClr val="tx1">
                    <a:lumMod val="65000"/>
                    <a:lumOff val="35000"/>
                  </a:schemeClr>
                </a:solidFill>
              </a:rPr>
              <a:t>www.servingongroups.org</a:t>
            </a:r>
          </a:p>
        </p:txBody>
      </p:sp>
    </p:spTree>
    <p:custDataLst>
      <p:tags r:id="rId1"/>
    </p:custDataLst>
    <p:extLst>
      <p:ext uri="{BB962C8B-B14F-4D97-AF65-F5344CB8AC3E}">
        <p14:creationId xmlns:p14="http://schemas.microsoft.com/office/powerpoint/2010/main" val="12900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2895600" y="1472644"/>
            <a:ext cx="3211512" cy="4156075"/>
          </a:xfrm>
          <a:ln w="3175">
            <a:solidFill>
              <a:schemeClr val="tx1"/>
            </a:solidFill>
          </a:ln>
          <a:effectLst>
            <a:outerShdw blurRad="76200" dir="18900000" sy="23000" kx="-1200000" algn="bl" rotWithShape="0">
              <a:prstClr val="black">
                <a:alpha val="20000"/>
              </a:prstClr>
            </a:outerShdw>
          </a:effectLst>
        </p:spPr>
      </p:pic>
      <p:sp>
        <p:nvSpPr>
          <p:cNvPr id="2" name="Title 1"/>
          <p:cNvSpPr>
            <a:spLocks noGrp="1"/>
          </p:cNvSpPr>
          <p:nvPr>
            <p:ph type="title"/>
          </p:nvPr>
        </p:nvSpPr>
        <p:spPr/>
        <p:txBody>
          <a:bodyPr/>
          <a:lstStyle/>
          <a:p>
            <a:r>
              <a:rPr lang="en-US" dirty="0"/>
              <a:t>Sample Page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12"/>
          <p:cNvSpPr txBox="1">
            <a:spLocks/>
          </p:cNvSpPr>
          <p:nvPr/>
        </p:nvSpPr>
        <p:spPr bwMode="auto">
          <a:xfrm>
            <a:off x="786267" y="2800222"/>
            <a:ext cx="1605407" cy="1022187"/>
          </a:xfrm>
          <a:prstGeom prst="borderCallout1">
            <a:avLst>
              <a:gd name="adj1" fmla="val 2166"/>
              <a:gd name="adj2" fmla="val 97223"/>
              <a:gd name="adj3" fmla="val -47548"/>
              <a:gd name="adj4" fmla="val 171842"/>
            </a:avLst>
          </a:prstGeom>
          <a:solidFill>
            <a:schemeClr val="accent5">
              <a:lumMod val="90000"/>
            </a:schemeClr>
          </a:solidFill>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dk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dk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dk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dk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dk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9pPr>
          </a:lstStyle>
          <a:p>
            <a:pPr marL="0" indent="0" algn="ctr">
              <a:spcBef>
                <a:spcPts val="0"/>
              </a:spcBef>
              <a:buClrTx/>
              <a:buSzTx/>
              <a:buFontTx/>
              <a:buNone/>
              <a:defRPr/>
            </a:pPr>
            <a:r>
              <a:rPr lang="en-US" sz="1400" kern="0" dirty="0">
                <a:solidFill>
                  <a:srgbClr val="000000"/>
                </a:solidFill>
                <a:latin typeface="Tahoma"/>
                <a:cs typeface="Arial"/>
              </a:rPr>
              <a:t>Heading </a:t>
            </a:r>
          </a:p>
          <a:p>
            <a:pPr marL="0" indent="0" algn="ctr">
              <a:spcBef>
                <a:spcPts val="0"/>
              </a:spcBef>
              <a:buClrTx/>
              <a:buSzTx/>
              <a:buFontTx/>
              <a:buNone/>
              <a:defRPr/>
            </a:pPr>
            <a:r>
              <a:rPr lang="en-US" sz="1400" kern="0" dirty="0">
                <a:solidFill>
                  <a:srgbClr val="000000"/>
                </a:solidFill>
                <a:latin typeface="Tahoma"/>
                <a:cs typeface="Arial"/>
              </a:rPr>
              <a:t>with a </a:t>
            </a:r>
          </a:p>
          <a:p>
            <a:pPr marL="0" indent="0" algn="ctr">
              <a:spcBef>
                <a:spcPts val="0"/>
              </a:spcBef>
              <a:buClrTx/>
              <a:buSzTx/>
              <a:buFontTx/>
              <a:buNone/>
              <a:defRPr/>
            </a:pPr>
            <a:r>
              <a:rPr lang="en-US" sz="1400" kern="0" dirty="0">
                <a:solidFill>
                  <a:srgbClr val="000000"/>
                </a:solidFill>
                <a:latin typeface="Tahoma"/>
                <a:cs typeface="Arial"/>
              </a:rPr>
              <a:t>Focus Question </a:t>
            </a:r>
          </a:p>
          <a:p>
            <a:pPr marL="0" indent="0" algn="ctr">
              <a:spcBef>
                <a:spcPts val="0"/>
              </a:spcBef>
              <a:buClrTx/>
              <a:buSzTx/>
              <a:buFontTx/>
              <a:buNone/>
              <a:defRPr/>
            </a:pPr>
            <a:r>
              <a:rPr lang="en-US" sz="1400" kern="0" dirty="0">
                <a:solidFill>
                  <a:srgbClr val="000000"/>
                </a:solidFill>
                <a:latin typeface="Tahoma"/>
                <a:cs typeface="Arial"/>
              </a:rPr>
              <a:t>&amp; Objective</a:t>
            </a:r>
          </a:p>
        </p:txBody>
      </p:sp>
      <p:sp>
        <p:nvSpPr>
          <p:cNvPr id="7" name="Line Callout 1 6"/>
          <p:cNvSpPr/>
          <p:nvPr/>
        </p:nvSpPr>
        <p:spPr>
          <a:xfrm>
            <a:off x="786267" y="4572000"/>
            <a:ext cx="1676400" cy="914400"/>
          </a:xfrm>
          <a:prstGeom prst="borderCallout1">
            <a:avLst>
              <a:gd name="adj1" fmla="val 231"/>
              <a:gd name="adj2" fmla="val 97728"/>
              <a:gd name="adj3" fmla="val -142724"/>
              <a:gd name="adj4" fmla="val 152584"/>
            </a:avLst>
          </a:prstGeom>
          <a:solidFill>
            <a:schemeClr val="accent5">
              <a:lumMod val="90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a:ea typeface="+mn-ea"/>
                <a:cs typeface="Arial"/>
              </a:rPr>
              <a:t>Informative Reading</a:t>
            </a:r>
          </a:p>
        </p:txBody>
      </p:sp>
      <p:sp>
        <p:nvSpPr>
          <p:cNvPr id="10" name="Line Callout 1 9"/>
          <p:cNvSpPr/>
          <p:nvPr/>
        </p:nvSpPr>
        <p:spPr>
          <a:xfrm>
            <a:off x="6858000" y="4465082"/>
            <a:ext cx="1371600" cy="838200"/>
          </a:xfrm>
          <a:prstGeom prst="borderCallout1">
            <a:avLst>
              <a:gd name="adj1" fmla="val 16729"/>
              <a:gd name="adj2" fmla="val -2160"/>
              <a:gd name="adj3" fmla="val 49555"/>
              <a:gd name="adj4" fmla="val -199338"/>
            </a:avLst>
          </a:prstGeom>
          <a:solidFill>
            <a:schemeClr val="accent5">
              <a:lumMod val="90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a:ea typeface="+mn-ea"/>
                <a:cs typeface="Arial"/>
              </a:rPr>
              <a:t>Additional Resources</a:t>
            </a:r>
          </a:p>
        </p:txBody>
      </p:sp>
      <p:sp>
        <p:nvSpPr>
          <p:cNvPr id="12" name="Line Callout 1 11"/>
          <p:cNvSpPr/>
          <p:nvPr/>
        </p:nvSpPr>
        <p:spPr>
          <a:xfrm>
            <a:off x="6572865" y="2257668"/>
            <a:ext cx="1371600" cy="838200"/>
          </a:xfrm>
          <a:prstGeom prst="borderCallout1">
            <a:avLst>
              <a:gd name="adj1" fmla="val 16729"/>
              <a:gd name="adj2" fmla="val -2160"/>
              <a:gd name="adj3" fmla="val 72429"/>
              <a:gd name="adj4" fmla="val -99337"/>
            </a:avLst>
          </a:prstGeom>
          <a:solidFill>
            <a:schemeClr val="accent5">
              <a:lumMod val="90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000000"/>
                </a:solidFill>
                <a:latin typeface="Tahoma"/>
                <a:cs typeface="Arial"/>
              </a:rPr>
              <a:t>Real-Life Examples</a:t>
            </a:r>
            <a:endParaRPr kumimoji="0" lang="en-US" sz="1400" b="0" i="0" u="none" strike="noStrike" kern="0" cap="none" spc="0" normalizeH="0" baseline="0" noProof="0" dirty="0">
              <a:ln>
                <a:noFill/>
              </a:ln>
              <a:solidFill>
                <a:srgbClr val="000000"/>
              </a:solidFill>
              <a:effectLst/>
              <a:uLnTx/>
              <a:uFillTx/>
              <a:latin typeface="Tahoma"/>
              <a:ea typeface="+mn-ea"/>
              <a:cs typeface="Arial"/>
            </a:endParaRPr>
          </a:p>
        </p:txBody>
      </p:sp>
      <p:sp>
        <p:nvSpPr>
          <p:cNvPr id="13" name="Line Callout 1 12"/>
          <p:cNvSpPr/>
          <p:nvPr/>
        </p:nvSpPr>
        <p:spPr>
          <a:xfrm>
            <a:off x="6757220" y="3429000"/>
            <a:ext cx="1371600" cy="838200"/>
          </a:xfrm>
          <a:prstGeom prst="borderCallout1">
            <a:avLst>
              <a:gd name="adj1" fmla="val 16729"/>
              <a:gd name="adj2" fmla="val -2160"/>
              <a:gd name="adj3" fmla="val 49555"/>
              <a:gd name="adj4" fmla="val -199338"/>
            </a:avLst>
          </a:prstGeom>
          <a:solidFill>
            <a:schemeClr val="accent5">
              <a:lumMod val="90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000000"/>
                </a:solidFill>
                <a:latin typeface="Tahoma"/>
                <a:cs typeface="Arial"/>
              </a:rPr>
              <a:t>Facts to Consider</a:t>
            </a:r>
            <a:endParaRPr kumimoji="0" lang="en-US" sz="1400" b="0" i="0" u="none" strike="noStrike" kern="0" cap="none" spc="0" normalizeH="0" baseline="0" noProof="0" dirty="0">
              <a:ln>
                <a:noFill/>
              </a:ln>
              <a:solidFill>
                <a:srgbClr val="000000"/>
              </a:solidFill>
              <a:effectLst/>
              <a:uLnTx/>
              <a:uFillTx/>
              <a:latin typeface="Tahoma"/>
              <a:ea typeface="+mn-ea"/>
              <a:cs typeface="Arial"/>
            </a:endParaRPr>
          </a:p>
        </p:txBody>
      </p:sp>
    </p:spTree>
    <p:custDataLst>
      <p:tags r:id="rId1"/>
    </p:custDataLst>
    <p:extLst>
      <p:ext uri="{BB962C8B-B14F-4D97-AF65-F5344CB8AC3E}">
        <p14:creationId xmlns:p14="http://schemas.microsoft.com/office/powerpoint/2010/main" val="130762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10" grpId="0" animBg="1"/>
      <p:bldP spid="12" grpId="0" animBg="1"/>
      <p:bldP spid="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600200"/>
            <a:ext cx="5052508" cy="4232429"/>
          </a:xfrm>
        </p:spPr>
        <p:txBody>
          <a:bodyPr>
            <a:normAutofit/>
          </a:bodyPr>
          <a:lstStyle/>
          <a:p>
            <a:pPr marL="68580" indent="0">
              <a:buNone/>
            </a:pPr>
            <a:r>
              <a:rPr lang="en-US" sz="2800" b="1" dirty="0"/>
              <a:t>Tips to Validate the Findings</a:t>
            </a:r>
          </a:p>
          <a:p>
            <a:pPr marL="68580" indent="0">
              <a:buNone/>
            </a:pPr>
            <a:endParaRPr lang="en-US" sz="1000" dirty="0"/>
          </a:p>
          <a:p>
            <a:pPr marL="68580" indent="0">
              <a:buNone/>
            </a:pPr>
            <a:r>
              <a:rPr lang="en-US" dirty="0"/>
              <a:t>To make sure the data are sound:</a:t>
            </a:r>
          </a:p>
          <a:p>
            <a:pPr>
              <a:buFont typeface="Wingdings" panose="05000000000000000000" pitchFamily="2" charset="2"/>
              <a:buChar char="§"/>
            </a:pPr>
            <a:r>
              <a:rPr lang="en-US" sz="2200" dirty="0"/>
              <a:t>Use trusted sources</a:t>
            </a:r>
          </a:p>
          <a:p>
            <a:pPr>
              <a:buFont typeface="Wingdings" panose="05000000000000000000" pitchFamily="2" charset="2"/>
              <a:buChar char="§"/>
            </a:pPr>
            <a:r>
              <a:rPr lang="en-US" sz="2200" dirty="0"/>
              <a:t>Follow-up with questions </a:t>
            </a:r>
          </a:p>
          <a:p>
            <a:pPr>
              <a:buFont typeface="Wingdings" panose="05000000000000000000" pitchFamily="2" charset="2"/>
              <a:buChar char="§"/>
            </a:pPr>
            <a:r>
              <a:rPr lang="en-US" sz="2200" dirty="0"/>
              <a:t>Use different ways of gathering data</a:t>
            </a:r>
          </a:p>
          <a:p>
            <a:pPr>
              <a:buFont typeface="Wingdings" panose="05000000000000000000" pitchFamily="2" charset="2"/>
              <a:buChar char="§"/>
            </a:pPr>
            <a:r>
              <a:rPr lang="en-US" sz="2200" dirty="0"/>
              <a:t>Ensure everyone agrees and accepts the findings</a:t>
            </a:r>
            <a:r>
              <a:rPr lang="en-US" sz="600" dirty="0"/>
              <a:t>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4098" name="Picture 2" descr="C:\Users\ebraunel\AppData\Local\Microsoft\Windows\Temporary Internet Files\Content.IE5\RLR6GKQI\daniel_bryan_yes__by_the_jackanapes-d4wvzx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552988" cy="29460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351320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838200" y="1600200"/>
            <a:ext cx="3624072" cy="4572000"/>
          </a:xfrm>
        </p:spPr>
        <p:txBody>
          <a:bodyPr>
            <a:normAutofit fontScale="85000" lnSpcReduction="2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a:p>
            <a:endParaRPr lang="en-US" dirty="0"/>
          </a:p>
        </p:txBody>
      </p:sp>
      <p:pic>
        <p:nvPicPr>
          <p:cNvPr id="14340"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43400" y="1600200"/>
            <a:ext cx="4433497"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038600"/>
            <a:ext cx="1506537"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8542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randombar(horizontal)">
                                      <p:cBhvr>
                                        <p:cTn id="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4: Analyzing Data</a:t>
            </a:r>
          </a:p>
        </p:txBody>
      </p:sp>
      <p:sp>
        <p:nvSpPr>
          <p:cNvPr id="3" name="Content Placeholder 2"/>
          <p:cNvSpPr>
            <a:spLocks noGrp="1"/>
          </p:cNvSpPr>
          <p:nvPr>
            <p:ph idx="1"/>
          </p:nvPr>
        </p:nvSpPr>
        <p:spPr>
          <a:xfrm>
            <a:off x="1043492" y="1600200"/>
            <a:ext cx="6777317" cy="4232429"/>
          </a:xfrm>
        </p:spPr>
        <p:txBody>
          <a:bodyPr>
            <a:normAutofit lnSpcReduction="10000"/>
          </a:bodyPr>
          <a:lstStyle/>
          <a:p>
            <a:pPr marL="68580" indent="0">
              <a:spcBef>
                <a:spcPts val="0"/>
              </a:spcBef>
              <a:spcAft>
                <a:spcPts val="1200"/>
              </a:spcAft>
              <a:buNone/>
            </a:pPr>
            <a:r>
              <a:rPr lang="en-US" sz="2800" b="1" dirty="0"/>
              <a:t>Look for Relationships in the Data</a:t>
            </a:r>
          </a:p>
          <a:p>
            <a:pPr lvl="1">
              <a:spcBef>
                <a:spcPts val="0"/>
              </a:spcBef>
              <a:spcAft>
                <a:spcPts val="1200"/>
              </a:spcAft>
              <a:buFont typeface="Wingdings" panose="05000000000000000000" pitchFamily="2" charset="2"/>
              <a:buChar char="§"/>
            </a:pPr>
            <a:r>
              <a:rPr lang="en-US" sz="2400" dirty="0"/>
              <a:t>Each view provides unique insight</a:t>
            </a:r>
          </a:p>
          <a:p>
            <a:pPr lvl="1">
              <a:spcBef>
                <a:spcPts val="0"/>
              </a:spcBef>
              <a:spcAft>
                <a:spcPts val="1200"/>
              </a:spcAft>
              <a:buFont typeface="Wingdings" panose="05000000000000000000" pitchFamily="2" charset="2"/>
              <a:buChar char="§"/>
            </a:pPr>
            <a:r>
              <a:rPr lang="en-US" sz="2400" dirty="0"/>
              <a:t>Look from many viewpoints</a:t>
            </a:r>
          </a:p>
          <a:p>
            <a:pPr lvl="1">
              <a:spcBef>
                <a:spcPts val="0"/>
              </a:spcBef>
              <a:spcAft>
                <a:spcPts val="1200"/>
              </a:spcAft>
              <a:buFont typeface="Wingdings" panose="05000000000000000000" pitchFamily="2" charset="2"/>
              <a:buChar char="§"/>
            </a:pPr>
            <a:r>
              <a:rPr lang="en-US" sz="2400" dirty="0"/>
              <a:t>Understand the parts as well as the whole</a:t>
            </a:r>
          </a:p>
          <a:p>
            <a:pPr lvl="1">
              <a:spcBef>
                <a:spcPts val="0"/>
              </a:spcBef>
              <a:spcAft>
                <a:spcPts val="1200"/>
              </a:spcAft>
              <a:buFont typeface="Wingdings" panose="05000000000000000000" pitchFamily="2" charset="2"/>
              <a:buChar char="§"/>
            </a:pPr>
            <a:r>
              <a:rPr lang="en-US" sz="2400" dirty="0"/>
              <a:t>Strengths and challenges</a:t>
            </a:r>
          </a:p>
          <a:p>
            <a:pPr lvl="1">
              <a:spcBef>
                <a:spcPts val="0"/>
              </a:spcBef>
              <a:spcAft>
                <a:spcPts val="1200"/>
              </a:spcAft>
              <a:buFont typeface="Wingdings" panose="05000000000000000000" pitchFamily="2" charset="2"/>
              <a:buChar char="§"/>
            </a:pPr>
            <a:r>
              <a:rPr lang="en-US" sz="2400" dirty="0"/>
              <a:t>Don’t draw conclusions too soon</a:t>
            </a:r>
          </a:p>
          <a:p>
            <a:pPr lvl="1">
              <a:spcBef>
                <a:spcPts val="0"/>
              </a:spcBef>
              <a:spcAft>
                <a:spcPts val="1200"/>
              </a:spcAft>
              <a:buFont typeface="Wingdings" panose="05000000000000000000" pitchFamily="2" charset="2"/>
              <a:buChar char="§"/>
            </a:pPr>
            <a:r>
              <a:rPr lang="en-US" sz="2400" dirty="0"/>
              <a:t>Record information as it appears in the source</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5569707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22864"/>
          </a:xfrm>
        </p:spPr>
        <p:txBody>
          <a:bodyPr/>
          <a:lstStyle/>
          <a:p>
            <a:r>
              <a:rPr lang="en-US" dirty="0"/>
              <a:t>Stage 4: Analyzing Data</a:t>
            </a:r>
          </a:p>
        </p:txBody>
      </p:sp>
      <p:sp>
        <p:nvSpPr>
          <p:cNvPr id="3" name="Content Placeholder 2"/>
          <p:cNvSpPr>
            <a:spLocks noGrp="1"/>
          </p:cNvSpPr>
          <p:nvPr>
            <p:ph idx="1"/>
          </p:nvPr>
        </p:nvSpPr>
        <p:spPr>
          <a:xfrm>
            <a:off x="1043492" y="1783416"/>
            <a:ext cx="7338508" cy="4083984"/>
          </a:xfrm>
        </p:spPr>
        <p:txBody>
          <a:bodyPr>
            <a:normAutofit/>
          </a:bodyPr>
          <a:lstStyle/>
          <a:p>
            <a:pPr marL="68580" indent="0">
              <a:buNone/>
            </a:pPr>
            <a:r>
              <a:rPr lang="en-US" sz="2800" b="1" dirty="0"/>
              <a:t>Terms when Working with Numbers</a:t>
            </a:r>
          </a:p>
          <a:p>
            <a:pPr marL="68580" indent="0" algn="ctr">
              <a:buNone/>
            </a:pPr>
            <a:endParaRPr lang="en-US" sz="900" b="1" dirty="0"/>
          </a:p>
          <a:p>
            <a:pPr lvl="1">
              <a:buFont typeface="Wingdings" panose="05000000000000000000" pitchFamily="2" charset="2"/>
              <a:buChar char="§"/>
            </a:pPr>
            <a:r>
              <a:rPr lang="en-US" sz="2400" dirty="0"/>
              <a:t>MEAN – average of a group of numbers</a:t>
            </a:r>
          </a:p>
          <a:p>
            <a:pPr lvl="1">
              <a:buFont typeface="Wingdings" panose="05000000000000000000" pitchFamily="2" charset="2"/>
              <a:buChar char="§"/>
            </a:pPr>
            <a:r>
              <a:rPr lang="en-US" sz="2400" dirty="0"/>
              <a:t>MEDIAN – middle value</a:t>
            </a:r>
          </a:p>
          <a:p>
            <a:pPr lvl="1">
              <a:buFont typeface="Wingdings" panose="05000000000000000000" pitchFamily="2" charset="2"/>
              <a:buChar char="§"/>
            </a:pPr>
            <a:r>
              <a:rPr lang="en-US" sz="2400" dirty="0"/>
              <a:t>MODE – most frequent value</a:t>
            </a:r>
          </a:p>
          <a:p>
            <a:pPr lvl="1">
              <a:buFont typeface="Wingdings" panose="05000000000000000000" pitchFamily="2" charset="2"/>
              <a:buChar char="§"/>
            </a:pPr>
            <a:r>
              <a:rPr lang="en-US" sz="2400" dirty="0"/>
              <a:t>RANGE – difference between lowest &amp; highest values</a:t>
            </a:r>
          </a:p>
          <a:p>
            <a:pPr lvl="1">
              <a:buFont typeface="Wingdings" panose="05000000000000000000" pitchFamily="2" charset="2"/>
              <a:buChar char="§"/>
            </a:pPr>
            <a:r>
              <a:rPr lang="en-US" sz="2400" dirty="0"/>
              <a:t>OUTLIER – very high or very low number</a:t>
            </a:r>
          </a:p>
          <a:p>
            <a:pPr lvl="1">
              <a:buFont typeface="Wingdings" panose="05000000000000000000" pitchFamily="2" charset="2"/>
              <a:buChar char="§"/>
            </a:pPr>
            <a:r>
              <a:rPr lang="en-US" sz="2400" dirty="0"/>
              <a:t>STATISTICALLY SIGNIFICANT – results true &amp; not because of chance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descr="C:\Users\ebraunel\AppData\Local\Microsoft\Windows\Temporary Internet Files\Content.IE5\L3GY044O\numbers12[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534245">
            <a:off x="6842529" y="520123"/>
            <a:ext cx="1640840" cy="1206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5993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22864"/>
          </a:xfrm>
        </p:spPr>
        <p:txBody>
          <a:bodyPr/>
          <a:lstStyle/>
          <a:p>
            <a:r>
              <a:rPr lang="en-US" dirty="0"/>
              <a:t>Stage 4: Analyzing Data</a:t>
            </a:r>
          </a:p>
        </p:txBody>
      </p:sp>
      <p:sp>
        <p:nvSpPr>
          <p:cNvPr id="3" name="Content Placeholder 2"/>
          <p:cNvSpPr>
            <a:spLocks noGrp="1"/>
          </p:cNvSpPr>
          <p:nvPr>
            <p:ph idx="1"/>
          </p:nvPr>
        </p:nvSpPr>
        <p:spPr>
          <a:xfrm>
            <a:off x="1043492" y="1447800"/>
            <a:ext cx="6777317" cy="4384829"/>
          </a:xfrm>
        </p:spPr>
        <p:txBody>
          <a:bodyPr/>
          <a:lstStyle/>
          <a:p>
            <a:pPr marL="68580" indent="0">
              <a:buNone/>
            </a:pPr>
            <a:r>
              <a:rPr lang="en-US" sz="2800" b="1" dirty="0"/>
              <a:t>Examples of Working with Numbers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536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7200" y="1901030"/>
            <a:ext cx="4318816"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358121" y="1967316"/>
            <a:ext cx="4523508" cy="292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994" y="2667000"/>
            <a:ext cx="6286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72125" y="4785187"/>
            <a:ext cx="2095500" cy="461665"/>
          </a:xfrm>
          <a:prstGeom prst="rect">
            <a:avLst/>
          </a:prstGeom>
          <a:noFill/>
        </p:spPr>
        <p:txBody>
          <a:bodyPr wrap="square" rtlCol="0">
            <a:spAutoFit/>
          </a:bodyPr>
          <a:lstStyle/>
          <a:p>
            <a:pPr algn="ctr"/>
            <a:r>
              <a:rPr lang="en-US" sz="2400" dirty="0">
                <a:solidFill>
                  <a:schemeClr val="tx2"/>
                </a:solidFill>
              </a:rPr>
              <a:t>Outlier</a:t>
            </a:r>
          </a:p>
        </p:txBody>
      </p:sp>
      <p:sp>
        <p:nvSpPr>
          <p:cNvPr id="9" name="TextBox 8"/>
          <p:cNvSpPr txBox="1"/>
          <p:nvPr/>
        </p:nvSpPr>
        <p:spPr>
          <a:xfrm>
            <a:off x="1381907" y="4762806"/>
            <a:ext cx="2469401" cy="1846659"/>
          </a:xfrm>
          <a:prstGeom prst="rect">
            <a:avLst/>
          </a:prstGeom>
          <a:noFill/>
        </p:spPr>
        <p:txBody>
          <a:bodyPr wrap="square" rtlCol="0">
            <a:spAutoFit/>
          </a:bodyPr>
          <a:lstStyle/>
          <a:p>
            <a:r>
              <a:rPr lang="en-US" sz="2400" dirty="0">
                <a:solidFill>
                  <a:schemeClr val="tx2"/>
                </a:solidFill>
              </a:rPr>
              <a:t>Mean = 817.3</a:t>
            </a:r>
          </a:p>
          <a:p>
            <a:r>
              <a:rPr lang="en-US" sz="2400" dirty="0">
                <a:solidFill>
                  <a:schemeClr val="tx2"/>
                </a:solidFill>
              </a:rPr>
              <a:t>Median = 825</a:t>
            </a:r>
          </a:p>
          <a:p>
            <a:r>
              <a:rPr lang="en-US" sz="2400" dirty="0">
                <a:solidFill>
                  <a:schemeClr val="tx2"/>
                </a:solidFill>
              </a:rPr>
              <a:t>Mode = 880</a:t>
            </a:r>
          </a:p>
          <a:p>
            <a:r>
              <a:rPr lang="en-US" sz="2400" dirty="0">
                <a:solidFill>
                  <a:schemeClr val="tx2"/>
                </a:solidFill>
              </a:rPr>
              <a:t>Range = 665 </a:t>
            </a:r>
          </a:p>
          <a:p>
            <a:endParaRPr lang="en-US" dirty="0"/>
          </a:p>
        </p:txBody>
      </p:sp>
    </p:spTree>
    <p:custDataLst>
      <p:tags r:id="rId1"/>
    </p:custDataLst>
    <p:extLst>
      <p:ext uri="{BB962C8B-B14F-4D97-AF65-F5344CB8AC3E}">
        <p14:creationId xmlns:p14="http://schemas.microsoft.com/office/powerpoint/2010/main" val="35532429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762000" y="1600200"/>
            <a:ext cx="3700272" cy="4572000"/>
          </a:xfrm>
        </p:spPr>
        <p:txBody>
          <a:bodyPr>
            <a:normAutofit fontScale="85000" lnSpcReduction="2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a:p>
            <a:endParaRPr lang="en-US" dirty="0"/>
          </a:p>
        </p:txBody>
      </p:sp>
      <p:pic>
        <p:nvPicPr>
          <p:cNvPr id="16387"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78328" y="1752600"/>
            <a:ext cx="4347375"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7244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416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2000" fill="hold"/>
                                        <p:tgtEl>
                                          <p:spTgt spid="16388"/>
                                        </p:tgtEl>
                                        <p:attrNameLst>
                                          <p:attrName>ppt_w</p:attrName>
                                        </p:attrNameLst>
                                      </p:cBhvr>
                                      <p:tavLst>
                                        <p:tav tm="0">
                                          <p:val>
                                            <p:fltVal val="0"/>
                                          </p:val>
                                        </p:tav>
                                        <p:tav tm="100000">
                                          <p:val>
                                            <p:strVal val="#ppt_w"/>
                                          </p:val>
                                        </p:tav>
                                      </p:tavLst>
                                    </p:anim>
                                    <p:anim calcmode="lin" valueType="num">
                                      <p:cBhvr>
                                        <p:cTn id="8" dur="2000" fill="hold"/>
                                        <p:tgtEl>
                                          <p:spTgt spid="16388"/>
                                        </p:tgtEl>
                                        <p:attrNameLst>
                                          <p:attrName>ppt_h</p:attrName>
                                        </p:attrNameLst>
                                      </p:cBhvr>
                                      <p:tavLst>
                                        <p:tav tm="0">
                                          <p:val>
                                            <p:fltVal val="0"/>
                                          </p:val>
                                        </p:tav>
                                        <p:tav tm="100000">
                                          <p:val>
                                            <p:strVal val="#ppt_h"/>
                                          </p:val>
                                        </p:tav>
                                      </p:tavLst>
                                    </p:anim>
                                    <p:anim calcmode="lin" valueType="num">
                                      <p:cBhvr>
                                        <p:cTn id="9" dur="2000" fill="hold"/>
                                        <p:tgtEl>
                                          <p:spTgt spid="16388"/>
                                        </p:tgtEl>
                                        <p:attrNameLst>
                                          <p:attrName>style.rotation</p:attrName>
                                        </p:attrNameLst>
                                      </p:cBhvr>
                                      <p:tavLst>
                                        <p:tav tm="0">
                                          <p:val>
                                            <p:fltVal val="90"/>
                                          </p:val>
                                        </p:tav>
                                        <p:tav tm="100000">
                                          <p:val>
                                            <p:fltVal val="0"/>
                                          </p:val>
                                        </p:tav>
                                      </p:tavLst>
                                    </p:anim>
                                    <p:animEffect transition="in" filter="fade">
                                      <p:cBhvr>
                                        <p:cTn id="10"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219200"/>
          </a:xfrm>
        </p:spPr>
        <p:txBody>
          <a:bodyPr>
            <a:normAutofit/>
          </a:bodyPr>
          <a:lstStyle/>
          <a:p>
            <a:r>
              <a:rPr lang="en-US" sz="3400" dirty="0"/>
              <a:t>Stage 5: Developing Hypotheses &amp; Making Recommendations</a:t>
            </a:r>
          </a:p>
        </p:txBody>
      </p:sp>
      <p:sp>
        <p:nvSpPr>
          <p:cNvPr id="3" name="Content Placeholder 2"/>
          <p:cNvSpPr>
            <a:spLocks noGrp="1"/>
          </p:cNvSpPr>
          <p:nvPr>
            <p:ph idx="1"/>
          </p:nvPr>
        </p:nvSpPr>
        <p:spPr>
          <a:xfrm>
            <a:off x="1043492" y="2057400"/>
            <a:ext cx="6777317" cy="3775229"/>
          </a:xfrm>
        </p:spPr>
        <p:txBody>
          <a:bodyPr/>
          <a:lstStyle/>
          <a:p>
            <a:pPr marL="68580" indent="0">
              <a:buNone/>
            </a:pPr>
            <a:r>
              <a:rPr lang="en-US" sz="2800" b="1" dirty="0"/>
              <a:t>Hypotheses &amp; Recommendations</a:t>
            </a:r>
          </a:p>
          <a:p>
            <a:pPr marL="68580" indent="0">
              <a:buNone/>
            </a:pPr>
            <a:endParaRPr lang="en-US" sz="1200" b="1" dirty="0"/>
          </a:p>
          <a:p>
            <a:pPr lvl="1">
              <a:buFont typeface="Wingdings" panose="05000000000000000000" pitchFamily="2" charset="2"/>
              <a:buChar char="§"/>
            </a:pPr>
            <a:r>
              <a:rPr lang="en-US" sz="2400" dirty="0"/>
              <a:t>Understand why we </a:t>
            </a:r>
            <a:r>
              <a:rPr lang="en-US" sz="2400" i="1" dirty="0">
                <a:effectLst>
                  <a:outerShdw blurRad="38100" dist="38100" dir="2700000" algn="tl">
                    <a:srgbClr val="000000">
                      <a:alpha val="43137"/>
                    </a:srgbClr>
                  </a:outerShdw>
                </a:effectLst>
              </a:rPr>
              <a:t>think</a:t>
            </a:r>
            <a:r>
              <a:rPr lang="en-US" sz="2400" dirty="0"/>
              <a:t> it is happening</a:t>
            </a:r>
          </a:p>
          <a:p>
            <a:pPr lvl="1">
              <a:buFont typeface="Wingdings" panose="05000000000000000000" pitchFamily="2" charset="2"/>
              <a:buChar char="§"/>
            </a:pPr>
            <a:r>
              <a:rPr lang="en-US" sz="2400" dirty="0"/>
              <a:t>Look at other data</a:t>
            </a:r>
          </a:p>
          <a:p>
            <a:pPr lvl="1">
              <a:buFont typeface="Wingdings" panose="05000000000000000000" pitchFamily="2" charset="2"/>
              <a:buChar char="§"/>
            </a:pPr>
            <a:r>
              <a:rPr lang="en-US" sz="2400" dirty="0"/>
              <a:t>Ask additional questions</a:t>
            </a:r>
          </a:p>
          <a:p>
            <a:pPr lvl="1">
              <a:buFont typeface="Wingdings" panose="05000000000000000000" pitchFamily="2" charset="2"/>
              <a:buChar char="§"/>
            </a:pPr>
            <a:r>
              <a:rPr lang="en-US" sz="2400" dirty="0"/>
              <a:t>Agree upon the conclusions</a:t>
            </a:r>
          </a:p>
          <a:p>
            <a:pPr lvl="1">
              <a:buFont typeface="Wingdings" panose="05000000000000000000" pitchFamily="2" charset="2"/>
              <a:buChar char="§"/>
            </a:pPr>
            <a:r>
              <a:rPr lang="en-US" sz="2400" dirty="0"/>
              <a:t>Figure out possible solutions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32130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762000" y="1676400"/>
            <a:ext cx="3700272" cy="4267200"/>
          </a:xfrm>
        </p:spPr>
        <p:txBody>
          <a:bodyPr>
            <a:normAutofit fontScale="85000" lnSpcReduction="20000"/>
          </a:bodyPr>
          <a:lstStyle/>
          <a:p>
            <a:pPr marL="341313" indent="-3413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b="1" dirty="0">
                <a:solidFill>
                  <a:srgbClr val="C00000"/>
                </a:solidFill>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1741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94988" y="1676400"/>
            <a:ext cx="4347374"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06" y="41148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87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2000" fill="hold"/>
                                        <p:tgtEl>
                                          <p:spTgt spid="17412"/>
                                        </p:tgtEl>
                                        <p:attrNameLst>
                                          <p:attrName>ppt_w</p:attrName>
                                        </p:attrNameLst>
                                      </p:cBhvr>
                                      <p:tavLst>
                                        <p:tav tm="0">
                                          <p:val>
                                            <p:fltVal val="0"/>
                                          </p:val>
                                        </p:tav>
                                        <p:tav tm="100000">
                                          <p:val>
                                            <p:strVal val="#ppt_w"/>
                                          </p:val>
                                        </p:tav>
                                      </p:tavLst>
                                    </p:anim>
                                    <p:anim calcmode="lin" valueType="num">
                                      <p:cBhvr>
                                        <p:cTn id="8" dur="2000" fill="hold"/>
                                        <p:tgtEl>
                                          <p:spTgt spid="17412"/>
                                        </p:tgtEl>
                                        <p:attrNameLst>
                                          <p:attrName>ppt_h</p:attrName>
                                        </p:attrNameLst>
                                      </p:cBhvr>
                                      <p:tavLst>
                                        <p:tav tm="0">
                                          <p:val>
                                            <p:fltVal val="0"/>
                                          </p:val>
                                        </p:tav>
                                        <p:tav tm="100000">
                                          <p:val>
                                            <p:strVal val="#ppt_h"/>
                                          </p:val>
                                        </p:tav>
                                      </p:tavLst>
                                    </p:anim>
                                    <p:animEffect transition="in" filter="fade">
                                      <p:cBhvr>
                                        <p:cTn id="9"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10025"/>
            <a:ext cx="3962400" cy="1752600"/>
          </a:xfrm>
        </p:spPr>
        <p:txBody>
          <a:bodyPr>
            <a:normAutofit/>
          </a:bodyPr>
          <a:lstStyle/>
          <a:p>
            <a:r>
              <a:rPr lang="en-US" dirty="0"/>
              <a:t>Stage 6: Creating an Action Plan</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5"/>
          <p:cNvSpPr>
            <a:spLocks noGrp="1"/>
          </p:cNvSpPr>
          <p:nvPr>
            <p:ph sz="quarter" idx="13"/>
          </p:nvPr>
        </p:nvSpPr>
        <p:spPr>
          <a:xfrm>
            <a:off x="999744" y="2413574"/>
            <a:ext cx="3419856" cy="3493008"/>
          </a:xfrm>
        </p:spPr>
        <p:txBody>
          <a:bodyPr/>
          <a:lstStyle/>
          <a:p>
            <a:pPr marL="395288" indent="-327025">
              <a:buNone/>
            </a:pPr>
            <a:r>
              <a:rPr lang="en-US" dirty="0"/>
              <a:t>1. Bring key people together </a:t>
            </a:r>
          </a:p>
          <a:p>
            <a:pPr marL="68580" indent="0">
              <a:buNone/>
            </a:pPr>
            <a:r>
              <a:rPr lang="en-US" dirty="0"/>
              <a:t>2. Figure out:</a:t>
            </a:r>
          </a:p>
          <a:p>
            <a:pPr marL="68263" indent="450850">
              <a:spcBef>
                <a:spcPts val="0"/>
              </a:spcBef>
              <a:buNone/>
            </a:pPr>
            <a:r>
              <a:rPr lang="en-US" dirty="0"/>
              <a:t>· What </a:t>
            </a:r>
          </a:p>
          <a:p>
            <a:pPr marL="68263" indent="450850">
              <a:spcBef>
                <a:spcPts val="0"/>
              </a:spcBef>
              <a:buNone/>
            </a:pPr>
            <a:r>
              <a:rPr lang="en-US" dirty="0"/>
              <a:t>· Who </a:t>
            </a:r>
          </a:p>
          <a:p>
            <a:pPr marL="68263" indent="450850">
              <a:spcBef>
                <a:spcPts val="0"/>
              </a:spcBef>
              <a:buNone/>
            </a:pPr>
            <a:r>
              <a:rPr lang="en-US" dirty="0"/>
              <a:t>· When</a:t>
            </a:r>
          </a:p>
          <a:p>
            <a:pPr marL="747713" indent="-165100">
              <a:spcBef>
                <a:spcPts val="0"/>
              </a:spcBef>
              <a:buSzPct val="50000"/>
              <a:buFont typeface="Arial" panose="020B0604020202020204" pitchFamily="34" charset="0"/>
              <a:buChar char="•"/>
            </a:pPr>
            <a:r>
              <a:rPr lang="en-US" dirty="0"/>
              <a:t>Where </a:t>
            </a:r>
          </a:p>
          <a:p>
            <a:pPr marL="68263" indent="450850">
              <a:spcBef>
                <a:spcPts val="0"/>
              </a:spcBef>
              <a:buNone/>
            </a:pPr>
            <a:r>
              <a:rPr lang="en-US" dirty="0"/>
              <a:t>· Resources </a:t>
            </a:r>
          </a:p>
          <a:p>
            <a:pPr marL="68263" indent="450850">
              <a:spcBef>
                <a:spcPts val="0"/>
              </a:spcBef>
              <a:buNone/>
            </a:pPr>
            <a:r>
              <a:rPr lang="en-US" dirty="0"/>
              <a:t>· Communication </a:t>
            </a:r>
          </a:p>
          <a:p>
            <a:endParaRPr lang="en-US" dirty="0"/>
          </a:p>
        </p:txBody>
      </p:sp>
      <p:sp>
        <p:nvSpPr>
          <p:cNvPr id="7" name="Content Placeholder 6"/>
          <p:cNvSpPr>
            <a:spLocks noGrp="1"/>
          </p:cNvSpPr>
          <p:nvPr>
            <p:ph sz="quarter" idx="14"/>
          </p:nvPr>
        </p:nvSpPr>
        <p:spPr>
          <a:xfrm>
            <a:off x="4645152" y="2590800"/>
            <a:ext cx="3419856" cy="3215638"/>
          </a:xfrm>
        </p:spPr>
        <p:txBody>
          <a:bodyPr/>
          <a:lstStyle/>
          <a:p>
            <a:pPr marL="395288" indent="-327025">
              <a:buNone/>
            </a:pPr>
            <a:r>
              <a:rPr lang="en-US" dirty="0"/>
              <a:t>3. Review completed action plan</a:t>
            </a:r>
          </a:p>
          <a:p>
            <a:pPr marL="68580" indent="0">
              <a:buNone/>
            </a:pPr>
            <a:r>
              <a:rPr lang="en-US" dirty="0"/>
              <a:t>4. Follow through </a:t>
            </a:r>
          </a:p>
          <a:p>
            <a:pPr marL="68580" indent="0">
              <a:buNone/>
            </a:pPr>
            <a:r>
              <a:rPr lang="en-US" dirty="0"/>
              <a:t>5. Communicate</a:t>
            </a:r>
          </a:p>
          <a:p>
            <a:pPr marL="395288" indent="-327025">
              <a:buNone/>
            </a:pPr>
            <a:r>
              <a:rPr lang="en-US" dirty="0"/>
              <a:t>6. Keep track of progress </a:t>
            </a:r>
          </a:p>
          <a:p>
            <a:pPr marL="68580" indent="0">
              <a:buNone/>
            </a:pPr>
            <a:r>
              <a:rPr lang="en-US" dirty="0"/>
              <a:t>7. Celebrate!</a:t>
            </a:r>
          </a:p>
          <a:p>
            <a:endParaRPr lang="en-US" dirty="0"/>
          </a:p>
        </p:txBody>
      </p:sp>
      <p:pic>
        <p:nvPicPr>
          <p:cNvPr id="6146" name="Picture 2" descr="C:\Users\ebraunel\AppData\Local\Microsoft\Windows\Temporary Internet Files\Content.IE5\ZFLGY05H\Plan[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724400" y="685800"/>
            <a:ext cx="2821320" cy="14699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619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anim calcmode="lin" valueType="num">
                                      <p:cBhvr>
                                        <p:cTn id="5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1000"/>
                                        <p:tgtEl>
                                          <p:spTgt spid="7">
                                            <p:txEl>
                                              <p:pRg st="1" end="1"/>
                                            </p:txEl>
                                          </p:spTgt>
                                        </p:tgtEl>
                                      </p:cBhvr>
                                    </p:animEffect>
                                    <p:anim calcmode="lin" valueType="num">
                                      <p:cBhvr>
                                        <p:cTn id="5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Effect transition="in" filter="fade">
                                      <p:cBhvr>
                                        <p:cTn id="65" dur="1000"/>
                                        <p:tgtEl>
                                          <p:spTgt spid="7">
                                            <p:txEl>
                                              <p:pRg st="2" end="2"/>
                                            </p:txEl>
                                          </p:spTgt>
                                        </p:tgtEl>
                                      </p:cBhvr>
                                    </p:animEffect>
                                    <p:anim calcmode="lin" valueType="num">
                                      <p:cBhvr>
                                        <p:cTn id="6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fade">
                                      <p:cBhvr>
                                        <p:cTn id="72" dur="1000"/>
                                        <p:tgtEl>
                                          <p:spTgt spid="7">
                                            <p:txEl>
                                              <p:pRg st="3" end="3"/>
                                            </p:txEl>
                                          </p:spTgt>
                                        </p:tgtEl>
                                      </p:cBhvr>
                                    </p:animEffect>
                                    <p:anim calcmode="lin" valueType="num">
                                      <p:cBhvr>
                                        <p:cTn id="7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p:cTn id="7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8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762000" y="1676400"/>
            <a:ext cx="3700272" cy="4419600"/>
          </a:xfrm>
        </p:spPr>
        <p:txBody>
          <a:bodyPr>
            <a:normAutofit fontScale="85000" lnSpcReduction="2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18435"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25628" y="1690255"/>
            <a:ext cx="4376571" cy="38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176588"/>
            <a:ext cx="14303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037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anim calcmode="lin" valueType="num">
                                      <p:cBhvr>
                                        <p:cTn id="8" dur="2000" fill="hold"/>
                                        <p:tgtEl>
                                          <p:spTgt spid="18436"/>
                                        </p:tgtEl>
                                        <p:attrNameLst>
                                          <p:attrName>ppt_w</p:attrName>
                                        </p:attrNameLst>
                                      </p:cBhvr>
                                      <p:tavLst>
                                        <p:tav tm="0" fmla="#ppt_w*sin(2.5*pi*$)">
                                          <p:val>
                                            <p:fltVal val="0"/>
                                          </p:val>
                                        </p:tav>
                                        <p:tav tm="100000">
                                          <p:val>
                                            <p:fltVal val="1"/>
                                          </p:val>
                                        </p:tav>
                                      </p:tavLst>
                                    </p:anim>
                                    <p:anim calcmode="lin" valueType="num">
                                      <p:cBhvr>
                                        <p:cTn id="9" dur="2000" fill="hold"/>
                                        <p:tgtEl>
                                          <p:spTgt spid="184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86600" cy="1295400"/>
          </a:xfrm>
        </p:spPr>
        <p:txBody>
          <a:bodyPr>
            <a:normAutofit/>
          </a:bodyPr>
          <a:lstStyle/>
          <a:p>
            <a:r>
              <a:rPr lang="en-US" dirty="0"/>
              <a:t>Family Engagement &amp; Leadership Resources</a:t>
            </a:r>
          </a:p>
        </p:txBody>
      </p:sp>
      <p:sp>
        <p:nvSpPr>
          <p:cNvPr id="3" name="Content Placeholder 2"/>
          <p:cNvSpPr>
            <a:spLocks noGrp="1"/>
          </p:cNvSpPr>
          <p:nvPr>
            <p:ph idx="1"/>
          </p:nvPr>
        </p:nvSpPr>
        <p:spPr>
          <a:xfrm>
            <a:off x="1043492" y="1828800"/>
            <a:ext cx="7033708" cy="4003829"/>
          </a:xfrm>
        </p:spPr>
        <p:txBody>
          <a:bodyPr>
            <a:normAutofit fontScale="70000" lnSpcReduction="20000"/>
          </a:bodyPr>
          <a:lstStyle/>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Family School Community Partnerships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https://safesupportivelearning.ed.gov/training-technical-assistance/education-level/early-learning/family-school-community-partnerships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National Center for Family &amp; Community Connections with Schools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http://www.sedl.org/connections/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Global Family Research Project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https://globalfrp.org/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Project Appleseed National Campaign for Public School Improvement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http://www.projectappleseed.org/chklst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National Association for Family, School, and Community Engagement </a:t>
            </a:r>
            <a:r>
              <a:rPr kumimoji="0" lang="en-US"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(toolkits, other resources)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https://nafsce.org/page/Resources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National PLACE Family Engagement Resources (Parent Leadership Advocacy &amp; Community Empowerment)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https://www.parentsatthetable.org/storage/app/media/resources/Main%20Resources/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National Standards for Family-School Partnerships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https://www.pta.org/home/run-your-pta/National-Standards-for-Family-School-Partnerships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3192" marR="0" lvl="0" indent="-347472"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2021 Family Engagement Study: Insights for Building Effective School-Family Partnerships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https://talkingpts.org/2021-family-engagement-study-insights-for-building-effective-school-family-partnerships/7173/</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6970783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467600" cy="914400"/>
          </a:xfrm>
        </p:spPr>
        <p:txBody>
          <a:bodyPr>
            <a:normAutofit fontScale="90000"/>
          </a:bodyPr>
          <a:lstStyle/>
          <a:p>
            <a:r>
              <a:rPr lang="en-US" dirty="0"/>
              <a:t>Stage 7: Displaying &amp; Sharing Results</a:t>
            </a:r>
          </a:p>
        </p:txBody>
      </p:sp>
      <p:sp>
        <p:nvSpPr>
          <p:cNvPr id="3" name="Content Placeholder 2"/>
          <p:cNvSpPr>
            <a:spLocks noGrp="1"/>
          </p:cNvSpPr>
          <p:nvPr>
            <p:ph idx="1"/>
          </p:nvPr>
        </p:nvSpPr>
        <p:spPr>
          <a:xfrm>
            <a:off x="1043492" y="1752600"/>
            <a:ext cx="6777317" cy="4080029"/>
          </a:xfrm>
        </p:spPr>
        <p:txBody>
          <a:bodyPr/>
          <a:lstStyle/>
          <a:p>
            <a:pPr marL="68580" indent="0">
              <a:buNone/>
            </a:pPr>
            <a:r>
              <a:rPr lang="en-US" sz="2800" b="1" dirty="0"/>
              <a:t>Displaying Results</a:t>
            </a:r>
          </a:p>
          <a:p>
            <a:pPr>
              <a:buFont typeface="Wingdings" panose="05000000000000000000" pitchFamily="2" charset="2"/>
              <a:buChar char="v"/>
            </a:pPr>
            <a:endParaRPr lang="en-US" sz="1000" dirty="0"/>
          </a:p>
          <a:p>
            <a:pPr>
              <a:lnSpc>
                <a:spcPct val="150000"/>
              </a:lnSpc>
            </a:pPr>
            <a:r>
              <a:rPr lang="en-US" dirty="0"/>
              <a:t>Make Sure the Report is:</a:t>
            </a:r>
          </a:p>
          <a:p>
            <a:pPr marL="3554413" lvl="1" indent="-292100">
              <a:buFont typeface="Wingdings" panose="05000000000000000000" pitchFamily="2" charset="2"/>
              <a:buChar char="§"/>
            </a:pPr>
            <a:r>
              <a:rPr lang="en-US" dirty="0"/>
              <a:t>Appealing</a:t>
            </a:r>
          </a:p>
          <a:p>
            <a:pPr marL="3554413" lvl="1" indent="-292100">
              <a:buFont typeface="Wingdings" panose="05000000000000000000" pitchFamily="2" charset="2"/>
              <a:buChar char="§"/>
            </a:pPr>
            <a:r>
              <a:rPr lang="en-US" dirty="0"/>
              <a:t>Accessible</a:t>
            </a:r>
          </a:p>
          <a:p>
            <a:pPr marL="3554413" lvl="1" indent="-292100">
              <a:buFont typeface="Wingdings" panose="05000000000000000000" pitchFamily="2" charset="2"/>
              <a:buChar char="§"/>
            </a:pPr>
            <a:r>
              <a:rPr lang="en-US" dirty="0"/>
              <a:t>Accurate</a:t>
            </a:r>
          </a:p>
          <a:p>
            <a:pPr marL="3554413" lvl="1" indent="-292100">
              <a:buFont typeface="Wingdings" panose="05000000000000000000" pitchFamily="2" charset="2"/>
              <a:buChar char="§"/>
            </a:pPr>
            <a:r>
              <a:rPr lang="en-US" dirty="0"/>
              <a:t>Audience-specific</a:t>
            </a:r>
          </a:p>
          <a:p>
            <a:pPr marL="457200" lvl="1" indent="0">
              <a:buNone/>
            </a:pPr>
            <a:endParaRPr lang="en-US" sz="800" dirty="0"/>
          </a:p>
          <a:p>
            <a:r>
              <a:rPr lang="en-US" dirty="0"/>
              <a:t>Be Fair and Objective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945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05000" y="3200400"/>
            <a:ext cx="1958360" cy="140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375279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762000"/>
          </a:xfrm>
        </p:spPr>
        <p:txBody>
          <a:bodyPr>
            <a:normAutofit fontScale="90000"/>
          </a:bodyPr>
          <a:lstStyle/>
          <a:p>
            <a:r>
              <a:rPr lang="en-US" dirty="0"/>
              <a:t>Stage 7: Displaying &amp; Sharing Results</a:t>
            </a:r>
          </a:p>
        </p:txBody>
      </p:sp>
      <p:sp>
        <p:nvSpPr>
          <p:cNvPr id="3" name="Content Placeholder 2"/>
          <p:cNvSpPr>
            <a:spLocks noGrp="1"/>
          </p:cNvSpPr>
          <p:nvPr>
            <p:ph idx="1"/>
          </p:nvPr>
        </p:nvSpPr>
        <p:spPr>
          <a:xfrm>
            <a:off x="1043492" y="1600200"/>
            <a:ext cx="7186108" cy="4232429"/>
          </a:xfrm>
        </p:spPr>
        <p:txBody>
          <a:bodyPr>
            <a:normAutofit fontScale="92500"/>
          </a:bodyPr>
          <a:lstStyle/>
          <a:p>
            <a:pPr marL="68580" indent="0">
              <a:buNone/>
            </a:pPr>
            <a:r>
              <a:rPr lang="en-US" sz="3200" b="1" dirty="0"/>
              <a:t>Sharing Results</a:t>
            </a:r>
          </a:p>
          <a:p>
            <a:pPr>
              <a:buFont typeface="Wingdings" panose="05000000000000000000" pitchFamily="2" charset="2"/>
              <a:buChar char="v"/>
            </a:pPr>
            <a:endParaRPr lang="en-US" sz="1000" dirty="0"/>
          </a:p>
          <a:p>
            <a:r>
              <a:rPr lang="en-US" sz="2600" dirty="0"/>
              <a:t>Know the Purpose of your Report </a:t>
            </a:r>
          </a:p>
          <a:p>
            <a:pPr lvl="1"/>
            <a:r>
              <a:rPr lang="en-US" sz="2400" dirty="0"/>
              <a:t>Does it need to provide information? </a:t>
            </a:r>
          </a:p>
          <a:p>
            <a:pPr lvl="1"/>
            <a:r>
              <a:rPr lang="en-US" sz="2400" dirty="0"/>
              <a:t>Is it to raise awareness? </a:t>
            </a:r>
          </a:p>
          <a:p>
            <a:pPr lvl="1"/>
            <a:r>
              <a:rPr lang="en-US" sz="2400" dirty="0"/>
              <a:t>Will it be used to make decisions? </a:t>
            </a:r>
          </a:p>
          <a:p>
            <a:pPr lvl="2"/>
            <a:endParaRPr lang="en-US" sz="1100" dirty="0"/>
          </a:p>
          <a:p>
            <a:r>
              <a:rPr lang="en-US" sz="2600" dirty="0"/>
              <a:t>Know your Audience</a:t>
            </a:r>
          </a:p>
          <a:p>
            <a:pPr lvl="1"/>
            <a:r>
              <a:rPr lang="en-US" sz="2400" dirty="0"/>
              <a:t>What do they already know about the topic? </a:t>
            </a:r>
          </a:p>
          <a:p>
            <a:pPr lvl="1"/>
            <a:r>
              <a:rPr lang="en-US" sz="2400" dirty="0"/>
              <a:t>Do they need the big picture or lots of details?</a:t>
            </a:r>
          </a:p>
          <a:p>
            <a:pPr lvl="2"/>
            <a:endParaRPr lang="en-US" sz="8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8918072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76" y="533400"/>
            <a:ext cx="7411633" cy="685800"/>
          </a:xfrm>
        </p:spPr>
        <p:txBody>
          <a:bodyPr>
            <a:normAutofit/>
          </a:bodyPr>
          <a:lstStyle/>
          <a:p>
            <a:r>
              <a:rPr lang="en-US" sz="3200" dirty="0"/>
              <a:t>Stage 7: Displaying &amp; Sharing Results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sz="quarter" idx="13"/>
          </p:nvPr>
        </p:nvSpPr>
        <p:spPr>
          <a:xfrm>
            <a:off x="685801" y="2123420"/>
            <a:ext cx="3886200" cy="3683020"/>
          </a:xfrm>
        </p:spPr>
        <p:txBody>
          <a:bodyPr>
            <a:normAutofit/>
          </a:bodyPr>
          <a:lstStyle/>
          <a:p>
            <a:pPr marL="68580" indent="0">
              <a:buNone/>
            </a:pPr>
            <a:r>
              <a:rPr lang="en-US" dirty="0"/>
              <a:t>Social Math</a:t>
            </a:r>
          </a:p>
          <a:p>
            <a:pPr marL="623888" lvl="1" indent="-269875">
              <a:buFont typeface="Wingdings" panose="05000000000000000000" pitchFamily="2" charset="2"/>
              <a:buChar char="§"/>
            </a:pPr>
            <a:r>
              <a:rPr lang="en-US" dirty="0"/>
              <a:t>Relating data numbers to what is familiar and concrete to your audience.</a:t>
            </a:r>
          </a:p>
        </p:txBody>
      </p:sp>
      <p:sp>
        <p:nvSpPr>
          <p:cNvPr id="5" name="Content Placeholder 4"/>
          <p:cNvSpPr>
            <a:spLocks noGrp="1"/>
          </p:cNvSpPr>
          <p:nvPr>
            <p:ph sz="quarter" idx="14"/>
          </p:nvPr>
        </p:nvSpPr>
        <p:spPr>
          <a:xfrm>
            <a:off x="4645152" y="2133600"/>
            <a:ext cx="3660648" cy="3672839"/>
          </a:xfrm>
        </p:spPr>
        <p:txBody>
          <a:bodyPr>
            <a:normAutofit/>
          </a:bodyPr>
          <a:lstStyle/>
          <a:p>
            <a:pPr marL="68580" indent="0">
              <a:buNone/>
            </a:pPr>
            <a:r>
              <a:rPr lang="en-US" sz="2600" dirty="0"/>
              <a:t>Data Stories</a:t>
            </a:r>
          </a:p>
          <a:p>
            <a:pPr lvl="1">
              <a:buFont typeface="Wingdings" panose="05000000000000000000" pitchFamily="2" charset="2"/>
              <a:buChar char="§"/>
            </a:pPr>
            <a:r>
              <a:rPr lang="en-US" dirty="0"/>
              <a:t>Compelling narrative</a:t>
            </a:r>
          </a:p>
          <a:p>
            <a:pPr lvl="1">
              <a:buFont typeface="Wingdings" panose="05000000000000000000" pitchFamily="2" charset="2"/>
              <a:buChar char="§"/>
            </a:pPr>
            <a:r>
              <a:rPr lang="en-US" dirty="0"/>
              <a:t>Audience-Specific   </a:t>
            </a:r>
          </a:p>
          <a:p>
            <a:pPr lvl="1">
              <a:buFont typeface="Wingdings" panose="05000000000000000000" pitchFamily="2" charset="2"/>
              <a:buChar char="§"/>
            </a:pPr>
            <a:r>
              <a:rPr lang="en-US" dirty="0"/>
              <a:t>Be objective    </a:t>
            </a:r>
          </a:p>
          <a:p>
            <a:pPr lvl="1">
              <a:buFont typeface="Wingdings" panose="05000000000000000000" pitchFamily="2" charset="2"/>
              <a:buChar char="§"/>
            </a:pPr>
            <a:r>
              <a:rPr lang="en-US" dirty="0"/>
              <a:t>Don’t censor</a:t>
            </a:r>
          </a:p>
          <a:p>
            <a:pPr lvl="1">
              <a:buFont typeface="Wingdings" panose="05000000000000000000" pitchFamily="2" charset="2"/>
              <a:buChar char="§"/>
            </a:pPr>
            <a:r>
              <a:rPr lang="en-US" dirty="0"/>
              <a:t>Explain the data </a:t>
            </a:r>
          </a:p>
          <a:p>
            <a:endParaRPr lang="en-US" dirty="0"/>
          </a:p>
        </p:txBody>
      </p:sp>
      <p:pic>
        <p:nvPicPr>
          <p:cNvPr id="2048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19655" y="3962400"/>
            <a:ext cx="3657600" cy="265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96159" y="1338590"/>
            <a:ext cx="6324600" cy="523220"/>
          </a:xfrm>
          <a:prstGeom prst="rect">
            <a:avLst/>
          </a:prstGeom>
          <a:noFill/>
        </p:spPr>
        <p:txBody>
          <a:bodyPr wrap="square" rtlCol="0">
            <a:spAutoFit/>
          </a:bodyPr>
          <a:lstStyle/>
          <a:p>
            <a:r>
              <a:rPr lang="en-US" sz="2800" b="1" dirty="0">
                <a:solidFill>
                  <a:schemeClr val="tx2"/>
                </a:solidFill>
              </a:rPr>
              <a:t>Make the Data Come Alive</a:t>
            </a:r>
          </a:p>
        </p:txBody>
      </p:sp>
    </p:spTree>
    <p:custDataLst>
      <p:tags r:id="rId1"/>
    </p:custDataLst>
    <p:extLst>
      <p:ext uri="{BB962C8B-B14F-4D97-AF65-F5344CB8AC3E}">
        <p14:creationId xmlns:p14="http://schemas.microsoft.com/office/powerpoint/2010/main" val="32097058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594429" y="1676400"/>
            <a:ext cx="3776472" cy="4648200"/>
          </a:xfrm>
        </p:spPr>
        <p:txBody>
          <a:bodyPr>
            <a:normAutofit fontScale="85000" lnSpcReduction="1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Continuous Monitoring for Progress &amp; Improvement</a:t>
            </a:r>
          </a:p>
        </p:txBody>
      </p:sp>
      <p:pic>
        <p:nvPicPr>
          <p:cNvPr id="21507"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07687" y="1905000"/>
            <a:ext cx="4347376"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4572000" y="2514600"/>
            <a:ext cx="1447800" cy="609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57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77144" cy="1143000"/>
          </a:xfrm>
        </p:spPr>
        <p:txBody>
          <a:bodyPr>
            <a:normAutofit/>
          </a:bodyPr>
          <a:lstStyle/>
          <a:p>
            <a:r>
              <a:rPr lang="en-US" sz="3200" dirty="0"/>
              <a:t>Stage 8: Continuous Monitoring for Progress &amp; Improvement</a:t>
            </a:r>
          </a:p>
        </p:txBody>
      </p:sp>
      <p:sp>
        <p:nvSpPr>
          <p:cNvPr id="3" name="Content Placeholder 2"/>
          <p:cNvSpPr>
            <a:spLocks noGrp="1"/>
          </p:cNvSpPr>
          <p:nvPr>
            <p:ph idx="1"/>
          </p:nvPr>
        </p:nvSpPr>
        <p:spPr>
          <a:xfrm>
            <a:off x="1043492" y="2187574"/>
            <a:ext cx="7109908" cy="3645055"/>
          </a:xfrm>
        </p:spPr>
        <p:txBody>
          <a:bodyPr/>
          <a:lstStyle/>
          <a:p>
            <a:pPr marL="68580" indent="0" algn="r">
              <a:buNone/>
            </a:pPr>
            <a:r>
              <a:rPr lang="en-US" b="1" dirty="0"/>
              <a:t>Check Your Work       </a:t>
            </a:r>
          </a:p>
          <a:p>
            <a:pPr lvl="1" algn="r">
              <a:buFont typeface="Wingdings" panose="05000000000000000000" pitchFamily="2" charset="2"/>
              <a:buChar char="§"/>
            </a:pPr>
            <a:r>
              <a:rPr lang="en-US" dirty="0"/>
              <a:t>Regularly revisit the plan</a:t>
            </a:r>
          </a:p>
          <a:p>
            <a:pPr lvl="1" algn="r">
              <a:buFont typeface="Wingdings" panose="05000000000000000000" pitchFamily="2" charset="2"/>
              <a:buChar char="§"/>
            </a:pPr>
            <a:r>
              <a:rPr lang="en-US" dirty="0"/>
              <a:t>Identify challenges</a:t>
            </a:r>
          </a:p>
          <a:p>
            <a:pPr lvl="1" algn="r">
              <a:buFont typeface="Wingdings" panose="05000000000000000000" pitchFamily="2" charset="2"/>
              <a:buChar char="§"/>
            </a:pPr>
            <a:r>
              <a:rPr lang="en-US" dirty="0"/>
              <a:t>Make changes as needed</a:t>
            </a:r>
          </a:p>
          <a:p>
            <a:endParaRPr lang="en-US" b="1" dirty="0"/>
          </a:p>
          <a:p>
            <a:pPr marL="68580" indent="0">
              <a:buNone/>
            </a:pPr>
            <a:r>
              <a:rPr lang="en-US" b="1" dirty="0"/>
              <a:t>Evaluate the Action Plan</a:t>
            </a:r>
          </a:p>
          <a:p>
            <a:pPr lvl="1">
              <a:buFont typeface="Wingdings" panose="05000000000000000000" pitchFamily="2" charset="2"/>
              <a:buChar char="§"/>
            </a:pPr>
            <a:r>
              <a:rPr lang="en-US" dirty="0"/>
              <a:t>Collect the same TYPE of data </a:t>
            </a:r>
          </a:p>
          <a:p>
            <a:pPr marL="457200" lvl="1" indent="0">
              <a:buNone/>
            </a:pPr>
            <a:r>
              <a:rPr lang="en-US" dirty="0"/>
              <a:t>   from the same data SOURCE</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8038"/>
            <a:ext cx="3151187"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685609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a:bodyPr>
          <a:lstStyle/>
          <a:p>
            <a:r>
              <a:rPr lang="en-US" sz="3200" dirty="0"/>
              <a:t>Stage 8: Continuous Monitoring for Progress &amp; Improvement</a:t>
            </a:r>
          </a:p>
        </p:txBody>
      </p:sp>
      <p:sp>
        <p:nvSpPr>
          <p:cNvPr id="3" name="Content Placeholder 2"/>
          <p:cNvSpPr>
            <a:spLocks noGrp="1"/>
          </p:cNvSpPr>
          <p:nvPr>
            <p:ph idx="1"/>
          </p:nvPr>
        </p:nvSpPr>
        <p:spPr>
          <a:xfrm>
            <a:off x="1043492" y="1981200"/>
            <a:ext cx="7262308" cy="3851429"/>
          </a:xfrm>
        </p:spPr>
        <p:txBody>
          <a:bodyPr>
            <a:normAutofit/>
          </a:bodyPr>
          <a:lstStyle/>
          <a:p>
            <a:pPr marL="0" indent="0">
              <a:buNone/>
            </a:pPr>
            <a:r>
              <a:rPr lang="en-US" b="1" dirty="0"/>
              <a:t>Process Begins Again</a:t>
            </a:r>
          </a:p>
          <a:p>
            <a:pPr marL="0" indent="0">
              <a:buNone/>
            </a:pPr>
            <a:endParaRPr lang="en-US" sz="800" b="1" dirty="0"/>
          </a:p>
          <a:p>
            <a:pPr marL="0" indent="0">
              <a:buNone/>
            </a:pPr>
            <a:r>
              <a:rPr lang="en-US" dirty="0"/>
              <a:t>Ask yourself:</a:t>
            </a:r>
          </a:p>
          <a:p>
            <a:pPr lvl="1">
              <a:buFont typeface="Wingdings" panose="05000000000000000000" pitchFamily="2" charset="2"/>
              <a:buChar char="§"/>
            </a:pPr>
            <a:r>
              <a:rPr lang="en-US" dirty="0"/>
              <a:t>To what extent has the initial question been answered? </a:t>
            </a:r>
          </a:p>
          <a:p>
            <a:pPr lvl="1">
              <a:buFont typeface="Wingdings" panose="05000000000000000000" pitchFamily="2" charset="2"/>
              <a:buChar char="§"/>
            </a:pPr>
            <a:r>
              <a:rPr lang="en-US" dirty="0"/>
              <a:t>What new concerns or questions have come up? </a:t>
            </a:r>
          </a:p>
          <a:p>
            <a:pPr lvl="1">
              <a:buFont typeface="Wingdings" panose="05000000000000000000" pitchFamily="2" charset="2"/>
              <a:buChar char="§"/>
            </a:pPr>
            <a:r>
              <a:rPr lang="en-US" dirty="0"/>
              <a:t>Which factors are clearly understood and which ones need more data? </a:t>
            </a:r>
          </a:p>
          <a:p>
            <a:pPr lvl="1">
              <a:buFont typeface="Wingdings" panose="05000000000000000000" pitchFamily="2" charset="2"/>
              <a:buChar char="§"/>
            </a:pPr>
            <a:r>
              <a:rPr lang="en-US" b="1" i="1" dirty="0"/>
              <a:t>Has the situation improved?</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3338204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65" y="457200"/>
            <a:ext cx="7024744" cy="713509"/>
          </a:xfrm>
        </p:spPr>
        <p:txBody>
          <a:bodyPr>
            <a:normAutofit/>
          </a:bodyPr>
          <a:lstStyle/>
          <a:p>
            <a:r>
              <a:rPr lang="en-US" dirty="0"/>
              <a:t>Review</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457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81200" y="1143000"/>
            <a:ext cx="5248275" cy="464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810000" y="1295400"/>
            <a:ext cx="1371600"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828800"/>
            <a:ext cx="15240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895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038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6482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128" y="4038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895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825626"/>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630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1" presetClass="entr" presetSubtype="1" fill="hold" nodeType="with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wheel(1)">
                                      <p:cBhvr>
                                        <p:cTn id="15" dur="2000"/>
                                        <p:tgtEl>
                                          <p:spTgt spid="2458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24581"/>
                                        </p:tgtEl>
                                      </p:cBhvr>
                                    </p:animEffect>
                                    <p:set>
                                      <p:cBhvr>
                                        <p:cTn id="20" dur="1" fill="hold">
                                          <p:stCondLst>
                                            <p:cond delay="499"/>
                                          </p:stCondLst>
                                        </p:cTn>
                                        <p:tgtEl>
                                          <p:spTgt spid="24581"/>
                                        </p:tgtEl>
                                        <p:attrNameLst>
                                          <p:attrName>style.visibility</p:attrName>
                                        </p:attrNameLst>
                                      </p:cBhvr>
                                      <p:to>
                                        <p:strVal val="hidden"/>
                                      </p:to>
                                    </p:set>
                                  </p:childTnLst>
                                </p:cTn>
                              </p:par>
                              <p:par>
                                <p:cTn id="21" presetID="21" presetClass="entr" presetSubtype="1" fill="hold" nodeType="withEffect">
                                  <p:stCondLst>
                                    <p:cond delay="0"/>
                                  </p:stCondLst>
                                  <p:childTnLst>
                                    <p:set>
                                      <p:cBhvr>
                                        <p:cTn id="22" dur="1" fill="hold">
                                          <p:stCondLst>
                                            <p:cond delay="0"/>
                                          </p:stCondLst>
                                        </p:cTn>
                                        <p:tgtEl>
                                          <p:spTgt spid="24582"/>
                                        </p:tgtEl>
                                        <p:attrNameLst>
                                          <p:attrName>style.visibility</p:attrName>
                                        </p:attrNameLst>
                                      </p:cBhvr>
                                      <p:to>
                                        <p:strVal val="visible"/>
                                      </p:to>
                                    </p:set>
                                    <p:animEffect transition="in" filter="wheel(1)">
                                      <p:cBhvr>
                                        <p:cTn id="23" dur="2000"/>
                                        <p:tgtEl>
                                          <p:spTgt spid="2458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24582"/>
                                        </p:tgtEl>
                                      </p:cBhvr>
                                    </p:animEffect>
                                    <p:set>
                                      <p:cBhvr>
                                        <p:cTn id="28" dur="1" fill="hold">
                                          <p:stCondLst>
                                            <p:cond delay="499"/>
                                          </p:stCondLst>
                                        </p:cTn>
                                        <p:tgtEl>
                                          <p:spTgt spid="24582"/>
                                        </p:tgtEl>
                                        <p:attrNameLst>
                                          <p:attrName>style.visibility</p:attrName>
                                        </p:attrNameLst>
                                      </p:cBhvr>
                                      <p:to>
                                        <p:strVal val="hidden"/>
                                      </p:to>
                                    </p:set>
                                  </p:childTnLst>
                                </p:cTn>
                              </p:par>
                              <p:par>
                                <p:cTn id="29" presetID="21" presetClass="entr" presetSubtype="1" fill="hold" nodeType="withEffect">
                                  <p:stCondLst>
                                    <p:cond delay="0"/>
                                  </p:stCondLst>
                                  <p:childTnLst>
                                    <p:set>
                                      <p:cBhvr>
                                        <p:cTn id="30" dur="1" fill="hold">
                                          <p:stCondLst>
                                            <p:cond delay="0"/>
                                          </p:stCondLst>
                                        </p:cTn>
                                        <p:tgtEl>
                                          <p:spTgt spid="24583"/>
                                        </p:tgtEl>
                                        <p:attrNameLst>
                                          <p:attrName>style.visibility</p:attrName>
                                        </p:attrNameLst>
                                      </p:cBhvr>
                                      <p:to>
                                        <p:strVal val="visible"/>
                                      </p:to>
                                    </p:set>
                                    <p:animEffect transition="in" filter="wheel(1)">
                                      <p:cBhvr>
                                        <p:cTn id="31" dur="2000"/>
                                        <p:tgtEl>
                                          <p:spTgt spid="2458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24583"/>
                                        </p:tgtEl>
                                      </p:cBhvr>
                                    </p:animEffect>
                                    <p:set>
                                      <p:cBhvr>
                                        <p:cTn id="36" dur="1" fill="hold">
                                          <p:stCondLst>
                                            <p:cond delay="499"/>
                                          </p:stCondLst>
                                        </p:cTn>
                                        <p:tgtEl>
                                          <p:spTgt spid="24583"/>
                                        </p:tgtEl>
                                        <p:attrNameLst>
                                          <p:attrName>style.visibility</p:attrName>
                                        </p:attrNameLst>
                                      </p:cBhvr>
                                      <p:to>
                                        <p:strVal val="hidden"/>
                                      </p:to>
                                    </p:set>
                                  </p:childTnLst>
                                </p:cTn>
                              </p:par>
                              <p:par>
                                <p:cTn id="37" presetID="21" presetClass="entr" presetSubtype="1" fill="hold" nodeType="withEffect">
                                  <p:stCondLst>
                                    <p:cond delay="0"/>
                                  </p:stCondLst>
                                  <p:childTnLst>
                                    <p:set>
                                      <p:cBhvr>
                                        <p:cTn id="38" dur="1" fill="hold">
                                          <p:stCondLst>
                                            <p:cond delay="0"/>
                                          </p:stCondLst>
                                        </p:cTn>
                                        <p:tgtEl>
                                          <p:spTgt spid="24584"/>
                                        </p:tgtEl>
                                        <p:attrNameLst>
                                          <p:attrName>style.visibility</p:attrName>
                                        </p:attrNameLst>
                                      </p:cBhvr>
                                      <p:to>
                                        <p:strVal val="visible"/>
                                      </p:to>
                                    </p:set>
                                    <p:animEffect transition="in" filter="wheel(1)">
                                      <p:cBhvr>
                                        <p:cTn id="39" dur="2000"/>
                                        <p:tgtEl>
                                          <p:spTgt spid="2458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24584"/>
                                        </p:tgtEl>
                                      </p:cBhvr>
                                    </p:animEffect>
                                    <p:set>
                                      <p:cBhvr>
                                        <p:cTn id="44" dur="1" fill="hold">
                                          <p:stCondLst>
                                            <p:cond delay="499"/>
                                          </p:stCondLst>
                                        </p:cTn>
                                        <p:tgtEl>
                                          <p:spTgt spid="24584"/>
                                        </p:tgtEl>
                                        <p:attrNameLst>
                                          <p:attrName>style.visibility</p:attrName>
                                        </p:attrNameLst>
                                      </p:cBhvr>
                                      <p:to>
                                        <p:strVal val="hidden"/>
                                      </p:to>
                                    </p:set>
                                  </p:childTnLst>
                                </p:cTn>
                              </p:par>
                              <p:par>
                                <p:cTn id="45" presetID="21" presetClass="entr" presetSubtype="1" fill="hold" nodeType="withEffect">
                                  <p:stCondLst>
                                    <p:cond delay="0"/>
                                  </p:stCondLst>
                                  <p:childTnLst>
                                    <p:set>
                                      <p:cBhvr>
                                        <p:cTn id="46" dur="1" fill="hold">
                                          <p:stCondLst>
                                            <p:cond delay="0"/>
                                          </p:stCondLst>
                                        </p:cTn>
                                        <p:tgtEl>
                                          <p:spTgt spid="24585"/>
                                        </p:tgtEl>
                                        <p:attrNameLst>
                                          <p:attrName>style.visibility</p:attrName>
                                        </p:attrNameLst>
                                      </p:cBhvr>
                                      <p:to>
                                        <p:strVal val="visible"/>
                                      </p:to>
                                    </p:set>
                                    <p:animEffect transition="in" filter="wheel(1)">
                                      <p:cBhvr>
                                        <p:cTn id="47" dur="2000"/>
                                        <p:tgtEl>
                                          <p:spTgt spid="2458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nodeType="clickEffect">
                                  <p:stCondLst>
                                    <p:cond delay="0"/>
                                  </p:stCondLst>
                                  <p:childTnLst>
                                    <p:animEffect transition="out" filter="barn(inVertical)">
                                      <p:cBhvr>
                                        <p:cTn id="51" dur="500"/>
                                        <p:tgtEl>
                                          <p:spTgt spid="24585"/>
                                        </p:tgtEl>
                                      </p:cBhvr>
                                    </p:animEffect>
                                    <p:set>
                                      <p:cBhvr>
                                        <p:cTn id="52" dur="1" fill="hold">
                                          <p:stCondLst>
                                            <p:cond delay="499"/>
                                          </p:stCondLst>
                                        </p:cTn>
                                        <p:tgtEl>
                                          <p:spTgt spid="24585"/>
                                        </p:tgtEl>
                                        <p:attrNameLst>
                                          <p:attrName>style.visibility</p:attrName>
                                        </p:attrNameLst>
                                      </p:cBhvr>
                                      <p:to>
                                        <p:strVal val="hidden"/>
                                      </p:to>
                                    </p:set>
                                  </p:childTnLst>
                                </p:cTn>
                              </p:par>
                              <p:par>
                                <p:cTn id="53" presetID="21" presetClass="entr" presetSubtype="1" fill="hold" nodeType="withEffect">
                                  <p:stCondLst>
                                    <p:cond delay="0"/>
                                  </p:stCondLst>
                                  <p:childTnLst>
                                    <p:set>
                                      <p:cBhvr>
                                        <p:cTn id="54" dur="1" fill="hold">
                                          <p:stCondLst>
                                            <p:cond delay="0"/>
                                          </p:stCondLst>
                                        </p:cTn>
                                        <p:tgtEl>
                                          <p:spTgt spid="24586"/>
                                        </p:tgtEl>
                                        <p:attrNameLst>
                                          <p:attrName>style.visibility</p:attrName>
                                        </p:attrNameLst>
                                      </p:cBhvr>
                                      <p:to>
                                        <p:strVal val="visible"/>
                                      </p:to>
                                    </p:set>
                                    <p:animEffect transition="in" filter="wheel(1)">
                                      <p:cBhvr>
                                        <p:cTn id="55" dur="2000"/>
                                        <p:tgtEl>
                                          <p:spTgt spid="2458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24586"/>
                                        </p:tgtEl>
                                      </p:cBhvr>
                                    </p:animEffect>
                                    <p:set>
                                      <p:cBhvr>
                                        <p:cTn id="60" dur="1" fill="hold">
                                          <p:stCondLst>
                                            <p:cond delay="499"/>
                                          </p:stCondLst>
                                        </p:cTn>
                                        <p:tgtEl>
                                          <p:spTgt spid="24586"/>
                                        </p:tgtEl>
                                        <p:attrNameLst>
                                          <p:attrName>style.visibility</p:attrName>
                                        </p:attrNameLst>
                                      </p:cBhvr>
                                      <p:to>
                                        <p:strVal val="hidden"/>
                                      </p:to>
                                    </p:set>
                                  </p:childTnLst>
                                </p:cTn>
                              </p:par>
                              <p:par>
                                <p:cTn id="61" presetID="21" presetClass="entr" presetSubtype="1" fill="hold" nodeType="withEffect">
                                  <p:stCondLst>
                                    <p:cond delay="0"/>
                                  </p:stCondLst>
                                  <p:childTnLst>
                                    <p:set>
                                      <p:cBhvr>
                                        <p:cTn id="62" dur="1" fill="hold">
                                          <p:stCondLst>
                                            <p:cond delay="0"/>
                                          </p:stCondLst>
                                        </p:cTn>
                                        <p:tgtEl>
                                          <p:spTgt spid="24587"/>
                                        </p:tgtEl>
                                        <p:attrNameLst>
                                          <p:attrName>style.visibility</p:attrName>
                                        </p:attrNameLst>
                                      </p:cBhvr>
                                      <p:to>
                                        <p:strVal val="visible"/>
                                      </p:to>
                                    </p:set>
                                    <p:animEffect transition="in" filter="wheel(1)">
                                      <p:cBhvr>
                                        <p:cTn id="63" dur="2000"/>
                                        <p:tgtEl>
                                          <p:spTgt spid="2458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nodeType="clickEffect">
                                  <p:stCondLst>
                                    <p:cond delay="0"/>
                                  </p:stCondLst>
                                  <p:childTnLst>
                                    <p:animEffect transition="out" filter="barn(inVertical)">
                                      <p:cBhvr>
                                        <p:cTn id="67" dur="500"/>
                                        <p:tgtEl>
                                          <p:spTgt spid="24587"/>
                                        </p:tgtEl>
                                      </p:cBhvr>
                                    </p:animEffect>
                                    <p:set>
                                      <p:cBhvr>
                                        <p:cTn id="68" dur="1" fill="hold">
                                          <p:stCondLst>
                                            <p:cond delay="499"/>
                                          </p:stCondLst>
                                        </p:cTn>
                                        <p:tgtEl>
                                          <p:spTgt spid="245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066800"/>
          </a:xfrm>
        </p:spPr>
        <p:txBody>
          <a:bodyPr>
            <a:normAutofit/>
          </a:bodyPr>
          <a:lstStyle/>
          <a:p>
            <a:r>
              <a:rPr lang="en-US" dirty="0"/>
              <a:t>Tool for Using Data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4578" name="Picture 2"/>
          <p:cNvPicPr>
            <a:picLocks noChangeAspect="1" noChangeArrowheads="1"/>
          </p:cNvPicPr>
          <p:nvPr/>
        </p:nvPicPr>
        <p:blipFill>
          <a:blip r:embed="rId4" cstate="screen">
            <a:grayscl/>
            <a:extLst>
              <a:ext uri="{28A0092B-C50C-407E-A947-70E740481C1C}">
                <a14:useLocalDpi xmlns:a14="http://schemas.microsoft.com/office/drawing/2010/main" val="0"/>
              </a:ext>
            </a:extLst>
          </a:blip>
          <a:srcRect/>
          <a:stretch>
            <a:fillRect/>
          </a:stretch>
        </p:blipFill>
        <p:spPr bwMode="auto">
          <a:xfrm>
            <a:off x="1371600" y="1524000"/>
            <a:ext cx="641588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565679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6 Resources</a:t>
            </a:r>
          </a:p>
        </p:txBody>
      </p:sp>
      <p:sp>
        <p:nvSpPr>
          <p:cNvPr id="3" name="Content Placeholder 2"/>
          <p:cNvSpPr>
            <a:spLocks noGrp="1"/>
          </p:cNvSpPr>
          <p:nvPr>
            <p:ph idx="1"/>
          </p:nvPr>
        </p:nvSpPr>
        <p:spPr/>
        <p:txBody>
          <a:bodyPr numCol="2" spcCol="91440">
            <a:normAutofit fontScale="47500" lnSpcReduction="20000"/>
          </a:bodyPr>
          <a:lstStyle/>
          <a:p>
            <a:pPr marL="393192" indent="-347472">
              <a:lnSpc>
                <a:spcPct val="120000"/>
              </a:lnSpc>
              <a:buFont typeface="Arial" panose="020B0604020202020204" pitchFamily="34" charset="0"/>
              <a:buChar char="•"/>
            </a:pPr>
            <a:r>
              <a:rPr lang="en-US" sz="2400" b="1" dirty="0">
                <a:cs typeface="Calibri" panose="020F0502020204030204" pitchFamily="34" charset="0"/>
              </a:rPr>
              <a:t>Data-driven Decision Making </a:t>
            </a:r>
            <a:r>
              <a:rPr lang="en-US" sz="2400" dirty="0">
                <a:cs typeface="Calibri" panose="020F0502020204030204" pitchFamily="34" charset="0"/>
              </a:rPr>
              <a:t>(video 3:28) </a:t>
            </a:r>
            <a:r>
              <a:rPr lang="en-US" sz="2400" dirty="0">
                <a:cs typeface="Calibri" panose="020F0502020204030204" pitchFamily="34" charset="0"/>
                <a:hlinkClick r:id="rId4"/>
              </a:rPr>
              <a:t>https://www.youtube.com/watch?v=9Lew4yWlv5Q</a:t>
            </a:r>
            <a:endParaRPr lang="en-US" sz="2400"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a:cs typeface="Calibri" panose="020F0502020204030204" pitchFamily="34" charset="0"/>
              </a:rPr>
              <a:t>What is Data-Driven Decision Making? </a:t>
            </a:r>
            <a:r>
              <a:rPr lang="en-US" sz="2400" dirty="0">
                <a:cs typeface="Calibri" panose="020F0502020204030204" pitchFamily="34" charset="0"/>
              </a:rPr>
              <a:t>(video 4:17)</a:t>
            </a:r>
            <a:r>
              <a:rPr lang="en-US" sz="2400" b="1" dirty="0">
                <a:cs typeface="Calibri" panose="020F0502020204030204" pitchFamily="34" charset="0"/>
              </a:rPr>
              <a:t> </a:t>
            </a:r>
            <a:r>
              <a:rPr lang="en-US" sz="2400" dirty="0">
                <a:cs typeface="Calibri" panose="020F0502020204030204" pitchFamily="34" charset="0"/>
                <a:hlinkClick r:id="rId5"/>
              </a:rPr>
              <a:t>https://www.youtube.com/watch?v=5efZCmUaTyw</a:t>
            </a:r>
            <a:endParaRPr lang="en-US" sz="2400"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err="1">
                <a:cs typeface="Calibri" panose="020F0502020204030204" pitchFamily="34" charset="0"/>
              </a:rPr>
              <a:t>WISEdash</a:t>
            </a:r>
            <a:r>
              <a:rPr lang="en-US" sz="2400" b="1" dirty="0">
                <a:cs typeface="Calibri" panose="020F0502020204030204" pitchFamily="34" charset="0"/>
              </a:rPr>
              <a:t> </a:t>
            </a:r>
            <a:r>
              <a:rPr lang="en-US" sz="2400" dirty="0">
                <a:cs typeface="Calibri" panose="020F0502020204030204" pitchFamily="34" charset="0"/>
              </a:rPr>
              <a:t>(WI Information System for Education Data Dashboard) </a:t>
            </a:r>
            <a:r>
              <a:rPr lang="en-US" sz="2400" u="sng" dirty="0">
                <a:cs typeface="Calibri" panose="020F0502020204030204" pitchFamily="34" charset="0"/>
                <a:hlinkClick r:id="rId6"/>
              </a:rPr>
              <a:t>http://wisedash.dpi.wi.gov/</a:t>
            </a:r>
            <a:endParaRPr lang="en-US" sz="2400"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a:cs typeface="Calibri" panose="020F0502020204030204" pitchFamily="34" charset="0"/>
              </a:rPr>
              <a:t>Intro to WISE </a:t>
            </a:r>
            <a:r>
              <a:rPr lang="en-US" sz="2400" dirty="0">
                <a:cs typeface="Calibri" panose="020F0502020204030204" pitchFamily="34" charset="0"/>
              </a:rPr>
              <a:t>(video 3:30)</a:t>
            </a:r>
            <a:r>
              <a:rPr lang="en-US" sz="2400" b="1" dirty="0">
                <a:cs typeface="Calibri" panose="020F0502020204030204" pitchFamily="34" charset="0"/>
              </a:rPr>
              <a:t> </a:t>
            </a:r>
            <a:r>
              <a:rPr lang="en-US" sz="2400" u="sng" dirty="0">
                <a:cs typeface="Calibri" panose="020F0502020204030204" pitchFamily="34" charset="0"/>
                <a:hlinkClick r:id="rId7"/>
              </a:rPr>
              <a:t>https://www.youtube.com/watch?v=lMzTy3hJvzw</a:t>
            </a:r>
            <a:endParaRPr lang="en-US" sz="2400" u="sng"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a:cs typeface="Calibri" panose="020F0502020204030204" pitchFamily="34" charset="0"/>
              </a:rPr>
              <a:t>National Center for Education Statistics Kids’ Zone </a:t>
            </a:r>
            <a:r>
              <a:rPr lang="en-US" sz="2400" dirty="0">
                <a:cs typeface="Calibri" panose="020F0502020204030204" pitchFamily="34" charset="0"/>
                <a:hlinkClick r:id="rId8"/>
              </a:rPr>
              <a:t>https://nces.ed.gov/nceskids/</a:t>
            </a:r>
            <a:endParaRPr lang="en-US" sz="2400"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a:cs typeface="Calibri" panose="020F0502020204030204" pitchFamily="34" charset="0"/>
              </a:rPr>
              <a:t>Profile of Your State/County </a:t>
            </a:r>
            <a:r>
              <a:rPr lang="en-US" sz="2400" dirty="0">
                <a:cs typeface="Calibri" panose="020F0502020204030204" pitchFamily="34" charset="0"/>
                <a:hlinkClick r:id="rId9"/>
              </a:rPr>
              <a:t>https://data.census.gov/cedsci/profile?g=0100000US</a:t>
            </a:r>
            <a:endParaRPr lang="en-US" sz="2400"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a:cs typeface="Calibri" panose="020F0502020204030204" pitchFamily="34" charset="0"/>
              </a:rPr>
              <a:t>Data about Children in Your State </a:t>
            </a:r>
            <a:r>
              <a:rPr lang="en-US" sz="2400" u="sng" dirty="0">
                <a:cs typeface="Calibri" panose="020F0502020204030204" pitchFamily="34" charset="0"/>
                <a:hlinkClick r:id="rId10"/>
              </a:rPr>
              <a:t>http://datacenter.kidscount.org/</a:t>
            </a:r>
            <a:endParaRPr lang="en-US" sz="2400" u="sng" dirty="0">
              <a:cs typeface="Calibri" panose="020F0502020204030204" pitchFamily="34" charset="0"/>
            </a:endParaRPr>
          </a:p>
          <a:p>
            <a:pPr marL="393192" indent="-347472">
              <a:lnSpc>
                <a:spcPct val="120000"/>
              </a:lnSpc>
              <a:buFont typeface="Arial" panose="020B0604020202020204" pitchFamily="34" charset="0"/>
              <a:buChar char="•"/>
            </a:pPr>
            <a:r>
              <a:rPr lang="en-US" sz="2400" b="1" dirty="0">
                <a:cs typeface="Calibri" panose="020F0502020204030204" pitchFamily="34" charset="0"/>
              </a:rPr>
              <a:t>State Education Data Profiles </a:t>
            </a:r>
            <a:r>
              <a:rPr lang="en-US" sz="2400" dirty="0">
                <a:cs typeface="Calibri" panose="020F0502020204030204" pitchFamily="34" charset="0"/>
                <a:hlinkClick r:id="rId11"/>
              </a:rPr>
              <a:t>https://www.nationsreportcard.gov/profiles/stateprofile?chort=1&amp;sub=MAT&amp;sj=&amp;sfj=NP&amp;st=MN&amp;year=2019R3</a:t>
            </a:r>
            <a:r>
              <a:rPr lang="en-US" sz="2400" dirty="0">
                <a:cs typeface="Calibri" panose="020F0502020204030204" pitchFamily="34" charset="0"/>
              </a:rPr>
              <a:t> </a:t>
            </a:r>
          </a:p>
          <a:p>
            <a:pPr marL="393192" indent="-347472">
              <a:lnSpc>
                <a:spcPct val="120000"/>
              </a:lnSpc>
              <a:buFont typeface="Arial" panose="020B0604020202020204" pitchFamily="34" charset="0"/>
              <a:buChar char="•"/>
            </a:pPr>
            <a:r>
              <a:rPr lang="en-US" sz="2400" b="1" dirty="0">
                <a:cs typeface="Calibri" panose="020F0502020204030204" pitchFamily="34" charset="0"/>
              </a:rPr>
              <a:t>WI School Performance Report </a:t>
            </a:r>
            <a:r>
              <a:rPr lang="en-US" sz="2400" dirty="0">
                <a:cs typeface="Calibri" panose="020F0502020204030204" pitchFamily="34" charset="0"/>
                <a:hlinkClick r:id="rId12"/>
              </a:rPr>
              <a:t>https://dpi.wi.gov/spr</a:t>
            </a:r>
            <a:r>
              <a:rPr lang="en-US" sz="2400" dirty="0">
                <a:cs typeface="Calibri" panose="020F0502020204030204" pitchFamily="34" charset="0"/>
              </a:rPr>
              <a:t> </a:t>
            </a:r>
          </a:p>
          <a:p>
            <a:pPr marL="393192" indent="-347472">
              <a:lnSpc>
                <a:spcPct val="120000"/>
              </a:lnSpc>
              <a:buFont typeface="Arial" panose="020B0604020202020204" pitchFamily="34" charset="0"/>
              <a:buChar char="•"/>
            </a:pPr>
            <a:r>
              <a:rPr lang="en-US" sz="2400" b="1" dirty="0">
                <a:cs typeface="Calibri" panose="020F0502020204030204" pitchFamily="34" charset="0"/>
              </a:rPr>
              <a:t>U.S. Dept. of Education Public Data Listing </a:t>
            </a:r>
            <a:r>
              <a:rPr lang="en-US" sz="2400" dirty="0">
                <a:cs typeface="Calibri" panose="020F0502020204030204" pitchFamily="34" charset="0"/>
                <a:hlinkClick r:id="rId13"/>
              </a:rPr>
              <a:t>https://www2.ed.gov/about/data/list.html</a:t>
            </a:r>
            <a:r>
              <a:rPr lang="en-US" sz="2400" dirty="0">
                <a:cs typeface="Calibri" panose="020F0502020204030204" pitchFamily="34" charset="0"/>
              </a:rPr>
              <a:t> </a:t>
            </a:r>
          </a:p>
          <a:p>
            <a:pPr marL="393192" indent="-347472">
              <a:lnSpc>
                <a:spcPct val="120000"/>
              </a:lnSpc>
              <a:buFont typeface="Arial" panose="020B0604020202020204" pitchFamily="34" charset="0"/>
              <a:buChar char="•"/>
            </a:pPr>
            <a:r>
              <a:rPr lang="en-US" sz="2400" b="1" dirty="0">
                <a:cs typeface="Calibri" panose="020F0502020204030204" pitchFamily="34" charset="0"/>
              </a:rPr>
              <a:t>Data.gov </a:t>
            </a:r>
            <a:r>
              <a:rPr lang="en-US" sz="2400" dirty="0">
                <a:cs typeface="Calibri" panose="020F0502020204030204" pitchFamily="34" charset="0"/>
              </a:rPr>
              <a:t>(U.S. Open Data) </a:t>
            </a:r>
            <a:r>
              <a:rPr lang="en-US" sz="2400" dirty="0">
                <a:cs typeface="Calibri" panose="020F0502020204030204" pitchFamily="34" charset="0"/>
                <a:hlinkClick r:id="rId14"/>
              </a:rPr>
              <a:t>https://www.data.gov/</a:t>
            </a:r>
            <a:r>
              <a:rPr lang="en-US" sz="2400" dirty="0">
                <a:cs typeface="Calibri" panose="020F0502020204030204" pitchFamily="34" charset="0"/>
              </a:rPr>
              <a:t> </a:t>
            </a:r>
          </a:p>
          <a:p>
            <a:pPr marL="393192" indent="-347472">
              <a:lnSpc>
                <a:spcPct val="120000"/>
              </a:lnSpc>
              <a:buFont typeface="Arial" panose="020B0604020202020204" pitchFamily="34" charset="0"/>
              <a:buChar char="•"/>
            </a:pPr>
            <a:r>
              <a:rPr lang="en-US" sz="2400" b="1" dirty="0">
                <a:cs typeface="Calibri" panose="020F0502020204030204" pitchFamily="34" charset="0"/>
              </a:rPr>
              <a:t>WI Post High School Survey (Indicator 14)</a:t>
            </a:r>
            <a:r>
              <a:rPr lang="en-US" sz="2400" b="1" dirty="0">
                <a:cs typeface="Calibri" panose="020F0502020204030204" pitchFamily="34" charset="0"/>
                <a:hlinkClick r:id="rId15"/>
              </a:rPr>
              <a:t> </a:t>
            </a:r>
            <a:r>
              <a:rPr lang="en-US" sz="2400" dirty="0">
                <a:cs typeface="Calibri" panose="020F0502020204030204" pitchFamily="34" charset="0"/>
                <a:hlinkClick r:id="rId15"/>
              </a:rPr>
              <a:t>https://www.indicator14wi.org/reports.statewide.php</a:t>
            </a:r>
            <a:r>
              <a:rPr lang="en-US" sz="2400" dirty="0">
                <a:cs typeface="Calibri" panose="020F0502020204030204" pitchFamily="34" charset="0"/>
              </a:rPr>
              <a:t> </a:t>
            </a:r>
          </a:p>
          <a:p>
            <a:pPr marL="393192" indent="-347472">
              <a:lnSpc>
                <a:spcPct val="120000"/>
              </a:lnSpc>
              <a:buFont typeface="Arial" panose="020B0604020202020204" pitchFamily="34" charset="0"/>
              <a:buChar char="•"/>
            </a:pPr>
            <a:r>
              <a:rPr lang="en-US" sz="2400" b="1" dirty="0">
                <a:cs typeface="Calibri" panose="020F0502020204030204" pitchFamily="34" charset="0"/>
              </a:rPr>
              <a:t>Census Bureau Quick Facts Data </a:t>
            </a:r>
            <a:r>
              <a:rPr lang="en-US" sz="2400" dirty="0">
                <a:cs typeface="Calibri" panose="020F0502020204030204" pitchFamily="34" charset="0"/>
                <a:hlinkClick r:id="rId16"/>
              </a:rPr>
              <a:t>https://www.census.gov/quickfacts/fact/table/US/PST045217</a:t>
            </a:r>
            <a:endParaRPr lang="en-US" sz="2400" b="1"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2411969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6 Resources</a:t>
            </a:r>
          </a:p>
        </p:txBody>
      </p:sp>
      <p:sp>
        <p:nvSpPr>
          <p:cNvPr id="3" name="Content Placeholder 2"/>
          <p:cNvSpPr>
            <a:spLocks noGrp="1"/>
          </p:cNvSpPr>
          <p:nvPr>
            <p:ph idx="1"/>
          </p:nvPr>
        </p:nvSpPr>
        <p:spPr/>
        <p:txBody>
          <a:bodyPr numCol="2" spcCol="91440">
            <a:normAutofit fontScale="55000" lnSpcReduction="20000"/>
          </a:bodyPr>
          <a:lstStyle/>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Data Driven: Making Student and School Data Accessible and Meaningful To Families, U.S. Dept. of Ed</a:t>
            </a:r>
            <a:r>
              <a:rPr lang="en-US" sz="2400" dirty="0">
                <a:latin typeface="Calibri" panose="020F0502020204030204" pitchFamily="34" charset="0"/>
                <a:cs typeface="Calibri" panose="020F0502020204030204" pitchFamily="34" charset="0"/>
              </a:rPr>
              <a:t>. (video 1:20:00) </a:t>
            </a:r>
            <a:r>
              <a:rPr lang="en-US" sz="2400" dirty="0">
                <a:latin typeface="Calibri" panose="020F0502020204030204" pitchFamily="34" charset="0"/>
                <a:cs typeface="Calibri" panose="020F0502020204030204" pitchFamily="34" charset="0"/>
                <a:hlinkClick r:id="rId4"/>
              </a:rPr>
              <a:t>https://www.youtube.com/watch?v=BF-UPuEMyS8</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A Nonprofit Dashboard and Signal Light for Boards </a:t>
            </a:r>
            <a:r>
              <a:rPr lang="en-US" sz="2400" dirty="0">
                <a:solidFill>
                  <a:srgbClr val="016F9C"/>
                </a:solidFill>
                <a:latin typeface="Calibri" panose="020F0502020204030204" pitchFamily="34" charset="0"/>
                <a:cs typeface="Calibri" panose="020F0502020204030204" pitchFamily="34" charset="0"/>
                <a:hlinkClick r:id="rId5"/>
              </a:rPr>
              <a:t>https://blueavocado.org/board-of-directors/a-nonprofit-dashboard-and-signal-light-for-boards/</a:t>
            </a:r>
            <a:endParaRPr lang="en-US" sz="2400" dirty="0">
              <a:solidFill>
                <a:srgbClr val="016F9C"/>
              </a:solidFill>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Data Visualization: User-Centered Design </a:t>
            </a:r>
            <a:r>
              <a:rPr lang="en-US" sz="2400" dirty="0">
                <a:solidFill>
                  <a:srgbClr val="016F9C"/>
                </a:solidFill>
                <a:latin typeface="Calibri" panose="020F0502020204030204" pitchFamily="34" charset="0"/>
                <a:cs typeface="Calibri" panose="020F0502020204030204" pitchFamily="34" charset="0"/>
                <a:hlinkClick r:id="rId6"/>
              </a:rPr>
              <a:t>https://blueavocado.org/leadership-and-management/data-visualization-user-centered-design/</a:t>
            </a:r>
            <a:endParaRPr lang="en-US" sz="2400" dirty="0">
              <a:solidFill>
                <a:srgbClr val="016F9C"/>
              </a:solidFill>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What is Data? </a:t>
            </a:r>
            <a:r>
              <a:rPr lang="en-US" sz="2400" dirty="0">
                <a:latin typeface="Calibri" panose="020F0502020204030204" pitchFamily="34" charset="0"/>
                <a:cs typeface="Calibri" panose="020F0502020204030204" pitchFamily="34" charset="0"/>
              </a:rPr>
              <a:t>(video 2:45) </a:t>
            </a:r>
            <a:r>
              <a:rPr lang="en-US" sz="2400" dirty="0">
                <a:latin typeface="Calibri" panose="020F0502020204030204" pitchFamily="34" charset="0"/>
                <a:cs typeface="Calibri" panose="020F0502020204030204" pitchFamily="34" charset="0"/>
                <a:hlinkClick r:id="rId7"/>
              </a:rPr>
              <a:t>https://www.youtube.com/watch?v=EhcWQmg9EeE</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Data Use </a:t>
            </a:r>
            <a:r>
              <a:rPr lang="en-US" sz="2400" dirty="0">
                <a:latin typeface="Calibri" panose="020F0502020204030204" pitchFamily="34" charset="0"/>
                <a:cs typeface="Calibri" panose="020F0502020204030204" pitchFamily="34" charset="0"/>
              </a:rPr>
              <a:t>(Institute of Education Sciences) </a:t>
            </a:r>
            <a:r>
              <a:rPr lang="en-US" sz="2400" dirty="0">
                <a:latin typeface="Calibri" panose="020F0502020204030204" pitchFamily="34" charset="0"/>
                <a:cs typeface="Calibri" panose="020F0502020204030204" pitchFamily="34" charset="0"/>
                <a:hlinkClick r:id="rId8"/>
              </a:rPr>
              <a:t>https://ies.ed.gov/ncee/edlabs/projects/data_use.asp</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Sample Confidentiality Policy </a:t>
            </a:r>
            <a:r>
              <a:rPr lang="en-US" sz="2400" dirty="0">
                <a:latin typeface="Calibri" panose="020F0502020204030204" pitchFamily="34" charset="0"/>
                <a:cs typeface="Calibri" panose="020F0502020204030204" pitchFamily="34" charset="0"/>
                <a:hlinkClick r:id="rId9"/>
              </a:rPr>
              <a:t>https://resources.workable.com/confidentiality-company-policy</a:t>
            </a:r>
            <a:r>
              <a:rPr lang="en-US" sz="2400" dirty="0">
                <a:latin typeface="Calibri" panose="020F0502020204030204" pitchFamily="34" charset="0"/>
                <a:cs typeface="Calibri" panose="020F0502020204030204" pitchFamily="34" charset="0"/>
              </a:rPr>
              <a:t> </a:t>
            </a: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Constructing a Hypothesis </a:t>
            </a:r>
            <a:r>
              <a:rPr lang="en-US" sz="2400" dirty="0">
                <a:latin typeface="Calibri" panose="020F0502020204030204" pitchFamily="34" charset="0"/>
                <a:cs typeface="Calibri" panose="020F0502020204030204" pitchFamily="34" charset="0"/>
              </a:rPr>
              <a:t>(video 2:21) </a:t>
            </a:r>
            <a:r>
              <a:rPr lang="en-US" sz="2400" dirty="0">
                <a:latin typeface="Calibri" panose="020F0502020204030204" pitchFamily="34" charset="0"/>
                <a:cs typeface="Calibri" panose="020F0502020204030204" pitchFamily="34" charset="0"/>
                <a:hlinkClick r:id="rId10"/>
              </a:rPr>
              <a:t>https://www.youtube.com/watch?v=iMVuPJc1waY</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Continuous Improvement -A Tool Kit </a:t>
            </a:r>
            <a:r>
              <a:rPr lang="en-US" sz="2400" dirty="0">
                <a:latin typeface="Calibri" panose="020F0502020204030204" pitchFamily="34" charset="0"/>
                <a:cs typeface="Calibri" panose="020F0502020204030204" pitchFamily="34" charset="0"/>
                <a:hlinkClick r:id="rId11"/>
              </a:rPr>
              <a:t>https://ies.ed.gov/ncee/edlabs/regions/northeast/pdf/REL_2021014.pdf</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National SEPAC Guide </a:t>
            </a:r>
            <a:r>
              <a:rPr lang="en-US" sz="2400" dirty="0">
                <a:latin typeface="Calibri" panose="020F0502020204030204" pitchFamily="34" charset="0"/>
                <a:cs typeface="Calibri" panose="020F0502020204030204" pitchFamily="34" charset="0"/>
                <a:hlinkClick r:id="rId12"/>
              </a:rPr>
              <a:t>https://www.parentcenterhub.org/wp-content/uploads/repo_items/National_SEPAC_Guide_120218.pdf</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buSzPct val="100000"/>
            </a:pPr>
            <a:r>
              <a:rPr lang="en-US" sz="2400" b="1" dirty="0">
                <a:latin typeface="Calibri" panose="020F0502020204030204" pitchFamily="34" charset="0"/>
                <a:cs typeface="Calibri" panose="020F0502020204030204" pitchFamily="34" charset="0"/>
              </a:rPr>
              <a:t>3 Tips for Sharing Data with Others </a:t>
            </a:r>
            <a:r>
              <a:rPr lang="en-US" sz="2400" dirty="0">
                <a:latin typeface="Calibri" panose="020F0502020204030204" pitchFamily="34" charset="0"/>
                <a:cs typeface="Calibri" panose="020F0502020204030204" pitchFamily="34" charset="0"/>
                <a:hlinkClick r:id="rId13"/>
              </a:rPr>
              <a:t>https://d31hzlhk6di2h5.cloudfront.net/20230323/92/53/40/92/825b0444fe6f534512eadfbb/3-Terrific-Tips-for-Sharing-Data.pdf</a:t>
            </a:r>
            <a:r>
              <a:rPr lang="en-US" sz="2400" dirty="0">
                <a:latin typeface="Calibri" panose="020F0502020204030204" pitchFamily="34" charset="0"/>
                <a:cs typeface="Calibri" panose="020F0502020204030204" pitchFamily="34" charset="0"/>
              </a:rPr>
              <a:t>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18197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86600" cy="1295400"/>
          </a:xfrm>
        </p:spPr>
        <p:txBody>
          <a:bodyPr>
            <a:normAutofit/>
          </a:bodyPr>
          <a:lstStyle/>
          <a:p>
            <a:r>
              <a:rPr lang="en-US" dirty="0"/>
              <a:t>Family Engagement &amp; Leadership Resources</a:t>
            </a:r>
          </a:p>
        </p:txBody>
      </p:sp>
      <p:sp>
        <p:nvSpPr>
          <p:cNvPr id="3" name="Content Placeholder 2"/>
          <p:cNvSpPr>
            <a:spLocks noGrp="1"/>
          </p:cNvSpPr>
          <p:nvPr>
            <p:ph idx="1"/>
          </p:nvPr>
        </p:nvSpPr>
        <p:spPr>
          <a:xfrm>
            <a:off x="1043492" y="1828800"/>
            <a:ext cx="7033708" cy="4003829"/>
          </a:xfrm>
        </p:spPr>
        <p:txBody>
          <a:bodyPr>
            <a:normAutofit fontScale="70000" lnSpcReduction="20000"/>
          </a:bodyPr>
          <a:lstStyle/>
          <a:p>
            <a:pPr marL="393192" indent="-347472">
              <a:lnSpc>
                <a:spcPct val="120000"/>
              </a:lnSpc>
              <a:spcBef>
                <a:spcPts val="0"/>
              </a:spcBef>
            </a:pPr>
            <a:r>
              <a:rPr lang="en-US" sz="2000" b="1" dirty="0">
                <a:latin typeface="Calibri" panose="020F0502020204030204" pitchFamily="34" charset="0"/>
                <a:cs typeface="Calibri" panose="020F0502020204030204" pitchFamily="34" charset="0"/>
              </a:rPr>
              <a:t>Family Engagement Resources </a:t>
            </a:r>
            <a:r>
              <a:rPr lang="en-US" sz="2000" dirty="0">
                <a:latin typeface="Calibri" panose="020F0502020204030204" pitchFamily="34" charset="0"/>
                <a:cs typeface="Calibri" panose="020F0502020204030204" pitchFamily="34" charset="0"/>
              </a:rPr>
              <a:t>(U.S. DHHS/ACF/Children’s Bureau - ) </a:t>
            </a:r>
            <a:r>
              <a:rPr lang="en-US" sz="2000" dirty="0">
                <a:latin typeface="Calibri" panose="020F0502020204030204" pitchFamily="34" charset="0"/>
                <a:cs typeface="Calibri" panose="020F0502020204030204" pitchFamily="34" charset="0"/>
                <a:hlinkClick r:id="rId4"/>
              </a:rPr>
              <a:t>https://www.childwelfare.gov/topics/famcentered/</a:t>
            </a:r>
            <a:r>
              <a:rPr lang="en-US" sz="2000" dirty="0">
                <a:latin typeface="Calibri" panose="020F0502020204030204" pitchFamily="34" charset="0"/>
                <a:cs typeface="Calibri" panose="020F0502020204030204" pitchFamily="34" charset="0"/>
              </a:rPr>
              <a:t> </a:t>
            </a:r>
          </a:p>
          <a:p>
            <a:pPr marL="393192" indent="-347472">
              <a:lnSpc>
                <a:spcPct val="120000"/>
              </a:lnSpc>
              <a:spcBef>
                <a:spcPts val="0"/>
              </a:spcBef>
            </a:pPr>
            <a:r>
              <a:rPr lang="en-US" sz="2000" b="1" dirty="0">
                <a:latin typeface="Calibri" panose="020F0502020204030204" pitchFamily="34" charset="0"/>
                <a:cs typeface="Calibri" panose="020F0502020204030204" pitchFamily="34" charset="0"/>
              </a:rPr>
              <a:t>National Family-School-Community Alliance </a:t>
            </a:r>
            <a:r>
              <a:rPr lang="en-US" sz="2000" dirty="0">
                <a:latin typeface="Calibri" panose="020F0502020204030204" pitchFamily="34" charset="0"/>
                <a:cs typeface="Calibri" panose="020F0502020204030204" pitchFamily="34" charset="0"/>
                <a:hlinkClick r:id="rId5"/>
              </a:rPr>
              <a:t>https://fscalliance.org/category/resources/</a:t>
            </a:r>
            <a:endParaRPr lang="en-US" sz="20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dirty="0">
                <a:latin typeface="Calibri" panose="020F0502020204030204" pitchFamily="34" charset="0"/>
                <a:cs typeface="Calibri" panose="020F0502020204030204" pitchFamily="34" charset="0"/>
              </a:rPr>
              <a:t>Dual-Capacity Building Framework </a:t>
            </a:r>
            <a:r>
              <a:rPr lang="en-US" sz="2000" dirty="0">
                <a:latin typeface="Calibri" panose="020F0502020204030204" pitchFamily="34" charset="0"/>
                <a:cs typeface="Calibri" panose="020F0502020204030204" pitchFamily="34" charset="0"/>
                <a:hlinkClick r:id="rId6"/>
              </a:rPr>
              <a:t>https://www.dualcapacity.org/</a:t>
            </a:r>
            <a:endParaRPr lang="en-US" sz="20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dirty="0">
                <a:latin typeface="Calibri" panose="020F0502020204030204" pitchFamily="34" charset="0"/>
                <a:cs typeface="Calibri" panose="020F0502020204030204" pitchFamily="34" charset="0"/>
              </a:rPr>
              <a:t>WI Interview with Dr. Karen Mapp on Family Engagement </a:t>
            </a:r>
            <a:r>
              <a:rPr lang="en-US" sz="2000" dirty="0">
                <a:latin typeface="Calibri" panose="020F0502020204030204" pitchFamily="34" charset="0"/>
                <a:cs typeface="Calibri" panose="020F0502020204030204" pitchFamily="34" charset="0"/>
              </a:rPr>
              <a:t>(Video 17:11)</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7"/>
              </a:rPr>
              <a:t>https://www.youtube.com/watch?v=eElzWQ6azMg</a:t>
            </a:r>
            <a:endParaRPr lang="en-US" sz="20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dirty="0">
                <a:latin typeface="Calibri" panose="020F0502020204030204" pitchFamily="34" charset="0"/>
                <a:cs typeface="Calibri" panose="020F0502020204030204" pitchFamily="34" charset="0"/>
              </a:rPr>
              <a:t>Building Parent-Teacher Relationships </a:t>
            </a:r>
            <a:r>
              <a:rPr lang="en-US" sz="2000" dirty="0">
                <a:latin typeface="Calibri" panose="020F0502020204030204" pitchFamily="34" charset="0"/>
                <a:cs typeface="Calibri" panose="020F0502020204030204" pitchFamily="34" charset="0"/>
                <a:hlinkClick r:id="rId8"/>
              </a:rPr>
              <a:t>https://www.readingrockets.org/article/building-parent-teacher-relationships</a:t>
            </a:r>
            <a:endParaRPr lang="en-US" sz="20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dirty="0">
                <a:latin typeface="Calibri" panose="020F0502020204030204" pitchFamily="34" charset="0"/>
                <a:cs typeface="Calibri" panose="020F0502020204030204" pitchFamily="34" charset="0"/>
              </a:rPr>
              <a:t>Family &amp; Community Engagement </a:t>
            </a:r>
            <a:r>
              <a:rPr lang="en-US" sz="2000" dirty="0">
                <a:latin typeface="Calibri" panose="020F0502020204030204" pitchFamily="34" charset="0"/>
                <a:cs typeface="Calibri" panose="020F0502020204030204" pitchFamily="34" charset="0"/>
              </a:rPr>
              <a:t>(WI </a:t>
            </a:r>
            <a:r>
              <a:rPr lang="en-US" sz="2000" dirty="0" err="1">
                <a:latin typeface="Calibri" panose="020F0502020204030204" pitchFamily="34" charset="0"/>
                <a:cs typeface="Calibri" panose="020F0502020204030204" pitchFamily="34" charset="0"/>
              </a:rPr>
              <a:t>RtI</a:t>
            </a:r>
            <a:r>
              <a:rPr lang="en-US" sz="2000" dirty="0">
                <a:latin typeface="Calibri" panose="020F0502020204030204" pitchFamily="34" charset="0"/>
                <a:cs typeface="Calibri" panose="020F0502020204030204" pitchFamily="34" charset="0"/>
              </a:rPr>
              <a:t> Center/3 videos) </a:t>
            </a:r>
            <a:r>
              <a:rPr lang="en-US" sz="2000" dirty="0">
                <a:latin typeface="Calibri" panose="020F0502020204030204" pitchFamily="34" charset="0"/>
                <a:cs typeface="Calibri" panose="020F0502020204030204" pitchFamily="34" charset="0"/>
                <a:hlinkClick r:id="rId9"/>
              </a:rPr>
              <a:t>https://www.wisconsinrticenter.org/key-system-feature/family-community-engagement/</a:t>
            </a:r>
            <a:endParaRPr lang="en-US" sz="20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i="0" dirty="0">
                <a:effectLst/>
                <a:latin typeface="Calibri" panose="020F0502020204030204" pitchFamily="34" charset="0"/>
                <a:cs typeface="Calibri" panose="020F0502020204030204" pitchFamily="34" charset="0"/>
              </a:rPr>
              <a:t>Family Engagement in a Virtual World </a:t>
            </a:r>
            <a:r>
              <a:rPr lang="en-US" sz="2000" i="0" dirty="0">
                <a:effectLst/>
                <a:latin typeface="Calibri" panose="020F0502020204030204" pitchFamily="34" charset="0"/>
                <a:cs typeface="Calibri" panose="020F0502020204030204" pitchFamily="34" charset="0"/>
                <a:hlinkClick r:id="rId10"/>
              </a:rPr>
              <a:t>https://www.pta.org/docs/default-source/default-document-library/family-engagement-in-the-virtual-world.pdf</a:t>
            </a:r>
            <a:endParaRPr lang="en-US" sz="2000" i="0" dirty="0">
              <a:effectLst/>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i="0" dirty="0">
                <a:effectLst/>
                <a:latin typeface="Calibri" panose="020F0502020204030204" pitchFamily="34" charset="0"/>
                <a:cs typeface="Calibri" panose="020F0502020204030204" pitchFamily="34" charset="0"/>
              </a:rPr>
              <a:t>Family Engagement Month Ideas </a:t>
            </a:r>
            <a:r>
              <a:rPr lang="en-US" sz="2000" i="0" dirty="0">
                <a:effectLst/>
                <a:latin typeface="Calibri" panose="020F0502020204030204" pitchFamily="34" charset="0"/>
                <a:cs typeface="Calibri" panose="020F0502020204030204" pitchFamily="34" charset="0"/>
                <a:hlinkClick r:id="rId11"/>
              </a:rPr>
              <a:t>https://www.ecac-parentcenter.org/family-engagement-month-2022/</a:t>
            </a:r>
            <a:endParaRPr lang="en-US" sz="2000" i="0" dirty="0">
              <a:effectLst/>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i="0" dirty="0">
                <a:effectLst/>
                <a:latin typeface="Calibri" panose="020F0502020204030204" pitchFamily="34" charset="0"/>
                <a:cs typeface="Calibri" panose="020F0502020204030204" pitchFamily="34" charset="0"/>
              </a:rPr>
              <a:t>Leading by Convening </a:t>
            </a:r>
            <a:r>
              <a:rPr lang="en-US" sz="2000" i="0" dirty="0">
                <a:effectLst/>
                <a:latin typeface="Calibri" panose="020F0502020204030204" pitchFamily="34" charset="0"/>
                <a:cs typeface="Calibri" panose="020F0502020204030204" pitchFamily="34" charset="0"/>
                <a:hlinkClick r:id="rId12"/>
              </a:rPr>
              <a:t>https://servingongroups.org/leading-by-convening</a:t>
            </a:r>
            <a:endParaRPr lang="en-US" sz="2000" i="0" dirty="0">
              <a:effectLst/>
              <a:latin typeface="Calibri" panose="020F0502020204030204" pitchFamily="34" charset="0"/>
              <a:cs typeface="Calibri" panose="020F0502020204030204" pitchFamily="34" charset="0"/>
            </a:endParaRPr>
          </a:p>
          <a:p>
            <a:pPr marL="393192" indent="-347472">
              <a:lnSpc>
                <a:spcPct val="120000"/>
              </a:lnSpc>
              <a:spcBef>
                <a:spcPts val="0"/>
              </a:spcBef>
            </a:pPr>
            <a:r>
              <a:rPr lang="en-US" sz="2000" b="1" i="0" dirty="0">
                <a:effectLst/>
                <a:latin typeface="Calibri" panose="020F0502020204030204" pitchFamily="34" charset="0"/>
                <a:cs typeface="Calibri" panose="020F0502020204030204" pitchFamily="34" charset="0"/>
              </a:rPr>
              <a:t>Serving on Groups </a:t>
            </a:r>
            <a:r>
              <a:rPr lang="en-US" sz="2000" b="0" i="0" u="sng" dirty="0">
                <a:solidFill>
                  <a:srgbClr val="23527C"/>
                </a:solidFill>
                <a:effectLst/>
                <a:latin typeface="Calibri" panose="020F0502020204030204" pitchFamily="34" charset="0"/>
                <a:cs typeface="Calibri" panose="020F0502020204030204" pitchFamily="34" charset="0"/>
                <a:hlinkClick r:id="rId13"/>
              </a:rPr>
              <a:t>http://www.servingongroups.org/</a:t>
            </a:r>
            <a:endParaRPr lang="en-US" sz="2000" b="1"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2534981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30142328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10400" cy="1366371"/>
          </a:xfrm>
        </p:spPr>
        <p:txBody>
          <a:bodyPr>
            <a:normAutofit/>
          </a:bodyPr>
          <a:lstStyle/>
          <a:p>
            <a:r>
              <a:rPr lang="en-US" dirty="0"/>
              <a:t>Section 7:</a:t>
            </a:r>
            <a:br>
              <a:rPr lang="en-US" dirty="0"/>
            </a:br>
            <a:r>
              <a:rPr lang="en-US" dirty="0"/>
              <a:t>The Role of Families on Groups</a:t>
            </a:r>
          </a:p>
        </p:txBody>
      </p:sp>
      <p:sp>
        <p:nvSpPr>
          <p:cNvPr id="3" name="Text Placeholder 2"/>
          <p:cNvSpPr>
            <a:spLocks noGrp="1"/>
          </p:cNvSpPr>
          <p:nvPr>
            <p:ph type="body" idx="1"/>
          </p:nvPr>
        </p:nvSpPr>
        <p:spPr>
          <a:xfrm>
            <a:off x="1258645" y="2209800"/>
            <a:ext cx="6589955" cy="3577813"/>
          </a:xfrm>
        </p:spPr>
        <p:txBody>
          <a:bodyPr>
            <a:normAutofit/>
          </a:bodyPr>
          <a:lstStyle/>
          <a:p>
            <a:r>
              <a:rPr lang="en-US" dirty="0"/>
              <a:t>Where do I start?</a:t>
            </a:r>
          </a:p>
          <a:p>
            <a:r>
              <a:rPr lang="en-US" dirty="0"/>
              <a:t>What do I need to know about my role?</a:t>
            </a:r>
          </a:p>
          <a:p>
            <a:r>
              <a:rPr lang="en-US" dirty="0"/>
              <a:t>What do I need to know about the group?</a:t>
            </a:r>
          </a:p>
          <a:p>
            <a:r>
              <a:rPr lang="en-US" dirty="0"/>
              <a:t>What ways might I represent the perspective of other families?</a:t>
            </a:r>
          </a:p>
          <a:p>
            <a:r>
              <a:rPr lang="en-US" dirty="0"/>
              <a:t>What ways might I share my family story?</a:t>
            </a:r>
          </a:p>
        </p:txBody>
      </p:sp>
      <p:sp>
        <p:nvSpPr>
          <p:cNvPr id="4" name="Footer Placeholder 3"/>
          <p:cNvSpPr>
            <a:spLocks noGrp="1"/>
          </p:cNvSpPr>
          <p:nvPr>
            <p:ph type="ftr" sz="quarter" idx="11"/>
          </p:nvPr>
        </p:nvSpPr>
        <p:spPr/>
        <p:txBody>
          <a:bodyPr/>
          <a:lstStyle/>
          <a:p>
            <a:r>
              <a:rPr lang="en-US" dirty="0"/>
              <a:t>Serving on Groups That Make Decisions</a:t>
            </a:r>
          </a:p>
        </p:txBody>
      </p:sp>
      <p:grpSp>
        <p:nvGrpSpPr>
          <p:cNvPr id="5" name="Group 4"/>
          <p:cNvGrpSpPr/>
          <p:nvPr/>
        </p:nvGrpSpPr>
        <p:grpSpPr>
          <a:xfrm>
            <a:off x="1656972" y="4800600"/>
            <a:ext cx="2294705" cy="1515241"/>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7696175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Group</a:t>
            </a:r>
          </a:p>
        </p:txBody>
      </p:sp>
      <p:sp>
        <p:nvSpPr>
          <p:cNvPr id="3" name="Content Placeholder 2"/>
          <p:cNvSpPr>
            <a:spLocks noGrp="1"/>
          </p:cNvSpPr>
          <p:nvPr>
            <p:ph idx="1"/>
          </p:nvPr>
        </p:nvSpPr>
        <p:spPr/>
        <p:txBody>
          <a:bodyPr>
            <a:normAutofit/>
          </a:bodyPr>
          <a:lstStyle/>
          <a:p>
            <a:pPr marL="68580" lvl="0" indent="0">
              <a:lnSpc>
                <a:spcPct val="80000"/>
              </a:lnSpc>
              <a:buClr>
                <a:srgbClr val="8A8AD8"/>
              </a:buClr>
              <a:buSzPct val="65000"/>
              <a:buNone/>
            </a:pPr>
            <a:r>
              <a:rPr lang="en-US" dirty="0"/>
              <a:t>Learn about:</a:t>
            </a:r>
          </a:p>
          <a:p>
            <a:pPr lvl="1">
              <a:buClr>
                <a:srgbClr val="242492"/>
              </a:buClr>
              <a:buSzPct val="65000"/>
            </a:pPr>
            <a:r>
              <a:rPr lang="en-US" dirty="0"/>
              <a:t>Mission, Purpose, &amp; History</a:t>
            </a:r>
          </a:p>
          <a:p>
            <a:pPr lvl="1">
              <a:buClr>
                <a:srgbClr val="242492"/>
              </a:buClr>
              <a:buSzPct val="65000"/>
            </a:pPr>
            <a:r>
              <a:rPr lang="en-US" dirty="0"/>
              <a:t>Style of leadership </a:t>
            </a:r>
          </a:p>
          <a:p>
            <a:pPr lvl="1">
              <a:buClr>
                <a:srgbClr val="242492"/>
              </a:buClr>
              <a:buSzPct val="65000"/>
            </a:pPr>
            <a:r>
              <a:rPr lang="en-US" dirty="0"/>
              <a:t>Priorities and goals </a:t>
            </a:r>
          </a:p>
          <a:p>
            <a:pPr lvl="1">
              <a:buClr>
                <a:srgbClr val="242492"/>
              </a:buClr>
              <a:buSzPct val="65000"/>
            </a:pPr>
            <a:r>
              <a:rPr lang="en-US" dirty="0"/>
              <a:t>Structure</a:t>
            </a:r>
          </a:p>
          <a:p>
            <a:pPr lvl="1">
              <a:buClr>
                <a:srgbClr val="242492"/>
              </a:buClr>
              <a:buSzPct val="65000"/>
            </a:pPr>
            <a:r>
              <a:rPr lang="en-US" dirty="0"/>
              <a:t>Decision-making process</a:t>
            </a:r>
          </a:p>
          <a:p>
            <a:pPr marL="365760" lvl="1" indent="0">
              <a:buClr>
                <a:srgbClr val="242492"/>
              </a:buClr>
              <a:buSzPct val="65000"/>
              <a:buNone/>
            </a:pPr>
            <a:endParaRPr lang="en-US" dirty="0"/>
          </a:p>
          <a:p>
            <a:pPr marL="68580" indent="0">
              <a:buClr>
                <a:srgbClr val="242492"/>
              </a:buClr>
              <a:buSzPct val="65000"/>
              <a:buNone/>
            </a:pPr>
            <a:r>
              <a:rPr lang="en-US" dirty="0"/>
              <a:t>Reminder…</a:t>
            </a:r>
          </a:p>
          <a:p>
            <a:pPr lvl="1">
              <a:buClr>
                <a:srgbClr val="242492"/>
              </a:buClr>
              <a:buSzPct val="65000"/>
            </a:pPr>
            <a:r>
              <a:rPr lang="en-US" dirty="0"/>
              <a:t>Review past meeting minutes</a:t>
            </a:r>
          </a:p>
          <a:p>
            <a:pPr lvl="1">
              <a:buClr>
                <a:srgbClr val="242492"/>
              </a:buClr>
              <a:buSzPct val="65000"/>
            </a:pPr>
            <a:r>
              <a:rPr lang="en-US" dirty="0"/>
              <a:t>Attend a meeting before joining</a:t>
            </a:r>
          </a:p>
          <a:p>
            <a:pPr marL="68580" indent="0">
              <a:buClr>
                <a:srgbClr val="242492"/>
              </a:buClr>
              <a:buSzPct val="6500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334000" y="1752600"/>
            <a:ext cx="32269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0894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066800"/>
          </a:xfrm>
        </p:spPr>
        <p:txBody>
          <a:bodyPr/>
          <a:lstStyle/>
          <a:p>
            <a:r>
              <a:rPr lang="en-US" dirty="0"/>
              <a:t>The Group</a:t>
            </a:r>
          </a:p>
        </p:txBody>
      </p:sp>
      <p:sp>
        <p:nvSpPr>
          <p:cNvPr id="3" name="Content Placeholder 2"/>
          <p:cNvSpPr>
            <a:spLocks noGrp="1"/>
          </p:cNvSpPr>
          <p:nvPr>
            <p:ph idx="1"/>
          </p:nvPr>
        </p:nvSpPr>
        <p:spPr>
          <a:xfrm>
            <a:off x="838200" y="2133600"/>
            <a:ext cx="6248400" cy="3622829"/>
          </a:xfrm>
        </p:spPr>
        <p:txBody>
          <a:bodyPr>
            <a:normAutofit/>
          </a:bodyPr>
          <a:lstStyle/>
          <a:p>
            <a:pPr marL="68580" indent="0">
              <a:buNone/>
            </a:pPr>
            <a:r>
              <a:rPr lang="en-US" dirty="0"/>
              <a:t>Important to understand…. </a:t>
            </a:r>
          </a:p>
          <a:p>
            <a:r>
              <a:rPr lang="en-US" dirty="0"/>
              <a:t>How the group’s work fits </a:t>
            </a:r>
          </a:p>
          <a:p>
            <a:pPr indent="0">
              <a:spcBef>
                <a:spcPts val="0"/>
              </a:spcBef>
              <a:buNone/>
            </a:pPr>
            <a:r>
              <a:rPr lang="en-US" dirty="0"/>
              <a:t>into the work of the larger organization</a:t>
            </a:r>
          </a:p>
          <a:p>
            <a:r>
              <a:rPr lang="en-US" dirty="0"/>
              <a:t>The process and timeline for getting things done</a:t>
            </a:r>
          </a:p>
          <a:p>
            <a:pPr>
              <a:spcBef>
                <a:spcPts val="0"/>
              </a:spcBef>
            </a:pPr>
            <a:endParaRPr lang="en-US" dirty="0"/>
          </a:p>
          <a:p>
            <a:r>
              <a:rPr lang="en-US" dirty="0"/>
              <a:t>Remember:  Be patient and don’t give 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Chart 5"/>
          <p:cNvGraphicFramePr/>
          <p:nvPr>
            <p:extLst>
              <p:ext uri="{D42A27DB-BD31-4B8C-83A1-F6EECF244321}">
                <p14:modId xmlns:p14="http://schemas.microsoft.com/office/powerpoint/2010/main" val="4085334393"/>
              </p:ext>
            </p:extLst>
          </p:nvPr>
        </p:nvGraphicFramePr>
        <p:xfrm>
          <a:off x="4267200" y="127000"/>
          <a:ext cx="4572000" cy="3352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4961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01136"/>
          </a:xfrm>
        </p:spPr>
        <p:txBody>
          <a:bodyPr/>
          <a:lstStyle/>
          <a:p>
            <a:r>
              <a:rPr lang="en-US" dirty="0"/>
              <a:t>Resource</a:t>
            </a:r>
          </a:p>
        </p:txBody>
      </p:sp>
      <p:sp>
        <p:nvSpPr>
          <p:cNvPr id="3" name="Content Placeholder 2"/>
          <p:cNvSpPr>
            <a:spLocks noGrp="1"/>
          </p:cNvSpPr>
          <p:nvPr>
            <p:ph idx="1"/>
          </p:nvPr>
        </p:nvSpPr>
        <p:spPr>
          <a:xfrm>
            <a:off x="1043492" y="1676400"/>
            <a:ext cx="2842707" cy="4156229"/>
          </a:xfrm>
        </p:spPr>
        <p:txBody>
          <a:bodyPr>
            <a:normAutofit/>
          </a:bodyPr>
          <a:lstStyle/>
          <a:p>
            <a:pPr lvl="0">
              <a:buClr>
                <a:srgbClr val="8A8AD8"/>
              </a:buClr>
              <a:buSzPct val="65000"/>
              <a:buNone/>
            </a:pPr>
            <a:r>
              <a:rPr lang="en-US" sz="2000" i="1" dirty="0"/>
              <a:t>*Page 63:  </a:t>
            </a:r>
          </a:p>
          <a:p>
            <a:pPr marL="127000" lvl="0" indent="0">
              <a:buClr>
                <a:srgbClr val="8A8AD8"/>
              </a:buClr>
              <a:buSzPct val="65000"/>
              <a:buNone/>
            </a:pPr>
            <a:r>
              <a:rPr lang="en-US" sz="2000" i="1" dirty="0"/>
              <a:t>What Information Do I Need to Know About the Group?</a:t>
            </a:r>
          </a:p>
          <a:p>
            <a:pPr marL="127000" lvl="0" indent="0">
              <a:buClr>
                <a:srgbClr val="8A8AD8"/>
              </a:buClr>
              <a:buSzPct val="65000"/>
              <a:buNone/>
            </a:pPr>
            <a:endParaRPr lang="en-US" sz="2000" i="1" dirty="0">
              <a:solidFill>
                <a:srgbClr val="FF0000"/>
              </a:solidFill>
            </a:endParaRPr>
          </a:p>
          <a:p>
            <a:pPr marL="127000" lvl="0" indent="0">
              <a:buClr>
                <a:srgbClr val="8A8AD8"/>
              </a:buClr>
              <a:buSzPct val="65000"/>
              <a:buNone/>
            </a:pPr>
            <a:r>
              <a:rPr lang="en-US" b="1" dirty="0"/>
              <a:t>Uses:</a:t>
            </a:r>
          </a:p>
          <a:p>
            <a:pPr marL="469900" indent="-342900">
              <a:buClr>
                <a:srgbClr val="8A8AD8"/>
              </a:buClr>
              <a:buSzPct val="65000"/>
            </a:pPr>
            <a:r>
              <a:rPr lang="en-US" dirty="0"/>
              <a:t>Learning Tool</a:t>
            </a:r>
          </a:p>
          <a:p>
            <a:pPr marL="469900" indent="-342900">
              <a:buClr>
                <a:srgbClr val="8A8AD8"/>
              </a:buClr>
              <a:buSzPct val="65000"/>
            </a:pPr>
            <a:r>
              <a:rPr lang="en-US" dirty="0"/>
              <a:t>Reflection</a:t>
            </a:r>
          </a:p>
          <a:p>
            <a:pPr marL="469900" indent="-342900">
              <a:buClr>
                <a:srgbClr val="8A8AD8"/>
              </a:buClr>
              <a:buSzPct val="65000"/>
            </a:pPr>
            <a:r>
              <a:rPr lang="en-US" dirty="0"/>
              <a:t>Assessment</a:t>
            </a:r>
          </a:p>
          <a:p>
            <a:pPr marL="469900" indent="-342900">
              <a:buClr>
                <a:srgbClr val="8A8AD8"/>
              </a:buClr>
              <a:buSzPct val="65000"/>
            </a:pPr>
            <a:r>
              <a:rPr lang="en-US" dirty="0"/>
              <a:t>Mentorship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67643" y="1066800"/>
            <a:ext cx="3356265"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5786995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990600"/>
          </a:xfrm>
        </p:spPr>
        <p:txBody>
          <a:bodyPr>
            <a:normAutofit/>
          </a:bodyPr>
          <a:lstStyle/>
          <a:p>
            <a:r>
              <a:rPr lang="en-US" dirty="0"/>
              <a:t>Your Role on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idx="1"/>
          </p:nvPr>
        </p:nvSpPr>
        <p:spPr>
          <a:xfrm>
            <a:off x="838201" y="1905000"/>
            <a:ext cx="4579185" cy="3927629"/>
          </a:xfrm>
        </p:spPr>
        <p:txBody>
          <a:bodyPr>
            <a:normAutofit lnSpcReduction="10000"/>
          </a:bodyPr>
          <a:lstStyle/>
          <a:p>
            <a:pPr lvl="1">
              <a:buClr>
                <a:srgbClr val="242492"/>
              </a:buClr>
              <a:buSzPct val="65000"/>
            </a:pPr>
            <a:r>
              <a:rPr lang="en-US" sz="2400" dirty="0"/>
              <a:t>Connect with past representative</a:t>
            </a:r>
          </a:p>
          <a:p>
            <a:pPr lvl="1">
              <a:buClr>
                <a:srgbClr val="242492"/>
              </a:buClr>
              <a:buSzPct val="65000"/>
            </a:pPr>
            <a:r>
              <a:rPr lang="en-US" sz="2400" dirty="0"/>
              <a:t>Ask for a mentor</a:t>
            </a:r>
          </a:p>
          <a:p>
            <a:pPr lvl="1">
              <a:buClr>
                <a:srgbClr val="242492"/>
              </a:buClr>
              <a:buSzPct val="65000"/>
            </a:pPr>
            <a:r>
              <a:rPr lang="en-US" sz="2400" dirty="0"/>
              <a:t>Come prepared</a:t>
            </a:r>
          </a:p>
          <a:p>
            <a:pPr lvl="1">
              <a:buClr>
                <a:srgbClr val="242492"/>
              </a:buClr>
              <a:buSzPct val="65000"/>
            </a:pPr>
            <a:r>
              <a:rPr lang="en-US" sz="2400" dirty="0"/>
              <a:t>Ask for group’s written guidance</a:t>
            </a:r>
          </a:p>
          <a:p>
            <a:pPr lvl="1">
              <a:buClr>
                <a:srgbClr val="242492"/>
              </a:buClr>
              <a:buSzPct val="65000"/>
            </a:pPr>
            <a:r>
              <a:rPr lang="en-US" sz="2400" dirty="0"/>
              <a:t>Inquire about attendance support</a:t>
            </a:r>
          </a:p>
          <a:p>
            <a:pPr lvl="1">
              <a:buClr>
                <a:srgbClr val="242492"/>
              </a:buClr>
              <a:buSzPct val="65000"/>
            </a:pPr>
            <a:r>
              <a:rPr lang="en-US" sz="2400" dirty="0"/>
              <a:t>Plan introduction carefully</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386" y="2438399"/>
            <a:ext cx="27495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901148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r>
              <a:rPr lang="en-US" dirty="0"/>
              <a:t>Resource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idx="1"/>
          </p:nvPr>
        </p:nvSpPr>
        <p:spPr>
          <a:xfrm>
            <a:off x="1043493" y="1752600"/>
            <a:ext cx="3299906" cy="4191000"/>
          </a:xfrm>
        </p:spPr>
        <p:txBody>
          <a:bodyPr>
            <a:normAutofit/>
          </a:bodyPr>
          <a:lstStyle/>
          <a:p>
            <a:pPr lvl="0">
              <a:buClr>
                <a:srgbClr val="8A8AD8"/>
              </a:buClr>
              <a:buSzPct val="65000"/>
              <a:buNone/>
            </a:pPr>
            <a:r>
              <a:rPr lang="en-US" sz="2000" dirty="0"/>
              <a:t>*</a:t>
            </a:r>
            <a:r>
              <a:rPr lang="en-US" sz="2000" i="1" dirty="0"/>
              <a:t>Page 65: </a:t>
            </a:r>
          </a:p>
          <a:p>
            <a:pPr lvl="0">
              <a:buClr>
                <a:srgbClr val="8A8AD8"/>
              </a:buClr>
              <a:buSzPct val="65000"/>
              <a:buNone/>
            </a:pPr>
            <a:r>
              <a:rPr lang="en-US" sz="2000" i="1" dirty="0"/>
              <a:t>Sharing Your Family Story</a:t>
            </a:r>
            <a:endParaRPr lang="en-US" sz="2000" i="1" dirty="0">
              <a:ea typeface="Tahoma" pitchFamily="34" charset="0"/>
              <a:cs typeface="Tahoma" pitchFamily="34" charset="0"/>
            </a:endParaRPr>
          </a:p>
          <a:p>
            <a:endParaRPr lang="en-US" sz="800" dirty="0"/>
          </a:p>
          <a:p>
            <a:pPr marL="68580" indent="0">
              <a:buNone/>
            </a:pPr>
            <a:r>
              <a:rPr lang="en-US" b="1" dirty="0"/>
              <a:t>Answer the questions:</a:t>
            </a:r>
          </a:p>
          <a:p>
            <a:r>
              <a:rPr lang="en-US" dirty="0"/>
              <a:t>Who are you?</a:t>
            </a:r>
          </a:p>
          <a:p>
            <a:r>
              <a:rPr lang="en-US" dirty="0"/>
              <a:t>What brings you to the group?</a:t>
            </a:r>
          </a:p>
          <a:p>
            <a:r>
              <a:rPr lang="en-US" dirty="0"/>
              <a:t>What will YOU bring to the group?</a:t>
            </a:r>
          </a:p>
          <a:p>
            <a:pPr marL="68580" indent="0">
              <a:buNone/>
            </a:pPr>
            <a:endParaRPr lang="en-US" dirty="0">
              <a:solidFill>
                <a:srgbClr val="FF0000"/>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24400" y="1016000"/>
            <a:ext cx="323850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42561144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609600"/>
            <a:ext cx="7229475" cy="838200"/>
          </a:xfrm>
        </p:spPr>
        <p:txBody>
          <a:bodyPr>
            <a:normAutofit/>
          </a:bodyPr>
          <a:lstStyle/>
          <a:p>
            <a:r>
              <a:rPr lang="en-US" dirty="0"/>
              <a:t>Best Ways to Represent Others</a:t>
            </a:r>
          </a:p>
        </p:txBody>
      </p:sp>
      <p:sp>
        <p:nvSpPr>
          <p:cNvPr id="3" name="Content Placeholder 2"/>
          <p:cNvSpPr>
            <a:spLocks noGrp="1"/>
          </p:cNvSpPr>
          <p:nvPr>
            <p:ph idx="1"/>
          </p:nvPr>
        </p:nvSpPr>
        <p:spPr>
          <a:xfrm>
            <a:off x="1043492" y="1752600"/>
            <a:ext cx="7262308" cy="4080029"/>
          </a:xfrm>
        </p:spPr>
        <p:txBody>
          <a:bodyPr>
            <a:normAutofit lnSpcReduction="10000"/>
          </a:bodyPr>
          <a:lstStyle/>
          <a:p>
            <a:pPr marL="68580" indent="0">
              <a:buClr>
                <a:srgbClr val="242492"/>
              </a:buClr>
              <a:buSzPct val="65000"/>
              <a:buNone/>
            </a:pPr>
            <a:r>
              <a:rPr lang="en-US" dirty="0"/>
              <a:t>Welcome Input</a:t>
            </a:r>
          </a:p>
          <a:p>
            <a:pPr lvl="1">
              <a:buClr>
                <a:srgbClr val="242492"/>
              </a:buClr>
              <a:buSzPct val="65000"/>
            </a:pPr>
            <a:r>
              <a:rPr lang="en-US" dirty="0"/>
              <a:t>Create a brief survey</a:t>
            </a:r>
          </a:p>
          <a:p>
            <a:pPr lvl="1">
              <a:buClr>
                <a:srgbClr val="242492"/>
              </a:buClr>
              <a:buSzPct val="65000"/>
            </a:pPr>
            <a:r>
              <a:rPr lang="en-US" dirty="0"/>
              <a:t>Go where the families are</a:t>
            </a:r>
          </a:p>
          <a:p>
            <a:pPr marL="68580" indent="0">
              <a:buClr>
                <a:srgbClr val="242492"/>
              </a:buClr>
              <a:buSzPct val="65000"/>
              <a:buNone/>
            </a:pPr>
            <a:r>
              <a:rPr lang="en-US" dirty="0"/>
              <a:t>Be Accessible</a:t>
            </a:r>
          </a:p>
          <a:p>
            <a:pPr lvl="1">
              <a:buClr>
                <a:srgbClr val="242492"/>
              </a:buClr>
              <a:buSzPct val="65000"/>
            </a:pPr>
            <a:r>
              <a:rPr lang="en-US" dirty="0"/>
              <a:t>Attend meetings in the community </a:t>
            </a:r>
          </a:p>
          <a:p>
            <a:pPr lvl="1">
              <a:buClr>
                <a:srgbClr val="242492"/>
              </a:buClr>
              <a:buSzPct val="65000"/>
            </a:pPr>
            <a:r>
              <a:rPr lang="en-US" dirty="0"/>
              <a:t>Provide contact information</a:t>
            </a:r>
          </a:p>
          <a:p>
            <a:pPr lvl="1">
              <a:buClr>
                <a:srgbClr val="242492"/>
              </a:buClr>
              <a:buSzPct val="65000"/>
            </a:pPr>
            <a:r>
              <a:rPr lang="en-US" dirty="0"/>
              <a:t>Seek out and support involvement </a:t>
            </a:r>
          </a:p>
          <a:p>
            <a:pPr marL="68580" indent="0">
              <a:buClr>
                <a:srgbClr val="242492"/>
              </a:buClr>
              <a:buSzPct val="65000"/>
              <a:buNone/>
            </a:pPr>
            <a:r>
              <a:rPr lang="en-US" dirty="0"/>
              <a:t>Communicate</a:t>
            </a:r>
          </a:p>
          <a:p>
            <a:pPr lvl="1">
              <a:buClr>
                <a:srgbClr val="242492"/>
              </a:buClr>
              <a:buSzPct val="65000"/>
            </a:pPr>
            <a:r>
              <a:rPr lang="en-US" dirty="0"/>
              <a:t>Write and post summary reports </a:t>
            </a:r>
          </a:p>
          <a:p>
            <a:pPr lvl="1">
              <a:buClr>
                <a:srgbClr val="242492"/>
              </a:buClr>
              <a:buSzPct val="65000"/>
            </a:pPr>
            <a:r>
              <a:rPr lang="en-US" dirty="0"/>
              <a:t>Be the link between families and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19800" y="1592678"/>
            <a:ext cx="1936969" cy="153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278122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7 Resources</a:t>
            </a:r>
          </a:p>
        </p:txBody>
      </p:sp>
      <p:sp>
        <p:nvSpPr>
          <p:cNvPr id="3" name="Content Placeholder 2"/>
          <p:cNvSpPr>
            <a:spLocks noGrp="1"/>
          </p:cNvSpPr>
          <p:nvPr>
            <p:ph idx="1"/>
          </p:nvPr>
        </p:nvSpPr>
        <p:spPr>
          <a:xfrm>
            <a:off x="838200" y="1219200"/>
            <a:ext cx="7696200" cy="4419600"/>
          </a:xfrm>
        </p:spPr>
        <p:txBody>
          <a:bodyPr>
            <a:noAutofit/>
          </a:bodyPr>
          <a:lstStyle/>
          <a:p>
            <a:pPr marL="393192" indent="-342900">
              <a:lnSpc>
                <a:spcPct val="120000"/>
              </a:lnSpc>
              <a:spcBef>
                <a:spcPts val="0"/>
              </a:spcBef>
            </a:pPr>
            <a:r>
              <a:rPr lang="en-US" sz="1600" b="1" dirty="0"/>
              <a:t>Leading by Convening </a:t>
            </a:r>
            <a:r>
              <a:rPr lang="en-US" sz="1600" dirty="0">
                <a:hlinkClick r:id="rId4"/>
              </a:rPr>
              <a:t>www.servingongroups.org/leading-by-convening</a:t>
            </a:r>
            <a:endParaRPr lang="en-US" sz="1600" dirty="0"/>
          </a:p>
          <a:p>
            <a:pPr marL="393192" indent="-342900">
              <a:lnSpc>
                <a:spcPct val="120000"/>
              </a:lnSpc>
              <a:spcBef>
                <a:spcPts val="0"/>
              </a:spcBef>
            </a:pPr>
            <a:r>
              <a:rPr lang="en-US" sz="1600" b="1" dirty="0"/>
              <a:t>EPIC– Every Person Influences Children </a:t>
            </a:r>
            <a:r>
              <a:rPr lang="en-US" sz="1600" dirty="0"/>
              <a:t>(video-20:26) </a:t>
            </a:r>
            <a:r>
              <a:rPr lang="en-US" sz="1600" u="sng" dirty="0">
                <a:hlinkClick r:id="rId5"/>
              </a:rPr>
              <a:t>http://www.youtube.com/watch?v=BI4rqX_F69c</a:t>
            </a:r>
            <a:endParaRPr lang="en-US" sz="1600" dirty="0"/>
          </a:p>
          <a:p>
            <a:pPr marL="393192" indent="-342900">
              <a:lnSpc>
                <a:spcPct val="120000"/>
              </a:lnSpc>
              <a:spcBef>
                <a:spcPts val="0"/>
              </a:spcBef>
            </a:pPr>
            <a:r>
              <a:rPr lang="en-US" sz="1600" b="1" dirty="0"/>
              <a:t>Board of Management in Your Primary School: A Guide for Parents </a:t>
            </a:r>
            <a:r>
              <a:rPr lang="en-US" sz="1600" dirty="0">
                <a:hlinkClick r:id="rId6"/>
              </a:rPr>
              <a:t>https://www.educatetogether.ie/wordpress/wp-content/uploads/2010/02/the_board_of_management_in_your_primary_school__a_guide_for_parents.pdf</a:t>
            </a:r>
            <a:endParaRPr lang="en-US" sz="1600" dirty="0"/>
          </a:p>
          <a:p>
            <a:pPr marL="393192" indent="-342900">
              <a:lnSpc>
                <a:spcPct val="120000"/>
              </a:lnSpc>
              <a:spcBef>
                <a:spcPts val="0"/>
              </a:spcBef>
            </a:pPr>
            <a:r>
              <a:rPr lang="en-US" sz="1600" b="1" dirty="0"/>
              <a:t>Advocacy in Action: A Guide to State Education Parent Advisory Councils </a:t>
            </a:r>
            <a:r>
              <a:rPr lang="en-US" sz="1600" dirty="0">
                <a:hlinkClick r:id="rId7"/>
              </a:rPr>
              <a:t>https://www.parentcenterhub.org/wp-content/uploads/repo_items/National_SEPAC_Guide_120218.pdf</a:t>
            </a:r>
            <a:endParaRPr lang="en-US" sz="1600" dirty="0"/>
          </a:p>
          <a:p>
            <a:pPr marL="393192" indent="-342900">
              <a:lnSpc>
                <a:spcPct val="120000"/>
              </a:lnSpc>
              <a:spcBef>
                <a:spcPts val="0"/>
              </a:spcBef>
            </a:pPr>
            <a:r>
              <a:rPr lang="en-US" sz="1600" b="1" dirty="0"/>
              <a:t>Home and Community Positive Behavior Support Network (HCPBS) </a:t>
            </a:r>
            <a:r>
              <a:rPr lang="en-US" sz="1600" dirty="0">
                <a:hlinkClick r:id="rId8"/>
              </a:rPr>
              <a:t>https://hcpbs.org/</a:t>
            </a:r>
            <a:endParaRPr lang="en-US" sz="1600" dirty="0"/>
          </a:p>
          <a:p>
            <a:pPr marL="393192" indent="-342900">
              <a:lnSpc>
                <a:spcPct val="120000"/>
              </a:lnSpc>
              <a:spcBef>
                <a:spcPts val="0"/>
              </a:spcBef>
            </a:pPr>
            <a:r>
              <a:rPr lang="en-US" sz="1600" b="1" dirty="0"/>
              <a:t>Tips for Recruiting Patients &amp; Families to Serve in Advisory Roles </a:t>
            </a:r>
            <a:r>
              <a:rPr lang="en-US" sz="1600" u="sng" dirty="0">
                <a:hlinkClick r:id="rId9"/>
              </a:rPr>
              <a:t>http://www.ipfcc.org/resources/Tips_For_Recruiting.pdf</a:t>
            </a:r>
            <a:endParaRPr lang="en-US" sz="1600" u="sng" dirty="0"/>
          </a:p>
          <a:p>
            <a:pPr marL="393192" indent="-342900">
              <a:lnSpc>
                <a:spcPct val="120000"/>
              </a:lnSpc>
              <a:spcBef>
                <a:spcPts val="0"/>
              </a:spcBef>
            </a:pPr>
            <a:r>
              <a:rPr lang="en-US" sz="1600" b="1" dirty="0"/>
              <a:t>Diverse Voices Matter: Improving Diversity in Patient &amp; Family Advisory Councils </a:t>
            </a:r>
            <a:r>
              <a:rPr lang="en-US" sz="1600" dirty="0">
                <a:solidFill>
                  <a:srgbClr val="FFC000"/>
                </a:solidFill>
                <a:hlinkClick r:id="rId10"/>
              </a:rPr>
              <a:t>https://www.ipfcc.org/resources/Diverse-Voices-Matter.pdf</a:t>
            </a:r>
            <a:endParaRPr lang="en-US" sz="1600" dirty="0">
              <a:solidFill>
                <a:srgbClr val="FFC000"/>
              </a:solidFill>
            </a:endParaRPr>
          </a:p>
          <a:p>
            <a:pPr marL="68580" indent="0">
              <a:buNone/>
            </a:pPr>
            <a:endParaRPr lang="en-US" sz="15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052368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7 Resources</a:t>
            </a:r>
          </a:p>
        </p:txBody>
      </p:sp>
      <p:sp>
        <p:nvSpPr>
          <p:cNvPr id="3" name="Content Placeholder 2"/>
          <p:cNvSpPr>
            <a:spLocks noGrp="1"/>
          </p:cNvSpPr>
          <p:nvPr>
            <p:ph idx="1"/>
          </p:nvPr>
        </p:nvSpPr>
        <p:spPr>
          <a:xfrm>
            <a:off x="838200" y="1219200"/>
            <a:ext cx="7696200" cy="4419600"/>
          </a:xfrm>
        </p:spPr>
        <p:txBody>
          <a:bodyPr>
            <a:noAutofit/>
          </a:bodyPr>
          <a:lstStyle/>
          <a:p>
            <a:pPr marL="393192" indent="-342900">
              <a:lnSpc>
                <a:spcPct val="120000"/>
              </a:lnSpc>
              <a:spcBef>
                <a:spcPts val="0"/>
              </a:spcBef>
            </a:pPr>
            <a:r>
              <a:rPr lang="en-US" sz="1600" b="1" dirty="0"/>
              <a:t>Wisconsin Board for People with Developmentally Disabilities </a:t>
            </a:r>
            <a:r>
              <a:rPr lang="en-US" sz="1600" dirty="0">
                <a:hlinkClick r:id="rId4"/>
              </a:rPr>
              <a:t>https://wi-bpdd.org/</a:t>
            </a:r>
            <a:endParaRPr lang="en-US" sz="1600" b="1" dirty="0"/>
          </a:p>
          <a:p>
            <a:pPr marL="393192" indent="-342900">
              <a:lnSpc>
                <a:spcPct val="120000"/>
              </a:lnSpc>
              <a:spcBef>
                <a:spcPts val="0"/>
              </a:spcBef>
            </a:pPr>
            <a:r>
              <a:rPr lang="en-US" sz="1600" b="1" dirty="0"/>
              <a:t>Guidelines for Exploring Interagency Opportunities </a:t>
            </a:r>
            <a:r>
              <a:rPr lang="en-US" sz="1600" b="1" dirty="0" err="1"/>
              <a:t>ACTion</a:t>
            </a:r>
            <a:r>
              <a:rPr lang="en-US" sz="1600" b="1" dirty="0"/>
              <a:t> Sheet </a:t>
            </a:r>
            <a:r>
              <a:rPr lang="en-US" sz="1600" u="sng" dirty="0">
                <a:hlinkClick r:id="rId5"/>
              </a:rPr>
              <a:t>http://www.pacer.org/Parent/php/PHP-c99.pdf</a:t>
            </a:r>
            <a:endParaRPr lang="en-US" sz="1600" dirty="0"/>
          </a:p>
          <a:p>
            <a:pPr marL="393192" indent="-342900">
              <a:lnSpc>
                <a:spcPct val="120000"/>
              </a:lnSpc>
              <a:spcBef>
                <a:spcPts val="0"/>
              </a:spcBef>
            </a:pPr>
            <a:r>
              <a:rPr lang="en-US" sz="1600" b="1" dirty="0"/>
              <a:t>From Experience to Influence: The Power of a Parent’s Story </a:t>
            </a:r>
            <a:r>
              <a:rPr lang="en-US" sz="1600" b="1" dirty="0" err="1"/>
              <a:t>ACTion</a:t>
            </a:r>
            <a:r>
              <a:rPr lang="en-US" sz="1600" b="1" dirty="0"/>
              <a:t> Sheet </a:t>
            </a:r>
            <a:r>
              <a:rPr lang="en-US" sz="1600" u="sng" dirty="0">
                <a:hlinkClick r:id="rId6"/>
              </a:rPr>
              <a:t>http://www.pacer.org/parent/php/php-c121.pdf</a:t>
            </a:r>
            <a:endParaRPr lang="en-US" sz="1600" u="sng" dirty="0"/>
          </a:p>
          <a:p>
            <a:pPr marL="393192" indent="-342900">
              <a:lnSpc>
                <a:spcPct val="120000"/>
              </a:lnSpc>
              <a:spcBef>
                <a:spcPts val="0"/>
              </a:spcBef>
            </a:pPr>
            <a:r>
              <a:rPr lang="en-US" sz="1600" b="1" dirty="0"/>
              <a:t>Five Top Tips for Engaging Families in Advisory Roles: Advice from a Family Leader </a:t>
            </a:r>
            <a:r>
              <a:rPr lang="en-US" sz="1600" dirty="0">
                <a:hlinkClick r:id="rId7"/>
              </a:rPr>
              <a:t>https://www.lpfch.org/publication/five-top-tips-engaging-families-advisory-roles-advice-family-leader</a:t>
            </a:r>
            <a:endParaRPr lang="en-US" sz="1600" dirty="0"/>
          </a:p>
          <a:p>
            <a:pPr marL="393192" indent="-342900">
              <a:lnSpc>
                <a:spcPct val="120000"/>
              </a:lnSpc>
              <a:spcBef>
                <a:spcPts val="0"/>
              </a:spcBef>
            </a:pPr>
            <a:r>
              <a:rPr lang="en-US" sz="1600" b="1" dirty="0"/>
              <a:t>National Association for Family, School, and Community Engagement </a:t>
            </a:r>
            <a:r>
              <a:rPr lang="en-US" sz="1600" dirty="0">
                <a:hlinkClick r:id="rId8"/>
              </a:rPr>
              <a:t>https://nafsce.org/page/About</a:t>
            </a:r>
            <a:endParaRPr lang="en-US" sz="1600" dirty="0"/>
          </a:p>
          <a:p>
            <a:pPr marL="393192" indent="-342900">
              <a:lnSpc>
                <a:spcPct val="120000"/>
              </a:lnSpc>
              <a:spcBef>
                <a:spcPts val="0"/>
              </a:spcBef>
            </a:pPr>
            <a:r>
              <a:rPr lang="en-US" sz="1600" b="1" dirty="0"/>
              <a:t>WI DPI Community of Practice Group on Assistive Technology </a:t>
            </a:r>
            <a:r>
              <a:rPr lang="en-US" sz="1600" dirty="0">
                <a:hlinkClick r:id="rId9"/>
              </a:rPr>
              <a:t>https://dpi.wi.gov/sped/educators/consultation/assistive-technology/at-forward</a:t>
            </a:r>
            <a:endParaRPr lang="en-US" sz="16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55773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28131178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8:</a:t>
            </a:r>
            <a:br>
              <a:rPr lang="en-US" dirty="0"/>
            </a:br>
            <a:r>
              <a:rPr lang="en-US" dirty="0"/>
              <a:t>Skills for Serving on Groups</a:t>
            </a:r>
          </a:p>
        </p:txBody>
      </p:sp>
      <p:sp>
        <p:nvSpPr>
          <p:cNvPr id="3" name="Text Placeholder 2"/>
          <p:cNvSpPr>
            <a:spLocks noGrp="1"/>
          </p:cNvSpPr>
          <p:nvPr>
            <p:ph type="body" idx="1"/>
          </p:nvPr>
        </p:nvSpPr>
        <p:spPr>
          <a:xfrm>
            <a:off x="1258645" y="2057400"/>
            <a:ext cx="6637467" cy="3730213"/>
          </a:xfrm>
        </p:spPr>
        <p:txBody>
          <a:bodyPr/>
          <a:lstStyle/>
          <a:p>
            <a:r>
              <a:rPr lang="en-US" dirty="0"/>
              <a:t>What skills will help me… </a:t>
            </a:r>
          </a:p>
          <a:p>
            <a:pPr marL="914400" indent="-223838">
              <a:buFont typeface="Arial" panose="020B0604020202020204" pitchFamily="34" charset="0"/>
              <a:buChar char="•"/>
            </a:pPr>
            <a:r>
              <a:rPr lang="en-US" dirty="0"/>
              <a:t>prepare for a meeting?</a:t>
            </a:r>
          </a:p>
          <a:p>
            <a:pPr marL="914400" indent="-223838">
              <a:buFont typeface="Arial" panose="020B0604020202020204" pitchFamily="34" charset="0"/>
              <a:buChar char="•"/>
            </a:pPr>
            <a:r>
              <a:rPr lang="en-US" dirty="0"/>
              <a:t>participate in a meeting?</a:t>
            </a:r>
          </a:p>
          <a:p>
            <a:pPr marL="914400" indent="-223838">
              <a:buFont typeface="Arial" panose="020B0604020202020204" pitchFamily="34" charset="0"/>
              <a:buChar char="•"/>
            </a:pPr>
            <a:r>
              <a:rPr lang="en-US" dirty="0"/>
              <a:t>follow-up after the meeting?</a:t>
            </a:r>
          </a:p>
          <a:p>
            <a:pPr marL="914400" indent="-223838">
              <a:buFont typeface="Arial" panose="020B0604020202020204" pitchFamily="34" charset="0"/>
              <a:buChar char="•"/>
            </a:pPr>
            <a:r>
              <a:rPr lang="en-US" dirty="0"/>
              <a:t>deal with conflict?</a:t>
            </a:r>
          </a:p>
          <a:p>
            <a:pPr marL="914400" indent="-223838">
              <a:buFont typeface="Arial" panose="020B0604020202020204" pitchFamily="34" charset="0"/>
              <a:buChar char="•"/>
            </a:pPr>
            <a:r>
              <a:rPr lang="en-US" dirty="0"/>
              <a:t>facilitate a meeting?</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275721" y="4594860"/>
            <a:ext cx="2080676" cy="1298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7164610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txBody>
          <a:bodyPr/>
          <a:lstStyle/>
          <a:p>
            <a:r>
              <a:rPr lang="en-US" dirty="0"/>
              <a:t>Prepare for a Meeting</a:t>
            </a:r>
          </a:p>
        </p:txBody>
      </p:sp>
      <p:sp>
        <p:nvSpPr>
          <p:cNvPr id="3" name="Content Placeholder 2"/>
          <p:cNvSpPr>
            <a:spLocks noGrp="1"/>
          </p:cNvSpPr>
          <p:nvPr>
            <p:ph idx="1"/>
          </p:nvPr>
        </p:nvSpPr>
        <p:spPr>
          <a:xfrm>
            <a:off x="914400" y="1828800"/>
            <a:ext cx="4023359" cy="4003829"/>
          </a:xfrm>
        </p:spPr>
        <p:txBody>
          <a:bodyPr>
            <a:normAutofit/>
          </a:bodyPr>
          <a:lstStyle/>
          <a:p>
            <a:pPr marL="68580" indent="0">
              <a:buClr>
                <a:srgbClr val="242492"/>
              </a:buClr>
              <a:buSzPct val="65000"/>
              <a:buNone/>
            </a:pPr>
            <a:r>
              <a:rPr lang="en-US" sz="2600" dirty="0"/>
              <a:t>Tips:</a:t>
            </a:r>
          </a:p>
          <a:p>
            <a:pPr>
              <a:buClr>
                <a:srgbClr val="242492"/>
              </a:buClr>
              <a:buSzPct val="65000"/>
            </a:pPr>
            <a:r>
              <a:rPr lang="en-US" dirty="0"/>
              <a:t>Keep a calendar</a:t>
            </a:r>
          </a:p>
          <a:p>
            <a:pPr>
              <a:buClr>
                <a:srgbClr val="242492"/>
              </a:buClr>
              <a:buSzPct val="65000"/>
            </a:pPr>
            <a:r>
              <a:rPr lang="en-US" dirty="0"/>
              <a:t>Read the agenda &amp; additional items</a:t>
            </a:r>
          </a:p>
          <a:p>
            <a:pPr>
              <a:buClr>
                <a:srgbClr val="242492"/>
              </a:buClr>
              <a:buSzPct val="65000"/>
            </a:pPr>
            <a:r>
              <a:rPr lang="en-US" dirty="0"/>
              <a:t>Review past meeting minutes</a:t>
            </a:r>
          </a:p>
          <a:p>
            <a:pPr>
              <a:buClr>
                <a:srgbClr val="242492"/>
              </a:buClr>
              <a:buSzPct val="65000"/>
            </a:pPr>
            <a:r>
              <a:rPr lang="en-US" dirty="0"/>
              <a:t>Organize your thoughts</a:t>
            </a:r>
          </a:p>
          <a:p>
            <a:pPr>
              <a:buClr>
                <a:srgbClr val="242492"/>
              </a:buClr>
              <a:buSzPct val="65000"/>
            </a:pPr>
            <a:r>
              <a:rPr lang="en-US" dirty="0"/>
              <a:t>Keep learning</a:t>
            </a:r>
          </a:p>
          <a:p>
            <a:pPr marL="685800" lvl="2" indent="0">
              <a:buClr>
                <a:srgbClr val="242492"/>
              </a:buClr>
              <a:buSzPct val="65000"/>
              <a:buNone/>
            </a:pPr>
            <a:endParaRPr lang="en-US" dirty="0">
              <a:solidFill>
                <a:srgbClr val="000000"/>
              </a:solidFill>
              <a:latin typeface="Tahoma"/>
            </a:endParaRPr>
          </a:p>
          <a:p>
            <a:pPr lvl="3">
              <a:buClr>
                <a:srgbClr val="242492"/>
              </a:buClr>
              <a:buSzPct val="65000"/>
              <a:buFont typeface="Wingdings" pitchFamily="2" charset="2"/>
              <a:buChar char="n"/>
            </a:pPr>
            <a:endParaRPr lang="en-US" dirty="0">
              <a:solidFill>
                <a:srgbClr val="000000"/>
              </a:solidFill>
              <a:latin typeface="Tahoma"/>
            </a:endParaRPr>
          </a:p>
          <a:p>
            <a:pPr lvl="0"/>
            <a:endParaRPr lang="en-US" dirty="0">
              <a:latin typeface="Tahoma"/>
              <a:cs typeface="Arial"/>
            </a:endParaRP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486400" y="1752600"/>
            <a:ext cx="2606040" cy="30930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extLst>
      <p:ext uri="{BB962C8B-B14F-4D97-AF65-F5344CB8AC3E}">
        <p14:creationId xmlns:p14="http://schemas.microsoft.com/office/powerpoint/2010/main" val="5541163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970679" cy="914400"/>
          </a:xfrm>
        </p:spPr>
        <p:txBody>
          <a:bodyPr>
            <a:normAutofit/>
          </a:bodyPr>
          <a:lstStyle/>
          <a:p>
            <a:r>
              <a:rPr lang="en-US" dirty="0"/>
              <a:t>Participate in a Meeting</a:t>
            </a:r>
          </a:p>
        </p:txBody>
      </p:sp>
      <p:sp>
        <p:nvSpPr>
          <p:cNvPr id="3" name="Content Placeholder 2"/>
          <p:cNvSpPr>
            <a:spLocks noGrp="1"/>
          </p:cNvSpPr>
          <p:nvPr>
            <p:ph idx="1"/>
          </p:nvPr>
        </p:nvSpPr>
        <p:spPr>
          <a:xfrm>
            <a:off x="1043492" y="1676400"/>
            <a:ext cx="5890708" cy="4156229"/>
          </a:xfrm>
        </p:spPr>
        <p:txBody>
          <a:bodyPr>
            <a:normAutofit fontScale="92500" lnSpcReduction="10000"/>
          </a:bodyPr>
          <a:lstStyle/>
          <a:p>
            <a:pPr>
              <a:buClr>
                <a:srgbClr val="242492"/>
              </a:buClr>
              <a:buSzPct val="65000"/>
            </a:pPr>
            <a:r>
              <a:rPr lang="en-US" sz="2600" dirty="0"/>
              <a:t>Attend all meetings</a:t>
            </a:r>
          </a:p>
          <a:p>
            <a:pPr lvl="1">
              <a:lnSpc>
                <a:spcPct val="110000"/>
              </a:lnSpc>
              <a:buClr>
                <a:srgbClr val="242492"/>
              </a:buClr>
              <a:buSzPct val="65000"/>
            </a:pPr>
            <a:r>
              <a:rPr lang="en-US" sz="2400" i="1" dirty="0"/>
              <a:t>If unable to attend:</a:t>
            </a:r>
          </a:p>
          <a:p>
            <a:pPr lvl="2">
              <a:lnSpc>
                <a:spcPct val="110000"/>
              </a:lnSpc>
              <a:spcBef>
                <a:spcPts val="0"/>
              </a:spcBef>
              <a:buClr>
                <a:srgbClr val="242492"/>
              </a:buClr>
              <a:buSzPct val="65000"/>
            </a:pPr>
            <a:r>
              <a:rPr lang="en-US" sz="2400" i="1" dirty="0"/>
              <a:t>Let leader know ahead of time</a:t>
            </a:r>
          </a:p>
          <a:p>
            <a:pPr lvl="2">
              <a:lnSpc>
                <a:spcPct val="110000"/>
              </a:lnSpc>
              <a:spcBef>
                <a:spcPts val="0"/>
              </a:spcBef>
              <a:buClr>
                <a:srgbClr val="242492"/>
              </a:buClr>
              <a:buSzPct val="65000"/>
            </a:pPr>
            <a:r>
              <a:rPr lang="en-US" sz="2400" i="1" dirty="0"/>
              <a:t>Make sure to get notes or meeting minutes</a:t>
            </a:r>
          </a:p>
          <a:p>
            <a:pPr>
              <a:buClr>
                <a:srgbClr val="242492"/>
              </a:buClr>
              <a:buSzPct val="65000"/>
            </a:pPr>
            <a:r>
              <a:rPr lang="en-US" sz="2600" dirty="0"/>
              <a:t>Take and keep notes</a:t>
            </a:r>
          </a:p>
          <a:p>
            <a:pPr>
              <a:buClr>
                <a:srgbClr val="242492"/>
              </a:buClr>
              <a:buSzPct val="65000"/>
            </a:pPr>
            <a:r>
              <a:rPr lang="en-US" sz="2600" dirty="0"/>
              <a:t>Learn the lingo</a:t>
            </a:r>
          </a:p>
          <a:p>
            <a:pPr>
              <a:buClr>
                <a:srgbClr val="242492"/>
              </a:buClr>
              <a:buSzPct val="65000"/>
            </a:pPr>
            <a:r>
              <a:rPr lang="en-US" sz="2600" dirty="0"/>
              <a:t>Try new roles</a:t>
            </a:r>
          </a:p>
          <a:p>
            <a:pPr>
              <a:buClr>
                <a:srgbClr val="242492"/>
              </a:buClr>
              <a:buSzPct val="65000"/>
            </a:pPr>
            <a:r>
              <a:rPr lang="en-US" sz="2600" dirty="0"/>
              <a:t>Be a mentor</a:t>
            </a:r>
          </a:p>
          <a:p>
            <a:pPr>
              <a:buClr>
                <a:srgbClr val="242492"/>
              </a:buClr>
              <a:buSzPct val="65000"/>
            </a:pPr>
            <a:r>
              <a:rPr lang="en-US" sz="2600" dirty="0"/>
              <a:t>Listen for understanding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34940" y="3337560"/>
            <a:ext cx="2628900" cy="2133600"/>
          </a:xfrm>
          <a:prstGeom prst="rect">
            <a:avLst/>
          </a:prstGeom>
        </p:spPr>
      </p:pic>
    </p:spTree>
    <p:custDataLst>
      <p:tags r:id="rId1"/>
    </p:custDataLst>
    <p:extLst>
      <p:ext uri="{BB962C8B-B14F-4D97-AF65-F5344CB8AC3E}">
        <p14:creationId xmlns:p14="http://schemas.microsoft.com/office/powerpoint/2010/main" val="21147263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after a Meeting</a:t>
            </a:r>
          </a:p>
        </p:txBody>
      </p:sp>
      <p:sp>
        <p:nvSpPr>
          <p:cNvPr id="3" name="Content Placeholder 2"/>
          <p:cNvSpPr>
            <a:spLocks noGrp="1"/>
          </p:cNvSpPr>
          <p:nvPr>
            <p:ph idx="1"/>
          </p:nvPr>
        </p:nvSpPr>
        <p:spPr>
          <a:xfrm>
            <a:off x="1066800" y="1828800"/>
            <a:ext cx="3810000" cy="4003829"/>
          </a:xfrm>
        </p:spPr>
        <p:txBody>
          <a:bodyPr>
            <a:normAutofit fontScale="92500" lnSpcReduction="10000"/>
          </a:bodyPr>
          <a:lstStyle/>
          <a:p>
            <a:pPr marL="68580" indent="0">
              <a:buClr>
                <a:srgbClr val="242492"/>
              </a:buClr>
              <a:buSzPct val="65000"/>
              <a:buNone/>
            </a:pPr>
            <a:r>
              <a:rPr lang="en-US" sz="2600" dirty="0"/>
              <a:t>Tips:</a:t>
            </a:r>
          </a:p>
          <a:p>
            <a:pPr>
              <a:buSzPct val="65000"/>
            </a:pPr>
            <a:r>
              <a:rPr lang="en-US" dirty="0"/>
              <a:t>Refer to your notes</a:t>
            </a:r>
          </a:p>
          <a:p>
            <a:pPr>
              <a:buSzPct val="65000"/>
            </a:pPr>
            <a:r>
              <a:rPr lang="en-US" dirty="0"/>
              <a:t>Stay organized</a:t>
            </a:r>
          </a:p>
          <a:p>
            <a:pPr>
              <a:buSzPct val="65000"/>
            </a:pPr>
            <a:r>
              <a:rPr lang="en-US" dirty="0"/>
              <a:t>Use technology</a:t>
            </a:r>
          </a:p>
          <a:p>
            <a:pPr>
              <a:buSzPct val="65000"/>
            </a:pPr>
            <a:r>
              <a:rPr lang="en-US" dirty="0"/>
              <a:t>Review written guidance </a:t>
            </a:r>
          </a:p>
          <a:p>
            <a:pPr>
              <a:buSzPct val="65000"/>
            </a:pPr>
            <a:r>
              <a:rPr lang="en-US" dirty="0"/>
              <a:t>Reflect on what was learned</a:t>
            </a:r>
          </a:p>
          <a:p>
            <a:pPr>
              <a:buSzPct val="65000"/>
            </a:pPr>
            <a:r>
              <a:rPr lang="en-US" dirty="0"/>
              <a:t>Connect with mentor</a:t>
            </a:r>
          </a:p>
          <a:p>
            <a:pPr>
              <a:buSzPct val="65000"/>
            </a:pPr>
            <a:r>
              <a:rPr lang="en-US" dirty="0"/>
              <a:t>Review data</a:t>
            </a:r>
          </a:p>
          <a:p>
            <a:pPr>
              <a:buSzPct val="65000"/>
            </a:pPr>
            <a:r>
              <a:rPr lang="en-US" dirty="0"/>
              <a:t>Keep learning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819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653137" y="2438400"/>
            <a:ext cx="3416444" cy="261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192584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Conflict</a:t>
            </a:r>
          </a:p>
        </p:txBody>
      </p:sp>
      <p:sp>
        <p:nvSpPr>
          <p:cNvPr id="3" name="Content Placeholder 2"/>
          <p:cNvSpPr>
            <a:spLocks noGrp="1"/>
          </p:cNvSpPr>
          <p:nvPr>
            <p:ph idx="1"/>
          </p:nvPr>
        </p:nvSpPr>
        <p:spPr>
          <a:xfrm>
            <a:off x="1043492" y="1447800"/>
            <a:ext cx="4442908" cy="4572000"/>
          </a:xfrm>
        </p:spPr>
        <p:txBody>
          <a:bodyPr>
            <a:normAutofit lnSpcReduction="10000"/>
          </a:bodyPr>
          <a:lstStyle/>
          <a:p>
            <a:pPr marL="68580" indent="0">
              <a:buSzPct val="81000"/>
              <a:buNone/>
            </a:pPr>
            <a:r>
              <a:rPr lang="en-US" sz="2600" dirty="0"/>
              <a:t>Tips:</a:t>
            </a:r>
          </a:p>
          <a:p>
            <a:pPr>
              <a:buSzPct val="81000"/>
              <a:buFont typeface="Wingdings" panose="05000000000000000000" pitchFamily="2" charset="2"/>
              <a:buChar char="§"/>
            </a:pPr>
            <a:r>
              <a:rPr lang="en-US" dirty="0"/>
              <a:t>Keep an open mind</a:t>
            </a:r>
          </a:p>
          <a:p>
            <a:pPr>
              <a:buSzPct val="81000"/>
              <a:buFont typeface="Wingdings" panose="05000000000000000000" pitchFamily="2" charset="2"/>
              <a:buChar char="§"/>
            </a:pPr>
            <a:r>
              <a:rPr lang="en-US" dirty="0"/>
              <a:t>Use “I” statements</a:t>
            </a:r>
          </a:p>
          <a:p>
            <a:pPr>
              <a:buSzPct val="81000"/>
              <a:buFont typeface="Wingdings" panose="05000000000000000000" pitchFamily="2" charset="2"/>
              <a:buChar char="§"/>
            </a:pPr>
            <a:r>
              <a:rPr lang="en-US" dirty="0"/>
              <a:t>Don’t take things personally</a:t>
            </a:r>
          </a:p>
          <a:p>
            <a:pPr>
              <a:buSzPct val="81000"/>
              <a:buFont typeface="Wingdings" panose="05000000000000000000" pitchFamily="2" charset="2"/>
              <a:buChar char="§"/>
            </a:pPr>
            <a:r>
              <a:rPr lang="en-US" dirty="0"/>
              <a:t>Ask questions</a:t>
            </a:r>
          </a:p>
          <a:p>
            <a:pPr>
              <a:buSzPct val="81000"/>
              <a:buFont typeface="Wingdings" panose="05000000000000000000" pitchFamily="2" charset="2"/>
              <a:buChar char="§"/>
            </a:pPr>
            <a:r>
              <a:rPr lang="en-US" dirty="0"/>
              <a:t>Stay focused on the topic</a:t>
            </a:r>
          </a:p>
          <a:p>
            <a:pPr>
              <a:buSzPct val="81000"/>
              <a:buFont typeface="Wingdings" panose="05000000000000000000" pitchFamily="2" charset="2"/>
              <a:buChar char="§"/>
            </a:pPr>
            <a:r>
              <a:rPr lang="en-US" dirty="0"/>
              <a:t>Focus on solutions</a:t>
            </a:r>
          </a:p>
          <a:p>
            <a:pPr>
              <a:buSzPct val="81000"/>
              <a:buFont typeface="Wingdings" panose="05000000000000000000" pitchFamily="2" charset="2"/>
              <a:buChar char="§"/>
            </a:pPr>
            <a:r>
              <a:rPr lang="en-US" dirty="0"/>
              <a:t>Take a break</a:t>
            </a:r>
          </a:p>
          <a:p>
            <a:pPr>
              <a:buSzPct val="81000"/>
              <a:buFont typeface="Wingdings" panose="05000000000000000000" pitchFamily="2" charset="2"/>
              <a:buChar char="§"/>
            </a:pPr>
            <a:r>
              <a:rPr lang="en-US" dirty="0"/>
              <a:t>Remember the group’s purpose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08630"/>
            <a:ext cx="2819083" cy="353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89182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Conflict</a:t>
            </a:r>
          </a:p>
        </p:txBody>
      </p:sp>
      <p:sp>
        <p:nvSpPr>
          <p:cNvPr id="3" name="Content Placeholder 2"/>
          <p:cNvSpPr>
            <a:spLocks noGrp="1"/>
          </p:cNvSpPr>
          <p:nvPr>
            <p:ph idx="1"/>
          </p:nvPr>
        </p:nvSpPr>
        <p:spPr>
          <a:xfrm>
            <a:off x="4038600" y="1524000"/>
            <a:ext cx="4267200" cy="4156229"/>
          </a:xfrm>
        </p:spPr>
        <p:txBody>
          <a:bodyPr>
            <a:noAutofit/>
          </a:bodyPr>
          <a:lstStyle/>
          <a:p>
            <a:pPr marL="68580" indent="0">
              <a:buNone/>
            </a:pPr>
            <a:r>
              <a:rPr lang="en-US" dirty="0"/>
              <a:t>Tips:</a:t>
            </a:r>
          </a:p>
          <a:p>
            <a:pPr>
              <a:buFont typeface="Wingdings" panose="05000000000000000000" pitchFamily="2" charset="2"/>
              <a:buChar char="§"/>
            </a:pPr>
            <a:r>
              <a:rPr lang="en-US" dirty="0"/>
              <a:t>Pay attention to interests</a:t>
            </a:r>
          </a:p>
          <a:p>
            <a:pPr>
              <a:buFont typeface="Wingdings" panose="05000000000000000000" pitchFamily="2" charset="2"/>
              <a:buChar char="§"/>
            </a:pPr>
            <a:r>
              <a:rPr lang="en-US" dirty="0"/>
              <a:t>Listen first; talk second</a:t>
            </a:r>
          </a:p>
          <a:p>
            <a:pPr>
              <a:buFont typeface="Wingdings" panose="05000000000000000000" pitchFamily="2" charset="2"/>
              <a:buChar char="§"/>
            </a:pPr>
            <a:r>
              <a:rPr lang="en-US" dirty="0"/>
              <a:t>Good relationships are a priority</a:t>
            </a:r>
          </a:p>
          <a:p>
            <a:pPr>
              <a:buFont typeface="Wingdings" panose="05000000000000000000" pitchFamily="2" charset="2"/>
              <a:buChar char="§"/>
            </a:pPr>
            <a:r>
              <a:rPr lang="en-US" dirty="0"/>
              <a:t>Keep people and problems separate</a:t>
            </a:r>
          </a:p>
          <a:p>
            <a:pPr>
              <a:buFont typeface="Wingdings" panose="05000000000000000000" pitchFamily="2" charset="2"/>
              <a:buChar char="§"/>
            </a:pPr>
            <a:r>
              <a:rPr lang="en-US" dirty="0"/>
              <a:t>Set out the facts</a:t>
            </a:r>
          </a:p>
          <a:p>
            <a:pPr>
              <a:buFont typeface="Wingdings" panose="05000000000000000000" pitchFamily="2" charset="2"/>
              <a:buChar char="§"/>
            </a:pPr>
            <a:r>
              <a:rPr lang="en-US" dirty="0"/>
              <a:t>Explore options together</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2878666" cy="20581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320826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
        <p:nvSpPr>
          <p:cNvPr id="2" name="Title 1"/>
          <p:cNvSpPr>
            <a:spLocks noGrp="1"/>
          </p:cNvSpPr>
          <p:nvPr>
            <p:ph type="title"/>
          </p:nvPr>
        </p:nvSpPr>
        <p:spPr>
          <a:xfrm>
            <a:off x="1143000" y="838200"/>
            <a:ext cx="4724400" cy="685800"/>
          </a:xfrm>
          <a:solidFill>
            <a:srgbClr val="FFFFFF">
              <a:alpha val="60000"/>
            </a:srgbClr>
          </a:solidFill>
        </p:spPr>
        <p:txBody>
          <a:bodyPr>
            <a:normAutofit/>
          </a:bodyPr>
          <a:lstStyle/>
          <a:p>
            <a:r>
              <a:rPr lang="en-US" dirty="0"/>
              <a:t>Facilitate a Meeting</a:t>
            </a:r>
          </a:p>
        </p:txBody>
      </p:sp>
      <p:sp>
        <p:nvSpPr>
          <p:cNvPr id="3" name="Content Placeholder 2"/>
          <p:cNvSpPr>
            <a:spLocks noGrp="1"/>
          </p:cNvSpPr>
          <p:nvPr>
            <p:ph idx="1"/>
          </p:nvPr>
        </p:nvSpPr>
        <p:spPr>
          <a:xfrm>
            <a:off x="1043492" y="1790700"/>
            <a:ext cx="7033708" cy="4041929"/>
          </a:xfrm>
          <a:solidFill>
            <a:srgbClr val="FFFFFF">
              <a:alpha val="60000"/>
            </a:srgbClr>
          </a:solidFill>
        </p:spPr>
        <p:txBody>
          <a:bodyPr>
            <a:normAutofit lnSpcReduction="10000"/>
          </a:bodyPr>
          <a:lstStyle/>
          <a:p>
            <a:pPr marL="0" lvl="0" indent="0">
              <a:buSzPct val="65000"/>
              <a:buNone/>
            </a:pPr>
            <a:r>
              <a:rPr lang="en-US" b="1" dirty="0"/>
              <a:t>Common strategies for good facilitation:</a:t>
            </a:r>
          </a:p>
          <a:p>
            <a:pPr lvl="1">
              <a:buSzPct val="65000"/>
            </a:pPr>
            <a:r>
              <a:rPr lang="en-US" sz="2400" dirty="0"/>
              <a:t>Makes everyone feel comfortable, welcomed, and valued</a:t>
            </a:r>
          </a:p>
          <a:p>
            <a:pPr lvl="1">
              <a:buSzPct val="65000"/>
            </a:pPr>
            <a:r>
              <a:rPr lang="en-US" sz="2400" dirty="0"/>
              <a:t>Encourages participation</a:t>
            </a:r>
          </a:p>
          <a:p>
            <a:pPr lvl="1">
              <a:buSzPct val="65000"/>
            </a:pPr>
            <a:r>
              <a:rPr lang="en-US" sz="2400" dirty="0"/>
              <a:t>Prevents and manages conflict</a:t>
            </a:r>
          </a:p>
          <a:p>
            <a:pPr lvl="1">
              <a:buSzPct val="65000"/>
            </a:pPr>
            <a:r>
              <a:rPr lang="en-US" sz="2400" dirty="0"/>
              <a:t>Listens and observes</a:t>
            </a:r>
          </a:p>
          <a:p>
            <a:pPr lvl="1">
              <a:buSzPct val="65000"/>
            </a:pPr>
            <a:r>
              <a:rPr lang="en-US" sz="2400" dirty="0"/>
              <a:t>Clarifies group discussions</a:t>
            </a:r>
          </a:p>
          <a:p>
            <a:pPr lvl="1">
              <a:buSzPct val="65000"/>
            </a:pPr>
            <a:r>
              <a:rPr lang="en-US" sz="2400" dirty="0"/>
              <a:t>Supports quality decisions</a:t>
            </a:r>
          </a:p>
          <a:p>
            <a:pPr lvl="1">
              <a:buSzPct val="65000"/>
            </a:pPr>
            <a:r>
              <a:rPr lang="en-US" sz="2400" dirty="0"/>
              <a:t>Ensures outcome-based meetings</a:t>
            </a:r>
          </a:p>
          <a:p>
            <a:pPr lvl="1">
              <a:buSzPct val="65000"/>
            </a:pPr>
            <a:r>
              <a:rPr lang="en-US" sz="2400" dirty="0"/>
              <a:t>Recognizes and appreciates contribution</a:t>
            </a:r>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868053"/>
            <a:ext cx="323088" cy="316992"/>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850571" y="5868053"/>
            <a:ext cx="210770" cy="267769"/>
          </a:xfrm>
          <a:prstGeom prst="rect">
            <a:avLst/>
          </a:prstGeom>
        </p:spPr>
      </p:pic>
    </p:spTree>
    <p:custDataLst>
      <p:tags r:id="rId1"/>
    </p:custDataLst>
    <p:extLst>
      <p:ext uri="{BB962C8B-B14F-4D97-AF65-F5344CB8AC3E}">
        <p14:creationId xmlns:p14="http://schemas.microsoft.com/office/powerpoint/2010/main" val="36063022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400" b="1" dirty="0"/>
              <a:t>Meeting Preparation: Lead Effective Meetings </a:t>
            </a:r>
            <a:r>
              <a:rPr lang="en-US" sz="2400" dirty="0"/>
              <a:t>(video-6:24) </a:t>
            </a:r>
            <a:r>
              <a:rPr lang="en-US" sz="2400" dirty="0">
                <a:hlinkClick r:id="rId4"/>
              </a:rPr>
              <a:t>https://www.youtube.com/watch?v=itdYBXrJm-8</a:t>
            </a:r>
            <a:endParaRPr lang="en-US" sz="2400" dirty="0"/>
          </a:p>
          <a:p>
            <a:pPr marL="393192" indent="-342900">
              <a:lnSpc>
                <a:spcPct val="120000"/>
              </a:lnSpc>
              <a:spcBef>
                <a:spcPts val="0"/>
              </a:spcBef>
            </a:pPr>
            <a:r>
              <a:rPr lang="en-US" sz="2400" b="1" dirty="0"/>
              <a:t>Meeting Facilitation Tips: How to Facilitate Your 1</a:t>
            </a:r>
            <a:r>
              <a:rPr lang="en-US" sz="2400" b="1" baseline="30000" dirty="0"/>
              <a:t>st</a:t>
            </a:r>
            <a:r>
              <a:rPr lang="en-US" sz="2400" b="1" dirty="0"/>
              <a:t> Meeting </a:t>
            </a:r>
            <a:r>
              <a:rPr lang="en-US" sz="2400" dirty="0"/>
              <a:t>(video-6:07)</a:t>
            </a:r>
            <a:r>
              <a:rPr lang="en-US" sz="2400" u="sng" dirty="0">
                <a:hlinkClick r:id="rId5"/>
              </a:rPr>
              <a:t> </a:t>
            </a:r>
            <a:r>
              <a:rPr lang="en-US" sz="2400" b="1" u="sng" dirty="0">
                <a:hlinkClick r:id="rId5"/>
              </a:rPr>
              <a:t>https://www.youtube.com/watch?v=oPZJQ-Mhwq0</a:t>
            </a:r>
            <a:endParaRPr lang="en-US" sz="2400" b="1" u="sng" dirty="0"/>
          </a:p>
          <a:p>
            <a:pPr marL="393192" indent="-342900">
              <a:lnSpc>
                <a:spcPct val="120000"/>
              </a:lnSpc>
              <a:spcBef>
                <a:spcPts val="0"/>
              </a:spcBef>
            </a:pPr>
            <a:r>
              <a:rPr lang="en-US" sz="2400" b="1" dirty="0"/>
              <a:t>Applying Results-Based Facilitation in Virtual Settings (Annie E. Casey Foundation)</a:t>
            </a:r>
            <a:r>
              <a:rPr lang="en-US" sz="2400" dirty="0"/>
              <a:t> </a:t>
            </a:r>
            <a:r>
              <a:rPr lang="en-US" sz="2400" dirty="0">
                <a:hlinkClick r:id="rId6"/>
              </a:rPr>
              <a:t>https://www.aecf.org/blog/applying-results-based-facilitation-skills-in-virtual-meetings</a:t>
            </a:r>
            <a:endParaRPr lang="en-US" sz="2400" dirty="0"/>
          </a:p>
          <a:p>
            <a:pPr marL="393192" indent="-342900">
              <a:lnSpc>
                <a:spcPct val="120000"/>
              </a:lnSpc>
              <a:spcBef>
                <a:spcPts val="0"/>
              </a:spcBef>
            </a:pPr>
            <a:r>
              <a:rPr lang="en-US" sz="2400" b="1" dirty="0"/>
              <a:t>Virtual Meetings Etiquette-Do’s &amp; Don’ts </a:t>
            </a:r>
            <a:r>
              <a:rPr lang="en-US" sz="2400" dirty="0"/>
              <a:t>(video-7:56) </a:t>
            </a:r>
            <a:r>
              <a:rPr lang="en-US" sz="2400" dirty="0">
                <a:hlinkClick r:id="rId7"/>
              </a:rPr>
              <a:t>https://www.youtube.com/watch?v=HYUVXQfaVp0</a:t>
            </a:r>
            <a:endParaRPr lang="en-US" sz="2400" dirty="0"/>
          </a:p>
          <a:p>
            <a:pPr marL="393192" indent="-342900">
              <a:lnSpc>
                <a:spcPct val="120000"/>
              </a:lnSpc>
              <a:spcBef>
                <a:spcPts val="0"/>
              </a:spcBef>
            </a:pPr>
            <a:r>
              <a:rPr lang="en-US" sz="2400" b="1" dirty="0"/>
              <a:t>Developing Facilitation Skills Toolkit </a:t>
            </a:r>
            <a:r>
              <a:rPr lang="en-US" sz="2400" u="sng" dirty="0">
                <a:hlinkClick r:id="rId8"/>
              </a:rPr>
              <a:t>http://ctb.ku.edu/en/tablecontents/sub_section_main_1154.aspx</a:t>
            </a:r>
            <a:endParaRPr lang="en-US" sz="2400" dirty="0"/>
          </a:p>
          <a:p>
            <a:pPr marL="393192" indent="-342900">
              <a:lnSpc>
                <a:spcPct val="120000"/>
              </a:lnSpc>
              <a:spcBef>
                <a:spcPts val="0"/>
              </a:spcBef>
            </a:pPr>
            <a:r>
              <a:rPr lang="en-US" sz="2400" b="1" dirty="0"/>
              <a:t>Planning and Structuring Effective Meetings - Skills You Need </a:t>
            </a:r>
            <a:r>
              <a:rPr lang="en-US" sz="2400" u="sng" dirty="0">
                <a:hlinkClick r:id="rId9"/>
              </a:rPr>
              <a:t>http://www.skillsyouneed.com/ips/meetings.html</a:t>
            </a:r>
            <a:endParaRPr lang="en-US" sz="2400" dirty="0"/>
          </a:p>
          <a:p>
            <a:pPr marL="393192" indent="-342900">
              <a:lnSpc>
                <a:spcPct val="120000"/>
              </a:lnSpc>
              <a:spcBef>
                <a:spcPts val="0"/>
              </a:spcBef>
            </a:pPr>
            <a:r>
              <a:rPr lang="en-US" sz="2400" b="1" dirty="0"/>
              <a:t>Forming, Storming, Norming, and Performing: Model for Nurturing a Team to High Performance </a:t>
            </a:r>
            <a:r>
              <a:rPr lang="en-US" sz="2400" dirty="0"/>
              <a:t>(incl. video-1:58)</a:t>
            </a:r>
            <a:r>
              <a:rPr lang="en-US" sz="2400" b="1" u="sng" dirty="0">
                <a:hlinkClick r:id="rId10"/>
              </a:rPr>
              <a:t> </a:t>
            </a:r>
            <a:r>
              <a:rPr lang="en-US" sz="2400" u="sng" dirty="0">
                <a:hlinkClick r:id="rId10"/>
              </a:rPr>
              <a:t>http://www.mindtools.com/pages/article/newLDR_86.htm</a:t>
            </a:r>
            <a:endParaRPr lang="en-US" sz="2000" b="1" dirty="0"/>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6693110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400" b="1" dirty="0"/>
              <a:t>Conflict Resolution: Using the Interest-based Rational Approach </a:t>
            </a:r>
            <a:r>
              <a:rPr lang="en-US" sz="2400" dirty="0"/>
              <a:t>(incl. video-2:57)</a:t>
            </a:r>
            <a:r>
              <a:rPr lang="en-US" sz="2400" u="sng" dirty="0">
                <a:hlinkClick r:id="rId4"/>
              </a:rPr>
              <a:t> http://www.mindtools.com/pages/article/newLDR_81.htm</a:t>
            </a:r>
            <a:endParaRPr lang="en-US" sz="2400" dirty="0"/>
          </a:p>
          <a:p>
            <a:pPr marL="393192" indent="-342900">
              <a:lnSpc>
                <a:spcPct val="120000"/>
              </a:lnSpc>
              <a:spcBef>
                <a:spcPts val="0"/>
              </a:spcBef>
            </a:pPr>
            <a:r>
              <a:rPr lang="en-US" sz="2400" b="1" dirty="0"/>
              <a:t>When Conflict Arises: Working with Emotion </a:t>
            </a:r>
            <a:r>
              <a:rPr lang="en-US" sz="2400" dirty="0"/>
              <a:t>(video-16:21) </a:t>
            </a:r>
            <a:r>
              <a:rPr lang="en-US" sz="2400" dirty="0">
                <a:hlinkClick r:id="rId5"/>
              </a:rPr>
              <a:t>https://www.wsems.us/multimedia/videos/when-conflict-arises/</a:t>
            </a:r>
            <a:endParaRPr lang="en-US" sz="2400" dirty="0"/>
          </a:p>
          <a:p>
            <a:pPr marL="393192" indent="-342900">
              <a:lnSpc>
                <a:spcPct val="120000"/>
              </a:lnSpc>
              <a:spcBef>
                <a:spcPts val="0"/>
              </a:spcBef>
            </a:pPr>
            <a:r>
              <a:rPr lang="en-US" sz="2400" b="1" dirty="0">
                <a:cs typeface="Calibri" panose="020F0502020204030204" pitchFamily="34" charset="0"/>
              </a:rPr>
              <a:t>Handling Disagreements Productively </a:t>
            </a:r>
            <a:r>
              <a:rPr lang="en-US" sz="2400" dirty="0">
                <a:cs typeface="Calibri" panose="020F0502020204030204" pitchFamily="34" charset="0"/>
                <a:hlinkClick r:id="rId6"/>
              </a:rPr>
              <a:t>http://parents-teachers.com/lib/Disagreements_Between_Parents_And_Teachers_-_Handling_Them_Productively/</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The Big Bang Theory on Active Listening </a:t>
            </a:r>
            <a:r>
              <a:rPr lang="en-US" sz="2400" dirty="0">
                <a:cs typeface="Calibri" panose="020F0502020204030204" pitchFamily="34" charset="0"/>
              </a:rPr>
              <a:t>(video-1:55) </a:t>
            </a:r>
            <a:r>
              <a:rPr lang="en-US" sz="2400" dirty="0">
                <a:cs typeface="Calibri" panose="020F0502020204030204" pitchFamily="34" charset="0"/>
                <a:hlinkClick r:id="rId7"/>
              </a:rPr>
              <a:t>https://www.youtube.com/watch?v=3_dAkDsBQyk</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5 Ways to Listen Better</a:t>
            </a:r>
            <a:r>
              <a:rPr lang="en-US" sz="2400" dirty="0">
                <a:cs typeface="Calibri" panose="020F0502020204030204" pitchFamily="34" charset="0"/>
              </a:rPr>
              <a:t>(TED Talk video-7:51) </a:t>
            </a:r>
            <a:r>
              <a:rPr lang="en-US" sz="2400" dirty="0">
                <a:cs typeface="Calibri" panose="020F0502020204030204" pitchFamily="34" charset="0"/>
                <a:hlinkClick r:id="rId8"/>
              </a:rPr>
              <a:t>https://www.youtube.com/watch?v=cSohjlYQI2A</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Listening Skills </a:t>
            </a:r>
            <a:r>
              <a:rPr lang="en-US" sz="2400" dirty="0">
                <a:cs typeface="Calibri" panose="020F0502020204030204" pitchFamily="34" charset="0"/>
              </a:rPr>
              <a:t>(video-7:48) </a:t>
            </a:r>
            <a:r>
              <a:rPr lang="en-US" sz="2400" dirty="0">
                <a:cs typeface="Calibri" panose="020F0502020204030204" pitchFamily="34" charset="0"/>
                <a:hlinkClick r:id="rId9"/>
              </a:rPr>
              <a:t>https://www.youtube.com/watch?v=B8EJVcRJSXo</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Communicate - Paraphrasing </a:t>
            </a:r>
            <a:r>
              <a:rPr lang="en-US" sz="2400" dirty="0">
                <a:cs typeface="Calibri" panose="020F0502020204030204" pitchFamily="34" charset="0"/>
              </a:rPr>
              <a:t>(video-3:42) </a:t>
            </a:r>
            <a:r>
              <a:rPr lang="en-US" sz="2400" dirty="0">
                <a:cs typeface="Calibri" panose="020F0502020204030204" pitchFamily="34" charset="0"/>
                <a:hlinkClick r:id="rId10"/>
              </a:rPr>
              <a:t>https://www.youtube.com/watch?v=5JL2iizK2c0</a:t>
            </a:r>
            <a:endParaRPr lang="en-US" sz="2400" dirty="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2089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162800" cy="1290171"/>
          </a:xfrm>
        </p:spPr>
        <p:txBody>
          <a:bodyPr/>
          <a:lstStyle/>
          <a:p>
            <a:r>
              <a:rPr lang="en-US" dirty="0"/>
              <a:t>Section 1:</a:t>
            </a:r>
            <a:br>
              <a:rPr lang="en-US" dirty="0"/>
            </a:br>
            <a:r>
              <a:rPr lang="en-US" dirty="0"/>
              <a:t>Opportunities to Get Involved</a:t>
            </a:r>
          </a:p>
        </p:txBody>
      </p:sp>
      <p:sp>
        <p:nvSpPr>
          <p:cNvPr id="3" name="Text Placeholder 2"/>
          <p:cNvSpPr>
            <a:spLocks noGrp="1"/>
          </p:cNvSpPr>
          <p:nvPr>
            <p:ph type="body" idx="1"/>
          </p:nvPr>
        </p:nvSpPr>
        <p:spPr/>
        <p:txBody>
          <a:bodyPr>
            <a:normAutofit fontScale="92500" lnSpcReduction="10000"/>
          </a:bodyPr>
          <a:lstStyle/>
          <a:p>
            <a:r>
              <a:rPr lang="en-US" dirty="0"/>
              <a:t>Questions</a:t>
            </a:r>
          </a:p>
          <a:p>
            <a:pPr marL="914400" indent="-228600">
              <a:buFont typeface="Arial" panose="020B0604020202020204" pitchFamily="34" charset="0"/>
              <a:buChar char="•"/>
            </a:pPr>
            <a:r>
              <a:rPr lang="en-US" dirty="0"/>
              <a:t>How can I get involved?</a:t>
            </a:r>
          </a:p>
          <a:p>
            <a:pPr marL="914400" indent="-228600">
              <a:buFont typeface="Arial" panose="020B0604020202020204" pitchFamily="34" charset="0"/>
              <a:buChar char="•"/>
            </a:pPr>
            <a:r>
              <a:rPr lang="en-US" dirty="0"/>
              <a:t>How can I share in decision making?</a:t>
            </a:r>
          </a:p>
          <a:p>
            <a:pPr marL="914400" indent="-228600">
              <a:buFont typeface="Arial" panose="020B0604020202020204" pitchFamily="34" charset="0"/>
              <a:buChar char="•"/>
            </a:pPr>
            <a:r>
              <a:rPr lang="en-US" dirty="0"/>
              <a:t>Who can serve on these groups?</a:t>
            </a:r>
          </a:p>
          <a:p>
            <a:pPr marL="914400" indent="-228600">
              <a:buFont typeface="Arial" panose="020B0604020202020204" pitchFamily="34" charset="0"/>
              <a:buChar char="•"/>
            </a:pPr>
            <a:r>
              <a:rPr lang="en-US" dirty="0"/>
              <a:t>Where do I begin?</a:t>
            </a:r>
          </a:p>
          <a:p>
            <a:pPr marL="685800"/>
            <a:endParaRPr lang="en-US" sz="900" dirty="0"/>
          </a:p>
          <a:p>
            <a:r>
              <a:rPr lang="en-US" dirty="0"/>
              <a:t>Steps</a:t>
            </a:r>
          </a:p>
          <a:p>
            <a:pPr marL="914400" indent="-228600">
              <a:buFont typeface="Arial" panose="020B0604020202020204" pitchFamily="34" charset="0"/>
              <a:buChar char="•"/>
            </a:pPr>
            <a:r>
              <a:rPr lang="en-US" dirty="0"/>
              <a:t>Self-Reflection</a:t>
            </a:r>
          </a:p>
          <a:p>
            <a:pPr marL="914400" indent="-228600">
              <a:buFont typeface="Arial" panose="020B0604020202020204" pitchFamily="34" charset="0"/>
              <a:buChar char="•"/>
            </a:pPr>
            <a:r>
              <a:rPr lang="en-US" dirty="0"/>
              <a:t>Awareness of Possibilities</a:t>
            </a:r>
          </a:p>
          <a:p>
            <a:pPr marL="914400" indent="-228600">
              <a:buFont typeface="Arial" panose="020B0604020202020204" pitchFamily="34" charset="0"/>
              <a:buChar char="•"/>
            </a:pPr>
            <a:r>
              <a:rPr lang="en-US" dirty="0"/>
              <a:t>Options to Explore</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p>
        </p:txBody>
      </p:sp>
      <p:pic>
        <p:nvPicPr>
          <p:cNvPr id="1026" name="Picture 2" descr="C:\Users\ebraunel\AppData\Local\Microsoft\Windows\Temporary Internet Files\Content.IE5\UGDPX98L\start-button[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5943600" y="3978992"/>
            <a:ext cx="1863306"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23171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7761"/>
            <a:ext cx="7222394" cy="648736"/>
          </a:xfrm>
        </p:spPr>
        <p:txBody>
          <a:bodyPr/>
          <a:lstStyle/>
          <a:p>
            <a:r>
              <a:rPr lang="en-US" dirty="0"/>
              <a:t>Where to Go From Here?</a:t>
            </a:r>
          </a:p>
        </p:txBody>
      </p:sp>
      <p:sp>
        <p:nvSpPr>
          <p:cNvPr id="4" name="Content Placeholder 3"/>
          <p:cNvSpPr>
            <a:spLocks noGrp="1"/>
          </p:cNvSpPr>
          <p:nvPr>
            <p:ph sz="half" idx="4294967295"/>
          </p:nvPr>
        </p:nvSpPr>
        <p:spPr>
          <a:xfrm>
            <a:off x="609600" y="1447801"/>
            <a:ext cx="3886200" cy="4343400"/>
          </a:xfrm>
          <a:prstGeom prst="rect">
            <a:avLst/>
          </a:prstGeom>
          <a:ln w="3175">
            <a:solidFill>
              <a:schemeClr val="tx2"/>
            </a:solidFill>
          </a:ln>
        </p:spPr>
        <p:txBody>
          <a:bodyPr>
            <a:normAutofit fontScale="92500"/>
          </a:bodyPr>
          <a:lstStyle/>
          <a:p>
            <a:pPr marL="68580" indent="0">
              <a:spcBef>
                <a:spcPts val="0"/>
              </a:spcBef>
              <a:buNone/>
            </a:pPr>
            <a:r>
              <a:rPr lang="en-US" dirty="0"/>
              <a:t>To learn about </a:t>
            </a:r>
            <a:r>
              <a:rPr lang="en-US" b="1" dirty="0"/>
              <a:t>personal</a:t>
            </a:r>
            <a:r>
              <a:rPr lang="en-US" dirty="0"/>
              <a:t> skills for serving on a decision-making group, check out:</a:t>
            </a:r>
          </a:p>
          <a:p>
            <a:pPr lvl="1"/>
            <a:r>
              <a:rPr lang="en-US" sz="2100" b="1" dirty="0"/>
              <a:t>Section 1: </a:t>
            </a:r>
            <a:r>
              <a:rPr lang="en-US" sz="2100" dirty="0"/>
              <a:t>Opportunities to Get Involved</a:t>
            </a:r>
          </a:p>
          <a:p>
            <a:pPr lvl="1"/>
            <a:r>
              <a:rPr lang="en-US" sz="2100" b="1" dirty="0"/>
              <a:t>Section 2: </a:t>
            </a:r>
            <a:r>
              <a:rPr lang="en-US" sz="2100" dirty="0"/>
              <a:t>Types of Groups</a:t>
            </a:r>
          </a:p>
          <a:p>
            <a:pPr lvl="1"/>
            <a:r>
              <a:rPr lang="en-US" sz="2100" b="1" dirty="0"/>
              <a:t>Section 6: </a:t>
            </a:r>
            <a:r>
              <a:rPr lang="en-US" sz="2100" dirty="0"/>
              <a:t>Understanding Data as Information</a:t>
            </a:r>
          </a:p>
          <a:p>
            <a:pPr lvl="1"/>
            <a:r>
              <a:rPr lang="en-US" sz="2100" b="1" dirty="0"/>
              <a:t>Section 7: </a:t>
            </a:r>
            <a:r>
              <a:rPr lang="en-US" sz="2100" dirty="0"/>
              <a:t>Role of Families</a:t>
            </a:r>
          </a:p>
          <a:p>
            <a:pPr lvl="1"/>
            <a:r>
              <a:rPr lang="en-US" sz="2100" b="1" dirty="0"/>
              <a:t>Section 8: </a:t>
            </a:r>
            <a:r>
              <a:rPr lang="en-US" sz="2100" dirty="0"/>
              <a:t>Skills for Serving on Groups</a:t>
            </a:r>
          </a:p>
          <a:p>
            <a:endParaRPr lang="en-US" dirty="0"/>
          </a:p>
        </p:txBody>
      </p:sp>
      <p:sp>
        <p:nvSpPr>
          <p:cNvPr id="5" name="Content Placeholder 4"/>
          <p:cNvSpPr>
            <a:spLocks noGrp="1"/>
          </p:cNvSpPr>
          <p:nvPr>
            <p:ph sz="half" idx="4294967295"/>
          </p:nvPr>
        </p:nvSpPr>
        <p:spPr>
          <a:xfrm>
            <a:off x="4648200" y="1447801"/>
            <a:ext cx="3886200" cy="4343400"/>
          </a:xfrm>
          <a:prstGeom prst="rect">
            <a:avLst/>
          </a:prstGeom>
          <a:ln w="3175">
            <a:solidFill>
              <a:schemeClr val="tx2"/>
            </a:solidFill>
          </a:ln>
        </p:spPr>
        <p:txBody>
          <a:bodyPr>
            <a:normAutofit fontScale="70000" lnSpcReduction="20000"/>
          </a:bodyPr>
          <a:lstStyle/>
          <a:p>
            <a:pPr marL="68580" indent="0">
              <a:lnSpc>
                <a:spcPct val="120000"/>
              </a:lnSpc>
              <a:spcBef>
                <a:spcPts val="0"/>
              </a:spcBef>
              <a:buNone/>
            </a:pPr>
            <a:r>
              <a:rPr lang="en-US" sz="3100" dirty="0"/>
              <a:t>To learn about </a:t>
            </a:r>
            <a:r>
              <a:rPr lang="en-US" sz="3100" b="1" dirty="0"/>
              <a:t>group</a:t>
            </a:r>
            <a:r>
              <a:rPr lang="en-US" sz="3100" dirty="0"/>
              <a:t> skills for serving on a decision-making group, check out:</a:t>
            </a:r>
          </a:p>
          <a:p>
            <a:pPr lvl="1">
              <a:lnSpc>
                <a:spcPct val="120000"/>
              </a:lnSpc>
            </a:pPr>
            <a:r>
              <a:rPr lang="en-US" sz="2700" b="1" dirty="0"/>
              <a:t>Section 2: </a:t>
            </a:r>
            <a:r>
              <a:rPr lang="en-US" sz="2700" dirty="0"/>
              <a:t>Types of Groups</a:t>
            </a:r>
          </a:p>
          <a:p>
            <a:pPr lvl="1">
              <a:lnSpc>
                <a:spcPct val="120000"/>
              </a:lnSpc>
            </a:pPr>
            <a:r>
              <a:rPr lang="en-US" sz="2700" b="1" dirty="0"/>
              <a:t>Section 3: </a:t>
            </a:r>
            <a:r>
              <a:rPr lang="en-US" sz="2700" dirty="0"/>
              <a:t>Processes Groups Use</a:t>
            </a:r>
          </a:p>
          <a:p>
            <a:pPr lvl="1">
              <a:lnSpc>
                <a:spcPct val="120000"/>
              </a:lnSpc>
            </a:pPr>
            <a:r>
              <a:rPr lang="en-US" sz="2700" b="1" dirty="0"/>
              <a:t>Section 4: </a:t>
            </a:r>
            <a:r>
              <a:rPr lang="en-US" sz="2700" dirty="0"/>
              <a:t>Tools Groups Use</a:t>
            </a:r>
          </a:p>
          <a:p>
            <a:pPr lvl="1">
              <a:lnSpc>
                <a:spcPct val="120000"/>
              </a:lnSpc>
            </a:pPr>
            <a:r>
              <a:rPr lang="en-US" sz="2700" b="1" dirty="0"/>
              <a:t>Section 5: </a:t>
            </a:r>
            <a:r>
              <a:rPr lang="en-US" sz="2700" dirty="0"/>
              <a:t>Tips &amp; Strategies for Groups</a:t>
            </a:r>
          </a:p>
          <a:p>
            <a:pPr lvl="1">
              <a:lnSpc>
                <a:spcPct val="120000"/>
              </a:lnSpc>
            </a:pPr>
            <a:r>
              <a:rPr lang="en-US" sz="2700" b="1" dirty="0"/>
              <a:t>Section 6: </a:t>
            </a:r>
            <a:r>
              <a:rPr lang="en-US" sz="2700" dirty="0"/>
              <a:t>Understanding Data as Information</a:t>
            </a:r>
          </a:p>
        </p:txBody>
      </p:sp>
      <p:sp>
        <p:nvSpPr>
          <p:cNvPr id="7" name="Footer Placeholder 6"/>
          <p:cNvSpPr>
            <a:spLocks noGrp="1"/>
          </p:cNvSpPr>
          <p:nvPr>
            <p:ph type="ftr" sz="quarter" idx="11"/>
          </p:nvPr>
        </p:nvSpPr>
        <p:spPr/>
        <p:txBody>
          <a:bodyPr/>
          <a:lstStyle/>
          <a:p>
            <a:r>
              <a:rPr lang="en-US">
                <a:solidFill>
                  <a:srgbClr val="0F6FC6"/>
                </a:solidFill>
              </a:rPr>
              <a:t>Serving on Groups That Make Decisions</a:t>
            </a:r>
            <a:endParaRPr lang="en-US" dirty="0">
              <a:solidFill>
                <a:srgbClr val="0F6FC6"/>
              </a:solidFill>
            </a:endParaRPr>
          </a:p>
        </p:txBody>
      </p:sp>
    </p:spTree>
    <p:custDataLst>
      <p:tags r:id="rId1"/>
    </p:custDataLst>
    <p:extLst>
      <p:ext uri="{BB962C8B-B14F-4D97-AF65-F5344CB8AC3E}">
        <p14:creationId xmlns:p14="http://schemas.microsoft.com/office/powerpoint/2010/main" val="183698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4">
                                            <p:bg/>
                                          </p:spTgt>
                                        </p:tgtEl>
                                        <p:attrNameLst>
                                          <p:attrName>fillcolor</p:attrName>
                                        </p:attrNameLst>
                                      </p:cBhvr>
                                      <p:to>
                                        <a:srgbClr val="5DF0F6"/>
                                      </p:to>
                                    </p:animClr>
                                    <p:set>
                                      <p:cBhvr>
                                        <p:cTn id="7" dur="2000" fill="hold"/>
                                        <p:tgtEl>
                                          <p:spTgt spid="4">
                                            <p:bg/>
                                          </p:spTgt>
                                        </p:tgtEl>
                                        <p:attrNameLst>
                                          <p:attrName>fill.type</p:attrName>
                                        </p:attrNameLst>
                                      </p:cBhvr>
                                      <p:to>
                                        <p:strVal val="solid"/>
                                      </p:to>
                                    </p:set>
                                    <p:set>
                                      <p:cBhvr>
                                        <p:cTn id="8" dur="2000" fill="hold"/>
                                        <p:tgtEl>
                                          <p:spTgt spid="4">
                                            <p:bg/>
                                          </p:spTgt>
                                        </p:tgtEl>
                                        <p:attrNameLst>
                                          <p:attrName>fill.on</p:attrName>
                                        </p:attrNameLst>
                                      </p:cBhvr>
                                      <p:to>
                                        <p:strVal val="true"/>
                                      </p:to>
                                    </p:set>
                                  </p:childTnLst>
                                </p:cTn>
                              </p:par>
                              <p:par>
                                <p:cTn id="9" presetID="53" presetClass="entr" presetSubtype="16"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arn(inVertic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grpId="0" nodeType="clickEffect">
                                  <p:stCondLst>
                                    <p:cond delay="0"/>
                                  </p:stCondLst>
                                  <p:childTnLst>
                                    <p:animClr clrSpc="rgb" dir="cw">
                                      <p:cBhvr>
                                        <p:cTn id="34" dur="2000" fill="hold"/>
                                        <p:tgtEl>
                                          <p:spTgt spid="5">
                                            <p:bg/>
                                          </p:spTgt>
                                        </p:tgtEl>
                                        <p:attrNameLst>
                                          <p:attrName>fillcolor</p:attrName>
                                        </p:attrNameLst>
                                      </p:cBhvr>
                                      <p:to>
                                        <a:srgbClr val="10CF9B"/>
                                      </p:to>
                                    </p:animClr>
                                    <p:set>
                                      <p:cBhvr>
                                        <p:cTn id="35" dur="2000" fill="hold"/>
                                        <p:tgtEl>
                                          <p:spTgt spid="5">
                                            <p:bg/>
                                          </p:spTgt>
                                        </p:tgtEl>
                                        <p:attrNameLst>
                                          <p:attrName>fill.type</p:attrName>
                                        </p:attrNameLst>
                                      </p:cBhvr>
                                      <p:to>
                                        <p:strVal val="solid"/>
                                      </p:to>
                                    </p:set>
                                    <p:set>
                                      <p:cBhvr>
                                        <p:cTn id="36" dur="2000" fill="hold"/>
                                        <p:tgtEl>
                                          <p:spTgt spid="5">
                                            <p:bg/>
                                          </p:spTgt>
                                        </p:tgtEl>
                                        <p:attrNameLst>
                                          <p:attrName>fill.on</p:attrName>
                                        </p:attrNameLst>
                                      </p:cBhvr>
                                      <p:to>
                                        <p:strVal val="true"/>
                                      </p:to>
                                    </p:set>
                                  </p:childTnLst>
                                </p:cTn>
                              </p:par>
                              <p:par>
                                <p:cTn id="37" presetID="53" presetClass="entr" presetSubtype="16"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barn(inVertical)">
                                      <p:cBhvr>
                                        <p:cTn id="46" dur="500"/>
                                        <p:tgtEl>
                                          <p:spTgt spid="5">
                                            <p:txEl>
                                              <p:pRg st="1" end="1"/>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barn(inVertical)">
                                      <p:cBhvr>
                                        <p:cTn id="49" dur="500"/>
                                        <p:tgtEl>
                                          <p:spTgt spid="5">
                                            <p:txEl>
                                              <p:pRg st="2" end="2"/>
                                            </p:tx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barn(inVertical)">
                                      <p:cBhvr>
                                        <p:cTn id="52" dur="500"/>
                                        <p:tgtEl>
                                          <p:spTgt spid="5">
                                            <p:txEl>
                                              <p:pRg st="3" end="3"/>
                                            </p:tx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barn(inVertical)">
                                      <p:cBhvr>
                                        <p:cTn id="55" dur="500"/>
                                        <p:tgtEl>
                                          <p:spTgt spid="5">
                                            <p:txEl>
                                              <p:pRg st="4" end="4"/>
                                            </p:tx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barn(inVertical)">
                                      <p:cBhvr>
                                        <p:cTn id="5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219200"/>
          </a:xfrm>
        </p:spPr>
        <p:txBody>
          <a:bodyPr>
            <a:normAutofit/>
          </a:bodyPr>
          <a:lstStyle/>
          <a:p>
            <a:pPr lvl="0" algn="ctr"/>
            <a:r>
              <a:rPr lang="en-US" dirty="0">
                <a:solidFill>
                  <a:srgbClr val="000000"/>
                </a:solidFill>
                <a:ea typeface="SimSun" pitchFamily="2" charset="-122"/>
              </a:rPr>
              <a:t>For more information, explore: </a:t>
            </a:r>
            <a:br>
              <a:rPr lang="en-US" dirty="0">
                <a:solidFill>
                  <a:srgbClr val="000000"/>
                </a:solidFill>
                <a:ea typeface="SimSun" pitchFamily="2" charset="-122"/>
              </a:rPr>
            </a:br>
            <a:r>
              <a:rPr lang="en-US" dirty="0"/>
              <a:t>www.servingongroups.org</a:t>
            </a: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endParaRPr lang="en-US" dirty="0">
              <a:solidFill>
                <a:srgbClr val="0F6FC6"/>
              </a:solidFill>
            </a:endParaRPr>
          </a:p>
        </p:txBody>
      </p:sp>
      <p:pic>
        <p:nvPicPr>
          <p:cNvPr id="5" name="Content Placeholder 4" descr="Serving on Groups | Serving Groups - Mozilla Firefox"/>
          <p:cNvPicPr>
            <a:picLocks noGrp="1" noChangeAspect="1"/>
          </p:cNvPicPr>
          <p:nvPr>
            <p:ph idx="1"/>
          </p:nvPr>
        </p:nvPicPr>
        <p:blipFill rotWithShape="1">
          <a:blip r:embed="rId4" cstate="screen">
            <a:extLst>
              <a:ext uri="{28A0092B-C50C-407E-A947-70E740481C1C}">
                <a14:useLocalDpi xmlns:a14="http://schemas.microsoft.com/office/drawing/2010/main" val="0"/>
              </a:ext>
            </a:extLst>
          </a:blip>
          <a:srcRect/>
          <a:stretch/>
        </p:blipFill>
        <p:spPr>
          <a:xfrm>
            <a:off x="1143000" y="2057400"/>
            <a:ext cx="6777037" cy="3166884"/>
          </a:xfrm>
          <a:prstGeom prst="rect">
            <a:avLst/>
          </a:prstGeom>
        </p:spPr>
      </p:pic>
    </p:spTree>
    <p:custDataLst>
      <p:tags r:id="rId1"/>
    </p:custDataLst>
    <p:extLst>
      <p:ext uri="{BB962C8B-B14F-4D97-AF65-F5344CB8AC3E}">
        <p14:creationId xmlns:p14="http://schemas.microsoft.com/office/powerpoint/2010/main" val="30046889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120" y="438150"/>
            <a:ext cx="7024744" cy="857250"/>
          </a:xfrm>
        </p:spPr>
        <p:txBody>
          <a:bodyPr/>
          <a:lstStyle/>
          <a:p>
            <a:pPr algn="ctr"/>
            <a:r>
              <a:rPr lang="en-US" dirty="0"/>
              <a:t>Thank you!</a:t>
            </a: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endParaRPr lang="en-US" dirty="0">
              <a:solidFill>
                <a:srgbClr val="0F6FC6"/>
              </a:solidFill>
            </a:endParaRPr>
          </a:p>
        </p:txBody>
      </p:sp>
      <p:sp>
        <p:nvSpPr>
          <p:cNvPr id="6" name="TextBox 5"/>
          <p:cNvSpPr txBox="1"/>
          <p:nvPr/>
        </p:nvSpPr>
        <p:spPr>
          <a:xfrm>
            <a:off x="1447800" y="1352830"/>
            <a:ext cx="6172200" cy="381000"/>
          </a:xfrm>
          <a:prstGeom prst="rect">
            <a:avLst/>
          </a:prstGeom>
          <a:noFill/>
        </p:spPr>
        <p:txBody>
          <a:bodyPr wrap="square" rtlCol="0">
            <a:spAutoFit/>
          </a:bodyPr>
          <a:lstStyle/>
          <a:p>
            <a:pPr algn="ctr"/>
            <a:r>
              <a:rPr lang="en-US" dirty="0">
                <a:solidFill>
                  <a:prstClr val="black"/>
                </a:solidFill>
              </a:rPr>
              <a:t>Please remember to complete the evaluation!</a:t>
            </a:r>
          </a:p>
        </p:txBody>
      </p:sp>
      <p:sp>
        <p:nvSpPr>
          <p:cNvPr id="7" name="Rectangle 4"/>
          <p:cNvSpPr>
            <a:spLocks noChangeArrowheads="1"/>
          </p:cNvSpPr>
          <p:nvPr/>
        </p:nvSpPr>
        <p:spPr bwMode="auto">
          <a:xfrm>
            <a:off x="533399" y="3858818"/>
            <a:ext cx="807720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b="1" dirty="0">
                <a:solidFill>
                  <a:prstClr val="black"/>
                </a:solidFill>
                <a:latin typeface="Arial" pitchFamily="34" charset="0"/>
                <a:ea typeface="Times New Roman" pitchFamily="18" charset="0"/>
                <a:cs typeface="Arial" pitchFamily="34" charset="0"/>
              </a:rPr>
              <a:t>Disclaimer Information </a:t>
            </a:r>
            <a:endParaRPr lang="en-US" sz="1000" dirty="0">
              <a:solidFill>
                <a:prstClr val="black"/>
              </a:solidFill>
              <a:latin typeface="Arial" pitchFamily="34" charset="0"/>
              <a:cs typeface="Arial" pitchFamily="34" charset="0"/>
            </a:endParaRPr>
          </a:p>
          <a:p>
            <a:r>
              <a:rPr lang="en-US" sz="1000" dirty="0"/>
              <a:t>This publication was produced under a subcontract from the National Center for Systemic Improvement at </a:t>
            </a:r>
            <a:r>
              <a:rPr lang="en-US" sz="1000" dirty="0" err="1"/>
              <a:t>WestEd</a:t>
            </a:r>
            <a:r>
              <a:rPr lang="en-US" sz="1000" dirty="0"/>
              <a:t>, a technical assistance and dissemination center funded by the U.S. Department of Education, Office of Special Education Programs.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p>
          <a:p>
            <a:r>
              <a:rPr lang="en-US" sz="1000" dirty="0"/>
              <a:t> </a:t>
            </a:r>
          </a:p>
        </p:txBody>
      </p:sp>
      <p:pic>
        <p:nvPicPr>
          <p:cNvPr id="8"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84353" y="5495655"/>
            <a:ext cx="838200" cy="8540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400" y="5492551"/>
            <a:ext cx="1334711" cy="758953"/>
          </a:xfrm>
          <a:prstGeom prst="rect">
            <a:avLst/>
          </a:prstGeom>
        </p:spPr>
      </p:pic>
      <p:grpSp>
        <p:nvGrpSpPr>
          <p:cNvPr id="5" name="Group 4"/>
          <p:cNvGrpSpPr/>
          <p:nvPr/>
        </p:nvGrpSpPr>
        <p:grpSpPr>
          <a:xfrm>
            <a:off x="3003453" y="1771930"/>
            <a:ext cx="3137094" cy="1798334"/>
            <a:chOff x="3003453" y="1771930"/>
            <a:chExt cx="3137094" cy="1798334"/>
          </a:xfrm>
        </p:grpSpPr>
        <p:pic>
          <p:nvPicPr>
            <p:cNvPr id="10" name="Picture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003453" y="1771930"/>
              <a:ext cx="3137094" cy="1798334"/>
            </a:xfrm>
            <a:prstGeom prst="rect">
              <a:avLst/>
            </a:prstGeom>
          </p:spPr>
        </p:pic>
        <p:pic>
          <p:nvPicPr>
            <p:cNvPr id="3" name="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62400" y="1826201"/>
              <a:ext cx="1347686" cy="1744063"/>
            </a:xfrm>
            <a:prstGeom prst="rect">
              <a:avLst/>
            </a:prstGeom>
            <a:ln w="3175">
              <a:solidFill>
                <a:schemeClr val="bg1">
                  <a:lumMod val="85000"/>
                </a:schemeClr>
              </a:solidFill>
            </a:ln>
          </p:spPr>
        </p:pic>
      </p:grpSp>
    </p:spTree>
    <p:custDataLst>
      <p:tags r:id="rId1"/>
    </p:custDataLst>
    <p:extLst>
      <p:ext uri="{BB962C8B-B14F-4D97-AF65-F5344CB8AC3E}">
        <p14:creationId xmlns:p14="http://schemas.microsoft.com/office/powerpoint/2010/main" val="335426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get involved?</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Diagram 5"/>
          <p:cNvGraphicFramePr/>
          <p:nvPr>
            <p:extLst>
              <p:ext uri="{D42A27DB-BD31-4B8C-83A1-F6EECF244321}">
                <p14:modId xmlns:p14="http://schemas.microsoft.com/office/powerpoint/2010/main" val="2167000757"/>
              </p:ext>
            </p:extLst>
          </p:nvPr>
        </p:nvGraphicFramePr>
        <p:xfrm>
          <a:off x="1828800" y="2133600"/>
          <a:ext cx="48006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p:cNvSpPr>
            <a:spLocks noGrp="1"/>
          </p:cNvSpPr>
          <p:nvPr>
            <p:ph idx="1"/>
          </p:nvPr>
        </p:nvSpPr>
        <p:spPr>
          <a:xfrm>
            <a:off x="1043492" y="1447800"/>
            <a:ext cx="7033708" cy="4384829"/>
          </a:xfrm>
        </p:spPr>
        <p:txBody>
          <a:bodyPr>
            <a:normAutofit/>
          </a:bodyPr>
          <a:lstStyle/>
          <a:p>
            <a:r>
              <a:rPr lang="en-US" sz="3200" b="1" dirty="0"/>
              <a:t>MAP Activity</a:t>
            </a:r>
          </a:p>
        </p:txBody>
      </p:sp>
    </p:spTree>
    <p:custDataLst>
      <p:tags r:id="rId1"/>
    </p:custDataLst>
    <p:extLst>
      <p:ext uri="{BB962C8B-B14F-4D97-AF65-F5344CB8AC3E}">
        <p14:creationId xmlns:p14="http://schemas.microsoft.com/office/powerpoint/2010/main" val="270716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85800" y="228600"/>
            <a:ext cx="6879600" cy="1143200"/>
          </a:xfrm>
          <a:prstGeom prst="rect">
            <a:avLst/>
          </a:prstGeom>
        </p:spPr>
        <p:txBody>
          <a:bodyPr lIns="91425" tIns="91425" rIns="91425" bIns="91425" anchor="b" anchorCtr="0">
            <a:noAutofit/>
          </a:bodyPr>
          <a:lstStyle/>
          <a:p>
            <a:pPr>
              <a:spcBef>
                <a:spcPts val="0"/>
              </a:spcBef>
              <a:buNone/>
            </a:pPr>
            <a:r>
              <a:rPr lang="en" dirty="0"/>
              <a:t>Step 1:  Who Am I?</a:t>
            </a:r>
          </a:p>
        </p:txBody>
      </p:sp>
      <p:sp>
        <p:nvSpPr>
          <p:cNvPr id="99" name="Shape 99"/>
          <p:cNvSpPr txBox="1">
            <a:spLocks noGrp="1"/>
          </p:cNvSpPr>
          <p:nvPr>
            <p:ph type="body" idx="1"/>
          </p:nvPr>
        </p:nvSpPr>
        <p:spPr>
          <a:xfrm>
            <a:off x="609599" y="1417833"/>
            <a:ext cx="6400801" cy="4297167"/>
          </a:xfrm>
          <a:prstGeom prst="rect">
            <a:avLst/>
          </a:prstGeom>
        </p:spPr>
        <p:txBody>
          <a:bodyPr lIns="91425" tIns="91425" rIns="91425" bIns="91425" anchor="t" anchorCtr="0">
            <a:noAutofit/>
          </a:bodyPr>
          <a:lstStyle/>
          <a:p>
            <a:pPr marL="457200" lvl="0" indent="-228600" rtl="0">
              <a:spcBef>
                <a:spcPts val="0"/>
              </a:spcBef>
              <a:buClr>
                <a:srgbClr val="FFFFFF"/>
              </a:buClr>
              <a:buSzPct val="100000"/>
              <a:buFont typeface="Calibri"/>
            </a:pPr>
            <a:r>
              <a:rPr lang="en" sz="2400" b="1" dirty="0">
                <a:latin typeface="Calibri"/>
                <a:ea typeface="Calibri"/>
                <a:cs typeface="Calibri"/>
                <a:sym typeface="Calibri"/>
              </a:rPr>
              <a:t>WHO AM I?:  </a:t>
            </a:r>
            <a:r>
              <a:rPr lang="en" sz="2400" dirty="0">
                <a:latin typeface="Calibri"/>
                <a:ea typeface="Calibri"/>
                <a:cs typeface="Calibri"/>
                <a:sym typeface="Calibri"/>
              </a:rPr>
              <a:t>How do you describe yourself?</a:t>
            </a:r>
          </a:p>
          <a:p>
            <a:pPr marL="457200" lvl="0" indent="-228600" rtl="0">
              <a:spcBef>
                <a:spcPts val="0"/>
              </a:spcBef>
              <a:buClr>
                <a:srgbClr val="FFFFFF"/>
              </a:buClr>
              <a:buSzPct val="91666"/>
              <a:buFont typeface="Calibri"/>
            </a:pPr>
            <a:endParaRPr lang="en" sz="2400" dirty="0">
              <a:latin typeface="Calibri"/>
              <a:ea typeface="Calibri"/>
              <a:cs typeface="Calibri"/>
              <a:sym typeface="Calibri"/>
            </a:endParaRPr>
          </a:p>
          <a:p>
            <a:pPr marL="457200" lvl="0" indent="-228600" rtl="0">
              <a:spcBef>
                <a:spcPts val="0"/>
              </a:spcBef>
              <a:buClr>
                <a:srgbClr val="FFFFFF"/>
              </a:buClr>
              <a:buSzPct val="91666"/>
              <a:buFont typeface="Calibri"/>
            </a:pPr>
            <a:r>
              <a:rPr lang="en" sz="2400" dirty="0">
                <a:latin typeface="Calibri"/>
                <a:ea typeface="Calibri"/>
                <a:cs typeface="Calibri"/>
                <a:sym typeface="Calibri"/>
              </a:rPr>
              <a:t>Think about:</a:t>
            </a:r>
            <a:r>
              <a:rPr lang="en" sz="2200" dirty="0">
                <a:latin typeface="Calibri"/>
                <a:ea typeface="Calibri"/>
                <a:cs typeface="Calibri"/>
                <a:sym typeface="Calibri"/>
              </a:rPr>
              <a:t>  </a:t>
            </a:r>
          </a:p>
          <a:p>
            <a:pPr marL="889000" lvl="0" indent="-342900" rtl="0">
              <a:spcBef>
                <a:spcPts val="0"/>
              </a:spcBef>
              <a:buClr>
                <a:schemeClr val="tx2"/>
              </a:buClr>
              <a:buSzPct val="100000"/>
            </a:pPr>
            <a:r>
              <a:rPr lang="en" sz="2200" dirty="0">
                <a:latin typeface="Calibri"/>
                <a:ea typeface="Calibri"/>
                <a:cs typeface="Calibri"/>
                <a:sym typeface="Calibri"/>
              </a:rPr>
              <a:t>What words best describe you?</a:t>
            </a:r>
          </a:p>
          <a:p>
            <a:pPr marL="889000" lvl="0" indent="-342900" rtl="0">
              <a:spcBef>
                <a:spcPts val="0"/>
              </a:spcBef>
              <a:buClr>
                <a:schemeClr val="tx2"/>
              </a:buClr>
              <a:buSzPct val="100000"/>
            </a:pPr>
            <a:r>
              <a:rPr lang="en" sz="2200" dirty="0">
                <a:latin typeface="Calibri"/>
                <a:ea typeface="Calibri"/>
                <a:cs typeface="Calibri"/>
                <a:sym typeface="Calibri"/>
              </a:rPr>
              <a:t>What skills, gifts, and talents will support your journey as a member?</a:t>
            </a:r>
          </a:p>
          <a:p>
            <a:pPr marL="889000" lvl="0" indent="-342900" rtl="0">
              <a:spcBef>
                <a:spcPts val="0"/>
              </a:spcBef>
              <a:buClr>
                <a:schemeClr val="tx2"/>
              </a:buClr>
              <a:buSzPct val="100000"/>
            </a:pPr>
            <a:r>
              <a:rPr lang="en" sz="2200" dirty="0">
                <a:latin typeface="Calibri"/>
                <a:ea typeface="Calibri"/>
                <a:cs typeface="Calibri"/>
                <a:sym typeface="Calibri"/>
              </a:rPr>
              <a:t>What other skills and talents will you need?</a:t>
            </a:r>
          </a:p>
          <a:p>
            <a:pPr marL="889000" lvl="0" indent="-342900" rtl="0">
              <a:spcBef>
                <a:spcPts val="0"/>
              </a:spcBef>
              <a:buClr>
                <a:schemeClr val="tx2"/>
              </a:buClr>
              <a:buSzPct val="100000"/>
            </a:pPr>
            <a:r>
              <a:rPr lang="en" sz="2200" dirty="0">
                <a:latin typeface="Calibri"/>
                <a:ea typeface="Calibri"/>
                <a:cs typeface="Calibri"/>
                <a:sym typeface="Calibri"/>
              </a:rPr>
              <a:t>What do you like/dislike about your current role(s) in working on a team?</a:t>
            </a:r>
          </a:p>
          <a:p>
            <a:pPr marL="889000" lvl="0" indent="-342900">
              <a:spcBef>
                <a:spcPts val="0"/>
              </a:spcBef>
              <a:buClr>
                <a:schemeClr val="tx2"/>
              </a:buClr>
              <a:buSzPct val="100000"/>
            </a:pPr>
            <a:r>
              <a:rPr lang="en" sz="2200" dirty="0">
                <a:latin typeface="Calibri"/>
                <a:ea typeface="Calibri"/>
                <a:cs typeface="Calibri"/>
                <a:sym typeface="Calibri"/>
              </a:rPr>
              <a:t>What values and beliefs guide your life and work as a person?</a:t>
            </a:r>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409829994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762000" y="304800"/>
            <a:ext cx="6879600" cy="1143200"/>
          </a:xfrm>
          <a:prstGeom prst="rect">
            <a:avLst/>
          </a:prstGeom>
        </p:spPr>
        <p:txBody>
          <a:bodyPr lIns="91425" tIns="91425" rIns="91425" bIns="91425" anchor="b" anchorCtr="0">
            <a:noAutofit/>
          </a:bodyPr>
          <a:lstStyle/>
          <a:p>
            <a:pPr>
              <a:spcBef>
                <a:spcPts val="0"/>
              </a:spcBef>
              <a:buNone/>
            </a:pPr>
            <a:r>
              <a:rPr lang="en" dirty="0"/>
              <a:t>Step 2:  History</a:t>
            </a:r>
          </a:p>
        </p:txBody>
      </p:sp>
      <p:sp>
        <p:nvSpPr>
          <p:cNvPr id="111" name="Shape 111"/>
          <p:cNvSpPr txBox="1">
            <a:spLocks noGrp="1"/>
          </p:cNvSpPr>
          <p:nvPr>
            <p:ph type="body" idx="1"/>
          </p:nvPr>
        </p:nvSpPr>
        <p:spPr>
          <a:xfrm>
            <a:off x="306327" y="1417834"/>
            <a:ext cx="6551674" cy="5022799"/>
          </a:xfrm>
          <a:prstGeom prst="rect">
            <a:avLst/>
          </a:prstGeom>
        </p:spPr>
        <p:txBody>
          <a:bodyPr lIns="91425" tIns="91425" rIns="91425" bIns="91425" anchor="t" anchorCtr="0">
            <a:noAutofit/>
          </a:bodyPr>
          <a:lstStyle/>
          <a:p>
            <a:pPr marL="228600" indent="0">
              <a:buSzPct val="100000"/>
              <a:buNone/>
            </a:pPr>
            <a:r>
              <a:rPr lang="en" sz="2400" b="1" dirty="0">
                <a:latin typeface="Calibri"/>
                <a:ea typeface="Calibri"/>
                <a:cs typeface="Calibri"/>
                <a:sym typeface="Calibri"/>
              </a:rPr>
              <a:t>HISTORY:  </a:t>
            </a:r>
            <a:r>
              <a:rPr lang="en" sz="2400" dirty="0">
                <a:latin typeface="Calibri"/>
                <a:ea typeface="Calibri"/>
                <a:cs typeface="Calibri"/>
                <a:sym typeface="Calibri"/>
              </a:rPr>
              <a:t>Briefly describe the background and circumstances that led you here today.</a:t>
            </a:r>
          </a:p>
          <a:p>
            <a:pPr marL="228600" indent="0">
              <a:buSzPct val="100000"/>
              <a:buNone/>
            </a:pPr>
            <a:endParaRPr lang="en" sz="2400" dirty="0">
              <a:latin typeface="Calibri"/>
              <a:ea typeface="Calibri"/>
              <a:cs typeface="Calibri"/>
              <a:sym typeface="Calibri"/>
            </a:endParaRPr>
          </a:p>
          <a:p>
            <a:pPr marL="228600" indent="0">
              <a:buSzPct val="100000"/>
              <a:buNone/>
            </a:pPr>
            <a:r>
              <a:rPr lang="en" sz="2400" dirty="0">
                <a:latin typeface="Calibri"/>
                <a:ea typeface="Calibri"/>
                <a:cs typeface="Calibri"/>
                <a:sym typeface="Calibri"/>
              </a:rPr>
              <a:t>Think about:</a:t>
            </a:r>
          </a:p>
          <a:p>
            <a:pPr marL="914400" lvl="1" indent="-228600" rtl="0">
              <a:spcBef>
                <a:spcPts val="0"/>
              </a:spcBef>
              <a:buClr>
                <a:schemeClr val="tx2"/>
              </a:buClr>
              <a:buSzPct val="100000"/>
            </a:pPr>
            <a:r>
              <a:rPr lang="en" dirty="0">
                <a:latin typeface="Calibri"/>
                <a:ea typeface="Calibri"/>
                <a:cs typeface="Calibri"/>
                <a:sym typeface="Calibri"/>
              </a:rPr>
              <a:t>What is significant about your personal history?</a:t>
            </a:r>
          </a:p>
          <a:p>
            <a:pPr marL="914400" lvl="1" indent="-228600" rtl="0">
              <a:spcBef>
                <a:spcPts val="0"/>
              </a:spcBef>
              <a:buClr>
                <a:schemeClr val="tx2"/>
              </a:buClr>
              <a:buSzPct val="100000"/>
            </a:pPr>
            <a:r>
              <a:rPr lang="en" dirty="0">
                <a:latin typeface="Calibri"/>
                <a:ea typeface="Calibri"/>
                <a:cs typeface="Calibri"/>
                <a:sym typeface="Calibri"/>
              </a:rPr>
              <a:t>What is significant about your family or child(ren)’s history?</a:t>
            </a:r>
          </a:p>
          <a:p>
            <a:pPr marL="914400" lvl="1" indent="-228600" rtl="0">
              <a:spcBef>
                <a:spcPts val="0"/>
              </a:spcBef>
              <a:buClr>
                <a:schemeClr val="tx2"/>
              </a:buClr>
              <a:buSzPct val="100000"/>
            </a:pPr>
            <a:r>
              <a:rPr lang="en" dirty="0">
                <a:latin typeface="Calibri"/>
                <a:ea typeface="Calibri"/>
                <a:cs typeface="Calibri"/>
                <a:sym typeface="Calibri"/>
              </a:rPr>
              <a:t>What were your first experiences in which you saw yourself as a leader or part of a decision-making team?</a:t>
            </a:r>
          </a:p>
          <a:p>
            <a:pPr marL="914400" lvl="1" indent="-228600" rtl="0">
              <a:spcBef>
                <a:spcPts val="0"/>
              </a:spcBef>
              <a:buClr>
                <a:schemeClr val="tx2"/>
              </a:buClr>
              <a:buSzPct val="100000"/>
            </a:pPr>
            <a:r>
              <a:rPr lang="en" dirty="0">
                <a:latin typeface="Calibri"/>
                <a:ea typeface="Calibri"/>
                <a:cs typeface="Calibri"/>
                <a:sym typeface="Calibri"/>
              </a:rPr>
              <a:t>What adult experiences and/or formal/informal training has helped you see yourself as a member of a group or team?</a:t>
            </a:r>
          </a:p>
          <a:p>
            <a:pPr lvl="0" rtl="0">
              <a:spcBef>
                <a:spcPts val="0"/>
              </a:spcBef>
              <a:buNone/>
            </a:pPr>
            <a:endParaRPr sz="2400" dirty="0"/>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54811597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381000"/>
            <a:ext cx="6879600" cy="1143200"/>
          </a:xfrm>
          <a:prstGeom prst="rect">
            <a:avLst/>
          </a:prstGeom>
        </p:spPr>
        <p:txBody>
          <a:bodyPr lIns="91425" tIns="91425" rIns="91425" bIns="91425" anchor="b" anchorCtr="0">
            <a:noAutofit/>
          </a:bodyPr>
          <a:lstStyle/>
          <a:p>
            <a:pPr>
              <a:spcBef>
                <a:spcPts val="0"/>
              </a:spcBef>
              <a:buNone/>
            </a:pPr>
            <a:r>
              <a:rPr lang="en" dirty="0"/>
              <a:t>Step 3:  Dreams</a:t>
            </a:r>
          </a:p>
        </p:txBody>
      </p:sp>
      <p:sp>
        <p:nvSpPr>
          <p:cNvPr id="117" name="Shape 117"/>
          <p:cNvSpPr txBox="1">
            <a:spLocks noGrp="1"/>
          </p:cNvSpPr>
          <p:nvPr>
            <p:ph type="body" idx="1"/>
          </p:nvPr>
        </p:nvSpPr>
        <p:spPr>
          <a:xfrm>
            <a:off x="304800" y="1447800"/>
            <a:ext cx="7770873" cy="4840400"/>
          </a:xfrm>
          <a:prstGeom prst="rect">
            <a:avLst/>
          </a:prstGeom>
        </p:spPr>
        <p:txBody>
          <a:bodyPr lIns="91425" tIns="91425" rIns="91425" bIns="91425" anchor="t" anchorCtr="0">
            <a:noAutofit/>
          </a:bodyPr>
          <a:lstStyle/>
          <a:p>
            <a:pPr marL="457200" lvl="0" indent="-228600" rtl="0">
              <a:spcBef>
                <a:spcPts val="0"/>
              </a:spcBef>
              <a:buClr>
                <a:srgbClr val="FFFFFF"/>
              </a:buClr>
              <a:buSzPct val="100000"/>
              <a:buFont typeface="Calibri"/>
            </a:pPr>
            <a:r>
              <a:rPr lang="en" sz="2400" b="1" dirty="0">
                <a:latin typeface="Calibri"/>
                <a:ea typeface="Calibri"/>
                <a:cs typeface="Calibri"/>
                <a:sym typeface="Calibri"/>
              </a:rPr>
              <a:t>DREAMS:  </a:t>
            </a:r>
            <a:r>
              <a:rPr lang="en" sz="2400" dirty="0">
                <a:latin typeface="Calibri"/>
                <a:ea typeface="Calibri"/>
                <a:cs typeface="Calibri"/>
                <a:sym typeface="Calibri"/>
              </a:rPr>
              <a:t>What dreams do you have in relation to your personal and professional development as a group or team member?</a:t>
            </a:r>
          </a:p>
          <a:p>
            <a:pPr marL="457200" lvl="0" indent="-228600" rtl="0">
              <a:spcBef>
                <a:spcPts val="0"/>
              </a:spcBef>
              <a:buClr>
                <a:srgbClr val="FFFFFF"/>
              </a:buClr>
              <a:buSzPct val="100000"/>
              <a:buFont typeface="Calibri"/>
            </a:pPr>
            <a:endParaRPr lang="en" sz="2400" dirty="0">
              <a:latin typeface="Calibri"/>
              <a:ea typeface="Calibri"/>
              <a:cs typeface="Calibri"/>
              <a:sym typeface="Calibri"/>
            </a:endParaRPr>
          </a:p>
          <a:p>
            <a:pPr marL="457200" lvl="0" indent="-228600" rtl="0">
              <a:spcBef>
                <a:spcPts val="0"/>
              </a:spcBef>
              <a:buClr>
                <a:srgbClr val="FFFFFF"/>
              </a:buClr>
              <a:buSzPct val="100000"/>
              <a:buFont typeface="Calibri"/>
            </a:pPr>
            <a:r>
              <a:rPr lang="en" sz="2400" dirty="0">
                <a:latin typeface="Calibri"/>
                <a:ea typeface="Calibri"/>
                <a:cs typeface="Calibri"/>
                <a:sym typeface="Calibri"/>
              </a:rPr>
              <a:t>Think about:</a:t>
            </a:r>
          </a:p>
          <a:p>
            <a:pPr marL="914400" lvl="0" indent="-355600" rtl="0">
              <a:spcBef>
                <a:spcPts val="0"/>
              </a:spcBef>
              <a:buClr>
                <a:schemeClr val="tx2"/>
              </a:buClr>
              <a:buSzPct val="100000"/>
            </a:pPr>
            <a:r>
              <a:rPr lang="en" sz="2200" dirty="0">
                <a:latin typeface="Calibri"/>
                <a:ea typeface="Calibri"/>
                <a:cs typeface="Calibri"/>
                <a:sym typeface="Calibri"/>
              </a:rPr>
              <a:t>What contributions and/or changes do you dream about that will involve your participation on a decision-making team?</a:t>
            </a:r>
          </a:p>
          <a:p>
            <a:pPr marL="914400" lvl="0" indent="-355600" rtl="0">
              <a:spcBef>
                <a:spcPts val="0"/>
              </a:spcBef>
              <a:buClr>
                <a:schemeClr val="tx2"/>
              </a:buClr>
              <a:buSzPct val="100000"/>
            </a:pPr>
            <a:r>
              <a:rPr lang="en" sz="2200" dirty="0">
                <a:latin typeface="Calibri"/>
                <a:ea typeface="Calibri"/>
                <a:cs typeface="Calibri"/>
                <a:sym typeface="Calibri"/>
              </a:rPr>
              <a:t>What one thing do you most want to see happen?</a:t>
            </a:r>
          </a:p>
          <a:p>
            <a:pPr marL="914400" lvl="0" indent="-355600" rtl="0">
              <a:spcBef>
                <a:spcPts val="0"/>
              </a:spcBef>
              <a:buClr>
                <a:schemeClr val="tx2"/>
              </a:buClr>
              <a:buSzPct val="100000"/>
            </a:pPr>
            <a:r>
              <a:rPr lang="en" sz="2200" dirty="0">
                <a:latin typeface="Calibri"/>
                <a:ea typeface="Calibri"/>
                <a:cs typeface="Calibri"/>
                <a:sym typeface="Calibri"/>
              </a:rPr>
              <a:t>What do you hope to accomplish in one year? 5 years? 10 years?</a:t>
            </a:r>
          </a:p>
          <a:p>
            <a:pPr marL="914400" lvl="0" indent="-355600">
              <a:spcBef>
                <a:spcPts val="0"/>
              </a:spcBef>
              <a:buClr>
                <a:schemeClr val="tx2"/>
              </a:buClr>
              <a:buSzPct val="100000"/>
            </a:pPr>
            <a:r>
              <a:rPr lang="en" sz="2200" dirty="0">
                <a:latin typeface="Calibri"/>
                <a:ea typeface="Calibri"/>
                <a:cs typeface="Calibri"/>
                <a:sym typeface="Calibri"/>
              </a:rPr>
              <a:t>What other dreams are important to you as you begin this journey?</a:t>
            </a:r>
            <a:r>
              <a:rPr lang="en" sz="2200" dirty="0">
                <a:solidFill>
                  <a:srgbClr val="FFFFFF"/>
                </a:solidFill>
                <a:latin typeface="Calibri"/>
                <a:ea typeface="Calibri"/>
                <a:cs typeface="Calibri"/>
                <a:sym typeface="Calibri"/>
              </a:rPr>
              <a:t>?</a:t>
            </a:r>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405231311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304800"/>
            <a:ext cx="6879600" cy="1143200"/>
          </a:xfrm>
          <a:prstGeom prst="rect">
            <a:avLst/>
          </a:prstGeom>
        </p:spPr>
        <p:txBody>
          <a:bodyPr lIns="91425" tIns="91425" rIns="91425" bIns="91425" anchor="b" anchorCtr="0">
            <a:noAutofit/>
          </a:bodyPr>
          <a:lstStyle/>
          <a:p>
            <a:pPr>
              <a:spcBef>
                <a:spcPts val="0"/>
              </a:spcBef>
              <a:buNone/>
            </a:pPr>
            <a:r>
              <a:rPr lang="en" dirty="0"/>
              <a:t>Step 4:  Fears &amp; Concerns</a:t>
            </a:r>
          </a:p>
        </p:txBody>
      </p:sp>
      <p:sp>
        <p:nvSpPr>
          <p:cNvPr id="105" name="Shape 105"/>
          <p:cNvSpPr txBox="1">
            <a:spLocks noGrp="1"/>
          </p:cNvSpPr>
          <p:nvPr>
            <p:ph type="body" idx="1"/>
          </p:nvPr>
        </p:nvSpPr>
        <p:spPr>
          <a:xfrm>
            <a:off x="457200" y="1600200"/>
            <a:ext cx="6400800" cy="4840400"/>
          </a:xfrm>
          <a:prstGeom prst="rect">
            <a:avLst/>
          </a:prstGeom>
        </p:spPr>
        <p:txBody>
          <a:bodyPr lIns="91425" tIns="91425" rIns="91425" bIns="91425" anchor="t" anchorCtr="0">
            <a:noAutofit/>
          </a:bodyPr>
          <a:lstStyle/>
          <a:p>
            <a:pPr marL="457200" lvl="0" indent="-228600" rtl="0">
              <a:spcBef>
                <a:spcPts val="0"/>
              </a:spcBef>
              <a:buClr>
                <a:srgbClr val="FFFFFF"/>
              </a:buClr>
              <a:buSzPct val="100000"/>
              <a:buFont typeface="Calibri"/>
            </a:pPr>
            <a:r>
              <a:rPr lang="en" sz="2400" b="1" dirty="0">
                <a:latin typeface="Calibri"/>
                <a:ea typeface="Calibri"/>
                <a:cs typeface="Calibri"/>
                <a:sym typeface="Calibri"/>
              </a:rPr>
              <a:t>FEARS &amp; CONCERNS:  </a:t>
            </a:r>
            <a:r>
              <a:rPr lang="en" sz="2400" dirty="0">
                <a:latin typeface="Calibri"/>
                <a:ea typeface="Calibri"/>
                <a:cs typeface="Calibri"/>
                <a:sym typeface="Calibri"/>
              </a:rPr>
              <a:t>Identify your worries or concerns about becoming part of a decision-making group or team.</a:t>
            </a:r>
          </a:p>
          <a:p>
            <a:pPr marL="457200" lvl="0" indent="-228600" rtl="0">
              <a:spcBef>
                <a:spcPts val="0"/>
              </a:spcBef>
              <a:buClr>
                <a:srgbClr val="FFFFFF"/>
              </a:buClr>
              <a:buSzPct val="100000"/>
              <a:buFont typeface="Calibri"/>
            </a:pPr>
            <a:endParaRPr lang="en" sz="2400" dirty="0">
              <a:latin typeface="Calibri"/>
              <a:ea typeface="Calibri"/>
              <a:cs typeface="Calibri"/>
              <a:sym typeface="Calibri"/>
            </a:endParaRPr>
          </a:p>
          <a:p>
            <a:pPr marL="457200" lvl="0" indent="-228600" rtl="0">
              <a:spcBef>
                <a:spcPts val="0"/>
              </a:spcBef>
              <a:buClr>
                <a:srgbClr val="FFFFFF"/>
              </a:buClr>
              <a:buSzPct val="100000"/>
              <a:buFont typeface="Calibri"/>
            </a:pPr>
            <a:r>
              <a:rPr lang="en" sz="2400" dirty="0">
                <a:latin typeface="Calibri"/>
                <a:ea typeface="Calibri"/>
                <a:cs typeface="Calibri"/>
                <a:sym typeface="Calibri"/>
              </a:rPr>
              <a:t>Think about: </a:t>
            </a:r>
          </a:p>
          <a:p>
            <a:pPr marL="914400" lvl="0" indent="-368300" rtl="0">
              <a:spcBef>
                <a:spcPts val="0"/>
              </a:spcBef>
              <a:buClr>
                <a:schemeClr val="tx2"/>
              </a:buClr>
              <a:buSzPct val="100000"/>
            </a:pPr>
            <a:r>
              <a:rPr lang="en" sz="2200" dirty="0">
                <a:latin typeface="Calibri"/>
                <a:ea typeface="Calibri"/>
                <a:cs typeface="Calibri"/>
                <a:sym typeface="Calibri"/>
              </a:rPr>
              <a:t>What concerns arise when you envision yourself as a leader or member of a team and about your role on the team?</a:t>
            </a:r>
          </a:p>
          <a:p>
            <a:pPr marL="914400" lvl="0" indent="-368300" rtl="0">
              <a:spcBef>
                <a:spcPts val="0"/>
              </a:spcBef>
              <a:buClr>
                <a:schemeClr val="tx2"/>
              </a:buClr>
              <a:buSzPct val="100000"/>
            </a:pPr>
            <a:r>
              <a:rPr lang="en" sz="2200" dirty="0">
                <a:latin typeface="Calibri"/>
                <a:ea typeface="Calibri"/>
                <a:cs typeface="Calibri"/>
                <a:sym typeface="Calibri"/>
              </a:rPr>
              <a:t>What barrier might stand in the way of your realizing your leadership and participation dreams?</a:t>
            </a:r>
          </a:p>
          <a:p>
            <a:pPr>
              <a:spcBef>
                <a:spcPts val="0"/>
              </a:spcBef>
              <a:buNone/>
            </a:pPr>
            <a:endParaRPr dirty="0"/>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62043632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brings you here today?</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Diagram 4"/>
          <p:cNvGraphicFramePr/>
          <p:nvPr>
            <p:extLst>
              <p:ext uri="{D42A27DB-BD31-4B8C-83A1-F6EECF244321}">
                <p14:modId xmlns:p14="http://schemas.microsoft.com/office/powerpoint/2010/main" val="11255707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5985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85800" y="381000"/>
            <a:ext cx="6879600" cy="1143200"/>
          </a:xfrm>
          <a:prstGeom prst="rect">
            <a:avLst/>
          </a:prstGeom>
        </p:spPr>
        <p:txBody>
          <a:bodyPr lIns="91425" tIns="91425" rIns="91425" bIns="91425" anchor="b" anchorCtr="0">
            <a:noAutofit/>
          </a:bodyPr>
          <a:lstStyle/>
          <a:p>
            <a:pPr>
              <a:spcBef>
                <a:spcPts val="0"/>
              </a:spcBef>
              <a:buNone/>
            </a:pPr>
            <a:r>
              <a:rPr lang="en" dirty="0"/>
              <a:t>Step 5:  Needs</a:t>
            </a:r>
          </a:p>
        </p:txBody>
      </p:sp>
      <p:sp>
        <p:nvSpPr>
          <p:cNvPr id="123" name="Shape 123"/>
          <p:cNvSpPr txBox="1">
            <a:spLocks noGrp="1"/>
          </p:cNvSpPr>
          <p:nvPr>
            <p:ph type="body" idx="1"/>
          </p:nvPr>
        </p:nvSpPr>
        <p:spPr>
          <a:xfrm>
            <a:off x="457200" y="1600200"/>
            <a:ext cx="7315200" cy="4840400"/>
          </a:xfrm>
          <a:prstGeom prst="rect">
            <a:avLst/>
          </a:prstGeom>
        </p:spPr>
        <p:txBody>
          <a:bodyPr lIns="91425" tIns="91425" rIns="91425" bIns="91425" anchor="t" anchorCtr="0">
            <a:noAutofit/>
          </a:bodyPr>
          <a:lstStyle/>
          <a:p>
            <a:pPr marL="457200" lvl="0" indent="-228600" rtl="0">
              <a:spcBef>
                <a:spcPts val="0"/>
              </a:spcBef>
              <a:buClr>
                <a:srgbClr val="FFFFFF"/>
              </a:buClr>
              <a:buSzPct val="100000"/>
              <a:buFont typeface="Calibri"/>
            </a:pPr>
            <a:r>
              <a:rPr lang="en" sz="2400" b="1" dirty="0">
                <a:latin typeface="Calibri"/>
                <a:ea typeface="Calibri"/>
                <a:cs typeface="Calibri"/>
                <a:sym typeface="Calibri"/>
              </a:rPr>
              <a:t>NEEDS:  </a:t>
            </a:r>
            <a:r>
              <a:rPr lang="en" sz="2400" dirty="0">
                <a:latin typeface="Calibri"/>
                <a:ea typeface="Calibri"/>
                <a:cs typeface="Calibri"/>
                <a:sym typeface="Calibri"/>
              </a:rPr>
              <a:t>What needs to happen to make your dreams about leadership and group membership become a reality?</a:t>
            </a:r>
          </a:p>
          <a:p>
            <a:pPr marL="457200" lvl="0" indent="-228600" rtl="0">
              <a:spcBef>
                <a:spcPts val="0"/>
              </a:spcBef>
              <a:buClr>
                <a:srgbClr val="FFFFFF"/>
              </a:buClr>
              <a:buSzPct val="100000"/>
              <a:buFont typeface="Calibri"/>
            </a:pPr>
            <a:endParaRPr lang="en" sz="2400" dirty="0">
              <a:latin typeface="Calibri"/>
              <a:ea typeface="Calibri"/>
              <a:cs typeface="Calibri"/>
              <a:sym typeface="Calibri"/>
            </a:endParaRPr>
          </a:p>
          <a:p>
            <a:pPr marL="457200" lvl="0" indent="-228600" rtl="0">
              <a:spcBef>
                <a:spcPts val="0"/>
              </a:spcBef>
              <a:buClr>
                <a:srgbClr val="FFFFFF"/>
              </a:buClr>
              <a:buSzPct val="100000"/>
              <a:buFont typeface="Calibri"/>
            </a:pPr>
            <a:r>
              <a:rPr lang="en" sz="2400" dirty="0">
                <a:latin typeface="Calibri"/>
                <a:ea typeface="Calibri"/>
                <a:cs typeface="Calibri"/>
                <a:sym typeface="Calibri"/>
              </a:rPr>
              <a:t>Think about:  </a:t>
            </a:r>
          </a:p>
          <a:p>
            <a:pPr marL="914400" lvl="0" indent="-368300" rtl="0">
              <a:spcBef>
                <a:spcPts val="0"/>
              </a:spcBef>
              <a:buClr>
                <a:schemeClr val="tx2"/>
              </a:buClr>
              <a:buSzPct val="100000"/>
            </a:pPr>
            <a:r>
              <a:rPr lang="en" sz="2200" dirty="0">
                <a:latin typeface="Calibri"/>
                <a:ea typeface="Calibri"/>
                <a:cs typeface="Calibri"/>
                <a:sym typeface="Calibri"/>
              </a:rPr>
              <a:t>What skills would you like to develop further?</a:t>
            </a:r>
          </a:p>
          <a:p>
            <a:pPr marL="914400" lvl="0" indent="-368300" rtl="0">
              <a:spcBef>
                <a:spcPts val="0"/>
              </a:spcBef>
              <a:buClr>
                <a:schemeClr val="tx2"/>
              </a:buClr>
              <a:buSzPct val="100000"/>
            </a:pPr>
            <a:r>
              <a:rPr lang="en" sz="2200" dirty="0">
                <a:latin typeface="Calibri"/>
                <a:ea typeface="Calibri"/>
                <a:cs typeface="Calibri"/>
                <a:sym typeface="Calibri"/>
              </a:rPr>
              <a:t>What else will you need to expand your role as a leader and team member?</a:t>
            </a:r>
          </a:p>
          <a:p>
            <a:pPr marL="914400" lvl="0" indent="-368300">
              <a:spcBef>
                <a:spcPts val="0"/>
              </a:spcBef>
              <a:buClr>
                <a:schemeClr val="tx2"/>
              </a:buClr>
              <a:buSzPct val="100000"/>
            </a:pPr>
            <a:r>
              <a:rPr lang="en" sz="2200" dirty="0">
                <a:latin typeface="Calibri"/>
                <a:ea typeface="Calibri"/>
                <a:cs typeface="Calibri"/>
                <a:sym typeface="Calibri"/>
              </a:rPr>
              <a:t>What supports do you need from others?</a:t>
            </a:r>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53819367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762000" y="304800"/>
            <a:ext cx="6879600" cy="1143200"/>
          </a:xfrm>
          <a:prstGeom prst="rect">
            <a:avLst/>
          </a:prstGeom>
        </p:spPr>
        <p:txBody>
          <a:bodyPr lIns="91425" tIns="91425" rIns="91425" bIns="91425" anchor="b" anchorCtr="0">
            <a:noAutofit/>
          </a:bodyPr>
          <a:lstStyle/>
          <a:p>
            <a:pPr>
              <a:spcBef>
                <a:spcPts val="0"/>
              </a:spcBef>
              <a:buNone/>
            </a:pPr>
            <a:r>
              <a:rPr lang="en" dirty="0"/>
              <a:t>Discussion</a:t>
            </a:r>
          </a:p>
        </p:txBody>
      </p:sp>
      <p:sp>
        <p:nvSpPr>
          <p:cNvPr id="129" name="Shape 129"/>
          <p:cNvSpPr txBox="1">
            <a:spLocks noGrp="1"/>
          </p:cNvSpPr>
          <p:nvPr>
            <p:ph type="body" idx="1"/>
          </p:nvPr>
        </p:nvSpPr>
        <p:spPr>
          <a:xfrm>
            <a:off x="457200" y="1600200"/>
            <a:ext cx="7959300" cy="4840400"/>
          </a:xfrm>
          <a:prstGeom prst="rect">
            <a:avLst/>
          </a:prstGeom>
        </p:spPr>
        <p:txBody>
          <a:bodyPr lIns="91425" tIns="91425" rIns="91425" bIns="91425" anchor="t" anchorCtr="0">
            <a:noAutofit/>
          </a:bodyPr>
          <a:lstStyle/>
          <a:p>
            <a:pPr marL="342900" lvl="0" indent="-317500" rtl="0">
              <a:spcBef>
                <a:spcPts val="0"/>
              </a:spcBef>
              <a:buClr>
                <a:srgbClr val="FFFFFF"/>
              </a:buClr>
              <a:buSzPct val="100000"/>
              <a:buChar char="•"/>
            </a:pPr>
            <a:r>
              <a:rPr lang="en" sz="2800" dirty="0"/>
              <a:t>What common experiences have group members had in relation to each of the MAPS steps? </a:t>
            </a:r>
          </a:p>
          <a:p>
            <a:pPr marL="342900" lvl="0" indent="-228600" rtl="0">
              <a:spcBef>
                <a:spcPts val="360"/>
              </a:spcBef>
              <a:buClr>
                <a:schemeClr val="dk1"/>
              </a:buClr>
              <a:buFont typeface="Arial"/>
              <a:buNone/>
            </a:pPr>
            <a:endParaRPr sz="2800" dirty="0"/>
          </a:p>
          <a:p>
            <a:pPr marL="342900" lvl="0" indent="-317500">
              <a:spcBef>
                <a:spcPts val="640"/>
              </a:spcBef>
              <a:buClr>
                <a:srgbClr val="FFFFFF"/>
              </a:buClr>
              <a:buSzPct val="100000"/>
              <a:buChar char="•"/>
            </a:pPr>
            <a:r>
              <a:rPr lang="en" sz="2800" dirty="0"/>
              <a:t>How will you use the information from your MAP to expand your leadership skills, knowledge and roles?</a:t>
            </a:r>
          </a:p>
        </p:txBody>
      </p:sp>
      <p:sp>
        <p:nvSpPr>
          <p:cNvPr id="2" name="Footer Placeholder 1"/>
          <p:cNvSpPr>
            <a:spLocks noGrp="1"/>
          </p:cNvSpPr>
          <p:nvPr>
            <p:ph type="ftr" sz="quarter" idx="13"/>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136653233"/>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Decision Making</a:t>
            </a:r>
          </a:p>
        </p:txBody>
      </p:sp>
      <p:sp>
        <p:nvSpPr>
          <p:cNvPr id="3" name="Content Placeholder 2"/>
          <p:cNvSpPr>
            <a:spLocks noGrp="1"/>
          </p:cNvSpPr>
          <p:nvPr>
            <p:ph idx="1"/>
          </p:nvPr>
        </p:nvSpPr>
        <p:spPr>
          <a:xfrm>
            <a:off x="4105989" y="1828800"/>
            <a:ext cx="4047411" cy="3775229"/>
          </a:xfrm>
        </p:spPr>
        <p:txBody>
          <a:bodyPr>
            <a:normAutofit fontScale="85000" lnSpcReduction="20000"/>
          </a:bodyPr>
          <a:lstStyle/>
          <a:p>
            <a:pPr marL="571500" lvl="1" indent="-204788">
              <a:lnSpc>
                <a:spcPct val="150000"/>
              </a:lnSpc>
              <a:buClr>
                <a:srgbClr val="242492"/>
              </a:buClr>
              <a:buSzPct val="65000"/>
              <a:buNone/>
            </a:pPr>
            <a:r>
              <a:rPr lang="en-US" sz="2600" dirty="0"/>
              <a:t>“Decision-making means a process of partnering, of shared views and actions toward shared goals…not just a power struggle between conflicting ideas.” </a:t>
            </a:r>
          </a:p>
          <a:p>
            <a:pPr lvl="1" algn="r">
              <a:lnSpc>
                <a:spcPct val="150000"/>
              </a:lnSpc>
              <a:buClr>
                <a:srgbClr val="242492"/>
              </a:buClr>
              <a:buSzPct val="65000"/>
              <a:buNone/>
            </a:pPr>
            <a:r>
              <a:rPr lang="en-US" sz="2400" dirty="0"/>
              <a:t>-Dr. Joyce Epstein</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3076" name="Picture 4" descr="C:\Users\ebraunel\AppData\Local\Microsoft\Windows\Temporary Internet Files\Content.IE5\7CIDA715\shutterstock_161290706[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43000" y="2344615"/>
            <a:ext cx="2952998" cy="23484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4192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can serve on groups?</a:t>
            </a:r>
          </a:p>
        </p:txBody>
      </p:sp>
      <p:sp>
        <p:nvSpPr>
          <p:cNvPr id="3" name="Content Placeholder 2"/>
          <p:cNvSpPr>
            <a:spLocks noGrp="1"/>
          </p:cNvSpPr>
          <p:nvPr>
            <p:ph idx="1"/>
          </p:nvPr>
        </p:nvSpPr>
        <p:spPr>
          <a:xfrm>
            <a:off x="3962400" y="1584171"/>
            <a:ext cx="3886200" cy="4156229"/>
          </a:xfrm>
        </p:spPr>
        <p:txBody>
          <a:bodyPr>
            <a:normAutofit/>
          </a:bodyPr>
          <a:lstStyle/>
          <a:p>
            <a:pPr marL="68580" indent="0">
              <a:buNone/>
            </a:pPr>
            <a:r>
              <a:rPr lang="en-US" sz="2600" b="1" dirty="0"/>
              <a:t>Interested Individuals</a:t>
            </a:r>
          </a:p>
          <a:p>
            <a:pPr marL="685800" lvl="1" indent="-266700"/>
            <a:r>
              <a:rPr lang="en-US" dirty="0"/>
              <a:t>Especially if the group’s decisions will affect them personally</a:t>
            </a:r>
          </a:p>
          <a:p>
            <a:pPr marL="685800" lvl="1" indent="-266700"/>
            <a:endParaRPr lang="en-US" sz="800" dirty="0"/>
          </a:p>
          <a:p>
            <a:pPr marL="685800" indent="-280988"/>
            <a:r>
              <a:rPr lang="en-US" dirty="0"/>
              <a:t>BUT choose your opportunity wisely</a:t>
            </a:r>
          </a:p>
          <a:p>
            <a:pPr marL="1319213" lvl="1" indent="-176213"/>
            <a:endParaRPr lang="en-US" sz="800" dirty="0"/>
          </a:p>
          <a:p>
            <a:pPr marL="685800" lvl="1" indent="-280988"/>
            <a:r>
              <a:rPr lang="en-US" dirty="0"/>
              <a:t>AND consider the TIME &amp; ENERGY needed to serve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val="0"/>
              </a:ext>
            </a:extLst>
          </a:blip>
          <a:srcRect b="-681"/>
          <a:stretch/>
        </p:blipFill>
        <p:spPr>
          <a:xfrm>
            <a:off x="1066800" y="1524000"/>
            <a:ext cx="2760785" cy="4333631"/>
          </a:xfrm>
          <a:prstGeom prst="rect">
            <a:avLst/>
          </a:prstGeom>
        </p:spPr>
      </p:pic>
    </p:spTree>
    <p:custDataLst>
      <p:tags r:id="rId1"/>
    </p:custDataLst>
    <p:extLst>
      <p:ext uri="{BB962C8B-B14F-4D97-AF65-F5344CB8AC3E}">
        <p14:creationId xmlns:p14="http://schemas.microsoft.com/office/powerpoint/2010/main" val="19736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begin?</a:t>
            </a:r>
          </a:p>
        </p:txBody>
      </p:sp>
      <p:sp>
        <p:nvSpPr>
          <p:cNvPr id="3" name="Content Placeholder 2"/>
          <p:cNvSpPr>
            <a:spLocks noGrp="1"/>
          </p:cNvSpPr>
          <p:nvPr>
            <p:ph idx="1"/>
          </p:nvPr>
        </p:nvSpPr>
        <p:spPr>
          <a:xfrm>
            <a:off x="1066800" y="1752600"/>
            <a:ext cx="4343400" cy="4080029"/>
          </a:xfrm>
        </p:spPr>
        <p:txBody>
          <a:bodyPr>
            <a:normAutofit lnSpcReduction="10000"/>
          </a:bodyPr>
          <a:lstStyle/>
          <a:p>
            <a:r>
              <a:rPr lang="en-US" sz="2600" dirty="0"/>
              <a:t>Learn about available resources and services</a:t>
            </a:r>
          </a:p>
          <a:p>
            <a:r>
              <a:rPr lang="en-US" sz="2600" dirty="0"/>
              <a:t>Find an issue you care deeply about</a:t>
            </a:r>
          </a:p>
          <a:p>
            <a:r>
              <a:rPr lang="en-US" sz="2600" dirty="0"/>
              <a:t>Connect to a group with the authority to create or influence change</a:t>
            </a:r>
          </a:p>
          <a:p>
            <a:r>
              <a:rPr lang="en-US" sz="2600" dirty="0"/>
              <a:t>Prepare yourself to serve</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rot="16200000">
            <a:off x="4975022" y="2340178"/>
            <a:ext cx="3428999" cy="2558643"/>
          </a:xfrm>
          <a:prstGeom prst="rect">
            <a:avLst/>
          </a:prstGeom>
        </p:spPr>
      </p:pic>
    </p:spTree>
    <p:custDataLst>
      <p:tags r:id="rId1"/>
    </p:custDataLst>
    <p:extLst>
      <p:ext uri="{BB962C8B-B14F-4D97-AF65-F5344CB8AC3E}">
        <p14:creationId xmlns:p14="http://schemas.microsoft.com/office/powerpoint/2010/main" val="103170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685800"/>
          </a:xfrm>
        </p:spPr>
        <p:txBody>
          <a:bodyPr>
            <a:normAutofit/>
          </a:bodyPr>
          <a:lstStyle/>
          <a:p>
            <a:r>
              <a:rPr lang="en-US" dirty="0"/>
              <a:t>Section 1 Resources</a:t>
            </a:r>
          </a:p>
        </p:txBody>
      </p:sp>
      <p:sp>
        <p:nvSpPr>
          <p:cNvPr id="3" name="Content Placeholder 2"/>
          <p:cNvSpPr>
            <a:spLocks noGrp="1"/>
          </p:cNvSpPr>
          <p:nvPr>
            <p:ph idx="1"/>
          </p:nvPr>
        </p:nvSpPr>
        <p:spPr>
          <a:xfrm>
            <a:off x="685800" y="1295400"/>
            <a:ext cx="7772400" cy="4537229"/>
          </a:xfrm>
        </p:spPr>
        <p:txBody>
          <a:bodyPr>
            <a:noAutofit/>
          </a:bodyPr>
          <a:lstStyle/>
          <a:p>
            <a:pPr marL="393192" indent="-347472">
              <a:lnSpc>
                <a:spcPct val="120000"/>
              </a:lnSpc>
              <a:spcBef>
                <a:spcPts val="0"/>
              </a:spcBef>
            </a:pPr>
            <a:r>
              <a:rPr lang="en-US" sz="1400" b="1" dirty="0"/>
              <a:t>Wisconsin Board for People with Developmentally Disabilities </a:t>
            </a:r>
            <a:r>
              <a:rPr lang="en-US" sz="1400" dirty="0">
                <a:hlinkClick r:id="rId4"/>
              </a:rPr>
              <a:t>https://wi-bpdd.org/</a:t>
            </a:r>
            <a:r>
              <a:rPr lang="en-US" sz="1400" dirty="0"/>
              <a:t> </a:t>
            </a:r>
          </a:p>
          <a:p>
            <a:pPr marL="393192" indent="-347472">
              <a:lnSpc>
                <a:spcPct val="120000"/>
              </a:lnSpc>
              <a:spcBef>
                <a:spcPts val="0"/>
              </a:spcBef>
            </a:pPr>
            <a:r>
              <a:rPr lang="en-US" sz="1400" b="1" dirty="0"/>
              <a:t>National Network of Schools in Partnership </a:t>
            </a:r>
            <a:r>
              <a:rPr lang="en-US" sz="1400" dirty="0">
                <a:hlinkClick r:id="rId5"/>
              </a:rPr>
              <a:t>http://schoolsinpartnership.org/Resources</a:t>
            </a:r>
            <a:endParaRPr lang="en-US" sz="1400" dirty="0"/>
          </a:p>
          <a:p>
            <a:pPr marL="393192" indent="-347472">
              <a:lnSpc>
                <a:spcPct val="120000"/>
              </a:lnSpc>
              <a:spcBef>
                <a:spcPts val="0"/>
              </a:spcBef>
            </a:pPr>
            <a:r>
              <a:rPr lang="en-US" sz="1400" b="1" dirty="0"/>
              <a:t>National PTA Center for Family Engagement </a:t>
            </a:r>
            <a:r>
              <a:rPr lang="en-US" sz="1400" dirty="0">
                <a:hlinkClick r:id="rId6"/>
              </a:rPr>
              <a:t>https://www.pta.org/center-for-family-engagement</a:t>
            </a:r>
            <a:endParaRPr lang="en-US" sz="1400" dirty="0"/>
          </a:p>
          <a:p>
            <a:pPr marL="393192" indent="-347472">
              <a:lnSpc>
                <a:spcPct val="120000"/>
              </a:lnSpc>
              <a:spcBef>
                <a:spcPts val="0"/>
              </a:spcBef>
            </a:pPr>
            <a:r>
              <a:rPr lang="en-US" sz="1400" b="1" dirty="0"/>
              <a:t>National PTA Standards for Family-School Partnerships Implementation </a:t>
            </a:r>
            <a:r>
              <a:rPr lang="en-US" sz="1400" dirty="0"/>
              <a:t>(See </a:t>
            </a:r>
            <a:r>
              <a:rPr lang="en-US" sz="1400" i="1" dirty="0"/>
              <a:t>Implementation Guide</a:t>
            </a:r>
            <a:r>
              <a:rPr lang="en-US" sz="1400" dirty="0"/>
              <a:t>) </a:t>
            </a:r>
            <a:r>
              <a:rPr lang="en-US" sz="1400" dirty="0">
                <a:hlinkClick r:id="rId7"/>
              </a:rPr>
              <a:t>https://www.pta.org/home/run-your-pta/National-Standards-for-Family-School-Partnerships</a:t>
            </a:r>
            <a:endParaRPr lang="en-US" sz="1400" dirty="0"/>
          </a:p>
          <a:p>
            <a:pPr marL="393192" indent="-347472">
              <a:lnSpc>
                <a:spcPct val="120000"/>
              </a:lnSpc>
              <a:spcBef>
                <a:spcPts val="0"/>
              </a:spcBef>
            </a:pPr>
            <a:r>
              <a:rPr lang="en-US" sz="1400" b="1" dirty="0"/>
              <a:t>ECTA Supporting Family Leaders </a:t>
            </a:r>
            <a:r>
              <a:rPr lang="en-US" sz="1400" dirty="0"/>
              <a:t>(4 Videos:)</a:t>
            </a:r>
            <a:r>
              <a:rPr lang="en-US" sz="1400" i="1" dirty="0"/>
              <a:t> Conversations with Family Leaders</a:t>
            </a:r>
            <a:r>
              <a:rPr lang="en-US" sz="1400" dirty="0"/>
              <a:t> </a:t>
            </a:r>
            <a:r>
              <a:rPr lang="en-US" sz="1400" dirty="0">
                <a:hlinkClick r:id="rId8"/>
              </a:rPr>
              <a:t>https://ectacenter.org/topics/familyeng/supportingfamilyleaders.asp</a:t>
            </a:r>
            <a:endParaRPr lang="en-US" sz="1400" dirty="0"/>
          </a:p>
          <a:p>
            <a:pPr marL="393192" indent="-347472">
              <a:lnSpc>
                <a:spcPct val="120000"/>
              </a:lnSpc>
              <a:spcBef>
                <a:spcPts val="0"/>
              </a:spcBef>
            </a:pPr>
            <a:r>
              <a:rPr lang="en-US" sz="1400" b="1" dirty="0"/>
              <a:t>National PLACE Resources </a:t>
            </a:r>
            <a:r>
              <a:rPr lang="en-US" sz="1400" dirty="0">
                <a:hlinkClick r:id="rId9"/>
              </a:rPr>
              <a:t>https://www.parentsatthetable.org/storage/app/media/resources/Main%20Resources/</a:t>
            </a:r>
            <a:endParaRPr lang="en-US" sz="1400" dirty="0"/>
          </a:p>
          <a:p>
            <a:pPr marL="393192" indent="-347472">
              <a:lnSpc>
                <a:spcPct val="120000"/>
              </a:lnSpc>
              <a:spcBef>
                <a:spcPts val="0"/>
              </a:spcBef>
            </a:pPr>
            <a:r>
              <a:rPr lang="en-US" sz="1400" b="1" dirty="0"/>
              <a:t>Leading for Results: The Person-Role-System </a:t>
            </a:r>
            <a:r>
              <a:rPr lang="en-US" sz="1400" dirty="0"/>
              <a:t>(Annie E. Casey Foundation Video 4:23) </a:t>
            </a:r>
            <a:r>
              <a:rPr lang="en-US" sz="1400" dirty="0">
                <a:hlinkClick r:id="rId10"/>
              </a:rPr>
              <a:t>https://www.aecf.org/blog/new-leadership-video-get-results-by-understanding-person-role-system/</a:t>
            </a:r>
            <a:endParaRPr lang="en-US" sz="1400" dirty="0"/>
          </a:p>
        </p:txBody>
      </p:sp>
      <p:sp>
        <p:nvSpPr>
          <p:cNvPr id="4" name="Footer Placeholder 3"/>
          <p:cNvSpPr>
            <a:spLocks noGrp="1"/>
          </p:cNvSpPr>
          <p:nvPr>
            <p:ph type="ftr" sz="quarter" idx="11"/>
          </p:nvPr>
        </p:nvSpPr>
        <p:spPr/>
        <p:txBody>
          <a:bodyPr/>
          <a:lstStyle/>
          <a:p>
            <a:r>
              <a:rPr lang="en-US" dirty="0"/>
              <a:t>Serving on Groups That Make Decisions</a:t>
            </a:r>
          </a:p>
        </p:txBody>
      </p:sp>
    </p:spTree>
    <p:custDataLst>
      <p:tags r:id="rId1"/>
    </p:custDataLst>
    <p:extLst>
      <p:ext uri="{BB962C8B-B14F-4D97-AF65-F5344CB8AC3E}">
        <p14:creationId xmlns:p14="http://schemas.microsoft.com/office/powerpoint/2010/main" val="90362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685800"/>
          </a:xfrm>
        </p:spPr>
        <p:txBody>
          <a:bodyPr>
            <a:normAutofit/>
          </a:bodyPr>
          <a:lstStyle/>
          <a:p>
            <a:r>
              <a:rPr lang="en-US" dirty="0"/>
              <a:t>Section 1 Resources</a:t>
            </a:r>
          </a:p>
        </p:txBody>
      </p:sp>
      <p:sp>
        <p:nvSpPr>
          <p:cNvPr id="3" name="Content Placeholder 2"/>
          <p:cNvSpPr>
            <a:spLocks noGrp="1"/>
          </p:cNvSpPr>
          <p:nvPr>
            <p:ph idx="1"/>
          </p:nvPr>
        </p:nvSpPr>
        <p:spPr>
          <a:xfrm>
            <a:off x="685800" y="1295400"/>
            <a:ext cx="7772400" cy="4537229"/>
          </a:xfrm>
        </p:spPr>
        <p:txBody>
          <a:bodyPr>
            <a:noAutofit/>
          </a:bodyPr>
          <a:lstStyle/>
          <a:p>
            <a:pPr marL="393192" indent="-347472">
              <a:lnSpc>
                <a:spcPct val="120000"/>
              </a:lnSpc>
              <a:spcBef>
                <a:spcPts val="0"/>
              </a:spcBef>
            </a:pPr>
            <a:r>
              <a:rPr lang="en-US" sz="1400" b="1" dirty="0"/>
              <a:t>Team Engagement for Quality Improvement </a:t>
            </a:r>
            <a:r>
              <a:rPr lang="en-US" sz="1400" dirty="0">
                <a:hlinkClick r:id="rId4"/>
              </a:rPr>
              <a:t>https://www.dhs.wisconsin.gov/publications/p02349.pdf</a:t>
            </a:r>
            <a:endParaRPr lang="en-US" sz="1400" dirty="0"/>
          </a:p>
          <a:p>
            <a:pPr marL="393192" indent="-347472">
              <a:lnSpc>
                <a:spcPct val="120000"/>
              </a:lnSpc>
              <a:spcBef>
                <a:spcPts val="0"/>
              </a:spcBef>
            </a:pPr>
            <a:r>
              <a:rPr lang="en-US" sz="1400" b="1" dirty="0"/>
              <a:t>U.S. Dept. of Education - Family &amp; Community Engagement Team </a:t>
            </a:r>
            <a:r>
              <a:rPr lang="en-US" sz="1400" dirty="0">
                <a:hlinkClick r:id="rId5"/>
              </a:rPr>
              <a:t>https://www.ed.gov/category/keyword/Family-Engagement</a:t>
            </a:r>
            <a:r>
              <a:rPr lang="en-US" sz="1400" dirty="0"/>
              <a:t> </a:t>
            </a:r>
          </a:p>
          <a:p>
            <a:pPr marL="393192" indent="-347472">
              <a:lnSpc>
                <a:spcPct val="120000"/>
              </a:lnSpc>
              <a:spcBef>
                <a:spcPts val="0"/>
              </a:spcBef>
            </a:pPr>
            <a:r>
              <a:rPr lang="en-US" sz="1400" b="1" dirty="0"/>
              <a:t>Rubric for Family &amp; Community Engagement </a:t>
            </a:r>
            <a:r>
              <a:rPr lang="en-US" sz="1400" dirty="0">
                <a:hlinkClick r:id="rId6"/>
              </a:rPr>
              <a:t>https://www.parentsatthetable.org/storage/app/media/resources/Education/Parent%20%26%20Community%20Engagement%20Rubrics.pdf</a:t>
            </a:r>
            <a:endParaRPr lang="en-US" sz="1400" dirty="0"/>
          </a:p>
          <a:p>
            <a:pPr marL="393192" indent="-347472">
              <a:lnSpc>
                <a:spcPct val="120000"/>
              </a:lnSpc>
              <a:spcBef>
                <a:spcPts val="0"/>
              </a:spcBef>
            </a:pPr>
            <a:r>
              <a:rPr lang="en-US" sz="1400" b="1" dirty="0"/>
              <a:t>National Dropout Prevention Center Family Engagement Resources </a:t>
            </a:r>
            <a:r>
              <a:rPr lang="en-US" sz="1400" dirty="0"/>
              <a:t>(tool kits, research, webinars) </a:t>
            </a:r>
            <a:r>
              <a:rPr lang="en-US" sz="1400" dirty="0">
                <a:hlinkClick r:id="rId7"/>
              </a:rPr>
              <a:t>http://dropoutprevention.org/effective-strategies/family-engagement/resources/</a:t>
            </a:r>
            <a:endParaRPr lang="en-US" sz="1400" dirty="0"/>
          </a:p>
          <a:p>
            <a:pPr marL="393192" indent="-347472">
              <a:lnSpc>
                <a:spcPct val="120000"/>
              </a:lnSpc>
              <a:spcBef>
                <a:spcPts val="0"/>
              </a:spcBef>
            </a:pPr>
            <a:r>
              <a:rPr lang="en-US" sz="1400" b="1" dirty="0"/>
              <a:t>National Center for Family &amp; Community Connections with Schools </a:t>
            </a:r>
            <a:r>
              <a:rPr lang="en-US" sz="1400" dirty="0">
                <a:hlinkClick r:id="rId8"/>
              </a:rPr>
              <a:t>https://sedl.org/connections/</a:t>
            </a:r>
            <a:endParaRPr lang="en-US" sz="1400" dirty="0"/>
          </a:p>
          <a:p>
            <a:pPr marL="393192" indent="-347472">
              <a:lnSpc>
                <a:spcPct val="120000"/>
              </a:lnSpc>
              <a:spcBef>
                <a:spcPts val="0"/>
              </a:spcBef>
            </a:pPr>
            <a:r>
              <a:rPr lang="en-US" sz="1400" b="1" dirty="0"/>
              <a:t>Global Family Research Project</a:t>
            </a:r>
            <a:r>
              <a:rPr lang="en-US" sz="1400" dirty="0"/>
              <a:t> (Family Eng. Playbook) </a:t>
            </a:r>
            <a:r>
              <a:rPr lang="en-US" sz="1400" dirty="0">
                <a:hlinkClick r:id="rId9"/>
              </a:rPr>
              <a:t>https://medium.com/familyengagementplaybook/approaches/home</a:t>
            </a:r>
            <a:endParaRPr lang="en-US" sz="1400" dirty="0"/>
          </a:p>
          <a:p>
            <a:pPr marL="393192" indent="-347472">
              <a:lnSpc>
                <a:spcPct val="120000"/>
              </a:lnSpc>
              <a:spcBef>
                <a:spcPts val="0"/>
              </a:spcBef>
            </a:pPr>
            <a:r>
              <a:rPr lang="en-US" sz="1400" b="1" dirty="0"/>
              <a:t>Making the Match: Getting Started in Board Service </a:t>
            </a:r>
            <a:r>
              <a:rPr lang="en-US" sz="1400" dirty="0"/>
              <a:t>(Video 14:03 min.) </a:t>
            </a:r>
            <a:r>
              <a:rPr lang="en-US" sz="1400" dirty="0">
                <a:hlinkClick r:id="rId10"/>
              </a:rPr>
              <a:t>https://boardsource.org/fundamental-topics-of-nonprofit-board-service/composition-recruitment/board-service/</a:t>
            </a:r>
            <a:endParaRPr lang="en-US" sz="1400" dirty="0"/>
          </a:p>
        </p:txBody>
      </p:sp>
      <p:sp>
        <p:nvSpPr>
          <p:cNvPr id="4" name="Footer Placeholder 3"/>
          <p:cNvSpPr>
            <a:spLocks noGrp="1"/>
          </p:cNvSpPr>
          <p:nvPr>
            <p:ph type="ftr" sz="quarter" idx="11"/>
          </p:nvPr>
        </p:nvSpPr>
        <p:spPr/>
        <p:txBody>
          <a:bodyPr/>
          <a:lstStyle/>
          <a:p>
            <a:r>
              <a:rPr lang="en-US" dirty="0"/>
              <a:t>Serving on Groups That Make Decisions</a:t>
            </a:r>
          </a:p>
        </p:txBody>
      </p:sp>
    </p:spTree>
    <p:custDataLst>
      <p:tags r:id="rId1"/>
    </p:custDataLst>
    <p:extLst>
      <p:ext uri="{BB962C8B-B14F-4D97-AF65-F5344CB8AC3E}">
        <p14:creationId xmlns:p14="http://schemas.microsoft.com/office/powerpoint/2010/main" val="3151729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637468" cy="680571"/>
          </a:xfrm>
        </p:spPr>
        <p:txBody>
          <a:bodyPr/>
          <a:lstStyle/>
          <a:p>
            <a:r>
              <a:rPr lang="en-US" dirty="0"/>
              <a:t>Section 2:  Types of Groups</a:t>
            </a:r>
          </a:p>
        </p:txBody>
      </p:sp>
      <p:sp>
        <p:nvSpPr>
          <p:cNvPr id="3" name="Text Placeholder 2"/>
          <p:cNvSpPr>
            <a:spLocks noGrp="1"/>
          </p:cNvSpPr>
          <p:nvPr>
            <p:ph type="body" idx="1"/>
          </p:nvPr>
        </p:nvSpPr>
        <p:spPr>
          <a:xfrm>
            <a:off x="1258645" y="1600200"/>
            <a:ext cx="6637467" cy="4187413"/>
          </a:xfrm>
        </p:spPr>
        <p:txBody>
          <a:bodyPr>
            <a:normAutofit/>
          </a:bodyPr>
          <a:lstStyle/>
          <a:p>
            <a:r>
              <a:rPr lang="en-US" dirty="0"/>
              <a:t>Questions</a:t>
            </a:r>
          </a:p>
          <a:p>
            <a:pPr marL="800100" lvl="1" indent="-342900">
              <a:buFont typeface="Arial" panose="020B0604020202020204" pitchFamily="34" charset="0"/>
              <a:buChar char="•"/>
            </a:pPr>
            <a:r>
              <a:rPr lang="en-US" sz="2000" dirty="0">
                <a:solidFill>
                  <a:schemeClr val="tx2"/>
                </a:solidFill>
              </a:rPr>
              <a:t>What are the different functions of groups and member roles?</a:t>
            </a:r>
          </a:p>
          <a:p>
            <a:pPr marL="800100" lvl="1" indent="-342900">
              <a:buFont typeface="Arial" panose="020B0604020202020204" pitchFamily="34" charset="0"/>
              <a:buChar char="•"/>
            </a:pPr>
            <a:r>
              <a:rPr lang="en-US" sz="2000" dirty="0">
                <a:solidFill>
                  <a:schemeClr val="tx2"/>
                </a:solidFill>
              </a:rPr>
              <a:t>What is a…</a:t>
            </a:r>
          </a:p>
          <a:p>
            <a:pPr marL="1257300" lvl="2" indent="-342900">
              <a:buFont typeface="Arial" panose="020B0604020202020204" pitchFamily="34" charset="0"/>
              <a:buChar char="•"/>
            </a:pPr>
            <a:r>
              <a:rPr lang="en-US" sz="2000" dirty="0">
                <a:solidFill>
                  <a:schemeClr val="tx2"/>
                </a:solidFill>
              </a:rPr>
              <a:t>Governing group?</a:t>
            </a:r>
          </a:p>
          <a:p>
            <a:pPr marL="1257300" lvl="2" indent="-342900">
              <a:buFont typeface="Arial" panose="020B0604020202020204" pitchFamily="34" charset="0"/>
              <a:buChar char="•"/>
            </a:pPr>
            <a:r>
              <a:rPr lang="en-US" sz="2000" dirty="0">
                <a:solidFill>
                  <a:schemeClr val="tx2"/>
                </a:solidFill>
              </a:rPr>
              <a:t>Advisory group?</a:t>
            </a:r>
          </a:p>
          <a:p>
            <a:pPr marL="1257300" lvl="2" indent="-342900">
              <a:buFont typeface="Arial" panose="020B0604020202020204" pitchFamily="34" charset="0"/>
              <a:buChar char="•"/>
            </a:pPr>
            <a:r>
              <a:rPr lang="en-US" sz="2000" dirty="0">
                <a:solidFill>
                  <a:schemeClr val="tx2"/>
                </a:solidFill>
              </a:rPr>
              <a:t>Leadership group?</a:t>
            </a:r>
          </a:p>
          <a:p>
            <a:pPr marL="1257300" lvl="2" indent="-342900">
              <a:buFont typeface="Arial" panose="020B0604020202020204" pitchFamily="34" charset="0"/>
              <a:buChar char="•"/>
            </a:pPr>
            <a:r>
              <a:rPr lang="en-US" sz="2000" dirty="0">
                <a:solidFill>
                  <a:schemeClr val="tx2"/>
                </a:solidFill>
              </a:rPr>
              <a:t>Planning group?</a:t>
            </a:r>
          </a:p>
          <a:p>
            <a:pPr marL="1257300" lvl="2" indent="-342900">
              <a:buFont typeface="Arial" panose="020B0604020202020204" pitchFamily="34" charset="0"/>
              <a:buChar char="•"/>
            </a:pPr>
            <a:r>
              <a:rPr lang="en-US" sz="2000" dirty="0">
                <a:solidFill>
                  <a:schemeClr val="tx2"/>
                </a:solidFill>
              </a:rPr>
              <a:t>Evaluation group?</a:t>
            </a:r>
          </a:p>
          <a:p>
            <a:pPr marL="1257300" lvl="2" indent="-342900">
              <a:buFont typeface="Arial" panose="020B0604020202020204" pitchFamily="34" charset="0"/>
              <a:buChar char="•"/>
            </a:pPr>
            <a:r>
              <a:rPr lang="en-US" sz="2000" dirty="0">
                <a:solidFill>
                  <a:schemeClr val="tx2"/>
                </a:solidFill>
              </a:rPr>
              <a:t>Practice group?</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028620" y="4484852"/>
            <a:ext cx="2537876" cy="14511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380011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r>
              <a:rPr lang="en-US" dirty="0"/>
              <a:t>What Makes Decision-Making Groups </a:t>
            </a:r>
            <a:r>
              <a:rPr lang="en-US" dirty="0">
                <a:latin typeface="MV Boli" panose="02000500030200090000" pitchFamily="2" charset="0"/>
                <a:cs typeface="MV Boli" panose="02000500030200090000" pitchFamily="2" charset="0"/>
              </a:rPr>
              <a:t>Unique</a:t>
            </a:r>
            <a:r>
              <a:rPr lang="en-US" dirty="0"/>
              <a:t>?</a:t>
            </a:r>
          </a:p>
        </p:txBody>
      </p:sp>
      <p:sp>
        <p:nvSpPr>
          <p:cNvPr id="3" name="Content Placeholder 2"/>
          <p:cNvSpPr>
            <a:spLocks noGrp="1"/>
          </p:cNvSpPr>
          <p:nvPr>
            <p:ph idx="1"/>
          </p:nvPr>
        </p:nvSpPr>
        <p:spPr>
          <a:xfrm>
            <a:off x="2362200" y="1714500"/>
            <a:ext cx="5867400" cy="4191000"/>
          </a:xfrm>
        </p:spPr>
        <p:txBody>
          <a:bodyPr>
            <a:normAutofit fontScale="85000" lnSpcReduction="20000"/>
          </a:bodyPr>
          <a:lstStyle/>
          <a:p>
            <a:pPr lvl="2">
              <a:buClr>
                <a:schemeClr val="tx2"/>
              </a:buClr>
              <a:buSzPct val="65000"/>
              <a:buFont typeface="Arial" panose="020B0604020202020204" pitchFamily="34" charset="0"/>
              <a:buChar char="•"/>
            </a:pPr>
            <a:r>
              <a:rPr lang="en-US" sz="3200" dirty="0"/>
              <a:t>Decision-making authority</a:t>
            </a:r>
          </a:p>
          <a:p>
            <a:pPr lvl="2">
              <a:buClr>
                <a:schemeClr val="tx2"/>
              </a:buClr>
              <a:buSzPct val="65000"/>
              <a:buFont typeface="Arial" panose="020B0604020202020204" pitchFamily="34" charset="0"/>
              <a:buChar char="•"/>
            </a:pPr>
            <a:r>
              <a:rPr lang="en-US" sz="3200" dirty="0"/>
              <a:t>Issues</a:t>
            </a:r>
          </a:p>
          <a:p>
            <a:pPr lvl="2">
              <a:buClr>
                <a:schemeClr val="tx2"/>
              </a:buClr>
              <a:buSzPct val="65000"/>
              <a:buFont typeface="Arial" panose="020B0604020202020204" pitchFamily="34" charset="0"/>
              <a:buChar char="•"/>
            </a:pPr>
            <a:r>
              <a:rPr lang="en-US" sz="3200" dirty="0"/>
              <a:t>Meeting structure </a:t>
            </a:r>
          </a:p>
          <a:p>
            <a:pPr lvl="2">
              <a:buClr>
                <a:schemeClr val="tx2"/>
              </a:buClr>
              <a:buSzPct val="65000"/>
              <a:buFont typeface="Arial" panose="020B0604020202020204" pitchFamily="34" charset="0"/>
              <a:buChar char="•"/>
            </a:pPr>
            <a:r>
              <a:rPr lang="en-US" sz="3200" dirty="0"/>
              <a:t>Data used</a:t>
            </a:r>
          </a:p>
          <a:p>
            <a:pPr lvl="2">
              <a:buClr>
                <a:schemeClr val="tx2"/>
              </a:buClr>
              <a:buSzPct val="65000"/>
              <a:buFont typeface="Arial" panose="020B0604020202020204" pitchFamily="34" charset="0"/>
              <a:buChar char="•"/>
            </a:pPr>
            <a:r>
              <a:rPr lang="en-US" sz="3200" dirty="0"/>
              <a:t>Input and feedback </a:t>
            </a:r>
          </a:p>
          <a:p>
            <a:pPr lvl="2">
              <a:buClr>
                <a:schemeClr val="tx2"/>
              </a:buClr>
              <a:buSzPct val="65000"/>
              <a:buFont typeface="Arial" panose="020B0604020202020204" pitchFamily="34" charset="0"/>
              <a:buChar char="•"/>
            </a:pPr>
            <a:r>
              <a:rPr lang="en-US" sz="3200" dirty="0"/>
              <a:t>Processes</a:t>
            </a:r>
          </a:p>
          <a:p>
            <a:pPr lvl="2">
              <a:buClr>
                <a:schemeClr val="tx2"/>
              </a:buClr>
              <a:buSzPct val="65000"/>
              <a:buFont typeface="Arial" panose="020B0604020202020204" pitchFamily="34" charset="0"/>
              <a:buChar char="•"/>
            </a:pPr>
            <a:r>
              <a:rPr lang="en-US" sz="3200" dirty="0"/>
              <a:t>Membership</a:t>
            </a:r>
          </a:p>
          <a:p>
            <a:pPr lvl="2">
              <a:buClr>
                <a:schemeClr val="tx2"/>
              </a:buClr>
              <a:buSzPct val="65000"/>
              <a:buFont typeface="Arial" panose="020B0604020202020204" pitchFamily="34" charset="0"/>
              <a:buChar char="•"/>
            </a:pPr>
            <a:r>
              <a:rPr lang="en-US" sz="3200" dirty="0"/>
              <a:t>History</a:t>
            </a:r>
          </a:p>
          <a:p>
            <a:pPr lvl="2">
              <a:buClr>
                <a:schemeClr val="tx2"/>
              </a:buClr>
              <a:buSzPct val="65000"/>
              <a:buFont typeface="Arial" panose="020B0604020202020204" pitchFamily="34" charset="0"/>
              <a:buChar char="•"/>
            </a:pPr>
            <a:r>
              <a:rPr lang="en-US" sz="3200" dirty="0"/>
              <a:t>Time since formation</a:t>
            </a:r>
          </a:p>
          <a:p>
            <a:pPr lvl="2"/>
            <a:r>
              <a:rPr lang="en-US" sz="3200" dirty="0"/>
              <a:t>Diversity of perspectives</a:t>
            </a:r>
          </a:p>
          <a:p>
            <a:pPr lvl="2"/>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83204" y="1905000"/>
            <a:ext cx="1888803" cy="3733800"/>
          </a:xfrm>
          <a:prstGeom prst="rect">
            <a:avLst/>
          </a:prstGeom>
        </p:spPr>
      </p:pic>
    </p:spTree>
    <p:custDataLst>
      <p:tags r:id="rId1"/>
    </p:custDataLst>
    <p:extLst>
      <p:ext uri="{BB962C8B-B14F-4D97-AF65-F5344CB8AC3E}">
        <p14:creationId xmlns:p14="http://schemas.microsoft.com/office/powerpoint/2010/main" val="242299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609600"/>
          </a:xfrm>
        </p:spPr>
        <p:txBody>
          <a:bodyPr>
            <a:normAutofit fontScale="90000"/>
          </a:bodyPr>
          <a:lstStyle/>
          <a:p>
            <a:r>
              <a:rPr lang="en-US" dirty="0"/>
              <a:t>Agenda</a:t>
            </a:r>
          </a:p>
        </p:txBody>
      </p:sp>
      <p:sp>
        <p:nvSpPr>
          <p:cNvPr id="3" name="Content Placeholder 2"/>
          <p:cNvSpPr>
            <a:spLocks noGrp="1"/>
          </p:cNvSpPr>
          <p:nvPr>
            <p:ph idx="1"/>
          </p:nvPr>
        </p:nvSpPr>
        <p:spPr>
          <a:xfrm>
            <a:off x="1043492" y="1371600"/>
            <a:ext cx="6777317" cy="4461029"/>
          </a:xfrm>
        </p:spPr>
        <p:txBody>
          <a:bodyPr>
            <a:normAutofit fontScale="92500" lnSpcReduction="10000"/>
          </a:bodyPr>
          <a:lstStyle/>
          <a:p>
            <a:r>
              <a:rPr lang="en-US" dirty="0"/>
              <a:t>Workshop Objectives</a:t>
            </a:r>
          </a:p>
          <a:p>
            <a:r>
              <a:rPr lang="en-US" dirty="0"/>
              <a:t>Guidebook Overview</a:t>
            </a:r>
          </a:p>
          <a:p>
            <a:pPr lvl="1"/>
            <a:r>
              <a:rPr lang="en-US" dirty="0"/>
              <a:t>Family Engagement &amp; Leadership</a:t>
            </a:r>
          </a:p>
          <a:p>
            <a:r>
              <a:rPr lang="en-US" dirty="0"/>
              <a:t>Guidebook Sections</a:t>
            </a:r>
          </a:p>
          <a:p>
            <a:pPr lvl="2"/>
            <a:r>
              <a:rPr lang="en-US" dirty="0"/>
              <a:t>1. Opportunities to Get Involved</a:t>
            </a:r>
          </a:p>
          <a:p>
            <a:pPr lvl="2"/>
            <a:r>
              <a:rPr lang="en-US" dirty="0"/>
              <a:t>2. Types of Groups</a:t>
            </a:r>
          </a:p>
          <a:p>
            <a:pPr lvl="2"/>
            <a:r>
              <a:rPr lang="en-US" dirty="0"/>
              <a:t>3. Processes Groups Use</a:t>
            </a:r>
          </a:p>
          <a:p>
            <a:pPr lvl="2"/>
            <a:r>
              <a:rPr lang="en-US" dirty="0"/>
              <a:t>4. Tools Groups Use</a:t>
            </a:r>
          </a:p>
          <a:p>
            <a:pPr lvl="2"/>
            <a:r>
              <a:rPr lang="en-US" dirty="0"/>
              <a:t>5. Tips and Strategies for Groups</a:t>
            </a:r>
          </a:p>
          <a:p>
            <a:pPr lvl="2"/>
            <a:r>
              <a:rPr lang="en-US" dirty="0"/>
              <a:t>6. Understanding Data as Information</a:t>
            </a:r>
          </a:p>
          <a:p>
            <a:pPr lvl="2"/>
            <a:r>
              <a:rPr lang="en-US" dirty="0"/>
              <a:t>7. The Role of Families on Groups</a:t>
            </a:r>
          </a:p>
          <a:p>
            <a:pPr lvl="2"/>
            <a:r>
              <a:rPr lang="en-US" dirty="0"/>
              <a:t>8. Skills for Serving on Groups</a:t>
            </a:r>
          </a:p>
          <a:p>
            <a:r>
              <a:rPr lang="en-US" dirty="0"/>
              <a:t>Additional Information &amp; Resources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670964" y="838200"/>
            <a:ext cx="1620982" cy="2279073"/>
          </a:xfrm>
          <a:prstGeom prst="rect">
            <a:avLst/>
          </a:prstGeom>
        </p:spPr>
      </p:pic>
    </p:spTree>
    <p:custDataLst>
      <p:tags r:id="rId1"/>
    </p:custDataLst>
    <p:extLst>
      <p:ext uri="{BB962C8B-B14F-4D97-AF65-F5344CB8AC3E}">
        <p14:creationId xmlns:p14="http://schemas.microsoft.com/office/powerpoint/2010/main" val="350168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86600" cy="1143000"/>
          </a:xfrm>
        </p:spPr>
        <p:txBody>
          <a:bodyPr/>
          <a:lstStyle/>
          <a:p>
            <a:r>
              <a:rPr lang="en-US" dirty="0"/>
              <a:t>Member Roles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TextBox 4"/>
          <p:cNvSpPr txBox="1"/>
          <p:nvPr/>
        </p:nvSpPr>
        <p:spPr>
          <a:xfrm>
            <a:off x="1714500" y="4983306"/>
            <a:ext cx="6134100" cy="954107"/>
          </a:xfrm>
          <a:prstGeom prst="rect">
            <a:avLst/>
          </a:prstGeom>
          <a:noFill/>
        </p:spPr>
        <p:txBody>
          <a:bodyPr wrap="square" rtlCol="0">
            <a:spAutoFit/>
          </a:bodyPr>
          <a:lstStyle/>
          <a:p>
            <a:r>
              <a:rPr lang="en-US" sz="2800" dirty="0">
                <a:hlinkClick r:id="rId4"/>
              </a:rPr>
              <a:t>https://youtu.be/LmWiBnGkWww</a:t>
            </a:r>
            <a:endParaRPr lang="en-US" sz="2800" dirty="0"/>
          </a:p>
          <a:p>
            <a:endParaRPr lang="en-US"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1862137"/>
            <a:ext cx="5715000" cy="3133725"/>
          </a:xfrm>
          <a:prstGeom prst="rect">
            <a:avLst/>
          </a:prstGeom>
        </p:spPr>
      </p:pic>
    </p:spTree>
    <p:custDataLst>
      <p:tags r:id="rId1"/>
    </p:custDataLst>
    <p:extLst>
      <p:ext uri="{BB962C8B-B14F-4D97-AF65-F5344CB8AC3E}">
        <p14:creationId xmlns:p14="http://schemas.microsoft.com/office/powerpoint/2010/main" val="2486885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32493" y="1447800"/>
            <a:ext cx="3279014" cy="4243430"/>
          </a:xfrm>
          <a:prstGeom prst="rect">
            <a:avLst/>
          </a:prstGeom>
          <a:ln w="3175">
            <a:solidFill>
              <a:schemeClr val="tx1"/>
            </a:solidFill>
          </a:ln>
          <a:effectLst>
            <a:outerShdw blurRad="76200" dir="18900000" sy="23000" kx="-1200000" algn="bl" rotWithShape="0">
              <a:prstClr val="black">
                <a:alpha val="20000"/>
              </a:prstClr>
            </a:outerShdw>
          </a:effectLst>
        </p:spPr>
      </p:pic>
      <p:sp>
        <p:nvSpPr>
          <p:cNvPr id="2052"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 name="Line Callout 1 4"/>
          <p:cNvSpPr/>
          <p:nvPr/>
        </p:nvSpPr>
        <p:spPr>
          <a:xfrm>
            <a:off x="753810" y="4757688"/>
            <a:ext cx="1524000" cy="781050"/>
          </a:xfrm>
          <a:prstGeom prst="borderCallout1">
            <a:avLst>
              <a:gd name="adj1" fmla="val -27939"/>
              <a:gd name="adj2" fmla="val 163217"/>
              <a:gd name="adj3" fmla="val 34282"/>
              <a:gd name="adj4" fmla="val 100723"/>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Examples</a:t>
            </a:r>
          </a:p>
        </p:txBody>
      </p:sp>
      <p:sp>
        <p:nvSpPr>
          <p:cNvPr id="6" name="Line Callout 1 5"/>
          <p:cNvSpPr/>
          <p:nvPr/>
        </p:nvSpPr>
        <p:spPr>
          <a:xfrm flipH="1">
            <a:off x="798407" y="1924050"/>
            <a:ext cx="1414917" cy="971550"/>
          </a:xfrm>
          <a:prstGeom prst="borderCallout1">
            <a:avLst>
              <a:gd name="adj1" fmla="val 22130"/>
              <a:gd name="adj2" fmla="val -319"/>
              <a:gd name="adj3" fmla="val 7077"/>
              <a:gd name="adj4" fmla="val -67119"/>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Definition</a:t>
            </a:r>
          </a:p>
        </p:txBody>
      </p:sp>
      <p:sp>
        <p:nvSpPr>
          <p:cNvPr id="7" name="Line Callout 1 6"/>
          <p:cNvSpPr/>
          <p:nvPr/>
        </p:nvSpPr>
        <p:spPr>
          <a:xfrm flipH="1">
            <a:off x="1143000" y="3345557"/>
            <a:ext cx="1273742" cy="820351"/>
          </a:xfrm>
          <a:prstGeom prst="borderCallout1">
            <a:avLst>
              <a:gd name="adj1" fmla="val 20673"/>
              <a:gd name="adj2" fmla="val -2777"/>
              <a:gd name="adj3" fmla="val -90211"/>
              <a:gd name="adj4" fmla="val -86733"/>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Activities</a:t>
            </a:r>
          </a:p>
        </p:txBody>
      </p:sp>
      <p:sp>
        <p:nvSpPr>
          <p:cNvPr id="8" name="Line Callout 1 7"/>
          <p:cNvSpPr/>
          <p:nvPr/>
        </p:nvSpPr>
        <p:spPr>
          <a:xfrm>
            <a:off x="6881473" y="1600200"/>
            <a:ext cx="1457722" cy="914400"/>
          </a:xfrm>
          <a:prstGeom prst="borderCallout1">
            <a:avLst>
              <a:gd name="adj1" fmla="val 43254"/>
              <a:gd name="adj2" fmla="val -865"/>
              <a:gd name="adj3" fmla="val 108291"/>
              <a:gd name="adj4" fmla="val -114182"/>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Leadership Roles</a:t>
            </a:r>
          </a:p>
        </p:txBody>
      </p:sp>
      <p:sp>
        <p:nvSpPr>
          <p:cNvPr id="11" name="Line Callout 1 10"/>
          <p:cNvSpPr/>
          <p:nvPr/>
        </p:nvSpPr>
        <p:spPr>
          <a:xfrm>
            <a:off x="6881473" y="2723966"/>
            <a:ext cx="1195727" cy="825382"/>
          </a:xfrm>
          <a:prstGeom prst="borderCallout1">
            <a:avLst>
              <a:gd name="adj1" fmla="val 51123"/>
              <a:gd name="adj2" fmla="val 6"/>
              <a:gd name="adj3" fmla="val 20595"/>
              <a:gd name="adj4" fmla="val -142448"/>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Other Roles</a:t>
            </a:r>
          </a:p>
        </p:txBody>
      </p:sp>
      <p:sp>
        <p:nvSpPr>
          <p:cNvPr id="12" name="Line Callout 1 11"/>
          <p:cNvSpPr/>
          <p:nvPr/>
        </p:nvSpPr>
        <p:spPr>
          <a:xfrm>
            <a:off x="6896560" y="3767618"/>
            <a:ext cx="1396914" cy="885606"/>
          </a:xfrm>
          <a:prstGeom prst="borderCallout1">
            <a:avLst>
              <a:gd name="adj1" fmla="val 2880"/>
              <a:gd name="adj2" fmla="val 1374"/>
              <a:gd name="adj3" fmla="val -62222"/>
              <a:gd name="adj4" fmla="val -128401"/>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Length of Service</a:t>
            </a:r>
          </a:p>
        </p:txBody>
      </p:sp>
      <p:sp>
        <p:nvSpPr>
          <p:cNvPr id="13" name="TextBox 12"/>
          <p:cNvSpPr txBox="1"/>
          <p:nvPr/>
        </p:nvSpPr>
        <p:spPr>
          <a:xfrm>
            <a:off x="4572000" y="3180016"/>
            <a:ext cx="1981200" cy="369332"/>
          </a:xfrm>
          <a:prstGeom prst="rect">
            <a:avLst/>
          </a:prstGeom>
          <a:solidFill>
            <a:srgbClr val="FFC000">
              <a:alpha val="0"/>
            </a:srgbClr>
          </a:solidFill>
        </p:spPr>
        <p:txBody>
          <a:bodyPr wrap="square" rtlCol="0">
            <a:spAutoFit/>
          </a:bodyPr>
          <a:lstStyle/>
          <a:p>
            <a:endParaRPr lang="en-US" dirty="0"/>
          </a:p>
        </p:txBody>
      </p:sp>
      <p:sp>
        <p:nvSpPr>
          <p:cNvPr id="14" name="Slide Number Placeholder 13"/>
          <p:cNvSpPr>
            <a:spLocks noGrp="1"/>
          </p:cNvSpPr>
          <p:nvPr>
            <p:ph type="sldNum" sz="quarter" idx="12"/>
          </p:nvPr>
        </p:nvSpPr>
        <p:spPr/>
        <p:txBody>
          <a:bodyPr/>
          <a:lstStyle/>
          <a:p>
            <a:fld id="{2607D70F-4731-47B7-BF1B-F405D07FC07D}" type="slidenum">
              <a:rPr lang="en-US" smtClean="0"/>
              <a:pPr/>
              <a:t>31</a:t>
            </a:fld>
            <a:endParaRPr lang="en-US"/>
          </a:p>
        </p:txBody>
      </p:sp>
      <p:sp>
        <p:nvSpPr>
          <p:cNvPr id="10" name="Title 9"/>
          <p:cNvSpPr>
            <a:spLocks noGrp="1"/>
          </p:cNvSpPr>
          <p:nvPr>
            <p:ph type="title"/>
          </p:nvPr>
        </p:nvSpPr>
        <p:spPr>
          <a:effectLst>
            <a:outerShdw blurRad="76200" dir="18900000" sy="23000" kx="-1200000" algn="bl" rotWithShape="0">
              <a:prstClr val="black">
                <a:alpha val="20000"/>
              </a:prstClr>
            </a:outerShdw>
          </a:effectLst>
        </p:spPr>
        <p:txBody>
          <a:bodyPr/>
          <a:lstStyle/>
          <a:p>
            <a:r>
              <a:rPr lang="en-US" dirty="0"/>
              <a:t>Sample Page</a:t>
            </a:r>
            <a:endParaRPr lang="en-US" b="1" dirty="0"/>
          </a:p>
        </p:txBody>
      </p:sp>
      <p:sp>
        <p:nvSpPr>
          <p:cNvPr id="3" name="Footer Placeholder 2"/>
          <p:cNvSpPr>
            <a:spLocks noGrp="1"/>
          </p:cNvSpPr>
          <p:nvPr>
            <p:ph type="ftr" sz="quarter" idx="11"/>
          </p:nvPr>
        </p:nvSpPr>
        <p:spPr/>
        <p:txBody>
          <a:bodyPr/>
          <a:lstStyle/>
          <a:p>
            <a:r>
              <a:rPr lang="en-US"/>
              <a:t>Serving on Groups That Make Decisions</a:t>
            </a:r>
            <a:endParaRPr lang="en-US" dirty="0"/>
          </a:p>
        </p:txBody>
      </p:sp>
      <p:sp>
        <p:nvSpPr>
          <p:cNvPr id="15" name="Line Callout 1 14"/>
          <p:cNvSpPr/>
          <p:nvPr/>
        </p:nvSpPr>
        <p:spPr>
          <a:xfrm>
            <a:off x="6847489" y="4935164"/>
            <a:ext cx="1403769" cy="814430"/>
          </a:xfrm>
          <a:prstGeom prst="borderCallout1">
            <a:avLst>
              <a:gd name="adj1" fmla="val 2880"/>
              <a:gd name="adj2" fmla="val 1374"/>
              <a:gd name="adj3" fmla="val -128156"/>
              <a:gd name="adj4" fmla="val -125107"/>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Putting It Into Action</a:t>
            </a:r>
          </a:p>
        </p:txBody>
      </p:sp>
    </p:spTree>
    <p:custDataLst>
      <p:tags r:id="rId1"/>
    </p:custDataLst>
    <p:extLst>
      <p:ext uri="{BB962C8B-B14F-4D97-AF65-F5344CB8AC3E}">
        <p14:creationId xmlns:p14="http://schemas.microsoft.com/office/powerpoint/2010/main" val="1820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dirty="0"/>
              <a:t>Functions of Groups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3579428"/>
              </p:ext>
            </p:extLst>
          </p:nvPr>
        </p:nvGraphicFramePr>
        <p:xfrm>
          <a:off x="609600" y="1828800"/>
          <a:ext cx="8001000" cy="4003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106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a:t>
            </a:r>
          </a:p>
        </p:txBody>
      </p:sp>
      <p:sp>
        <p:nvSpPr>
          <p:cNvPr id="3" name="Content Placeholder 2"/>
          <p:cNvSpPr>
            <a:spLocks noGrp="1"/>
          </p:cNvSpPr>
          <p:nvPr>
            <p:ph idx="1"/>
          </p:nvPr>
        </p:nvSpPr>
        <p:spPr>
          <a:xfrm>
            <a:off x="1043492" y="1524000"/>
            <a:ext cx="7033708" cy="4308629"/>
          </a:xfrm>
        </p:spPr>
        <p:txBody>
          <a:bodyPr>
            <a:normAutofit fontScale="85000" lnSpcReduction="20000"/>
          </a:bodyPr>
          <a:lstStyle/>
          <a:p>
            <a:pPr marL="68580" indent="0">
              <a:buNone/>
            </a:pPr>
            <a:r>
              <a:rPr lang="en-US" sz="2800" dirty="0"/>
              <a:t>Activities</a:t>
            </a:r>
          </a:p>
          <a:p>
            <a:pPr lvl="1"/>
            <a:r>
              <a:rPr lang="en-US" sz="2400" dirty="0"/>
              <a:t>Establish by-laws</a:t>
            </a:r>
          </a:p>
          <a:p>
            <a:pPr marL="636588" lvl="0" indent="-293688"/>
            <a:r>
              <a:rPr lang="en-US" dirty="0">
                <a:cs typeface="Arial"/>
              </a:rPr>
              <a:t>Govern an organization </a:t>
            </a:r>
          </a:p>
          <a:p>
            <a:pPr marL="636588" lvl="0" indent="-293688"/>
            <a:r>
              <a:rPr lang="en-US" dirty="0">
                <a:cs typeface="Arial"/>
              </a:rPr>
              <a:t>Develop policies</a:t>
            </a:r>
          </a:p>
          <a:p>
            <a:pPr marL="636588" lvl="0" indent="-293688"/>
            <a:r>
              <a:rPr lang="en-US" dirty="0">
                <a:cs typeface="Arial"/>
              </a:rPr>
              <a:t>Establish goals</a:t>
            </a:r>
          </a:p>
          <a:p>
            <a:pPr marL="636588" lvl="0" indent="-293688"/>
            <a:r>
              <a:rPr lang="en-US" dirty="0">
                <a:cs typeface="Arial"/>
              </a:rPr>
              <a:t>Communicate with the public &amp; funding sources </a:t>
            </a:r>
          </a:p>
          <a:p>
            <a:pPr marL="636588" lvl="0" indent="-293688"/>
            <a:r>
              <a:rPr lang="en-US" dirty="0">
                <a:cs typeface="Arial"/>
              </a:rPr>
              <a:t>Employ &amp; evaluate executives</a:t>
            </a:r>
          </a:p>
          <a:p>
            <a:pPr marL="636588" lvl="0" indent="-293688"/>
            <a:r>
              <a:rPr lang="en-US" dirty="0">
                <a:cs typeface="Arial"/>
              </a:rPr>
              <a:t>Negotiate with employee groups</a:t>
            </a:r>
          </a:p>
          <a:p>
            <a:pPr marL="636588" lvl="0" indent="-293688"/>
            <a:r>
              <a:rPr lang="en-US" dirty="0">
                <a:cs typeface="Arial"/>
              </a:rPr>
              <a:t>Allow for community participation</a:t>
            </a:r>
          </a:p>
          <a:p>
            <a:pPr lvl="1"/>
            <a:endParaRPr lang="en-US" dirty="0"/>
          </a:p>
          <a:p>
            <a:pPr marL="68580" indent="0">
              <a:buNone/>
            </a:pPr>
            <a:r>
              <a:rPr lang="en-US" sz="2800" dirty="0"/>
              <a:t>Examples</a:t>
            </a:r>
          </a:p>
          <a:p>
            <a:pPr lvl="1"/>
            <a:r>
              <a:rPr lang="en-US" sz="2400" dirty="0"/>
              <a:t>School Board</a:t>
            </a:r>
          </a:p>
          <a:p>
            <a:pPr lvl="1"/>
            <a:r>
              <a:rPr lang="en-US" sz="2400" dirty="0"/>
              <a:t>City Council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RLR6GKQI\business-meeting-india1[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45488" y="914400"/>
            <a:ext cx="2587732"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310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a:t>
            </a:r>
          </a:p>
        </p:txBody>
      </p:sp>
      <p:sp>
        <p:nvSpPr>
          <p:cNvPr id="3" name="Content Placeholder 2"/>
          <p:cNvSpPr>
            <a:spLocks noGrp="1"/>
          </p:cNvSpPr>
          <p:nvPr>
            <p:ph idx="1"/>
          </p:nvPr>
        </p:nvSpPr>
        <p:spPr>
          <a:xfrm>
            <a:off x="1043492" y="1447800"/>
            <a:ext cx="7033708" cy="4572000"/>
          </a:xfrm>
        </p:spPr>
        <p:txBody>
          <a:bodyPr>
            <a:normAutofit fontScale="92500" lnSpcReduction="10000"/>
          </a:bodyPr>
          <a:lstStyle/>
          <a:p>
            <a:pPr marL="68580" indent="0">
              <a:buNone/>
            </a:pPr>
            <a:r>
              <a:rPr lang="en-US" sz="2600" dirty="0"/>
              <a:t>Activities</a:t>
            </a:r>
          </a:p>
          <a:p>
            <a:pPr marL="623888" lvl="0" indent="-276225"/>
            <a:r>
              <a:rPr lang="en-US" dirty="0">
                <a:cs typeface="Arial"/>
              </a:rPr>
              <a:t>Represent a broader group of people</a:t>
            </a:r>
          </a:p>
          <a:p>
            <a:pPr marL="921068" lvl="1" indent="-276225"/>
            <a:r>
              <a:rPr lang="en-US" dirty="0">
                <a:cs typeface="Arial"/>
              </a:rPr>
              <a:t>Seek out the views of those affected</a:t>
            </a:r>
          </a:p>
          <a:p>
            <a:pPr marL="623888" lvl="0" indent="-276225"/>
            <a:r>
              <a:rPr lang="en-US" dirty="0">
                <a:cs typeface="Arial"/>
              </a:rPr>
              <a:t>Advise on needs</a:t>
            </a:r>
          </a:p>
          <a:p>
            <a:pPr marL="623888" lvl="0" indent="-276225"/>
            <a:r>
              <a:rPr lang="en-US" dirty="0">
                <a:cs typeface="Arial"/>
              </a:rPr>
              <a:t>Bring awareness to issues</a:t>
            </a:r>
          </a:p>
          <a:p>
            <a:pPr marL="623888" lvl="0" indent="-276225"/>
            <a:r>
              <a:rPr lang="en-US" dirty="0">
                <a:cs typeface="Arial"/>
              </a:rPr>
              <a:t>Help develop action plans</a:t>
            </a:r>
          </a:p>
          <a:p>
            <a:pPr marL="623888" lvl="0" indent="-276225"/>
            <a:r>
              <a:rPr lang="en-US" dirty="0">
                <a:cs typeface="Arial"/>
              </a:rPr>
              <a:t>Make recommendations</a:t>
            </a:r>
          </a:p>
          <a:p>
            <a:pPr marL="623888" indent="-276225"/>
            <a:r>
              <a:rPr lang="en-US" dirty="0">
                <a:cs typeface="Arial"/>
              </a:rPr>
              <a:t>Serve as a resource </a:t>
            </a:r>
          </a:p>
          <a:p>
            <a:pPr marL="347663" lvl="0" indent="0">
              <a:buNone/>
            </a:pPr>
            <a:endParaRPr lang="en-US" sz="900" dirty="0">
              <a:cs typeface="Arial"/>
            </a:endParaRPr>
          </a:p>
          <a:p>
            <a:pPr marL="68580" indent="0">
              <a:buNone/>
            </a:pPr>
            <a:r>
              <a:rPr lang="en-US" sz="2600" dirty="0"/>
              <a:t>Examples</a:t>
            </a:r>
          </a:p>
          <a:p>
            <a:pPr lvl="1"/>
            <a:r>
              <a:rPr lang="en-US" dirty="0"/>
              <a:t>Committee</a:t>
            </a:r>
          </a:p>
          <a:p>
            <a:pPr lvl="1"/>
            <a:r>
              <a:rPr lang="en-US" dirty="0"/>
              <a:t>Panel</a:t>
            </a:r>
          </a:p>
          <a:p>
            <a:pPr lvl="1"/>
            <a:r>
              <a:rPr lang="en-US" dirty="0"/>
              <a:t>Focus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descr="C:\Users\ebraunel\AppData\Local\Microsoft\Windows\Temporary Internet Files\Content.IE5\3TCUR3KB\6917221556_a797e844a8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38800" y="3916204"/>
            <a:ext cx="2566679" cy="16723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5324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t>
            </a:r>
          </a:p>
        </p:txBody>
      </p:sp>
      <p:sp>
        <p:nvSpPr>
          <p:cNvPr id="3" name="Content Placeholder 2"/>
          <p:cNvSpPr>
            <a:spLocks noGrp="1"/>
          </p:cNvSpPr>
          <p:nvPr>
            <p:ph idx="1"/>
          </p:nvPr>
        </p:nvSpPr>
        <p:spPr>
          <a:xfrm>
            <a:off x="1043492" y="1600200"/>
            <a:ext cx="7033708" cy="4648200"/>
          </a:xfrm>
        </p:spPr>
        <p:txBody>
          <a:bodyPr>
            <a:normAutofit fontScale="77500" lnSpcReduction="20000"/>
          </a:bodyPr>
          <a:lstStyle/>
          <a:p>
            <a:pPr marL="68580" indent="0">
              <a:buNone/>
            </a:pPr>
            <a:r>
              <a:rPr lang="en-US" sz="3100" dirty="0"/>
              <a:t>Activities</a:t>
            </a:r>
          </a:p>
          <a:p>
            <a:pPr marL="633413" lvl="0" indent="-234950"/>
            <a:r>
              <a:rPr lang="en-US" sz="2800" dirty="0">
                <a:cs typeface="Arial"/>
              </a:rPr>
              <a:t>Initiate awareness of an emerging or systemic issue</a:t>
            </a:r>
          </a:p>
          <a:p>
            <a:pPr marL="633413" lvl="0" indent="-234950"/>
            <a:r>
              <a:rPr lang="en-US" sz="2800" dirty="0">
                <a:cs typeface="Arial"/>
              </a:rPr>
              <a:t>Collectively work on targeted issues</a:t>
            </a:r>
          </a:p>
          <a:p>
            <a:pPr marL="633413" indent="-234950"/>
            <a:r>
              <a:rPr lang="en-US" sz="2800" dirty="0">
                <a:cs typeface="Arial"/>
              </a:rPr>
              <a:t>Conduct listening sessions and public forums</a:t>
            </a:r>
          </a:p>
          <a:p>
            <a:pPr marL="633413" lvl="0" indent="-234950"/>
            <a:r>
              <a:rPr lang="en-US" sz="2800" dirty="0">
                <a:cs typeface="Arial"/>
              </a:rPr>
              <a:t>Actively plan and implement strategies </a:t>
            </a:r>
          </a:p>
          <a:p>
            <a:pPr marL="633413" indent="-234950"/>
            <a:r>
              <a:rPr lang="en-US" sz="2800" dirty="0">
                <a:cs typeface="Arial"/>
              </a:rPr>
              <a:t>Attract a collective voice</a:t>
            </a:r>
          </a:p>
          <a:p>
            <a:pPr marL="633413" indent="-234950"/>
            <a:r>
              <a:rPr lang="en-US" sz="2800" dirty="0">
                <a:cs typeface="Arial"/>
              </a:rPr>
              <a:t>Monitoring entities (watchdog)</a:t>
            </a:r>
          </a:p>
          <a:p>
            <a:pPr lvl="0">
              <a:spcBef>
                <a:spcPts val="0"/>
              </a:spcBef>
            </a:pPr>
            <a:endParaRPr lang="en-US" sz="2900" dirty="0">
              <a:cs typeface="Arial"/>
            </a:endParaRPr>
          </a:p>
          <a:p>
            <a:pPr marL="68580" indent="0">
              <a:spcBef>
                <a:spcPts val="0"/>
              </a:spcBef>
              <a:buNone/>
            </a:pPr>
            <a:r>
              <a:rPr lang="en-US" sz="3100" dirty="0"/>
              <a:t>Examples</a:t>
            </a:r>
          </a:p>
          <a:p>
            <a:pPr lvl="1"/>
            <a:r>
              <a:rPr lang="en-US" sz="2900" dirty="0"/>
              <a:t>Associations/Organizations/Coalitions</a:t>
            </a:r>
          </a:p>
          <a:p>
            <a:pPr lvl="1"/>
            <a:r>
              <a:rPr lang="en-US" sz="2900" dirty="0"/>
              <a:t>School improvement teams</a:t>
            </a:r>
          </a:p>
          <a:p>
            <a:pPr lvl="1"/>
            <a:r>
              <a:rPr lang="en-US" sz="2900" dirty="0"/>
              <a:t>Initiatives/Grants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3074" name="Picture 2" descr="C:\Users\ebraunel\AppData\Local\Microsoft\Windows\Temporary Internet Files\Content.IE5\RLR6GKQI\meeting-of-the-minds[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694252" y="498650"/>
            <a:ext cx="1723662" cy="14063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8000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1043492" y="1524000"/>
            <a:ext cx="7033708" cy="4876800"/>
          </a:xfrm>
        </p:spPr>
        <p:txBody>
          <a:bodyPr>
            <a:normAutofit fontScale="85000" lnSpcReduction="20000"/>
          </a:bodyPr>
          <a:lstStyle/>
          <a:p>
            <a:pPr marL="68580" indent="0">
              <a:buNone/>
            </a:pPr>
            <a:r>
              <a:rPr lang="en-US" sz="2800" dirty="0"/>
              <a:t>Activities</a:t>
            </a:r>
          </a:p>
          <a:p>
            <a:pPr marL="630238" lvl="0" indent="-284163"/>
            <a:r>
              <a:rPr lang="en-US" sz="2600" dirty="0">
                <a:cs typeface="Arial"/>
              </a:rPr>
              <a:t>Research and study a specific issue</a:t>
            </a:r>
          </a:p>
          <a:p>
            <a:pPr marL="630238" indent="-284163"/>
            <a:r>
              <a:rPr lang="en-US" sz="2600" dirty="0">
                <a:cs typeface="Arial"/>
              </a:rPr>
              <a:t>Assess needs and develop priorities</a:t>
            </a:r>
          </a:p>
          <a:p>
            <a:pPr marL="630238" indent="-284163"/>
            <a:r>
              <a:rPr lang="en-US" sz="2600" dirty="0">
                <a:cs typeface="Arial"/>
              </a:rPr>
              <a:t>Make recommendations</a:t>
            </a:r>
          </a:p>
          <a:p>
            <a:pPr marL="630238" lvl="0" indent="-284163"/>
            <a:r>
              <a:rPr lang="en-US" sz="2600" dirty="0">
                <a:cs typeface="Arial"/>
              </a:rPr>
              <a:t>Design information and conduct training </a:t>
            </a:r>
          </a:p>
          <a:p>
            <a:pPr marL="630238" lvl="0" indent="-284163"/>
            <a:r>
              <a:rPr lang="en-US" sz="2600" dirty="0">
                <a:cs typeface="Arial"/>
              </a:rPr>
              <a:t>Develop or select a curriculum</a:t>
            </a:r>
          </a:p>
          <a:p>
            <a:pPr marL="630238" indent="-284163"/>
            <a:r>
              <a:rPr lang="en-US" sz="2600" dirty="0">
                <a:cs typeface="Arial"/>
              </a:rPr>
              <a:t>A channel for communication and feedback</a:t>
            </a:r>
          </a:p>
          <a:p>
            <a:pPr marL="630238" indent="-284163"/>
            <a:r>
              <a:rPr lang="en-US" sz="2600" dirty="0">
                <a:cs typeface="Arial"/>
              </a:rPr>
              <a:t>Plan and carry out an activity</a:t>
            </a:r>
          </a:p>
          <a:p>
            <a:pPr marL="630238" indent="-284163"/>
            <a:endParaRPr lang="en-US" sz="1400" dirty="0">
              <a:cs typeface="Arial"/>
            </a:endParaRPr>
          </a:p>
          <a:p>
            <a:pPr marL="68580" indent="0">
              <a:buNone/>
            </a:pPr>
            <a:r>
              <a:rPr lang="en-US" sz="2800" dirty="0"/>
              <a:t>Examples</a:t>
            </a:r>
          </a:p>
          <a:p>
            <a:pPr lvl="1"/>
            <a:r>
              <a:rPr lang="en-US" sz="2600" dirty="0"/>
              <a:t>Committee</a:t>
            </a:r>
          </a:p>
          <a:p>
            <a:pPr lvl="1"/>
            <a:r>
              <a:rPr lang="en-US" sz="2600" dirty="0"/>
              <a:t>Workgroup</a:t>
            </a:r>
          </a:p>
          <a:p>
            <a:pPr lvl="1"/>
            <a:r>
              <a:rPr lang="en-US" sz="2600" dirty="0"/>
              <a:t>Action team</a:t>
            </a:r>
          </a:p>
          <a:p>
            <a:pPr lvl="1"/>
            <a:r>
              <a:rPr lang="en-US" sz="2600" dirty="0"/>
              <a:t>IFSP/IEP team</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4098" name="Picture 2" descr="C:\Users\ebraunel\AppData\Local\Microsoft\Windows\Temporary Internet Files\Content.IE5\3TCUR3KB\meeting-leader-at-whiteboard[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43600" y="4267200"/>
            <a:ext cx="2286002" cy="1499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135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1043492" y="1447800"/>
            <a:ext cx="7033708" cy="4572000"/>
          </a:xfrm>
        </p:spPr>
        <p:txBody>
          <a:bodyPr>
            <a:normAutofit/>
          </a:bodyPr>
          <a:lstStyle/>
          <a:p>
            <a:pPr marL="68580" indent="0">
              <a:buNone/>
            </a:pPr>
            <a:r>
              <a:rPr lang="en-US" dirty="0"/>
              <a:t>Activities</a:t>
            </a:r>
          </a:p>
          <a:p>
            <a:pPr marL="630238" lvl="0" indent="-284163">
              <a:spcBef>
                <a:spcPts val="0"/>
              </a:spcBef>
            </a:pPr>
            <a:r>
              <a:rPr lang="en-US" sz="2200" dirty="0">
                <a:cs typeface="Arial"/>
              </a:rPr>
              <a:t>Create an action plan</a:t>
            </a:r>
          </a:p>
          <a:p>
            <a:pPr marL="630238" lvl="0" indent="-284163">
              <a:spcBef>
                <a:spcPts val="0"/>
              </a:spcBef>
            </a:pPr>
            <a:r>
              <a:rPr lang="en-US" sz="2200" dirty="0">
                <a:cs typeface="Arial"/>
              </a:rPr>
              <a:t>Collect, display, and analyze data</a:t>
            </a:r>
          </a:p>
          <a:p>
            <a:pPr marL="630238" lvl="0" indent="-284163">
              <a:spcBef>
                <a:spcPts val="0"/>
              </a:spcBef>
            </a:pPr>
            <a:r>
              <a:rPr lang="en-US" sz="2200" dirty="0">
                <a:cs typeface="Arial"/>
              </a:rPr>
              <a:t>Report results</a:t>
            </a:r>
          </a:p>
          <a:p>
            <a:pPr marL="630238" lvl="0" indent="-284163">
              <a:spcBef>
                <a:spcPts val="0"/>
              </a:spcBef>
            </a:pPr>
            <a:r>
              <a:rPr lang="en-US" sz="2200" dirty="0">
                <a:cs typeface="Arial"/>
              </a:rPr>
              <a:t>Continuous monitoring for progress and improvement</a:t>
            </a:r>
          </a:p>
          <a:p>
            <a:pPr marL="630238" lvl="0" indent="-284163">
              <a:spcBef>
                <a:spcPts val="0"/>
              </a:spcBef>
            </a:pPr>
            <a:endParaRPr lang="en-US" sz="1200" dirty="0">
              <a:cs typeface="Arial"/>
            </a:endParaRPr>
          </a:p>
          <a:p>
            <a:pPr marL="68580" indent="0">
              <a:spcBef>
                <a:spcPts val="0"/>
              </a:spcBef>
              <a:buNone/>
            </a:pPr>
            <a:r>
              <a:rPr lang="en-US" dirty="0"/>
              <a:t>Examples</a:t>
            </a:r>
          </a:p>
          <a:p>
            <a:pPr lvl="1">
              <a:spcBef>
                <a:spcPts val="0"/>
              </a:spcBef>
            </a:pPr>
            <a:r>
              <a:rPr lang="en-US" dirty="0"/>
              <a:t>Formal stakeholder groups</a:t>
            </a:r>
          </a:p>
          <a:p>
            <a:pPr lvl="1">
              <a:spcBef>
                <a:spcPts val="0"/>
              </a:spcBef>
            </a:pPr>
            <a:r>
              <a:rPr lang="en-US" dirty="0"/>
              <a:t>Service improvement teams</a:t>
            </a:r>
          </a:p>
          <a:p>
            <a:pPr lvl="1">
              <a:spcBef>
                <a:spcPts val="0"/>
              </a:spcBef>
            </a:pPr>
            <a:r>
              <a:rPr lang="en-US" dirty="0"/>
              <a:t>Focused monitoring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descr="C:\Users\ebraunel\AppData\Local\Microsoft\Windows\Temporary Internet Files\Content.IE5\QLDRIC43\videomeetingcooperation2[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67400" y="3733800"/>
            <a:ext cx="2340990" cy="15769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3526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685800"/>
          </a:xfrm>
        </p:spPr>
        <p:txBody>
          <a:bodyPr/>
          <a:lstStyle/>
          <a:p>
            <a:r>
              <a:rPr lang="en-US" dirty="0"/>
              <a:t>Practice</a:t>
            </a:r>
          </a:p>
        </p:txBody>
      </p:sp>
      <p:sp>
        <p:nvSpPr>
          <p:cNvPr id="3" name="Content Placeholder 2"/>
          <p:cNvSpPr>
            <a:spLocks noGrp="1"/>
          </p:cNvSpPr>
          <p:nvPr>
            <p:ph idx="1"/>
          </p:nvPr>
        </p:nvSpPr>
        <p:spPr>
          <a:xfrm>
            <a:off x="1043492" y="1295400"/>
            <a:ext cx="7033708" cy="4953000"/>
          </a:xfrm>
        </p:spPr>
        <p:txBody>
          <a:bodyPr>
            <a:normAutofit fontScale="70000" lnSpcReduction="20000"/>
          </a:bodyPr>
          <a:lstStyle/>
          <a:p>
            <a:pPr marL="68580" indent="0">
              <a:buNone/>
            </a:pPr>
            <a:r>
              <a:rPr lang="en-US" sz="3400" dirty="0"/>
              <a:t>Activities</a:t>
            </a:r>
          </a:p>
          <a:p>
            <a:pPr marL="630238" indent="-284163"/>
            <a:r>
              <a:rPr lang="en-US" sz="3100" dirty="0">
                <a:cs typeface="Arial"/>
              </a:rPr>
              <a:t>Provide a structure to communicate, learn, &amp; act</a:t>
            </a:r>
          </a:p>
          <a:p>
            <a:pPr marL="630238" indent="-284163"/>
            <a:r>
              <a:rPr lang="en-US" sz="3100" dirty="0">
                <a:cs typeface="Arial"/>
              </a:rPr>
              <a:t>Continually reach out to others</a:t>
            </a:r>
          </a:p>
          <a:p>
            <a:pPr marL="630238" lvl="0" indent="-284163"/>
            <a:r>
              <a:rPr lang="en-US" sz="3100" dirty="0">
                <a:cs typeface="Arial"/>
              </a:rPr>
              <a:t>Create opportunities for networking &amp; sharing</a:t>
            </a:r>
          </a:p>
          <a:p>
            <a:pPr marL="630238" lvl="0" indent="-284163"/>
            <a:r>
              <a:rPr lang="en-US" sz="3100" dirty="0">
                <a:cs typeface="Arial"/>
              </a:rPr>
              <a:t>Enhance participation and connections</a:t>
            </a:r>
          </a:p>
          <a:p>
            <a:pPr marL="630238" indent="-284163"/>
            <a:r>
              <a:rPr lang="en-US" sz="3100" dirty="0">
                <a:cs typeface="Arial"/>
              </a:rPr>
              <a:t>Discuss emerging or systemic issues</a:t>
            </a:r>
          </a:p>
          <a:p>
            <a:pPr marL="630238" lvl="0" indent="-284163"/>
            <a:r>
              <a:rPr lang="en-US" sz="3100" dirty="0">
                <a:cs typeface="Arial"/>
              </a:rPr>
              <a:t>Promote interagency connections</a:t>
            </a:r>
          </a:p>
          <a:p>
            <a:pPr marL="630238" lvl="0" indent="-284163"/>
            <a:r>
              <a:rPr lang="en-US" sz="3100" dirty="0">
                <a:cs typeface="Arial"/>
              </a:rPr>
              <a:t>Share information and solutions</a:t>
            </a:r>
          </a:p>
          <a:p>
            <a:pPr marL="630238" lvl="0" indent="-284163"/>
            <a:r>
              <a:rPr lang="en-US" sz="3100" dirty="0">
                <a:cs typeface="Arial"/>
              </a:rPr>
              <a:t>Promote the spread of best practices</a:t>
            </a:r>
          </a:p>
          <a:p>
            <a:pPr marL="630238" lvl="0" indent="-284163"/>
            <a:endParaRPr lang="en-US" sz="1300" dirty="0">
              <a:cs typeface="Arial"/>
            </a:endParaRPr>
          </a:p>
          <a:p>
            <a:pPr marL="68580" indent="0">
              <a:buNone/>
            </a:pPr>
            <a:r>
              <a:rPr lang="en-US" sz="3400" dirty="0"/>
              <a:t>Examples</a:t>
            </a:r>
          </a:p>
          <a:p>
            <a:pPr lvl="1"/>
            <a:r>
              <a:rPr lang="en-US" sz="3100" dirty="0"/>
              <a:t>A learning circle</a:t>
            </a:r>
          </a:p>
          <a:p>
            <a:pPr lvl="1"/>
            <a:r>
              <a:rPr lang="en-US" sz="3100" dirty="0"/>
              <a:t>A community of practice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147" name="Picture 3" descr="C:\Users\ebraunel\AppData\Local\Microsoft\Windows\Temporary Internet Files\Content.IE5\RLR6GKQI\113856040_9aa67dca33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10400" y="439057"/>
            <a:ext cx="1528231" cy="11437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5070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2 Resources</a:t>
            </a:r>
          </a:p>
        </p:txBody>
      </p:sp>
      <p:sp>
        <p:nvSpPr>
          <p:cNvPr id="3" name="Content Placeholder 2"/>
          <p:cNvSpPr>
            <a:spLocks noGrp="1"/>
          </p:cNvSpPr>
          <p:nvPr>
            <p:ph idx="1"/>
          </p:nvPr>
        </p:nvSpPr>
        <p:spPr/>
        <p:txBody>
          <a:bodyPr>
            <a:normAutofit fontScale="55000" lnSpcReduction="20000"/>
          </a:bodyPr>
          <a:lstStyle/>
          <a:p>
            <a:pPr marL="393192" indent="-342900">
              <a:lnSpc>
                <a:spcPct val="120000"/>
              </a:lnSpc>
              <a:spcBef>
                <a:spcPts val="0"/>
              </a:spcBef>
            </a:pPr>
            <a:r>
              <a:rPr lang="en-US" sz="2400" b="1" dirty="0"/>
              <a:t>National Nonprofit Association Tools &amp; Resources </a:t>
            </a:r>
            <a:r>
              <a:rPr lang="en-US" sz="2400" dirty="0">
                <a:hlinkClick r:id="rId4"/>
              </a:rPr>
              <a:t>https://www.councilofnonprofits.org/resources/governance-and-leadership</a:t>
            </a:r>
            <a:endParaRPr lang="en-US" sz="2400" dirty="0"/>
          </a:p>
          <a:p>
            <a:pPr marL="393192" indent="-342900">
              <a:lnSpc>
                <a:spcPct val="120000"/>
              </a:lnSpc>
              <a:spcBef>
                <a:spcPts val="0"/>
              </a:spcBef>
            </a:pPr>
            <a:r>
              <a:rPr lang="en-US" sz="2400" b="1" dirty="0"/>
              <a:t>Advocacy in Action: Parent Advisory Councils </a:t>
            </a:r>
            <a:r>
              <a:rPr lang="en-US" sz="2400" dirty="0">
                <a:hlinkClick r:id="rId5"/>
              </a:rPr>
              <a:t>https://sepacguide.parentcenterhub.org/</a:t>
            </a:r>
            <a:endParaRPr lang="en-US" sz="2400" dirty="0"/>
          </a:p>
          <a:p>
            <a:pPr marL="393192" indent="-342900">
              <a:lnSpc>
                <a:spcPct val="120000"/>
              </a:lnSpc>
              <a:spcBef>
                <a:spcPts val="0"/>
              </a:spcBef>
            </a:pPr>
            <a:r>
              <a:rPr lang="en-US" sz="2400" b="1" dirty="0"/>
              <a:t>Guidelines for Establishing Family Advisory Boards </a:t>
            </a:r>
            <a:r>
              <a:rPr lang="en-US" sz="2400" dirty="0">
                <a:hlinkClick r:id="rId6"/>
              </a:rPr>
              <a:t>https://www.aucd.org/docs/Guidelines%20for%20Family%20Advisory%20Boards.pdf </a:t>
            </a:r>
            <a:endParaRPr lang="en-US" sz="2400" dirty="0"/>
          </a:p>
          <a:p>
            <a:pPr marL="393192" indent="-342900">
              <a:lnSpc>
                <a:spcPct val="120000"/>
              </a:lnSpc>
              <a:spcBef>
                <a:spcPts val="0"/>
              </a:spcBef>
            </a:pPr>
            <a:r>
              <a:rPr lang="en-US" sz="2400" b="1" dirty="0"/>
              <a:t>Guidelines for Leadership Teams </a:t>
            </a:r>
            <a:r>
              <a:rPr lang="en-US" sz="2400" dirty="0">
                <a:hlinkClick r:id="rId7"/>
              </a:rPr>
              <a:t>https://eleducation.org/resources/guidelines-for-leadership-teams</a:t>
            </a:r>
            <a:endParaRPr lang="en-US" sz="2400" dirty="0"/>
          </a:p>
          <a:p>
            <a:pPr marL="393192" indent="-342900">
              <a:lnSpc>
                <a:spcPct val="120000"/>
              </a:lnSpc>
              <a:spcBef>
                <a:spcPts val="0"/>
              </a:spcBef>
            </a:pPr>
            <a:r>
              <a:rPr lang="en-US" sz="2400" b="1" dirty="0"/>
              <a:t>Build Leadership Team </a:t>
            </a:r>
            <a:r>
              <a:rPr lang="en-US" sz="2400" dirty="0">
                <a:hlinkClick r:id="rId8"/>
              </a:rPr>
              <a:t>https://www.wisconsinrticenter.org/school-implementation/build-leadership-team/ </a:t>
            </a:r>
            <a:endParaRPr lang="en-US" sz="2400" dirty="0"/>
          </a:p>
          <a:p>
            <a:pPr marL="393192" indent="-342900">
              <a:lnSpc>
                <a:spcPct val="120000"/>
              </a:lnSpc>
              <a:spcBef>
                <a:spcPts val="0"/>
              </a:spcBef>
            </a:pPr>
            <a:r>
              <a:rPr lang="en-US" sz="2400" b="1" dirty="0">
                <a:cs typeface="Calibri" panose="020F0502020204030204" pitchFamily="34" charset="0"/>
              </a:rPr>
              <a:t>IDEA Partnership – Practice Groups </a:t>
            </a:r>
            <a:r>
              <a:rPr lang="en-US" sz="2400" dirty="0">
                <a:cs typeface="Calibri" panose="020F0502020204030204" pitchFamily="34" charset="0"/>
                <a:hlinkClick r:id="rId9"/>
              </a:rPr>
              <a:t>http://www.ideapartners.org/creating-community/23-cop-in-practice/school-behavioral-health/254-community-practice-groups.html?highlight=WyJwcmFjdGljZSIsInByYWN0aWNlJyIsInByYWN0aWNlJy4iLCIncHJhY3RpY2UiLCJncm91cHMiLCJncm91cHMnIiwicHJhY3RpY2UgZ3JvdXBzIl0= </a:t>
            </a:r>
            <a:endParaRPr lang="en-US" sz="24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0467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lstStyle/>
          <a:p>
            <a:r>
              <a:rPr lang="en-US" dirty="0"/>
              <a:t>Objectives</a:t>
            </a:r>
          </a:p>
        </p:txBody>
      </p:sp>
      <p:sp>
        <p:nvSpPr>
          <p:cNvPr id="3" name="Content Placeholder 2"/>
          <p:cNvSpPr>
            <a:spLocks noGrp="1"/>
          </p:cNvSpPr>
          <p:nvPr>
            <p:ph idx="1"/>
          </p:nvPr>
        </p:nvSpPr>
        <p:spPr>
          <a:xfrm>
            <a:off x="1043492" y="2057400"/>
            <a:ext cx="7033708" cy="3775229"/>
          </a:xfrm>
        </p:spPr>
        <p:txBody>
          <a:bodyPr>
            <a:normAutofit/>
          </a:bodyPr>
          <a:lstStyle/>
          <a:p>
            <a:r>
              <a:rPr lang="en-US" dirty="0"/>
              <a:t>Familiarize yourself with the Guidebook resource and the contents within it</a:t>
            </a:r>
          </a:p>
          <a:p>
            <a:r>
              <a:rPr lang="en-US" dirty="0"/>
              <a:t>Build an understanding about decision-making groups</a:t>
            </a:r>
          </a:p>
          <a:p>
            <a:pPr lvl="0"/>
            <a:r>
              <a:rPr lang="en-US" dirty="0"/>
              <a:t>Learn about the principles that guide group practices and the processes groups use</a:t>
            </a:r>
          </a:p>
          <a:p>
            <a:r>
              <a:rPr lang="en-US" dirty="0"/>
              <a:t>Gain strategies to help you confidently and actively participate in a decision-making group </a:t>
            </a:r>
          </a:p>
          <a:p>
            <a:pPr lvl="0"/>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L3GY044O\long-winding-road2[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629400" y="609600"/>
            <a:ext cx="1696720" cy="11244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3453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2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Strategic Planning Committee (</a:t>
            </a:r>
            <a:r>
              <a:rPr lang="en-US" sz="2400" dirty="0">
                <a:latin typeface="Calibri" panose="020F0502020204030204" pitchFamily="34" charset="0"/>
                <a:cs typeface="Calibri" panose="020F0502020204030204" pitchFamily="34" charset="0"/>
              </a:rPr>
              <a:t>video 4:11)</a:t>
            </a:r>
            <a:r>
              <a:rPr lang="en-US" sz="2400" dirty="0">
                <a:latin typeface="Calibri" panose="020F0502020204030204" pitchFamily="34" charset="0"/>
                <a:cs typeface="Calibri" panose="020F0502020204030204" pitchFamily="34" charset="0"/>
                <a:hlinkClick r:id="rId4"/>
              </a:rPr>
              <a:t> https://www.youtube.com/watch?v=7F2-4zy_hj0</a:t>
            </a:r>
            <a:endParaRPr lang="en-US" sz="24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Board Effect - Strategic Planning Committee </a:t>
            </a:r>
            <a:r>
              <a:rPr lang="en-US" sz="2400" dirty="0">
                <a:latin typeface="Calibri" panose="020F0502020204030204" pitchFamily="34" charset="0"/>
                <a:cs typeface="Calibri" panose="020F0502020204030204" pitchFamily="34" charset="0"/>
                <a:hlinkClick r:id="rId5"/>
              </a:rPr>
              <a:t>https://www.boardeffect.com/blog/what-is-a-strategic-planning-committee/</a:t>
            </a:r>
            <a:endParaRPr lang="en-US" sz="24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Planning </a:t>
            </a:r>
            <a:r>
              <a:rPr lang="en-US" sz="2400" dirty="0">
                <a:latin typeface="Calibri" panose="020F0502020204030204" pitchFamily="34" charset="0"/>
                <a:cs typeface="Calibri" panose="020F0502020204030204" pitchFamily="34" charset="0"/>
                <a:hlinkClick r:id="rId6"/>
              </a:rPr>
              <a:t>https://www.minnesotanonprofits.org/resources-tools/principles-practices-for-nonprofit-excellence/planning</a:t>
            </a:r>
            <a:endParaRPr lang="en-US" sz="24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10 Keys to Successful Strategic Planning </a:t>
            </a:r>
            <a:r>
              <a:rPr lang="en-US" sz="2400" dirty="0">
                <a:latin typeface="Calibri" panose="020F0502020204030204" pitchFamily="34" charset="0"/>
                <a:cs typeface="Calibri" panose="020F0502020204030204" pitchFamily="34" charset="0"/>
                <a:hlinkClick r:id="rId7"/>
              </a:rPr>
              <a:t>https://www.tccgrp.com/resource/ten-keys-to-successful-strategic-planning-for-nonprofit-and-foundation-leader/</a:t>
            </a:r>
            <a:endParaRPr lang="en-US" sz="24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Definition of Evaluation Committee </a:t>
            </a:r>
            <a:r>
              <a:rPr lang="en-US" sz="2400" dirty="0">
                <a:latin typeface="Calibri" panose="020F0502020204030204" pitchFamily="34" charset="0"/>
                <a:cs typeface="Calibri" panose="020F0502020204030204" pitchFamily="34" charset="0"/>
                <a:hlinkClick r:id="rId8"/>
              </a:rPr>
              <a:t>https://www.lawinsider.com/dictionary/evaluation-committee</a:t>
            </a:r>
            <a:endParaRPr lang="en-US" sz="24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Shaping Outcomes - Evaluation </a:t>
            </a:r>
            <a:r>
              <a:rPr lang="en-US" sz="2400" dirty="0">
                <a:latin typeface="Calibri" panose="020F0502020204030204" pitchFamily="34" charset="0"/>
                <a:cs typeface="Calibri" panose="020F0502020204030204" pitchFamily="34" charset="0"/>
                <a:hlinkClick r:id="rId9"/>
              </a:rPr>
              <a:t>https://shapingoutcomes.org/course/evaluate/d1.htm</a:t>
            </a:r>
            <a:r>
              <a:rPr lang="en-US" sz="2400" dirty="0">
                <a:latin typeface="Calibri" panose="020F0502020204030204" pitchFamily="34" charset="0"/>
                <a:cs typeface="Calibri" panose="020F0502020204030204" pitchFamily="34" charset="0"/>
              </a:rPr>
              <a:t> </a:t>
            </a: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School Board Program Evaluation Committee </a:t>
            </a:r>
            <a:r>
              <a:rPr lang="en-US" sz="2400" dirty="0">
                <a:latin typeface="Calibri" panose="020F0502020204030204" pitchFamily="34" charset="0"/>
                <a:cs typeface="Calibri" panose="020F0502020204030204" pitchFamily="34" charset="0"/>
              </a:rPr>
              <a:t>(video 8:18) </a:t>
            </a:r>
            <a:r>
              <a:rPr lang="en-US" sz="2400" dirty="0">
                <a:latin typeface="Calibri" panose="020F0502020204030204" pitchFamily="34" charset="0"/>
                <a:cs typeface="Calibri" panose="020F0502020204030204" pitchFamily="34" charset="0"/>
                <a:hlinkClick r:id="rId10"/>
              </a:rPr>
              <a:t>https://www.youtube.com/watch?v=Rdp3bL7fwCE</a:t>
            </a:r>
            <a:endParaRPr lang="en-US" sz="24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2400" b="1" dirty="0">
                <a:latin typeface="Calibri" panose="020F0502020204030204" pitchFamily="34" charset="0"/>
                <a:cs typeface="Calibri" panose="020F0502020204030204" pitchFamily="34" charset="0"/>
              </a:rPr>
              <a:t>Evaluation and Planning Resources</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11"/>
              </a:rPr>
              <a:t>https://www.minnesotanonprofits.org/resources-tools/resources-by-topic/evaluation-planning</a:t>
            </a:r>
            <a:endParaRPr lang="en-US" sz="24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273238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3:  </a:t>
            </a:r>
            <a:br>
              <a:rPr lang="en-US" dirty="0"/>
            </a:br>
            <a:r>
              <a:rPr lang="en-US" dirty="0"/>
              <a:t>Processes Groups Use</a:t>
            </a:r>
          </a:p>
        </p:txBody>
      </p:sp>
      <p:sp>
        <p:nvSpPr>
          <p:cNvPr id="3" name="Text Placeholder 2"/>
          <p:cNvSpPr>
            <a:spLocks noGrp="1"/>
          </p:cNvSpPr>
          <p:nvPr>
            <p:ph type="body" idx="1"/>
          </p:nvPr>
        </p:nvSpPr>
        <p:spPr/>
        <p:txBody>
          <a:bodyPr/>
          <a:lstStyle/>
          <a:p>
            <a:r>
              <a:rPr lang="en-US" dirty="0"/>
              <a:t>Questions</a:t>
            </a:r>
          </a:p>
          <a:p>
            <a:pPr marL="342900" indent="-342900">
              <a:buFont typeface="Arial" panose="020B0604020202020204" pitchFamily="34" charset="0"/>
              <a:buChar char="•"/>
            </a:pPr>
            <a:r>
              <a:rPr lang="en-US" dirty="0"/>
              <a:t>What are the principles that guide group practices?</a:t>
            </a:r>
          </a:p>
          <a:p>
            <a:pPr marL="342900" indent="-342900">
              <a:buFont typeface="Arial" panose="020B0604020202020204" pitchFamily="34" charset="0"/>
              <a:buChar char="•"/>
            </a:pPr>
            <a:r>
              <a:rPr lang="en-US" dirty="0"/>
              <a:t>What are important processes groups use?</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4885056" y="4191000"/>
            <a:ext cx="2834420" cy="1679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3579535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pPr algn="ctr"/>
            <a:r>
              <a:rPr lang="en-US" dirty="0"/>
              <a:t>Guiding Principles of </a:t>
            </a:r>
            <a:br>
              <a:rPr lang="en-US" dirty="0"/>
            </a:br>
            <a:r>
              <a:rPr lang="en-US" dirty="0"/>
              <a:t>Shared Decision-Making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8939963"/>
              </p:ext>
            </p:extLst>
          </p:nvPr>
        </p:nvGraphicFramePr>
        <p:xfrm>
          <a:off x="685800" y="1828801"/>
          <a:ext cx="7848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504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graphicEl>
                                              <a:dgm id="{007691EA-FD1F-4EA6-93DF-24A360424D1C}"/>
                                            </p:graphicEl>
                                          </p:spTgt>
                                        </p:tgtEl>
                                        <p:attrNameLst>
                                          <p:attrName>style.color</p:attrName>
                                        </p:attrNameLst>
                                      </p:cBhvr>
                                      <p:to>
                                        <a:schemeClr val="bg1"/>
                                      </p:to>
                                    </p:animClr>
                                    <p:animClr clrSpc="rgb" dir="cw">
                                      <p:cBhvr>
                                        <p:cTn id="7" dur="250" autoRev="1" fill="remove"/>
                                        <p:tgtEl>
                                          <p:spTgt spid="5">
                                            <p:graphicEl>
                                              <a:dgm id="{007691EA-FD1F-4EA6-93DF-24A360424D1C}"/>
                                            </p:graphicEl>
                                          </p:spTgt>
                                        </p:tgtEl>
                                        <p:attrNameLst>
                                          <p:attrName>fillcolor</p:attrName>
                                        </p:attrNameLst>
                                      </p:cBhvr>
                                      <p:to>
                                        <a:schemeClr val="bg1"/>
                                      </p:to>
                                    </p:animClr>
                                    <p:set>
                                      <p:cBhvr>
                                        <p:cTn id="8" dur="250" autoRev="1" fill="remove"/>
                                        <p:tgtEl>
                                          <p:spTgt spid="5">
                                            <p:graphicEl>
                                              <a:dgm id="{007691EA-FD1F-4EA6-93DF-24A360424D1C}"/>
                                            </p:graphicEl>
                                          </p:spTgt>
                                        </p:tgtEl>
                                        <p:attrNameLst>
                                          <p:attrName>fill.type</p:attrName>
                                        </p:attrNameLst>
                                      </p:cBhvr>
                                      <p:to>
                                        <p:strVal val="solid"/>
                                      </p:to>
                                    </p:set>
                                    <p:set>
                                      <p:cBhvr>
                                        <p:cTn id="9" dur="250" autoRev="1" fill="remove"/>
                                        <p:tgtEl>
                                          <p:spTgt spid="5">
                                            <p:graphicEl>
                                              <a:dgm id="{007691EA-FD1F-4EA6-93DF-24A360424D1C}"/>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graphicEl>
                                              <a:dgm id="{2EC8A1C6-2FCD-4C78-B6A6-7E5D65BD63DC}"/>
                                            </p:graphicEl>
                                          </p:spTgt>
                                        </p:tgtEl>
                                        <p:attrNameLst>
                                          <p:attrName>style.color</p:attrName>
                                        </p:attrNameLst>
                                      </p:cBhvr>
                                      <p:to>
                                        <a:schemeClr val="bg1"/>
                                      </p:to>
                                    </p:animClr>
                                    <p:animClr clrSpc="rgb" dir="cw">
                                      <p:cBhvr>
                                        <p:cTn id="14" dur="250" autoRev="1" fill="remove"/>
                                        <p:tgtEl>
                                          <p:spTgt spid="5">
                                            <p:graphicEl>
                                              <a:dgm id="{2EC8A1C6-2FCD-4C78-B6A6-7E5D65BD63DC}"/>
                                            </p:graphicEl>
                                          </p:spTgt>
                                        </p:tgtEl>
                                        <p:attrNameLst>
                                          <p:attrName>fillcolor</p:attrName>
                                        </p:attrNameLst>
                                      </p:cBhvr>
                                      <p:to>
                                        <a:schemeClr val="bg1"/>
                                      </p:to>
                                    </p:animClr>
                                    <p:set>
                                      <p:cBhvr>
                                        <p:cTn id="15" dur="250" autoRev="1" fill="remove"/>
                                        <p:tgtEl>
                                          <p:spTgt spid="5">
                                            <p:graphicEl>
                                              <a:dgm id="{2EC8A1C6-2FCD-4C78-B6A6-7E5D65BD63DC}"/>
                                            </p:graphicEl>
                                          </p:spTgt>
                                        </p:tgtEl>
                                        <p:attrNameLst>
                                          <p:attrName>fill.type</p:attrName>
                                        </p:attrNameLst>
                                      </p:cBhvr>
                                      <p:to>
                                        <p:strVal val="solid"/>
                                      </p:to>
                                    </p:set>
                                    <p:set>
                                      <p:cBhvr>
                                        <p:cTn id="16" dur="250" autoRev="1" fill="remove"/>
                                        <p:tgtEl>
                                          <p:spTgt spid="5">
                                            <p:graphicEl>
                                              <a:dgm id="{2EC8A1C6-2FCD-4C78-B6A6-7E5D65BD63DC}"/>
                                            </p:graphicEl>
                                          </p:spTgt>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250" autoRev="1" fill="remove"/>
                                        <p:tgtEl>
                                          <p:spTgt spid="5">
                                            <p:graphicEl>
                                              <a:dgm id="{5D226432-3137-4B20-BF7A-FD8982DA1436}"/>
                                            </p:graphicEl>
                                          </p:spTgt>
                                        </p:tgtEl>
                                        <p:attrNameLst>
                                          <p:attrName>style.color</p:attrName>
                                        </p:attrNameLst>
                                      </p:cBhvr>
                                      <p:to>
                                        <a:schemeClr val="bg1"/>
                                      </p:to>
                                    </p:animClr>
                                    <p:animClr clrSpc="rgb" dir="cw">
                                      <p:cBhvr>
                                        <p:cTn id="19" dur="250" autoRev="1" fill="remove"/>
                                        <p:tgtEl>
                                          <p:spTgt spid="5">
                                            <p:graphicEl>
                                              <a:dgm id="{5D226432-3137-4B20-BF7A-FD8982DA1436}"/>
                                            </p:graphicEl>
                                          </p:spTgt>
                                        </p:tgtEl>
                                        <p:attrNameLst>
                                          <p:attrName>fillcolor</p:attrName>
                                        </p:attrNameLst>
                                      </p:cBhvr>
                                      <p:to>
                                        <a:schemeClr val="bg1"/>
                                      </p:to>
                                    </p:animClr>
                                    <p:set>
                                      <p:cBhvr>
                                        <p:cTn id="20" dur="250" autoRev="1" fill="remove"/>
                                        <p:tgtEl>
                                          <p:spTgt spid="5">
                                            <p:graphicEl>
                                              <a:dgm id="{5D226432-3137-4B20-BF7A-FD8982DA1436}"/>
                                            </p:graphicEl>
                                          </p:spTgt>
                                        </p:tgtEl>
                                        <p:attrNameLst>
                                          <p:attrName>fill.type</p:attrName>
                                        </p:attrNameLst>
                                      </p:cBhvr>
                                      <p:to>
                                        <p:strVal val="solid"/>
                                      </p:to>
                                    </p:set>
                                    <p:set>
                                      <p:cBhvr>
                                        <p:cTn id="21" dur="250" autoRev="1" fill="remove"/>
                                        <p:tgtEl>
                                          <p:spTgt spid="5">
                                            <p:graphicEl>
                                              <a:dgm id="{5D226432-3137-4B20-BF7A-FD8982DA1436}"/>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5">
                                            <p:graphicEl>
                                              <a:dgm id="{665A4EBF-69EA-4A84-92E3-DAE019B04006}"/>
                                            </p:graphicEl>
                                          </p:spTgt>
                                        </p:tgtEl>
                                        <p:attrNameLst>
                                          <p:attrName>style.color</p:attrName>
                                        </p:attrNameLst>
                                      </p:cBhvr>
                                      <p:to>
                                        <a:schemeClr val="bg1"/>
                                      </p:to>
                                    </p:animClr>
                                    <p:animClr clrSpc="rgb" dir="cw">
                                      <p:cBhvr>
                                        <p:cTn id="26" dur="250" autoRev="1" fill="remove"/>
                                        <p:tgtEl>
                                          <p:spTgt spid="5">
                                            <p:graphicEl>
                                              <a:dgm id="{665A4EBF-69EA-4A84-92E3-DAE019B04006}"/>
                                            </p:graphicEl>
                                          </p:spTgt>
                                        </p:tgtEl>
                                        <p:attrNameLst>
                                          <p:attrName>fillcolor</p:attrName>
                                        </p:attrNameLst>
                                      </p:cBhvr>
                                      <p:to>
                                        <a:schemeClr val="bg1"/>
                                      </p:to>
                                    </p:animClr>
                                    <p:set>
                                      <p:cBhvr>
                                        <p:cTn id="27" dur="250" autoRev="1" fill="remove"/>
                                        <p:tgtEl>
                                          <p:spTgt spid="5">
                                            <p:graphicEl>
                                              <a:dgm id="{665A4EBF-69EA-4A84-92E3-DAE019B04006}"/>
                                            </p:graphicEl>
                                          </p:spTgt>
                                        </p:tgtEl>
                                        <p:attrNameLst>
                                          <p:attrName>fill.type</p:attrName>
                                        </p:attrNameLst>
                                      </p:cBhvr>
                                      <p:to>
                                        <p:strVal val="solid"/>
                                      </p:to>
                                    </p:set>
                                    <p:set>
                                      <p:cBhvr>
                                        <p:cTn id="28" dur="250" autoRev="1" fill="remove"/>
                                        <p:tgtEl>
                                          <p:spTgt spid="5">
                                            <p:graphicEl>
                                              <a:dgm id="{665A4EBF-69EA-4A84-92E3-DAE019B04006}"/>
                                            </p:graphicEl>
                                          </p:spTgt>
                                        </p:tgtEl>
                                        <p:attrNameLst>
                                          <p:attrName>fill.on</p:attrName>
                                        </p:attrNameLst>
                                      </p:cBhvr>
                                      <p:to>
                                        <p:strVal val="true"/>
                                      </p:to>
                                    </p:set>
                                  </p:childTnLst>
                                </p:cTn>
                              </p:par>
                              <p:par>
                                <p:cTn id="29" presetID="27" presetClass="emph" presetSubtype="0" fill="remove" grpId="0" nodeType="withEffect">
                                  <p:stCondLst>
                                    <p:cond delay="0"/>
                                  </p:stCondLst>
                                  <p:childTnLst>
                                    <p:animClr clrSpc="rgb" dir="cw">
                                      <p:cBhvr override="childStyle">
                                        <p:cTn id="30" dur="250" autoRev="1" fill="remove"/>
                                        <p:tgtEl>
                                          <p:spTgt spid="5">
                                            <p:graphicEl>
                                              <a:dgm id="{0BFA0431-FDA2-4F8F-8736-3B33BA141276}"/>
                                            </p:graphicEl>
                                          </p:spTgt>
                                        </p:tgtEl>
                                        <p:attrNameLst>
                                          <p:attrName>style.color</p:attrName>
                                        </p:attrNameLst>
                                      </p:cBhvr>
                                      <p:to>
                                        <a:schemeClr val="bg1"/>
                                      </p:to>
                                    </p:animClr>
                                    <p:animClr clrSpc="rgb" dir="cw">
                                      <p:cBhvr>
                                        <p:cTn id="31" dur="250" autoRev="1" fill="remove"/>
                                        <p:tgtEl>
                                          <p:spTgt spid="5">
                                            <p:graphicEl>
                                              <a:dgm id="{0BFA0431-FDA2-4F8F-8736-3B33BA141276}"/>
                                            </p:graphicEl>
                                          </p:spTgt>
                                        </p:tgtEl>
                                        <p:attrNameLst>
                                          <p:attrName>fillcolor</p:attrName>
                                        </p:attrNameLst>
                                      </p:cBhvr>
                                      <p:to>
                                        <a:schemeClr val="bg1"/>
                                      </p:to>
                                    </p:animClr>
                                    <p:set>
                                      <p:cBhvr>
                                        <p:cTn id="32" dur="250" autoRev="1" fill="remove"/>
                                        <p:tgtEl>
                                          <p:spTgt spid="5">
                                            <p:graphicEl>
                                              <a:dgm id="{0BFA0431-FDA2-4F8F-8736-3B33BA141276}"/>
                                            </p:graphicEl>
                                          </p:spTgt>
                                        </p:tgtEl>
                                        <p:attrNameLst>
                                          <p:attrName>fill.type</p:attrName>
                                        </p:attrNameLst>
                                      </p:cBhvr>
                                      <p:to>
                                        <p:strVal val="solid"/>
                                      </p:to>
                                    </p:set>
                                    <p:set>
                                      <p:cBhvr>
                                        <p:cTn id="33" dur="250" autoRev="1" fill="remove"/>
                                        <p:tgtEl>
                                          <p:spTgt spid="5">
                                            <p:graphicEl>
                                              <a:dgm id="{0BFA0431-FDA2-4F8F-8736-3B33BA141276}"/>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250" autoRev="1" fill="remove"/>
                                        <p:tgtEl>
                                          <p:spTgt spid="5">
                                            <p:graphicEl>
                                              <a:dgm id="{B0914B70-FA07-43B2-869E-DA8072D23F10}"/>
                                            </p:graphicEl>
                                          </p:spTgt>
                                        </p:tgtEl>
                                        <p:attrNameLst>
                                          <p:attrName>style.color</p:attrName>
                                        </p:attrNameLst>
                                      </p:cBhvr>
                                      <p:to>
                                        <a:schemeClr val="bg1"/>
                                      </p:to>
                                    </p:animClr>
                                    <p:animClr clrSpc="rgb" dir="cw">
                                      <p:cBhvr>
                                        <p:cTn id="38" dur="250" autoRev="1" fill="remove"/>
                                        <p:tgtEl>
                                          <p:spTgt spid="5">
                                            <p:graphicEl>
                                              <a:dgm id="{B0914B70-FA07-43B2-869E-DA8072D23F10}"/>
                                            </p:graphicEl>
                                          </p:spTgt>
                                        </p:tgtEl>
                                        <p:attrNameLst>
                                          <p:attrName>fillcolor</p:attrName>
                                        </p:attrNameLst>
                                      </p:cBhvr>
                                      <p:to>
                                        <a:schemeClr val="bg1"/>
                                      </p:to>
                                    </p:animClr>
                                    <p:set>
                                      <p:cBhvr>
                                        <p:cTn id="39" dur="250" autoRev="1" fill="remove"/>
                                        <p:tgtEl>
                                          <p:spTgt spid="5">
                                            <p:graphicEl>
                                              <a:dgm id="{B0914B70-FA07-43B2-869E-DA8072D23F10}"/>
                                            </p:graphicEl>
                                          </p:spTgt>
                                        </p:tgtEl>
                                        <p:attrNameLst>
                                          <p:attrName>fill.type</p:attrName>
                                        </p:attrNameLst>
                                      </p:cBhvr>
                                      <p:to>
                                        <p:strVal val="solid"/>
                                      </p:to>
                                    </p:set>
                                    <p:set>
                                      <p:cBhvr>
                                        <p:cTn id="40" dur="250" autoRev="1" fill="remove"/>
                                        <p:tgtEl>
                                          <p:spTgt spid="5">
                                            <p:graphicEl>
                                              <a:dgm id="{B0914B70-FA07-43B2-869E-DA8072D23F10}"/>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5">
                                            <p:graphicEl>
                                              <a:dgm id="{2C680261-5314-4DD6-8F8E-4398BA66B526}"/>
                                            </p:graphicEl>
                                          </p:spTgt>
                                        </p:tgtEl>
                                        <p:attrNameLst>
                                          <p:attrName>style.color</p:attrName>
                                        </p:attrNameLst>
                                      </p:cBhvr>
                                      <p:to>
                                        <a:schemeClr val="bg1"/>
                                      </p:to>
                                    </p:animClr>
                                    <p:animClr clrSpc="rgb" dir="cw">
                                      <p:cBhvr>
                                        <p:cTn id="43" dur="250" autoRev="1" fill="remove"/>
                                        <p:tgtEl>
                                          <p:spTgt spid="5">
                                            <p:graphicEl>
                                              <a:dgm id="{2C680261-5314-4DD6-8F8E-4398BA66B526}"/>
                                            </p:graphicEl>
                                          </p:spTgt>
                                        </p:tgtEl>
                                        <p:attrNameLst>
                                          <p:attrName>fillcolor</p:attrName>
                                        </p:attrNameLst>
                                      </p:cBhvr>
                                      <p:to>
                                        <a:schemeClr val="bg1"/>
                                      </p:to>
                                    </p:animClr>
                                    <p:set>
                                      <p:cBhvr>
                                        <p:cTn id="44" dur="250" autoRev="1" fill="remove"/>
                                        <p:tgtEl>
                                          <p:spTgt spid="5">
                                            <p:graphicEl>
                                              <a:dgm id="{2C680261-5314-4DD6-8F8E-4398BA66B526}"/>
                                            </p:graphicEl>
                                          </p:spTgt>
                                        </p:tgtEl>
                                        <p:attrNameLst>
                                          <p:attrName>fill.type</p:attrName>
                                        </p:attrNameLst>
                                      </p:cBhvr>
                                      <p:to>
                                        <p:strVal val="solid"/>
                                      </p:to>
                                    </p:set>
                                    <p:set>
                                      <p:cBhvr>
                                        <p:cTn id="45" dur="250" autoRev="1" fill="remove"/>
                                        <p:tgtEl>
                                          <p:spTgt spid="5">
                                            <p:graphicEl>
                                              <a:dgm id="{2C680261-5314-4DD6-8F8E-4398BA66B526}"/>
                                            </p:graphic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0" nodeType="clickEffect">
                                  <p:stCondLst>
                                    <p:cond delay="0"/>
                                  </p:stCondLst>
                                  <p:childTnLst>
                                    <p:animClr clrSpc="rgb" dir="cw">
                                      <p:cBhvr override="childStyle">
                                        <p:cTn id="49" dur="250" autoRev="1" fill="remove"/>
                                        <p:tgtEl>
                                          <p:spTgt spid="5">
                                            <p:graphicEl>
                                              <a:dgm id="{BEA7060D-BC56-4227-B277-2028A1996410}"/>
                                            </p:graphicEl>
                                          </p:spTgt>
                                        </p:tgtEl>
                                        <p:attrNameLst>
                                          <p:attrName>style.color</p:attrName>
                                        </p:attrNameLst>
                                      </p:cBhvr>
                                      <p:to>
                                        <a:schemeClr val="bg1"/>
                                      </p:to>
                                    </p:animClr>
                                    <p:animClr clrSpc="rgb" dir="cw">
                                      <p:cBhvr>
                                        <p:cTn id="50" dur="250" autoRev="1" fill="remove"/>
                                        <p:tgtEl>
                                          <p:spTgt spid="5">
                                            <p:graphicEl>
                                              <a:dgm id="{BEA7060D-BC56-4227-B277-2028A1996410}"/>
                                            </p:graphicEl>
                                          </p:spTgt>
                                        </p:tgtEl>
                                        <p:attrNameLst>
                                          <p:attrName>fillcolor</p:attrName>
                                        </p:attrNameLst>
                                      </p:cBhvr>
                                      <p:to>
                                        <a:schemeClr val="bg1"/>
                                      </p:to>
                                    </p:animClr>
                                    <p:set>
                                      <p:cBhvr>
                                        <p:cTn id="51" dur="250" autoRev="1" fill="remove"/>
                                        <p:tgtEl>
                                          <p:spTgt spid="5">
                                            <p:graphicEl>
                                              <a:dgm id="{BEA7060D-BC56-4227-B277-2028A1996410}"/>
                                            </p:graphicEl>
                                          </p:spTgt>
                                        </p:tgtEl>
                                        <p:attrNameLst>
                                          <p:attrName>fill.type</p:attrName>
                                        </p:attrNameLst>
                                      </p:cBhvr>
                                      <p:to>
                                        <p:strVal val="solid"/>
                                      </p:to>
                                    </p:set>
                                    <p:set>
                                      <p:cBhvr>
                                        <p:cTn id="52" dur="250" autoRev="1" fill="remove"/>
                                        <p:tgtEl>
                                          <p:spTgt spid="5">
                                            <p:graphicEl>
                                              <a:dgm id="{BEA7060D-BC56-4227-B277-2028A1996410}"/>
                                            </p:graphicEl>
                                          </p:spTgt>
                                        </p:tgtEl>
                                        <p:attrNameLst>
                                          <p:attrName>fill.on</p:attrName>
                                        </p:attrNameLst>
                                      </p:cBhvr>
                                      <p:to>
                                        <p:strVal val="true"/>
                                      </p:to>
                                    </p:set>
                                  </p:childTnLst>
                                </p:cTn>
                              </p:par>
                              <p:par>
                                <p:cTn id="53" presetID="27" presetClass="emph" presetSubtype="0" fill="remove" grpId="0" nodeType="withEffect">
                                  <p:stCondLst>
                                    <p:cond delay="0"/>
                                  </p:stCondLst>
                                  <p:childTnLst>
                                    <p:animClr clrSpc="rgb" dir="cw">
                                      <p:cBhvr override="childStyle">
                                        <p:cTn id="54" dur="250" autoRev="1" fill="remove"/>
                                        <p:tgtEl>
                                          <p:spTgt spid="5">
                                            <p:graphicEl>
                                              <a:dgm id="{EA2D9132-EEA9-491E-858D-376003B211F2}"/>
                                            </p:graphicEl>
                                          </p:spTgt>
                                        </p:tgtEl>
                                        <p:attrNameLst>
                                          <p:attrName>style.color</p:attrName>
                                        </p:attrNameLst>
                                      </p:cBhvr>
                                      <p:to>
                                        <a:schemeClr val="bg1"/>
                                      </p:to>
                                    </p:animClr>
                                    <p:animClr clrSpc="rgb" dir="cw">
                                      <p:cBhvr>
                                        <p:cTn id="55" dur="250" autoRev="1" fill="remove"/>
                                        <p:tgtEl>
                                          <p:spTgt spid="5">
                                            <p:graphicEl>
                                              <a:dgm id="{EA2D9132-EEA9-491E-858D-376003B211F2}"/>
                                            </p:graphicEl>
                                          </p:spTgt>
                                        </p:tgtEl>
                                        <p:attrNameLst>
                                          <p:attrName>fillcolor</p:attrName>
                                        </p:attrNameLst>
                                      </p:cBhvr>
                                      <p:to>
                                        <a:schemeClr val="bg1"/>
                                      </p:to>
                                    </p:animClr>
                                    <p:set>
                                      <p:cBhvr>
                                        <p:cTn id="56" dur="250" autoRev="1" fill="remove"/>
                                        <p:tgtEl>
                                          <p:spTgt spid="5">
                                            <p:graphicEl>
                                              <a:dgm id="{EA2D9132-EEA9-491E-858D-376003B211F2}"/>
                                            </p:graphicEl>
                                          </p:spTgt>
                                        </p:tgtEl>
                                        <p:attrNameLst>
                                          <p:attrName>fill.type</p:attrName>
                                        </p:attrNameLst>
                                      </p:cBhvr>
                                      <p:to>
                                        <p:strVal val="solid"/>
                                      </p:to>
                                    </p:set>
                                    <p:set>
                                      <p:cBhvr>
                                        <p:cTn id="57" dur="250" autoRev="1" fill="remove"/>
                                        <p:tgtEl>
                                          <p:spTgt spid="5">
                                            <p:graphicEl>
                                              <a:dgm id="{EA2D9132-EEA9-491E-858D-376003B211F2}"/>
                                            </p:graphic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0" nodeType="clickEffect">
                                  <p:stCondLst>
                                    <p:cond delay="0"/>
                                  </p:stCondLst>
                                  <p:childTnLst>
                                    <p:animClr clrSpc="rgb" dir="cw">
                                      <p:cBhvr override="childStyle">
                                        <p:cTn id="61" dur="250" autoRev="1" fill="remove"/>
                                        <p:tgtEl>
                                          <p:spTgt spid="5">
                                            <p:graphicEl>
                                              <a:dgm id="{09438700-7042-432D-B150-A2ED452F9FA0}"/>
                                            </p:graphicEl>
                                          </p:spTgt>
                                        </p:tgtEl>
                                        <p:attrNameLst>
                                          <p:attrName>style.color</p:attrName>
                                        </p:attrNameLst>
                                      </p:cBhvr>
                                      <p:to>
                                        <a:schemeClr val="bg1"/>
                                      </p:to>
                                    </p:animClr>
                                    <p:animClr clrSpc="rgb" dir="cw">
                                      <p:cBhvr>
                                        <p:cTn id="62" dur="250" autoRev="1" fill="remove"/>
                                        <p:tgtEl>
                                          <p:spTgt spid="5">
                                            <p:graphicEl>
                                              <a:dgm id="{09438700-7042-432D-B150-A2ED452F9FA0}"/>
                                            </p:graphicEl>
                                          </p:spTgt>
                                        </p:tgtEl>
                                        <p:attrNameLst>
                                          <p:attrName>fillcolor</p:attrName>
                                        </p:attrNameLst>
                                      </p:cBhvr>
                                      <p:to>
                                        <a:schemeClr val="bg1"/>
                                      </p:to>
                                    </p:animClr>
                                    <p:set>
                                      <p:cBhvr>
                                        <p:cTn id="63" dur="250" autoRev="1" fill="remove"/>
                                        <p:tgtEl>
                                          <p:spTgt spid="5">
                                            <p:graphicEl>
                                              <a:dgm id="{09438700-7042-432D-B150-A2ED452F9FA0}"/>
                                            </p:graphicEl>
                                          </p:spTgt>
                                        </p:tgtEl>
                                        <p:attrNameLst>
                                          <p:attrName>fill.type</p:attrName>
                                        </p:attrNameLst>
                                      </p:cBhvr>
                                      <p:to>
                                        <p:strVal val="solid"/>
                                      </p:to>
                                    </p:set>
                                    <p:set>
                                      <p:cBhvr>
                                        <p:cTn id="64" dur="250" autoRev="1" fill="remove"/>
                                        <p:tgtEl>
                                          <p:spTgt spid="5">
                                            <p:graphicEl>
                                              <a:dgm id="{09438700-7042-432D-B150-A2ED452F9FA0}"/>
                                            </p:graphicEl>
                                          </p:spTgt>
                                        </p:tgtEl>
                                        <p:attrNameLst>
                                          <p:attrName>fill.on</p:attrName>
                                        </p:attrNameLst>
                                      </p:cBhvr>
                                      <p:to>
                                        <p:strVal val="true"/>
                                      </p:to>
                                    </p:set>
                                  </p:childTnLst>
                                </p:cTn>
                              </p:par>
                              <p:par>
                                <p:cTn id="65" presetID="27" presetClass="emph" presetSubtype="0" fill="remove" grpId="0" nodeType="withEffect">
                                  <p:stCondLst>
                                    <p:cond delay="0"/>
                                  </p:stCondLst>
                                  <p:childTnLst>
                                    <p:animClr clrSpc="rgb" dir="cw">
                                      <p:cBhvr override="childStyle">
                                        <p:cTn id="66" dur="250" autoRev="1" fill="remove"/>
                                        <p:tgtEl>
                                          <p:spTgt spid="5">
                                            <p:graphicEl>
                                              <a:dgm id="{82C8CA4A-05A0-4BFA-A20C-C976BDAF6A85}"/>
                                            </p:graphicEl>
                                          </p:spTgt>
                                        </p:tgtEl>
                                        <p:attrNameLst>
                                          <p:attrName>style.color</p:attrName>
                                        </p:attrNameLst>
                                      </p:cBhvr>
                                      <p:to>
                                        <a:schemeClr val="bg1"/>
                                      </p:to>
                                    </p:animClr>
                                    <p:animClr clrSpc="rgb" dir="cw">
                                      <p:cBhvr>
                                        <p:cTn id="67" dur="250" autoRev="1" fill="remove"/>
                                        <p:tgtEl>
                                          <p:spTgt spid="5">
                                            <p:graphicEl>
                                              <a:dgm id="{82C8CA4A-05A0-4BFA-A20C-C976BDAF6A85}"/>
                                            </p:graphicEl>
                                          </p:spTgt>
                                        </p:tgtEl>
                                        <p:attrNameLst>
                                          <p:attrName>fillcolor</p:attrName>
                                        </p:attrNameLst>
                                      </p:cBhvr>
                                      <p:to>
                                        <a:schemeClr val="bg1"/>
                                      </p:to>
                                    </p:animClr>
                                    <p:set>
                                      <p:cBhvr>
                                        <p:cTn id="68" dur="250" autoRev="1" fill="remove"/>
                                        <p:tgtEl>
                                          <p:spTgt spid="5">
                                            <p:graphicEl>
                                              <a:dgm id="{82C8CA4A-05A0-4BFA-A20C-C976BDAF6A85}"/>
                                            </p:graphicEl>
                                          </p:spTgt>
                                        </p:tgtEl>
                                        <p:attrNameLst>
                                          <p:attrName>fill.type</p:attrName>
                                        </p:attrNameLst>
                                      </p:cBhvr>
                                      <p:to>
                                        <p:strVal val="solid"/>
                                      </p:to>
                                    </p:set>
                                    <p:set>
                                      <p:cBhvr>
                                        <p:cTn id="69" dur="250" autoRev="1" fill="remove"/>
                                        <p:tgtEl>
                                          <p:spTgt spid="5">
                                            <p:graphicEl>
                                              <a:dgm id="{82C8CA4A-05A0-4BFA-A20C-C976BDAF6A85}"/>
                                            </p:graphic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grpId="0" nodeType="clickEffect">
                                  <p:stCondLst>
                                    <p:cond delay="0"/>
                                  </p:stCondLst>
                                  <p:childTnLst>
                                    <p:animClr clrSpc="rgb" dir="cw">
                                      <p:cBhvr override="childStyle">
                                        <p:cTn id="73" dur="250" autoRev="1" fill="remove"/>
                                        <p:tgtEl>
                                          <p:spTgt spid="5">
                                            <p:graphicEl>
                                              <a:dgm id="{E28E0505-5FD8-4D6A-AC9C-3423991475AA}"/>
                                            </p:graphicEl>
                                          </p:spTgt>
                                        </p:tgtEl>
                                        <p:attrNameLst>
                                          <p:attrName>style.color</p:attrName>
                                        </p:attrNameLst>
                                      </p:cBhvr>
                                      <p:to>
                                        <a:schemeClr val="bg1"/>
                                      </p:to>
                                    </p:animClr>
                                    <p:animClr clrSpc="rgb" dir="cw">
                                      <p:cBhvr>
                                        <p:cTn id="74" dur="250" autoRev="1" fill="remove"/>
                                        <p:tgtEl>
                                          <p:spTgt spid="5">
                                            <p:graphicEl>
                                              <a:dgm id="{E28E0505-5FD8-4D6A-AC9C-3423991475AA}"/>
                                            </p:graphicEl>
                                          </p:spTgt>
                                        </p:tgtEl>
                                        <p:attrNameLst>
                                          <p:attrName>fillcolor</p:attrName>
                                        </p:attrNameLst>
                                      </p:cBhvr>
                                      <p:to>
                                        <a:schemeClr val="bg1"/>
                                      </p:to>
                                    </p:animClr>
                                    <p:set>
                                      <p:cBhvr>
                                        <p:cTn id="75" dur="250" autoRev="1" fill="remove"/>
                                        <p:tgtEl>
                                          <p:spTgt spid="5">
                                            <p:graphicEl>
                                              <a:dgm id="{E28E0505-5FD8-4D6A-AC9C-3423991475AA}"/>
                                            </p:graphicEl>
                                          </p:spTgt>
                                        </p:tgtEl>
                                        <p:attrNameLst>
                                          <p:attrName>fill.type</p:attrName>
                                        </p:attrNameLst>
                                      </p:cBhvr>
                                      <p:to>
                                        <p:strVal val="solid"/>
                                      </p:to>
                                    </p:set>
                                    <p:set>
                                      <p:cBhvr>
                                        <p:cTn id="76" dur="250" autoRev="1" fill="remove"/>
                                        <p:tgtEl>
                                          <p:spTgt spid="5">
                                            <p:graphicEl>
                                              <a:dgm id="{E28E0505-5FD8-4D6A-AC9C-3423991475AA}"/>
                                            </p:graphicEl>
                                          </p:spTgt>
                                        </p:tgtEl>
                                        <p:attrNameLst>
                                          <p:attrName>fill.on</p:attrName>
                                        </p:attrNameLst>
                                      </p:cBhvr>
                                      <p:to>
                                        <p:strVal val="true"/>
                                      </p:to>
                                    </p:set>
                                  </p:childTnLst>
                                </p:cTn>
                              </p:par>
                              <p:par>
                                <p:cTn id="77" presetID="27" presetClass="emph" presetSubtype="0" fill="remove" grpId="0" nodeType="withEffect">
                                  <p:stCondLst>
                                    <p:cond delay="0"/>
                                  </p:stCondLst>
                                  <p:childTnLst>
                                    <p:animClr clrSpc="rgb" dir="cw">
                                      <p:cBhvr override="childStyle">
                                        <p:cTn id="78" dur="250" autoRev="1" fill="remove"/>
                                        <p:tgtEl>
                                          <p:spTgt spid="5">
                                            <p:graphicEl>
                                              <a:dgm id="{CF98BF16-D571-45DF-A40D-0DD7352CF3BA}"/>
                                            </p:graphicEl>
                                          </p:spTgt>
                                        </p:tgtEl>
                                        <p:attrNameLst>
                                          <p:attrName>style.color</p:attrName>
                                        </p:attrNameLst>
                                      </p:cBhvr>
                                      <p:to>
                                        <a:schemeClr val="bg1"/>
                                      </p:to>
                                    </p:animClr>
                                    <p:animClr clrSpc="rgb" dir="cw">
                                      <p:cBhvr>
                                        <p:cTn id="79" dur="250" autoRev="1" fill="remove"/>
                                        <p:tgtEl>
                                          <p:spTgt spid="5">
                                            <p:graphicEl>
                                              <a:dgm id="{CF98BF16-D571-45DF-A40D-0DD7352CF3BA}"/>
                                            </p:graphicEl>
                                          </p:spTgt>
                                        </p:tgtEl>
                                        <p:attrNameLst>
                                          <p:attrName>fillcolor</p:attrName>
                                        </p:attrNameLst>
                                      </p:cBhvr>
                                      <p:to>
                                        <a:schemeClr val="bg1"/>
                                      </p:to>
                                    </p:animClr>
                                    <p:set>
                                      <p:cBhvr>
                                        <p:cTn id="80" dur="250" autoRev="1" fill="remove"/>
                                        <p:tgtEl>
                                          <p:spTgt spid="5">
                                            <p:graphicEl>
                                              <a:dgm id="{CF98BF16-D571-45DF-A40D-0DD7352CF3BA}"/>
                                            </p:graphicEl>
                                          </p:spTgt>
                                        </p:tgtEl>
                                        <p:attrNameLst>
                                          <p:attrName>fill.type</p:attrName>
                                        </p:attrNameLst>
                                      </p:cBhvr>
                                      <p:to>
                                        <p:strVal val="solid"/>
                                      </p:to>
                                    </p:set>
                                    <p:set>
                                      <p:cBhvr>
                                        <p:cTn id="81" dur="250" autoRev="1" fill="remove"/>
                                        <p:tgtEl>
                                          <p:spTgt spid="5">
                                            <p:graphicEl>
                                              <a:dgm id="{CF98BF16-D571-45DF-A40D-0DD7352CF3BA}"/>
                                            </p:graphicEl>
                                          </p:spTgt>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7" presetClass="emph" presetSubtype="0" fill="remove" grpId="0" nodeType="clickEffect">
                                  <p:stCondLst>
                                    <p:cond delay="0"/>
                                  </p:stCondLst>
                                  <p:childTnLst>
                                    <p:animClr clrSpc="rgb" dir="cw">
                                      <p:cBhvr override="childStyle">
                                        <p:cTn id="85" dur="250" autoRev="1" fill="remove"/>
                                        <p:tgtEl>
                                          <p:spTgt spid="5">
                                            <p:graphicEl>
                                              <a:dgm id="{466D476E-86F1-42BC-B9D9-9F0904CA524B}"/>
                                            </p:graphicEl>
                                          </p:spTgt>
                                        </p:tgtEl>
                                        <p:attrNameLst>
                                          <p:attrName>style.color</p:attrName>
                                        </p:attrNameLst>
                                      </p:cBhvr>
                                      <p:to>
                                        <a:schemeClr val="bg1"/>
                                      </p:to>
                                    </p:animClr>
                                    <p:animClr clrSpc="rgb" dir="cw">
                                      <p:cBhvr>
                                        <p:cTn id="86" dur="250" autoRev="1" fill="remove"/>
                                        <p:tgtEl>
                                          <p:spTgt spid="5">
                                            <p:graphicEl>
                                              <a:dgm id="{466D476E-86F1-42BC-B9D9-9F0904CA524B}"/>
                                            </p:graphicEl>
                                          </p:spTgt>
                                        </p:tgtEl>
                                        <p:attrNameLst>
                                          <p:attrName>fillcolor</p:attrName>
                                        </p:attrNameLst>
                                      </p:cBhvr>
                                      <p:to>
                                        <a:schemeClr val="bg1"/>
                                      </p:to>
                                    </p:animClr>
                                    <p:set>
                                      <p:cBhvr>
                                        <p:cTn id="87" dur="250" autoRev="1" fill="remove"/>
                                        <p:tgtEl>
                                          <p:spTgt spid="5">
                                            <p:graphicEl>
                                              <a:dgm id="{466D476E-86F1-42BC-B9D9-9F0904CA524B}"/>
                                            </p:graphicEl>
                                          </p:spTgt>
                                        </p:tgtEl>
                                        <p:attrNameLst>
                                          <p:attrName>fill.type</p:attrName>
                                        </p:attrNameLst>
                                      </p:cBhvr>
                                      <p:to>
                                        <p:strVal val="solid"/>
                                      </p:to>
                                    </p:set>
                                    <p:set>
                                      <p:cBhvr>
                                        <p:cTn id="88" dur="250" autoRev="1" fill="remove"/>
                                        <p:tgtEl>
                                          <p:spTgt spid="5">
                                            <p:graphicEl>
                                              <a:dgm id="{466D476E-86F1-42BC-B9D9-9F0904CA524B}"/>
                                            </p:graphicEl>
                                          </p:spTgt>
                                        </p:tgtEl>
                                        <p:attrNameLst>
                                          <p:attrName>fill.on</p:attrName>
                                        </p:attrNameLst>
                                      </p:cBhvr>
                                      <p:to>
                                        <p:strVal val="true"/>
                                      </p:to>
                                    </p:set>
                                  </p:childTnLst>
                                </p:cTn>
                              </p:par>
                              <p:par>
                                <p:cTn id="89" presetID="27" presetClass="emph" presetSubtype="0" fill="remove" grpId="0" nodeType="withEffect">
                                  <p:stCondLst>
                                    <p:cond delay="0"/>
                                  </p:stCondLst>
                                  <p:childTnLst>
                                    <p:animClr clrSpc="rgb" dir="cw">
                                      <p:cBhvr override="childStyle">
                                        <p:cTn id="90" dur="250" autoRev="1" fill="remove"/>
                                        <p:tgtEl>
                                          <p:spTgt spid="5">
                                            <p:graphicEl>
                                              <a:dgm id="{72ECBA54-AD3E-4F09-85FA-9D076BCA934B}"/>
                                            </p:graphicEl>
                                          </p:spTgt>
                                        </p:tgtEl>
                                        <p:attrNameLst>
                                          <p:attrName>style.color</p:attrName>
                                        </p:attrNameLst>
                                      </p:cBhvr>
                                      <p:to>
                                        <a:schemeClr val="bg1"/>
                                      </p:to>
                                    </p:animClr>
                                    <p:animClr clrSpc="rgb" dir="cw">
                                      <p:cBhvr>
                                        <p:cTn id="91" dur="250" autoRev="1" fill="remove"/>
                                        <p:tgtEl>
                                          <p:spTgt spid="5">
                                            <p:graphicEl>
                                              <a:dgm id="{72ECBA54-AD3E-4F09-85FA-9D076BCA934B}"/>
                                            </p:graphicEl>
                                          </p:spTgt>
                                        </p:tgtEl>
                                        <p:attrNameLst>
                                          <p:attrName>fillcolor</p:attrName>
                                        </p:attrNameLst>
                                      </p:cBhvr>
                                      <p:to>
                                        <a:schemeClr val="bg1"/>
                                      </p:to>
                                    </p:animClr>
                                    <p:set>
                                      <p:cBhvr>
                                        <p:cTn id="92" dur="250" autoRev="1" fill="remove"/>
                                        <p:tgtEl>
                                          <p:spTgt spid="5">
                                            <p:graphicEl>
                                              <a:dgm id="{72ECBA54-AD3E-4F09-85FA-9D076BCA934B}"/>
                                            </p:graphicEl>
                                          </p:spTgt>
                                        </p:tgtEl>
                                        <p:attrNameLst>
                                          <p:attrName>fill.type</p:attrName>
                                        </p:attrNameLst>
                                      </p:cBhvr>
                                      <p:to>
                                        <p:strVal val="solid"/>
                                      </p:to>
                                    </p:set>
                                    <p:set>
                                      <p:cBhvr>
                                        <p:cTn id="93" dur="250" autoRev="1" fill="remove"/>
                                        <p:tgtEl>
                                          <p:spTgt spid="5">
                                            <p:graphicEl>
                                              <a:dgm id="{72ECBA54-AD3E-4F09-85FA-9D076BCA934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fontScale="90000"/>
          </a:bodyPr>
          <a:lstStyle/>
          <a:p>
            <a:pPr algn="ctr"/>
            <a:r>
              <a:rPr lang="en-US" dirty="0"/>
              <a:t>Guiding Principles</a:t>
            </a:r>
            <a:br>
              <a:rPr lang="en-US" dirty="0"/>
            </a:br>
            <a:r>
              <a:rPr lang="en-US" dirty="0"/>
              <a:t>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6653276"/>
              </p:ext>
            </p:extLst>
          </p:nvPr>
        </p:nvGraphicFramePr>
        <p:xfrm>
          <a:off x="609600" y="1752600"/>
          <a:ext cx="7924800"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860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007691EA-FD1F-4EA6-93DF-24A360424D1C}"/>
                                            </p:graphicEl>
                                          </p:spTgt>
                                        </p:tgtEl>
                                        <p:attrNameLst>
                                          <p:attrName>style.visibility</p:attrName>
                                        </p:attrNameLst>
                                      </p:cBhvr>
                                      <p:to>
                                        <p:strVal val="visible"/>
                                      </p:to>
                                    </p:set>
                                    <p:anim calcmode="lin" valueType="num">
                                      <p:cBhvr additive="base">
                                        <p:cTn id="7" dur="500" fill="hold"/>
                                        <p:tgtEl>
                                          <p:spTgt spid="5">
                                            <p:graphicEl>
                                              <a:dgm id="{007691EA-FD1F-4EA6-93DF-24A360424D1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007691EA-FD1F-4EA6-93DF-24A360424D1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EC8A1C6-2FCD-4C78-B6A6-7E5D65BD63DC}"/>
                                            </p:graphicEl>
                                          </p:spTgt>
                                        </p:tgtEl>
                                        <p:attrNameLst>
                                          <p:attrName>style.visibility</p:attrName>
                                        </p:attrNameLst>
                                      </p:cBhvr>
                                      <p:to>
                                        <p:strVal val="visible"/>
                                      </p:to>
                                    </p:set>
                                    <p:anim calcmode="lin" valueType="num">
                                      <p:cBhvr additive="base">
                                        <p:cTn id="13" dur="500" fill="hold"/>
                                        <p:tgtEl>
                                          <p:spTgt spid="5">
                                            <p:graphicEl>
                                              <a:dgm id="{2EC8A1C6-2FCD-4C78-B6A6-7E5D65BD63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EC8A1C6-2FCD-4C78-B6A6-7E5D65BD63D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5D226432-3137-4B20-BF7A-FD8982DA1436}"/>
                                            </p:graphicEl>
                                          </p:spTgt>
                                        </p:tgtEl>
                                        <p:attrNameLst>
                                          <p:attrName>style.visibility</p:attrName>
                                        </p:attrNameLst>
                                      </p:cBhvr>
                                      <p:to>
                                        <p:strVal val="visible"/>
                                      </p:to>
                                    </p:set>
                                    <p:anim calcmode="lin" valueType="num">
                                      <p:cBhvr additive="base">
                                        <p:cTn id="17" dur="500" fill="hold"/>
                                        <p:tgtEl>
                                          <p:spTgt spid="5">
                                            <p:graphicEl>
                                              <a:dgm id="{5D226432-3137-4B20-BF7A-FD8982DA143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226432-3137-4B20-BF7A-FD8982DA143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665A4EBF-69EA-4A84-92E3-DAE019B04006}"/>
                                            </p:graphicEl>
                                          </p:spTgt>
                                        </p:tgtEl>
                                        <p:attrNameLst>
                                          <p:attrName>style.visibility</p:attrName>
                                        </p:attrNameLst>
                                      </p:cBhvr>
                                      <p:to>
                                        <p:strVal val="visible"/>
                                      </p:to>
                                    </p:set>
                                    <p:anim calcmode="lin" valueType="num">
                                      <p:cBhvr additive="base">
                                        <p:cTn id="23" dur="500" fill="hold"/>
                                        <p:tgtEl>
                                          <p:spTgt spid="5">
                                            <p:graphicEl>
                                              <a:dgm id="{665A4EBF-69EA-4A84-92E3-DAE019B0400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665A4EBF-69EA-4A84-92E3-DAE019B0400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0BFA0431-FDA2-4F8F-8736-3B33BA141276}"/>
                                            </p:graphicEl>
                                          </p:spTgt>
                                        </p:tgtEl>
                                        <p:attrNameLst>
                                          <p:attrName>style.visibility</p:attrName>
                                        </p:attrNameLst>
                                      </p:cBhvr>
                                      <p:to>
                                        <p:strVal val="visible"/>
                                      </p:to>
                                    </p:set>
                                    <p:anim calcmode="lin" valueType="num">
                                      <p:cBhvr additive="base">
                                        <p:cTn id="27" dur="500" fill="hold"/>
                                        <p:tgtEl>
                                          <p:spTgt spid="5">
                                            <p:graphicEl>
                                              <a:dgm id="{0BFA0431-FDA2-4F8F-8736-3B33BA14127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0BFA0431-FDA2-4F8F-8736-3B33BA14127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B0914B70-FA07-43B2-869E-DA8072D23F10}"/>
                                            </p:graphicEl>
                                          </p:spTgt>
                                        </p:tgtEl>
                                        <p:attrNameLst>
                                          <p:attrName>style.visibility</p:attrName>
                                        </p:attrNameLst>
                                      </p:cBhvr>
                                      <p:to>
                                        <p:strVal val="visible"/>
                                      </p:to>
                                    </p:set>
                                    <p:anim calcmode="lin" valueType="num">
                                      <p:cBhvr additive="base">
                                        <p:cTn id="33" dur="500" fill="hold"/>
                                        <p:tgtEl>
                                          <p:spTgt spid="5">
                                            <p:graphicEl>
                                              <a:dgm id="{B0914B70-FA07-43B2-869E-DA8072D23F1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B0914B70-FA07-43B2-869E-DA8072D23F1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2C680261-5314-4DD6-8F8E-4398BA66B526}"/>
                                            </p:graphicEl>
                                          </p:spTgt>
                                        </p:tgtEl>
                                        <p:attrNameLst>
                                          <p:attrName>style.visibility</p:attrName>
                                        </p:attrNameLst>
                                      </p:cBhvr>
                                      <p:to>
                                        <p:strVal val="visible"/>
                                      </p:to>
                                    </p:set>
                                    <p:anim calcmode="lin" valueType="num">
                                      <p:cBhvr additive="base">
                                        <p:cTn id="37" dur="500" fill="hold"/>
                                        <p:tgtEl>
                                          <p:spTgt spid="5">
                                            <p:graphicEl>
                                              <a:dgm id="{2C680261-5314-4DD6-8F8E-4398BA66B52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C680261-5314-4DD6-8F8E-4398BA66B52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BEA7060D-BC56-4227-B277-2028A1996410}"/>
                                            </p:graphicEl>
                                          </p:spTgt>
                                        </p:tgtEl>
                                        <p:attrNameLst>
                                          <p:attrName>style.visibility</p:attrName>
                                        </p:attrNameLst>
                                      </p:cBhvr>
                                      <p:to>
                                        <p:strVal val="visible"/>
                                      </p:to>
                                    </p:set>
                                    <p:anim calcmode="lin" valueType="num">
                                      <p:cBhvr additive="base">
                                        <p:cTn id="43" dur="500" fill="hold"/>
                                        <p:tgtEl>
                                          <p:spTgt spid="5">
                                            <p:graphicEl>
                                              <a:dgm id="{BEA7060D-BC56-4227-B277-2028A199641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BEA7060D-BC56-4227-B277-2028A199641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EA2D9132-EEA9-491E-858D-376003B211F2}"/>
                                            </p:graphicEl>
                                          </p:spTgt>
                                        </p:tgtEl>
                                        <p:attrNameLst>
                                          <p:attrName>style.visibility</p:attrName>
                                        </p:attrNameLst>
                                      </p:cBhvr>
                                      <p:to>
                                        <p:strVal val="visible"/>
                                      </p:to>
                                    </p:set>
                                    <p:anim calcmode="lin" valueType="num">
                                      <p:cBhvr additive="base">
                                        <p:cTn id="47" dur="500" fill="hold"/>
                                        <p:tgtEl>
                                          <p:spTgt spid="5">
                                            <p:graphicEl>
                                              <a:dgm id="{EA2D9132-EEA9-491E-858D-376003B211F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EA2D9132-EEA9-491E-858D-376003B211F2}"/>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09438700-7042-432D-B150-A2ED452F9FA0}"/>
                                            </p:graphicEl>
                                          </p:spTgt>
                                        </p:tgtEl>
                                        <p:attrNameLst>
                                          <p:attrName>style.visibility</p:attrName>
                                        </p:attrNameLst>
                                      </p:cBhvr>
                                      <p:to>
                                        <p:strVal val="visible"/>
                                      </p:to>
                                    </p:set>
                                    <p:anim calcmode="lin" valueType="num">
                                      <p:cBhvr additive="base">
                                        <p:cTn id="53" dur="500" fill="hold"/>
                                        <p:tgtEl>
                                          <p:spTgt spid="5">
                                            <p:graphicEl>
                                              <a:dgm id="{09438700-7042-432D-B150-A2ED452F9FA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9438700-7042-432D-B150-A2ED452F9FA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82C8CA4A-05A0-4BFA-A20C-C976BDAF6A85}"/>
                                            </p:graphicEl>
                                          </p:spTgt>
                                        </p:tgtEl>
                                        <p:attrNameLst>
                                          <p:attrName>style.visibility</p:attrName>
                                        </p:attrNameLst>
                                      </p:cBhvr>
                                      <p:to>
                                        <p:strVal val="visible"/>
                                      </p:to>
                                    </p:set>
                                    <p:anim calcmode="lin" valueType="num">
                                      <p:cBhvr additive="base">
                                        <p:cTn id="57" dur="500" fill="hold"/>
                                        <p:tgtEl>
                                          <p:spTgt spid="5">
                                            <p:graphicEl>
                                              <a:dgm id="{82C8CA4A-05A0-4BFA-A20C-C976BDAF6A8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82C8CA4A-05A0-4BFA-A20C-C976BDAF6A85}"/>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E28E0505-5FD8-4D6A-AC9C-3423991475AA}"/>
                                            </p:graphicEl>
                                          </p:spTgt>
                                        </p:tgtEl>
                                        <p:attrNameLst>
                                          <p:attrName>style.visibility</p:attrName>
                                        </p:attrNameLst>
                                      </p:cBhvr>
                                      <p:to>
                                        <p:strVal val="visible"/>
                                      </p:to>
                                    </p:set>
                                    <p:anim calcmode="lin" valueType="num">
                                      <p:cBhvr additive="base">
                                        <p:cTn id="63" dur="500" fill="hold"/>
                                        <p:tgtEl>
                                          <p:spTgt spid="5">
                                            <p:graphicEl>
                                              <a:dgm id="{E28E0505-5FD8-4D6A-AC9C-3423991475A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E28E0505-5FD8-4D6A-AC9C-3423991475A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CF98BF16-D571-45DF-A40D-0DD7352CF3BA}"/>
                                            </p:graphicEl>
                                          </p:spTgt>
                                        </p:tgtEl>
                                        <p:attrNameLst>
                                          <p:attrName>style.visibility</p:attrName>
                                        </p:attrNameLst>
                                      </p:cBhvr>
                                      <p:to>
                                        <p:strVal val="visible"/>
                                      </p:to>
                                    </p:set>
                                    <p:anim calcmode="lin" valueType="num">
                                      <p:cBhvr additive="base">
                                        <p:cTn id="67" dur="500" fill="hold"/>
                                        <p:tgtEl>
                                          <p:spTgt spid="5">
                                            <p:graphicEl>
                                              <a:dgm id="{CF98BF16-D571-45DF-A40D-0DD7352CF3B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CF98BF16-D571-45DF-A40D-0DD7352CF3BA}"/>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466D476E-86F1-42BC-B9D9-9F0904CA524B}"/>
                                            </p:graphicEl>
                                          </p:spTgt>
                                        </p:tgtEl>
                                        <p:attrNameLst>
                                          <p:attrName>style.visibility</p:attrName>
                                        </p:attrNameLst>
                                      </p:cBhvr>
                                      <p:to>
                                        <p:strVal val="visible"/>
                                      </p:to>
                                    </p:set>
                                    <p:anim calcmode="lin" valueType="num">
                                      <p:cBhvr additive="base">
                                        <p:cTn id="73" dur="500" fill="hold"/>
                                        <p:tgtEl>
                                          <p:spTgt spid="5">
                                            <p:graphicEl>
                                              <a:dgm id="{466D476E-86F1-42BC-B9D9-9F0904CA524B}"/>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466D476E-86F1-42BC-B9D9-9F0904CA524B}"/>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72ECBA54-AD3E-4F09-85FA-9D076BCA934B}"/>
                                            </p:graphicEl>
                                          </p:spTgt>
                                        </p:tgtEl>
                                        <p:attrNameLst>
                                          <p:attrName>style.visibility</p:attrName>
                                        </p:attrNameLst>
                                      </p:cBhvr>
                                      <p:to>
                                        <p:strVal val="visible"/>
                                      </p:to>
                                    </p:set>
                                    <p:anim calcmode="lin" valueType="num">
                                      <p:cBhvr additive="base">
                                        <p:cTn id="77" dur="500" fill="hold"/>
                                        <p:tgtEl>
                                          <p:spTgt spid="5">
                                            <p:graphicEl>
                                              <a:dgm id="{72ECBA54-AD3E-4F09-85FA-9D076BCA934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72ECBA54-AD3E-4F09-85FA-9D076BCA93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Reminders:</a:t>
            </a:r>
          </a:p>
        </p:txBody>
      </p:sp>
      <p:sp>
        <p:nvSpPr>
          <p:cNvPr id="3" name="Content Placeholder 2"/>
          <p:cNvSpPr>
            <a:spLocks noGrp="1"/>
          </p:cNvSpPr>
          <p:nvPr>
            <p:ph idx="1"/>
          </p:nvPr>
        </p:nvSpPr>
        <p:spPr>
          <a:xfrm>
            <a:off x="1066800" y="1981200"/>
            <a:ext cx="7414708" cy="3508977"/>
          </a:xfrm>
        </p:spPr>
        <p:txBody>
          <a:bodyPr>
            <a:normAutofit/>
          </a:bodyPr>
          <a:lstStyle/>
          <a:p>
            <a:pPr marL="68580" lvl="0" indent="0">
              <a:buSzPct val="65000"/>
              <a:buNone/>
            </a:pPr>
            <a:r>
              <a:rPr lang="en-US" b="1" dirty="0">
                <a:latin typeface="Century Gothic" panose="020B0502020202020204" pitchFamily="34" charset="0"/>
              </a:rPr>
              <a:t>Start with the end in mind</a:t>
            </a:r>
          </a:p>
          <a:p>
            <a:pPr lvl="1">
              <a:buSzPct val="65000"/>
            </a:pPr>
            <a:r>
              <a:rPr lang="en-US" sz="2400" dirty="0">
                <a:latin typeface="Century Gothic" panose="020B0502020202020204" pitchFamily="34" charset="0"/>
              </a:rPr>
              <a:t>Focus on Outcomes</a:t>
            </a:r>
          </a:p>
          <a:p>
            <a:pPr marL="457200" lvl="0" indent="-457200">
              <a:buSzPct val="65000"/>
            </a:pPr>
            <a:endParaRPr lang="en-US" dirty="0">
              <a:latin typeface="Century Gothic" panose="020B0502020202020204" pitchFamily="34" charset="0"/>
            </a:endParaRPr>
          </a:p>
          <a:p>
            <a:pPr marL="68580" lvl="0" indent="0">
              <a:spcBef>
                <a:spcPts val="0"/>
              </a:spcBef>
              <a:spcAft>
                <a:spcPts val="600"/>
              </a:spcAft>
              <a:buSzPct val="65000"/>
              <a:buNone/>
            </a:pPr>
            <a:r>
              <a:rPr lang="en-US" b="1" dirty="0">
                <a:latin typeface="Century Gothic" panose="020B0502020202020204" pitchFamily="34" charset="0"/>
              </a:rPr>
              <a:t>Work towards positive results</a:t>
            </a:r>
          </a:p>
          <a:p>
            <a:pPr lvl="1">
              <a:buSzPct val="65000"/>
            </a:pPr>
            <a:r>
              <a:rPr lang="en-US" sz="2400" dirty="0">
                <a:latin typeface="Century Gothic" panose="020B0502020202020204" pitchFamily="34" charset="0"/>
              </a:rPr>
              <a:t>    = Celebrate and publicize the success</a:t>
            </a:r>
          </a:p>
          <a:p>
            <a:pPr lvl="1">
              <a:buSzPct val="65000"/>
            </a:pPr>
            <a:endParaRPr lang="en-US" sz="2400" dirty="0">
              <a:latin typeface="Century Gothic" panose="020B0502020202020204" pitchFamily="34" charset="0"/>
            </a:endParaRPr>
          </a:p>
          <a:p>
            <a:pPr lvl="1">
              <a:buSzPct val="65000"/>
            </a:pPr>
            <a:r>
              <a:rPr lang="en-US" dirty="0">
                <a:latin typeface="Century Gothic" panose="020B0502020202020204" pitchFamily="34" charset="0"/>
              </a:rPr>
              <a:t>    = Go back and make adjustments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QLDRIC43\thumbs[1].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76398" y="3751540"/>
            <a:ext cx="361750" cy="520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braunel\AppData\Local\Microsoft\Windows\Temporary Internet Files\Content.IE5\QLDRIC43\thumbs[1].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646427" y="4489232"/>
            <a:ext cx="388663" cy="55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rot="1758624">
            <a:off x="6014666" y="1080806"/>
            <a:ext cx="1654355" cy="1345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55387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489200" y="1554480"/>
            <a:ext cx="4267200" cy="4191000"/>
          </a:xfrm>
          <a:prstGeom prst="ellipse">
            <a:avLst/>
          </a:prstGeom>
          <a:ln>
            <a:noFill/>
          </a:ln>
          <a:effectLst>
            <a:softEdge rad="112500"/>
          </a:effectLst>
        </p:spPr>
      </p:pic>
      <p:sp>
        <p:nvSpPr>
          <p:cNvPr id="2" name="Title 1"/>
          <p:cNvSpPr>
            <a:spLocks noGrp="1"/>
          </p:cNvSpPr>
          <p:nvPr>
            <p:ph type="title"/>
          </p:nvPr>
        </p:nvSpPr>
        <p:spPr>
          <a:xfrm>
            <a:off x="990600" y="609600"/>
            <a:ext cx="7024744" cy="838200"/>
          </a:xfrm>
        </p:spPr>
        <p:txBody>
          <a:bodyPr/>
          <a:lstStyle/>
          <a:p>
            <a:r>
              <a:rPr lang="en-US" dirty="0"/>
              <a:t>Processes Groups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5050481"/>
              </p:ext>
            </p:extLst>
          </p:nvPr>
        </p:nvGraphicFramePr>
        <p:xfrm>
          <a:off x="1295400" y="1624505"/>
          <a:ext cx="6535866"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7678866" y="3181923"/>
            <a:ext cx="1180885" cy="3475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ustDataLst>
      <p:tags r:id="rId1"/>
    </p:custDataLst>
    <p:extLst>
      <p:ext uri="{BB962C8B-B14F-4D97-AF65-F5344CB8AC3E}">
        <p14:creationId xmlns:p14="http://schemas.microsoft.com/office/powerpoint/2010/main" val="2494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AEEEDED4-9F43-459B-871A-CB4F3BA59AFD}"/>
                                            </p:graphicEl>
                                          </p:spTgt>
                                        </p:tgtEl>
                                        <p:attrNameLst>
                                          <p:attrName>fillcolor</p:attrName>
                                        </p:attrNameLst>
                                      </p:cBhvr>
                                      <p:to>
                                        <a:srgbClr val="10CF9B"/>
                                      </p:to>
                                    </p:animClr>
                                    <p:set>
                                      <p:cBhvr>
                                        <p:cTn id="7" dur="2000" fill="hold"/>
                                        <p:tgtEl>
                                          <p:spTgt spid="6">
                                            <p:graphicEl>
                                              <a:dgm id="{AEEEDED4-9F43-459B-871A-CB4F3BA59AFD}"/>
                                            </p:graphicEl>
                                          </p:spTgt>
                                        </p:tgtEl>
                                        <p:attrNameLst>
                                          <p:attrName>fill.type</p:attrName>
                                        </p:attrNameLst>
                                      </p:cBhvr>
                                      <p:to>
                                        <p:strVal val="solid"/>
                                      </p:to>
                                    </p:set>
                                    <p:set>
                                      <p:cBhvr>
                                        <p:cTn id="8" dur="2000" fill="hold"/>
                                        <p:tgtEl>
                                          <p:spTgt spid="6">
                                            <p:graphicEl>
                                              <a:dgm id="{AEEEDED4-9F43-459B-871A-CB4F3BA59AFD}"/>
                                            </p:graphic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2000" fill="hold"/>
                                        <p:tgtEl>
                                          <p:spTgt spid="6">
                                            <p:graphicEl>
                                              <a:dgm id="{F57AC49F-434F-444D-BFAE-503412325681}"/>
                                            </p:graphicEl>
                                          </p:spTgt>
                                        </p:tgtEl>
                                        <p:attrNameLst>
                                          <p:attrName>fillcolor</p:attrName>
                                        </p:attrNameLst>
                                      </p:cBhvr>
                                      <p:to>
                                        <a:srgbClr val="10CF9B"/>
                                      </p:to>
                                    </p:animClr>
                                    <p:set>
                                      <p:cBhvr>
                                        <p:cTn id="13" dur="2000" fill="hold"/>
                                        <p:tgtEl>
                                          <p:spTgt spid="6">
                                            <p:graphicEl>
                                              <a:dgm id="{F57AC49F-434F-444D-BFAE-503412325681}"/>
                                            </p:graphicEl>
                                          </p:spTgt>
                                        </p:tgtEl>
                                        <p:attrNameLst>
                                          <p:attrName>fill.type</p:attrName>
                                        </p:attrNameLst>
                                      </p:cBhvr>
                                      <p:to>
                                        <p:strVal val="solid"/>
                                      </p:to>
                                    </p:set>
                                    <p:set>
                                      <p:cBhvr>
                                        <p:cTn id="14" dur="2000" fill="hold"/>
                                        <p:tgtEl>
                                          <p:spTgt spid="6">
                                            <p:graphicEl>
                                              <a:dgm id="{F57AC49F-434F-444D-BFAE-503412325681}"/>
                                            </p:graphicEl>
                                          </p:spTgt>
                                        </p:tgtEl>
                                        <p:attrNameLst>
                                          <p:attrName>fill.on</p:attrName>
                                        </p:attrNameLst>
                                      </p:cBhvr>
                                      <p:to>
                                        <p:strVal val="true"/>
                                      </p:to>
                                    </p:set>
                                  </p:childTnLst>
                                </p:cTn>
                              </p:par>
                              <p:par>
                                <p:cTn id="15" presetID="1" presetClass="emph" presetSubtype="2" fill="hold" grpId="0" nodeType="withEffect">
                                  <p:stCondLst>
                                    <p:cond delay="0"/>
                                  </p:stCondLst>
                                  <p:childTnLst>
                                    <p:animClr clrSpc="rgb" dir="cw">
                                      <p:cBhvr>
                                        <p:cTn id="16" dur="2000" fill="hold"/>
                                        <p:tgtEl>
                                          <p:spTgt spid="6">
                                            <p:graphicEl>
                                              <a:dgm id="{674619BD-C017-42F9-B2B8-328E6BB75F05}"/>
                                            </p:graphicEl>
                                          </p:spTgt>
                                        </p:tgtEl>
                                        <p:attrNameLst>
                                          <p:attrName>fillcolor</p:attrName>
                                        </p:attrNameLst>
                                      </p:cBhvr>
                                      <p:to>
                                        <a:srgbClr val="10CF9B"/>
                                      </p:to>
                                    </p:animClr>
                                    <p:set>
                                      <p:cBhvr>
                                        <p:cTn id="17" dur="2000" fill="hold"/>
                                        <p:tgtEl>
                                          <p:spTgt spid="6">
                                            <p:graphicEl>
                                              <a:dgm id="{674619BD-C017-42F9-B2B8-328E6BB75F05}"/>
                                            </p:graphicEl>
                                          </p:spTgt>
                                        </p:tgtEl>
                                        <p:attrNameLst>
                                          <p:attrName>fill.type</p:attrName>
                                        </p:attrNameLst>
                                      </p:cBhvr>
                                      <p:to>
                                        <p:strVal val="solid"/>
                                      </p:to>
                                    </p:set>
                                    <p:set>
                                      <p:cBhvr>
                                        <p:cTn id="18" dur="2000" fill="hold"/>
                                        <p:tgtEl>
                                          <p:spTgt spid="6">
                                            <p:graphicEl>
                                              <a:dgm id="{674619BD-C017-42F9-B2B8-328E6BB75F05}"/>
                                            </p:graphicEl>
                                          </p:spTgt>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grpId="0" nodeType="clickEffect">
                                  <p:stCondLst>
                                    <p:cond delay="0"/>
                                  </p:stCondLst>
                                  <p:childTnLst>
                                    <p:animClr clrSpc="rgb" dir="cw">
                                      <p:cBhvr>
                                        <p:cTn id="22" dur="2000" fill="hold"/>
                                        <p:tgtEl>
                                          <p:spTgt spid="6">
                                            <p:graphicEl>
                                              <a:dgm id="{CB837261-A498-435E-B3DD-D74E15C60C11}"/>
                                            </p:graphicEl>
                                          </p:spTgt>
                                        </p:tgtEl>
                                        <p:attrNameLst>
                                          <p:attrName>fillcolor</p:attrName>
                                        </p:attrNameLst>
                                      </p:cBhvr>
                                      <p:to>
                                        <a:srgbClr val="10CF9B"/>
                                      </p:to>
                                    </p:animClr>
                                    <p:set>
                                      <p:cBhvr>
                                        <p:cTn id="23" dur="2000" fill="hold"/>
                                        <p:tgtEl>
                                          <p:spTgt spid="6">
                                            <p:graphicEl>
                                              <a:dgm id="{CB837261-A498-435E-B3DD-D74E15C60C11}"/>
                                            </p:graphicEl>
                                          </p:spTgt>
                                        </p:tgtEl>
                                        <p:attrNameLst>
                                          <p:attrName>fill.type</p:attrName>
                                        </p:attrNameLst>
                                      </p:cBhvr>
                                      <p:to>
                                        <p:strVal val="solid"/>
                                      </p:to>
                                    </p:set>
                                    <p:set>
                                      <p:cBhvr>
                                        <p:cTn id="24" dur="2000" fill="hold"/>
                                        <p:tgtEl>
                                          <p:spTgt spid="6">
                                            <p:graphicEl>
                                              <a:dgm id="{CB837261-A498-435E-B3DD-D74E15C60C11}"/>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2000" fill="hold"/>
                                        <p:tgtEl>
                                          <p:spTgt spid="6">
                                            <p:graphicEl>
                                              <a:dgm id="{B5F06A97-2BD3-41B0-B1D4-CD6548D9747A}"/>
                                            </p:graphicEl>
                                          </p:spTgt>
                                        </p:tgtEl>
                                        <p:attrNameLst>
                                          <p:attrName>fillcolor</p:attrName>
                                        </p:attrNameLst>
                                      </p:cBhvr>
                                      <p:to>
                                        <a:srgbClr val="10CF9B"/>
                                      </p:to>
                                    </p:animClr>
                                    <p:set>
                                      <p:cBhvr>
                                        <p:cTn id="27" dur="2000" fill="hold"/>
                                        <p:tgtEl>
                                          <p:spTgt spid="6">
                                            <p:graphicEl>
                                              <a:dgm id="{B5F06A97-2BD3-41B0-B1D4-CD6548D9747A}"/>
                                            </p:graphicEl>
                                          </p:spTgt>
                                        </p:tgtEl>
                                        <p:attrNameLst>
                                          <p:attrName>fill.type</p:attrName>
                                        </p:attrNameLst>
                                      </p:cBhvr>
                                      <p:to>
                                        <p:strVal val="solid"/>
                                      </p:to>
                                    </p:set>
                                    <p:set>
                                      <p:cBhvr>
                                        <p:cTn id="28" dur="2000" fill="hold"/>
                                        <p:tgtEl>
                                          <p:spTgt spid="6">
                                            <p:graphicEl>
                                              <a:dgm id="{B5F06A97-2BD3-41B0-B1D4-CD6548D9747A}"/>
                                            </p:graphic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2000" fill="hold"/>
                                        <p:tgtEl>
                                          <p:spTgt spid="6">
                                            <p:graphicEl>
                                              <a:dgm id="{1E3672F2-B14D-43C8-8CB9-C0AEC00BA0AB}"/>
                                            </p:graphicEl>
                                          </p:spTgt>
                                        </p:tgtEl>
                                        <p:attrNameLst>
                                          <p:attrName>fillcolor</p:attrName>
                                        </p:attrNameLst>
                                      </p:cBhvr>
                                      <p:to>
                                        <a:srgbClr val="10CF9B"/>
                                      </p:to>
                                    </p:animClr>
                                    <p:set>
                                      <p:cBhvr>
                                        <p:cTn id="33" dur="2000" fill="hold"/>
                                        <p:tgtEl>
                                          <p:spTgt spid="6">
                                            <p:graphicEl>
                                              <a:dgm id="{1E3672F2-B14D-43C8-8CB9-C0AEC00BA0AB}"/>
                                            </p:graphicEl>
                                          </p:spTgt>
                                        </p:tgtEl>
                                        <p:attrNameLst>
                                          <p:attrName>fill.type</p:attrName>
                                        </p:attrNameLst>
                                      </p:cBhvr>
                                      <p:to>
                                        <p:strVal val="solid"/>
                                      </p:to>
                                    </p:set>
                                    <p:set>
                                      <p:cBhvr>
                                        <p:cTn id="34" dur="2000" fill="hold"/>
                                        <p:tgtEl>
                                          <p:spTgt spid="6">
                                            <p:graphicEl>
                                              <a:dgm id="{1E3672F2-B14D-43C8-8CB9-C0AEC00BA0AB}"/>
                                            </p:graphicEl>
                                          </p:spTgt>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2000" fill="hold"/>
                                        <p:tgtEl>
                                          <p:spTgt spid="6">
                                            <p:graphicEl>
                                              <a:dgm id="{7225EB6C-F508-4CDF-871E-0C7BEFE2C4FE}"/>
                                            </p:graphicEl>
                                          </p:spTgt>
                                        </p:tgtEl>
                                        <p:attrNameLst>
                                          <p:attrName>fillcolor</p:attrName>
                                        </p:attrNameLst>
                                      </p:cBhvr>
                                      <p:to>
                                        <a:srgbClr val="10CF9B"/>
                                      </p:to>
                                    </p:animClr>
                                    <p:set>
                                      <p:cBhvr>
                                        <p:cTn id="37" dur="2000" fill="hold"/>
                                        <p:tgtEl>
                                          <p:spTgt spid="6">
                                            <p:graphicEl>
                                              <a:dgm id="{7225EB6C-F508-4CDF-871E-0C7BEFE2C4FE}"/>
                                            </p:graphicEl>
                                          </p:spTgt>
                                        </p:tgtEl>
                                        <p:attrNameLst>
                                          <p:attrName>fill.type</p:attrName>
                                        </p:attrNameLst>
                                      </p:cBhvr>
                                      <p:to>
                                        <p:strVal val="solid"/>
                                      </p:to>
                                    </p:set>
                                    <p:set>
                                      <p:cBhvr>
                                        <p:cTn id="38" dur="2000" fill="hold"/>
                                        <p:tgtEl>
                                          <p:spTgt spid="6">
                                            <p:graphicEl>
                                              <a:dgm id="{7225EB6C-F508-4CDF-871E-0C7BEFE2C4FE}"/>
                                            </p:graphic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0" nodeType="clickEffect">
                                  <p:stCondLst>
                                    <p:cond delay="0"/>
                                  </p:stCondLst>
                                  <p:childTnLst>
                                    <p:animClr clrSpc="rgb" dir="cw">
                                      <p:cBhvr>
                                        <p:cTn id="42" dur="2000" fill="hold"/>
                                        <p:tgtEl>
                                          <p:spTgt spid="6">
                                            <p:graphicEl>
                                              <a:dgm id="{2339F644-59DB-4DA7-B06B-CB5BD77132C8}"/>
                                            </p:graphicEl>
                                          </p:spTgt>
                                        </p:tgtEl>
                                        <p:attrNameLst>
                                          <p:attrName>fillcolor</p:attrName>
                                        </p:attrNameLst>
                                      </p:cBhvr>
                                      <p:to>
                                        <a:srgbClr val="10CF9B"/>
                                      </p:to>
                                    </p:animClr>
                                    <p:set>
                                      <p:cBhvr>
                                        <p:cTn id="43" dur="2000" fill="hold"/>
                                        <p:tgtEl>
                                          <p:spTgt spid="6">
                                            <p:graphicEl>
                                              <a:dgm id="{2339F644-59DB-4DA7-B06B-CB5BD77132C8}"/>
                                            </p:graphicEl>
                                          </p:spTgt>
                                        </p:tgtEl>
                                        <p:attrNameLst>
                                          <p:attrName>fill.type</p:attrName>
                                        </p:attrNameLst>
                                      </p:cBhvr>
                                      <p:to>
                                        <p:strVal val="solid"/>
                                      </p:to>
                                    </p:set>
                                    <p:set>
                                      <p:cBhvr>
                                        <p:cTn id="44" dur="2000" fill="hold"/>
                                        <p:tgtEl>
                                          <p:spTgt spid="6">
                                            <p:graphicEl>
                                              <a:dgm id="{2339F644-59DB-4DA7-B06B-CB5BD77132C8}"/>
                                            </p:graphicEl>
                                          </p:spTgt>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2000" fill="hold"/>
                                        <p:tgtEl>
                                          <p:spTgt spid="6">
                                            <p:graphicEl>
                                              <a:dgm id="{F7617ADB-21AD-42FF-8D89-9BCA536E0421}"/>
                                            </p:graphicEl>
                                          </p:spTgt>
                                        </p:tgtEl>
                                        <p:attrNameLst>
                                          <p:attrName>fillcolor</p:attrName>
                                        </p:attrNameLst>
                                      </p:cBhvr>
                                      <p:to>
                                        <a:srgbClr val="10CF9B"/>
                                      </p:to>
                                    </p:animClr>
                                    <p:set>
                                      <p:cBhvr>
                                        <p:cTn id="47" dur="2000" fill="hold"/>
                                        <p:tgtEl>
                                          <p:spTgt spid="6">
                                            <p:graphicEl>
                                              <a:dgm id="{F7617ADB-21AD-42FF-8D89-9BCA536E0421}"/>
                                            </p:graphicEl>
                                          </p:spTgt>
                                        </p:tgtEl>
                                        <p:attrNameLst>
                                          <p:attrName>fill.type</p:attrName>
                                        </p:attrNameLst>
                                      </p:cBhvr>
                                      <p:to>
                                        <p:strVal val="solid"/>
                                      </p:to>
                                    </p:set>
                                    <p:set>
                                      <p:cBhvr>
                                        <p:cTn id="48" dur="2000" fill="hold"/>
                                        <p:tgtEl>
                                          <p:spTgt spid="6">
                                            <p:graphicEl>
                                              <a:dgm id="{F7617ADB-21AD-42FF-8D89-9BCA536E0421}"/>
                                            </p:graphic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grpId="0" nodeType="clickEffect">
                                  <p:stCondLst>
                                    <p:cond delay="0"/>
                                  </p:stCondLst>
                                  <p:childTnLst>
                                    <p:animClr clrSpc="rgb" dir="cw">
                                      <p:cBhvr>
                                        <p:cTn id="52" dur="2000" fill="hold"/>
                                        <p:tgtEl>
                                          <p:spTgt spid="6">
                                            <p:graphicEl>
                                              <a:dgm id="{FB7532D5-C387-4F3F-A254-2C859456EB80}"/>
                                            </p:graphicEl>
                                          </p:spTgt>
                                        </p:tgtEl>
                                        <p:attrNameLst>
                                          <p:attrName>fillcolor</p:attrName>
                                        </p:attrNameLst>
                                      </p:cBhvr>
                                      <p:to>
                                        <a:srgbClr val="10CF9B"/>
                                      </p:to>
                                    </p:animClr>
                                    <p:set>
                                      <p:cBhvr>
                                        <p:cTn id="53" dur="2000" fill="hold"/>
                                        <p:tgtEl>
                                          <p:spTgt spid="6">
                                            <p:graphicEl>
                                              <a:dgm id="{FB7532D5-C387-4F3F-A254-2C859456EB80}"/>
                                            </p:graphicEl>
                                          </p:spTgt>
                                        </p:tgtEl>
                                        <p:attrNameLst>
                                          <p:attrName>fill.type</p:attrName>
                                        </p:attrNameLst>
                                      </p:cBhvr>
                                      <p:to>
                                        <p:strVal val="solid"/>
                                      </p:to>
                                    </p:set>
                                    <p:set>
                                      <p:cBhvr>
                                        <p:cTn id="54" dur="2000" fill="hold"/>
                                        <p:tgtEl>
                                          <p:spTgt spid="6">
                                            <p:graphicEl>
                                              <a:dgm id="{FB7532D5-C387-4F3F-A254-2C859456EB80}"/>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2000" fill="hold"/>
                                        <p:tgtEl>
                                          <p:spTgt spid="6">
                                            <p:graphicEl>
                                              <a:dgm id="{7975671C-20B7-4F99-9F9C-6AD96EB0A25E}"/>
                                            </p:graphicEl>
                                          </p:spTgt>
                                        </p:tgtEl>
                                        <p:attrNameLst>
                                          <p:attrName>fillcolor</p:attrName>
                                        </p:attrNameLst>
                                      </p:cBhvr>
                                      <p:to>
                                        <a:srgbClr val="10CF9B"/>
                                      </p:to>
                                    </p:animClr>
                                    <p:set>
                                      <p:cBhvr>
                                        <p:cTn id="57" dur="2000" fill="hold"/>
                                        <p:tgtEl>
                                          <p:spTgt spid="6">
                                            <p:graphicEl>
                                              <a:dgm id="{7975671C-20B7-4F99-9F9C-6AD96EB0A25E}"/>
                                            </p:graphicEl>
                                          </p:spTgt>
                                        </p:tgtEl>
                                        <p:attrNameLst>
                                          <p:attrName>fill.type</p:attrName>
                                        </p:attrNameLst>
                                      </p:cBhvr>
                                      <p:to>
                                        <p:strVal val="solid"/>
                                      </p:to>
                                    </p:set>
                                    <p:set>
                                      <p:cBhvr>
                                        <p:cTn id="58" dur="2000" fill="hold"/>
                                        <p:tgtEl>
                                          <p:spTgt spid="6">
                                            <p:graphicEl>
                                              <a:dgm id="{7975671C-20B7-4F99-9F9C-6AD96EB0A25E}"/>
                                            </p:graphicEl>
                                          </p:spTgt>
                                        </p:tgtEl>
                                        <p:attrNameLst>
                                          <p:attrName>fill.on</p:attrName>
                                        </p:attrNameLst>
                                      </p:cBhvr>
                                      <p:to>
                                        <p:strVal val="true"/>
                                      </p:to>
                                    </p:set>
                                  </p:childTnLst>
                                </p:cTn>
                              </p:par>
                              <p:par>
                                <p:cTn id="59" presetID="1" presetClass="emph" presetSubtype="2" fill="hold" grpId="0" nodeType="withEffect">
                                  <p:stCondLst>
                                    <p:cond delay="0"/>
                                  </p:stCondLst>
                                  <p:childTnLst>
                                    <p:animClr clrSpc="rgb" dir="cw">
                                      <p:cBhvr>
                                        <p:cTn id="60" dur="2000" fill="hold"/>
                                        <p:tgtEl>
                                          <p:spTgt spid="6">
                                            <p:graphicEl>
                                              <a:dgm id="{88CDF279-DE67-44BC-A50B-A2C668906B68}"/>
                                            </p:graphicEl>
                                          </p:spTgt>
                                        </p:tgtEl>
                                        <p:attrNameLst>
                                          <p:attrName>fillcolor</p:attrName>
                                        </p:attrNameLst>
                                      </p:cBhvr>
                                      <p:to>
                                        <a:srgbClr val="10CF9B"/>
                                      </p:to>
                                    </p:animClr>
                                    <p:set>
                                      <p:cBhvr>
                                        <p:cTn id="61" dur="2000" fill="hold"/>
                                        <p:tgtEl>
                                          <p:spTgt spid="6">
                                            <p:graphicEl>
                                              <a:dgm id="{88CDF279-DE67-44BC-A50B-A2C668906B68}"/>
                                            </p:graphicEl>
                                          </p:spTgt>
                                        </p:tgtEl>
                                        <p:attrNameLst>
                                          <p:attrName>fill.type</p:attrName>
                                        </p:attrNameLst>
                                      </p:cBhvr>
                                      <p:to>
                                        <p:strVal val="solid"/>
                                      </p:to>
                                    </p:set>
                                    <p:set>
                                      <p:cBhvr>
                                        <p:cTn id="62" dur="2000" fill="hold"/>
                                        <p:tgtEl>
                                          <p:spTgt spid="6">
                                            <p:graphicEl>
                                              <a:dgm id="{88CDF279-DE67-44BC-A50B-A2C668906B6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Information Gathering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8" name="Diagram 7"/>
          <p:cNvGraphicFramePr/>
          <p:nvPr>
            <p:extLst>
              <p:ext uri="{D42A27DB-BD31-4B8C-83A1-F6EECF244321}">
                <p14:modId xmlns:p14="http://schemas.microsoft.com/office/powerpoint/2010/main" val="3256874626"/>
              </p:ext>
            </p:extLst>
          </p:nvPr>
        </p:nvGraphicFramePr>
        <p:xfrm>
          <a:off x="1143000" y="1397000"/>
          <a:ext cx="65532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756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graphicEl>
                                              <a:dgm id="{2C6B79F0-6B64-4261-A2DF-6AD360ED82A2}"/>
                                            </p:graphicEl>
                                          </p:spTgt>
                                        </p:tgtEl>
                                        <p:attrNameLst>
                                          <p:attrName>style.visibility</p:attrName>
                                        </p:attrNameLst>
                                      </p:cBhvr>
                                      <p:to>
                                        <p:strVal val="visible"/>
                                      </p:to>
                                    </p:set>
                                    <p:animEffect transition="in" filter="wipe(down)">
                                      <p:cBhvr>
                                        <p:cTn id="7" dur="580">
                                          <p:stCondLst>
                                            <p:cond delay="0"/>
                                          </p:stCondLst>
                                        </p:cTn>
                                        <p:tgtEl>
                                          <p:spTgt spid="8">
                                            <p:graphicEl>
                                              <a:dgm id="{2C6B79F0-6B64-4261-A2DF-6AD360ED82A2}"/>
                                            </p:graphicEl>
                                          </p:spTgt>
                                        </p:tgtEl>
                                      </p:cBhvr>
                                    </p:animEffect>
                                    <p:anim calcmode="lin" valueType="num">
                                      <p:cBhvr>
                                        <p:cTn id="8" dur="1822" tmFilter="0,0; 0.14,0.36; 0.43,0.73; 0.71,0.91; 1.0,1.0">
                                          <p:stCondLst>
                                            <p:cond delay="0"/>
                                          </p:stCondLst>
                                        </p:cTn>
                                        <p:tgtEl>
                                          <p:spTgt spid="8">
                                            <p:graphicEl>
                                              <a:dgm id="{2C6B79F0-6B64-4261-A2DF-6AD360ED82A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graphicEl>
                                              <a:dgm id="{2C6B79F0-6B64-4261-A2DF-6AD360ED82A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graphicEl>
                                              <a:dgm id="{2C6B79F0-6B64-4261-A2DF-6AD360ED82A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graphicEl>
                                              <a:dgm id="{2C6B79F0-6B64-4261-A2DF-6AD360ED82A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graphicEl>
                                              <a:dgm id="{2C6B79F0-6B64-4261-A2DF-6AD360ED82A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graphicEl>
                                              <a:dgm id="{2C6B79F0-6B64-4261-A2DF-6AD360ED82A2}"/>
                                            </p:graphicEl>
                                          </p:spTgt>
                                        </p:tgtEl>
                                      </p:cBhvr>
                                      <p:to x="100000" y="60000"/>
                                    </p:animScale>
                                    <p:animScale>
                                      <p:cBhvr>
                                        <p:cTn id="14" dur="166" decel="50000">
                                          <p:stCondLst>
                                            <p:cond delay="676"/>
                                          </p:stCondLst>
                                        </p:cTn>
                                        <p:tgtEl>
                                          <p:spTgt spid="8">
                                            <p:graphicEl>
                                              <a:dgm id="{2C6B79F0-6B64-4261-A2DF-6AD360ED82A2}"/>
                                            </p:graphicEl>
                                          </p:spTgt>
                                        </p:tgtEl>
                                      </p:cBhvr>
                                      <p:to x="100000" y="100000"/>
                                    </p:animScale>
                                    <p:animScale>
                                      <p:cBhvr>
                                        <p:cTn id="15" dur="26">
                                          <p:stCondLst>
                                            <p:cond delay="1312"/>
                                          </p:stCondLst>
                                        </p:cTn>
                                        <p:tgtEl>
                                          <p:spTgt spid="8">
                                            <p:graphicEl>
                                              <a:dgm id="{2C6B79F0-6B64-4261-A2DF-6AD360ED82A2}"/>
                                            </p:graphicEl>
                                          </p:spTgt>
                                        </p:tgtEl>
                                      </p:cBhvr>
                                      <p:to x="100000" y="80000"/>
                                    </p:animScale>
                                    <p:animScale>
                                      <p:cBhvr>
                                        <p:cTn id="16" dur="166" decel="50000">
                                          <p:stCondLst>
                                            <p:cond delay="1338"/>
                                          </p:stCondLst>
                                        </p:cTn>
                                        <p:tgtEl>
                                          <p:spTgt spid="8">
                                            <p:graphicEl>
                                              <a:dgm id="{2C6B79F0-6B64-4261-A2DF-6AD360ED82A2}"/>
                                            </p:graphicEl>
                                          </p:spTgt>
                                        </p:tgtEl>
                                      </p:cBhvr>
                                      <p:to x="100000" y="100000"/>
                                    </p:animScale>
                                    <p:animScale>
                                      <p:cBhvr>
                                        <p:cTn id="17" dur="26">
                                          <p:stCondLst>
                                            <p:cond delay="1642"/>
                                          </p:stCondLst>
                                        </p:cTn>
                                        <p:tgtEl>
                                          <p:spTgt spid="8">
                                            <p:graphicEl>
                                              <a:dgm id="{2C6B79F0-6B64-4261-A2DF-6AD360ED82A2}"/>
                                            </p:graphicEl>
                                          </p:spTgt>
                                        </p:tgtEl>
                                      </p:cBhvr>
                                      <p:to x="100000" y="90000"/>
                                    </p:animScale>
                                    <p:animScale>
                                      <p:cBhvr>
                                        <p:cTn id="18" dur="166" decel="50000">
                                          <p:stCondLst>
                                            <p:cond delay="1668"/>
                                          </p:stCondLst>
                                        </p:cTn>
                                        <p:tgtEl>
                                          <p:spTgt spid="8">
                                            <p:graphicEl>
                                              <a:dgm id="{2C6B79F0-6B64-4261-A2DF-6AD360ED82A2}"/>
                                            </p:graphicEl>
                                          </p:spTgt>
                                        </p:tgtEl>
                                      </p:cBhvr>
                                      <p:to x="100000" y="100000"/>
                                    </p:animScale>
                                    <p:animScale>
                                      <p:cBhvr>
                                        <p:cTn id="19" dur="26">
                                          <p:stCondLst>
                                            <p:cond delay="1808"/>
                                          </p:stCondLst>
                                        </p:cTn>
                                        <p:tgtEl>
                                          <p:spTgt spid="8">
                                            <p:graphicEl>
                                              <a:dgm id="{2C6B79F0-6B64-4261-A2DF-6AD360ED82A2}"/>
                                            </p:graphicEl>
                                          </p:spTgt>
                                        </p:tgtEl>
                                      </p:cBhvr>
                                      <p:to x="100000" y="95000"/>
                                    </p:animScale>
                                    <p:animScale>
                                      <p:cBhvr>
                                        <p:cTn id="20" dur="166" decel="50000">
                                          <p:stCondLst>
                                            <p:cond delay="1834"/>
                                          </p:stCondLst>
                                        </p:cTn>
                                        <p:tgtEl>
                                          <p:spTgt spid="8">
                                            <p:graphicEl>
                                              <a:dgm id="{2C6B79F0-6B64-4261-A2DF-6AD360ED82A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392FA799-C893-46E5-9AED-1FD4A0D14D8B}"/>
                                            </p:graphicEl>
                                          </p:spTgt>
                                        </p:tgtEl>
                                        <p:attrNameLst>
                                          <p:attrName>style.visibility</p:attrName>
                                        </p:attrNameLst>
                                      </p:cBhvr>
                                      <p:to>
                                        <p:strVal val="visible"/>
                                      </p:to>
                                    </p:set>
                                    <p:animEffect transition="in" filter="wipe(down)">
                                      <p:cBhvr>
                                        <p:cTn id="25" dur="580">
                                          <p:stCondLst>
                                            <p:cond delay="0"/>
                                          </p:stCondLst>
                                        </p:cTn>
                                        <p:tgtEl>
                                          <p:spTgt spid="8">
                                            <p:graphicEl>
                                              <a:dgm id="{392FA799-C893-46E5-9AED-1FD4A0D14D8B}"/>
                                            </p:graphicEl>
                                          </p:spTgt>
                                        </p:tgtEl>
                                      </p:cBhvr>
                                    </p:animEffect>
                                    <p:anim calcmode="lin" valueType="num">
                                      <p:cBhvr>
                                        <p:cTn id="26" dur="1822" tmFilter="0,0; 0.14,0.36; 0.43,0.73; 0.71,0.91; 1.0,1.0">
                                          <p:stCondLst>
                                            <p:cond delay="0"/>
                                          </p:stCondLst>
                                        </p:cTn>
                                        <p:tgtEl>
                                          <p:spTgt spid="8">
                                            <p:graphicEl>
                                              <a:dgm id="{392FA799-C893-46E5-9AED-1FD4A0D14D8B}"/>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392FA799-C893-46E5-9AED-1FD4A0D14D8B}"/>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392FA799-C893-46E5-9AED-1FD4A0D14D8B}"/>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392FA799-C893-46E5-9AED-1FD4A0D14D8B}"/>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392FA799-C893-46E5-9AED-1FD4A0D14D8B}"/>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392FA799-C893-46E5-9AED-1FD4A0D14D8B}"/>
                                            </p:graphicEl>
                                          </p:spTgt>
                                        </p:tgtEl>
                                      </p:cBhvr>
                                      <p:to x="100000" y="60000"/>
                                    </p:animScale>
                                    <p:animScale>
                                      <p:cBhvr>
                                        <p:cTn id="32" dur="166" decel="50000">
                                          <p:stCondLst>
                                            <p:cond delay="676"/>
                                          </p:stCondLst>
                                        </p:cTn>
                                        <p:tgtEl>
                                          <p:spTgt spid="8">
                                            <p:graphicEl>
                                              <a:dgm id="{392FA799-C893-46E5-9AED-1FD4A0D14D8B}"/>
                                            </p:graphicEl>
                                          </p:spTgt>
                                        </p:tgtEl>
                                      </p:cBhvr>
                                      <p:to x="100000" y="100000"/>
                                    </p:animScale>
                                    <p:animScale>
                                      <p:cBhvr>
                                        <p:cTn id="33" dur="26">
                                          <p:stCondLst>
                                            <p:cond delay="1312"/>
                                          </p:stCondLst>
                                        </p:cTn>
                                        <p:tgtEl>
                                          <p:spTgt spid="8">
                                            <p:graphicEl>
                                              <a:dgm id="{392FA799-C893-46E5-9AED-1FD4A0D14D8B}"/>
                                            </p:graphicEl>
                                          </p:spTgt>
                                        </p:tgtEl>
                                      </p:cBhvr>
                                      <p:to x="100000" y="80000"/>
                                    </p:animScale>
                                    <p:animScale>
                                      <p:cBhvr>
                                        <p:cTn id="34" dur="166" decel="50000">
                                          <p:stCondLst>
                                            <p:cond delay="1338"/>
                                          </p:stCondLst>
                                        </p:cTn>
                                        <p:tgtEl>
                                          <p:spTgt spid="8">
                                            <p:graphicEl>
                                              <a:dgm id="{392FA799-C893-46E5-9AED-1FD4A0D14D8B}"/>
                                            </p:graphicEl>
                                          </p:spTgt>
                                        </p:tgtEl>
                                      </p:cBhvr>
                                      <p:to x="100000" y="100000"/>
                                    </p:animScale>
                                    <p:animScale>
                                      <p:cBhvr>
                                        <p:cTn id="35" dur="26">
                                          <p:stCondLst>
                                            <p:cond delay="1642"/>
                                          </p:stCondLst>
                                        </p:cTn>
                                        <p:tgtEl>
                                          <p:spTgt spid="8">
                                            <p:graphicEl>
                                              <a:dgm id="{392FA799-C893-46E5-9AED-1FD4A0D14D8B}"/>
                                            </p:graphicEl>
                                          </p:spTgt>
                                        </p:tgtEl>
                                      </p:cBhvr>
                                      <p:to x="100000" y="90000"/>
                                    </p:animScale>
                                    <p:animScale>
                                      <p:cBhvr>
                                        <p:cTn id="36" dur="166" decel="50000">
                                          <p:stCondLst>
                                            <p:cond delay="1668"/>
                                          </p:stCondLst>
                                        </p:cTn>
                                        <p:tgtEl>
                                          <p:spTgt spid="8">
                                            <p:graphicEl>
                                              <a:dgm id="{392FA799-C893-46E5-9AED-1FD4A0D14D8B}"/>
                                            </p:graphicEl>
                                          </p:spTgt>
                                        </p:tgtEl>
                                      </p:cBhvr>
                                      <p:to x="100000" y="100000"/>
                                    </p:animScale>
                                    <p:animScale>
                                      <p:cBhvr>
                                        <p:cTn id="37" dur="26">
                                          <p:stCondLst>
                                            <p:cond delay="1808"/>
                                          </p:stCondLst>
                                        </p:cTn>
                                        <p:tgtEl>
                                          <p:spTgt spid="8">
                                            <p:graphicEl>
                                              <a:dgm id="{392FA799-C893-46E5-9AED-1FD4A0D14D8B}"/>
                                            </p:graphicEl>
                                          </p:spTgt>
                                        </p:tgtEl>
                                      </p:cBhvr>
                                      <p:to x="100000" y="95000"/>
                                    </p:animScale>
                                    <p:animScale>
                                      <p:cBhvr>
                                        <p:cTn id="38" dur="166" decel="50000">
                                          <p:stCondLst>
                                            <p:cond delay="1834"/>
                                          </p:stCondLst>
                                        </p:cTn>
                                        <p:tgtEl>
                                          <p:spTgt spid="8">
                                            <p:graphicEl>
                                              <a:dgm id="{392FA799-C893-46E5-9AED-1FD4A0D14D8B}"/>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graphicEl>
                                              <a:dgm id="{EACB8F97-F7B9-4732-88B2-0FD3FFD9E724}"/>
                                            </p:graphicEl>
                                          </p:spTgt>
                                        </p:tgtEl>
                                        <p:attrNameLst>
                                          <p:attrName>style.visibility</p:attrName>
                                        </p:attrNameLst>
                                      </p:cBhvr>
                                      <p:to>
                                        <p:strVal val="visible"/>
                                      </p:to>
                                    </p:set>
                                    <p:animEffect transition="in" filter="wipe(down)">
                                      <p:cBhvr>
                                        <p:cTn id="43" dur="580">
                                          <p:stCondLst>
                                            <p:cond delay="0"/>
                                          </p:stCondLst>
                                        </p:cTn>
                                        <p:tgtEl>
                                          <p:spTgt spid="8">
                                            <p:graphicEl>
                                              <a:dgm id="{EACB8F97-F7B9-4732-88B2-0FD3FFD9E724}"/>
                                            </p:graphicEl>
                                          </p:spTgt>
                                        </p:tgtEl>
                                      </p:cBhvr>
                                    </p:animEffect>
                                    <p:anim calcmode="lin" valueType="num">
                                      <p:cBhvr>
                                        <p:cTn id="44" dur="1822" tmFilter="0,0; 0.14,0.36; 0.43,0.73; 0.71,0.91; 1.0,1.0">
                                          <p:stCondLst>
                                            <p:cond delay="0"/>
                                          </p:stCondLst>
                                        </p:cTn>
                                        <p:tgtEl>
                                          <p:spTgt spid="8">
                                            <p:graphicEl>
                                              <a:dgm id="{EACB8F97-F7B9-4732-88B2-0FD3FFD9E724}"/>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graphicEl>
                                              <a:dgm id="{EACB8F97-F7B9-4732-88B2-0FD3FFD9E724}"/>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graphicEl>
                                              <a:dgm id="{EACB8F97-F7B9-4732-88B2-0FD3FFD9E724}"/>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graphicEl>
                                              <a:dgm id="{EACB8F97-F7B9-4732-88B2-0FD3FFD9E724}"/>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graphicEl>
                                              <a:dgm id="{EACB8F97-F7B9-4732-88B2-0FD3FFD9E724}"/>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graphicEl>
                                              <a:dgm id="{EACB8F97-F7B9-4732-88B2-0FD3FFD9E724}"/>
                                            </p:graphicEl>
                                          </p:spTgt>
                                        </p:tgtEl>
                                      </p:cBhvr>
                                      <p:to x="100000" y="60000"/>
                                    </p:animScale>
                                    <p:animScale>
                                      <p:cBhvr>
                                        <p:cTn id="50" dur="166" decel="50000">
                                          <p:stCondLst>
                                            <p:cond delay="676"/>
                                          </p:stCondLst>
                                        </p:cTn>
                                        <p:tgtEl>
                                          <p:spTgt spid="8">
                                            <p:graphicEl>
                                              <a:dgm id="{EACB8F97-F7B9-4732-88B2-0FD3FFD9E724}"/>
                                            </p:graphicEl>
                                          </p:spTgt>
                                        </p:tgtEl>
                                      </p:cBhvr>
                                      <p:to x="100000" y="100000"/>
                                    </p:animScale>
                                    <p:animScale>
                                      <p:cBhvr>
                                        <p:cTn id="51" dur="26">
                                          <p:stCondLst>
                                            <p:cond delay="1312"/>
                                          </p:stCondLst>
                                        </p:cTn>
                                        <p:tgtEl>
                                          <p:spTgt spid="8">
                                            <p:graphicEl>
                                              <a:dgm id="{EACB8F97-F7B9-4732-88B2-0FD3FFD9E724}"/>
                                            </p:graphicEl>
                                          </p:spTgt>
                                        </p:tgtEl>
                                      </p:cBhvr>
                                      <p:to x="100000" y="80000"/>
                                    </p:animScale>
                                    <p:animScale>
                                      <p:cBhvr>
                                        <p:cTn id="52" dur="166" decel="50000">
                                          <p:stCondLst>
                                            <p:cond delay="1338"/>
                                          </p:stCondLst>
                                        </p:cTn>
                                        <p:tgtEl>
                                          <p:spTgt spid="8">
                                            <p:graphicEl>
                                              <a:dgm id="{EACB8F97-F7B9-4732-88B2-0FD3FFD9E724}"/>
                                            </p:graphicEl>
                                          </p:spTgt>
                                        </p:tgtEl>
                                      </p:cBhvr>
                                      <p:to x="100000" y="100000"/>
                                    </p:animScale>
                                    <p:animScale>
                                      <p:cBhvr>
                                        <p:cTn id="53" dur="26">
                                          <p:stCondLst>
                                            <p:cond delay="1642"/>
                                          </p:stCondLst>
                                        </p:cTn>
                                        <p:tgtEl>
                                          <p:spTgt spid="8">
                                            <p:graphicEl>
                                              <a:dgm id="{EACB8F97-F7B9-4732-88B2-0FD3FFD9E724}"/>
                                            </p:graphicEl>
                                          </p:spTgt>
                                        </p:tgtEl>
                                      </p:cBhvr>
                                      <p:to x="100000" y="90000"/>
                                    </p:animScale>
                                    <p:animScale>
                                      <p:cBhvr>
                                        <p:cTn id="54" dur="166" decel="50000">
                                          <p:stCondLst>
                                            <p:cond delay="1668"/>
                                          </p:stCondLst>
                                        </p:cTn>
                                        <p:tgtEl>
                                          <p:spTgt spid="8">
                                            <p:graphicEl>
                                              <a:dgm id="{EACB8F97-F7B9-4732-88B2-0FD3FFD9E724}"/>
                                            </p:graphicEl>
                                          </p:spTgt>
                                        </p:tgtEl>
                                      </p:cBhvr>
                                      <p:to x="100000" y="100000"/>
                                    </p:animScale>
                                    <p:animScale>
                                      <p:cBhvr>
                                        <p:cTn id="55" dur="26">
                                          <p:stCondLst>
                                            <p:cond delay="1808"/>
                                          </p:stCondLst>
                                        </p:cTn>
                                        <p:tgtEl>
                                          <p:spTgt spid="8">
                                            <p:graphicEl>
                                              <a:dgm id="{EACB8F97-F7B9-4732-88B2-0FD3FFD9E724}"/>
                                            </p:graphicEl>
                                          </p:spTgt>
                                        </p:tgtEl>
                                      </p:cBhvr>
                                      <p:to x="100000" y="95000"/>
                                    </p:animScale>
                                    <p:animScale>
                                      <p:cBhvr>
                                        <p:cTn id="56" dur="166" decel="50000">
                                          <p:stCondLst>
                                            <p:cond delay="1834"/>
                                          </p:stCondLst>
                                        </p:cTn>
                                        <p:tgtEl>
                                          <p:spTgt spid="8">
                                            <p:graphicEl>
                                              <a:dgm id="{EACB8F97-F7B9-4732-88B2-0FD3FFD9E724}"/>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graphicEl>
                                              <a:dgm id="{B7DD7CC8-15B7-4ACB-906F-0420F9C85B05}"/>
                                            </p:graphicEl>
                                          </p:spTgt>
                                        </p:tgtEl>
                                        <p:attrNameLst>
                                          <p:attrName>style.visibility</p:attrName>
                                        </p:attrNameLst>
                                      </p:cBhvr>
                                      <p:to>
                                        <p:strVal val="visible"/>
                                      </p:to>
                                    </p:set>
                                    <p:animEffect transition="in" filter="wipe(down)">
                                      <p:cBhvr>
                                        <p:cTn id="61" dur="580">
                                          <p:stCondLst>
                                            <p:cond delay="0"/>
                                          </p:stCondLst>
                                        </p:cTn>
                                        <p:tgtEl>
                                          <p:spTgt spid="8">
                                            <p:graphicEl>
                                              <a:dgm id="{B7DD7CC8-15B7-4ACB-906F-0420F9C85B05}"/>
                                            </p:graphicEl>
                                          </p:spTgt>
                                        </p:tgtEl>
                                      </p:cBhvr>
                                    </p:animEffect>
                                    <p:anim calcmode="lin" valueType="num">
                                      <p:cBhvr>
                                        <p:cTn id="62" dur="1822" tmFilter="0,0; 0.14,0.36; 0.43,0.73; 0.71,0.91; 1.0,1.0">
                                          <p:stCondLst>
                                            <p:cond delay="0"/>
                                          </p:stCondLst>
                                        </p:cTn>
                                        <p:tgtEl>
                                          <p:spTgt spid="8">
                                            <p:graphicEl>
                                              <a:dgm id="{B7DD7CC8-15B7-4ACB-906F-0420F9C85B05}"/>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graphicEl>
                                              <a:dgm id="{B7DD7CC8-15B7-4ACB-906F-0420F9C85B05}"/>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graphicEl>
                                              <a:dgm id="{B7DD7CC8-15B7-4ACB-906F-0420F9C85B05}"/>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graphicEl>
                                              <a:dgm id="{B7DD7CC8-15B7-4ACB-906F-0420F9C85B05}"/>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graphicEl>
                                              <a:dgm id="{B7DD7CC8-15B7-4ACB-906F-0420F9C85B05}"/>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graphicEl>
                                              <a:dgm id="{B7DD7CC8-15B7-4ACB-906F-0420F9C85B05}"/>
                                            </p:graphicEl>
                                          </p:spTgt>
                                        </p:tgtEl>
                                      </p:cBhvr>
                                      <p:to x="100000" y="60000"/>
                                    </p:animScale>
                                    <p:animScale>
                                      <p:cBhvr>
                                        <p:cTn id="68" dur="166" decel="50000">
                                          <p:stCondLst>
                                            <p:cond delay="676"/>
                                          </p:stCondLst>
                                        </p:cTn>
                                        <p:tgtEl>
                                          <p:spTgt spid="8">
                                            <p:graphicEl>
                                              <a:dgm id="{B7DD7CC8-15B7-4ACB-906F-0420F9C85B05}"/>
                                            </p:graphicEl>
                                          </p:spTgt>
                                        </p:tgtEl>
                                      </p:cBhvr>
                                      <p:to x="100000" y="100000"/>
                                    </p:animScale>
                                    <p:animScale>
                                      <p:cBhvr>
                                        <p:cTn id="69" dur="26">
                                          <p:stCondLst>
                                            <p:cond delay="1312"/>
                                          </p:stCondLst>
                                        </p:cTn>
                                        <p:tgtEl>
                                          <p:spTgt spid="8">
                                            <p:graphicEl>
                                              <a:dgm id="{B7DD7CC8-15B7-4ACB-906F-0420F9C85B05}"/>
                                            </p:graphicEl>
                                          </p:spTgt>
                                        </p:tgtEl>
                                      </p:cBhvr>
                                      <p:to x="100000" y="80000"/>
                                    </p:animScale>
                                    <p:animScale>
                                      <p:cBhvr>
                                        <p:cTn id="70" dur="166" decel="50000">
                                          <p:stCondLst>
                                            <p:cond delay="1338"/>
                                          </p:stCondLst>
                                        </p:cTn>
                                        <p:tgtEl>
                                          <p:spTgt spid="8">
                                            <p:graphicEl>
                                              <a:dgm id="{B7DD7CC8-15B7-4ACB-906F-0420F9C85B05}"/>
                                            </p:graphicEl>
                                          </p:spTgt>
                                        </p:tgtEl>
                                      </p:cBhvr>
                                      <p:to x="100000" y="100000"/>
                                    </p:animScale>
                                    <p:animScale>
                                      <p:cBhvr>
                                        <p:cTn id="71" dur="26">
                                          <p:stCondLst>
                                            <p:cond delay="1642"/>
                                          </p:stCondLst>
                                        </p:cTn>
                                        <p:tgtEl>
                                          <p:spTgt spid="8">
                                            <p:graphicEl>
                                              <a:dgm id="{B7DD7CC8-15B7-4ACB-906F-0420F9C85B05}"/>
                                            </p:graphicEl>
                                          </p:spTgt>
                                        </p:tgtEl>
                                      </p:cBhvr>
                                      <p:to x="100000" y="90000"/>
                                    </p:animScale>
                                    <p:animScale>
                                      <p:cBhvr>
                                        <p:cTn id="72" dur="166" decel="50000">
                                          <p:stCondLst>
                                            <p:cond delay="1668"/>
                                          </p:stCondLst>
                                        </p:cTn>
                                        <p:tgtEl>
                                          <p:spTgt spid="8">
                                            <p:graphicEl>
                                              <a:dgm id="{B7DD7CC8-15B7-4ACB-906F-0420F9C85B05}"/>
                                            </p:graphicEl>
                                          </p:spTgt>
                                        </p:tgtEl>
                                      </p:cBhvr>
                                      <p:to x="100000" y="100000"/>
                                    </p:animScale>
                                    <p:animScale>
                                      <p:cBhvr>
                                        <p:cTn id="73" dur="26">
                                          <p:stCondLst>
                                            <p:cond delay="1808"/>
                                          </p:stCondLst>
                                        </p:cTn>
                                        <p:tgtEl>
                                          <p:spTgt spid="8">
                                            <p:graphicEl>
                                              <a:dgm id="{B7DD7CC8-15B7-4ACB-906F-0420F9C85B05}"/>
                                            </p:graphicEl>
                                          </p:spTgt>
                                        </p:tgtEl>
                                      </p:cBhvr>
                                      <p:to x="100000" y="95000"/>
                                    </p:animScale>
                                    <p:animScale>
                                      <p:cBhvr>
                                        <p:cTn id="74" dur="166" decel="50000">
                                          <p:stCondLst>
                                            <p:cond delay="1834"/>
                                          </p:stCondLst>
                                        </p:cTn>
                                        <p:tgtEl>
                                          <p:spTgt spid="8">
                                            <p:graphicEl>
                                              <a:dgm id="{B7DD7CC8-15B7-4ACB-906F-0420F9C85B0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Goal Setting</a:t>
            </a:r>
          </a:p>
        </p:txBody>
      </p:sp>
      <p:sp>
        <p:nvSpPr>
          <p:cNvPr id="3" name="Content Placeholder 2"/>
          <p:cNvSpPr>
            <a:spLocks noGrp="1"/>
          </p:cNvSpPr>
          <p:nvPr>
            <p:ph idx="1"/>
          </p:nvPr>
        </p:nvSpPr>
        <p:spPr/>
        <p:txBody>
          <a:bodyPr>
            <a:normAutofit lnSpcReduction="10000"/>
          </a:bodyPr>
          <a:lstStyle/>
          <a:p>
            <a:pPr marL="68580" indent="0">
              <a:buNone/>
            </a:pPr>
            <a:r>
              <a:rPr lang="en-US" dirty="0"/>
              <a:t>What does the group wants to see happen?</a:t>
            </a:r>
          </a:p>
          <a:p>
            <a:pPr marL="68580" indent="0">
              <a:buNone/>
            </a:pPr>
            <a:endParaRPr lang="en-US" dirty="0"/>
          </a:p>
          <a:p>
            <a:pPr marL="68580" indent="0">
              <a:buNone/>
            </a:pPr>
            <a:r>
              <a:rPr lang="en-US" dirty="0"/>
              <a:t>Helpful Tools to Set Direction</a:t>
            </a:r>
          </a:p>
          <a:p>
            <a:pPr lvl="1"/>
            <a:r>
              <a:rPr lang="en-US" dirty="0">
                <a:hlinkClick r:id="rId5"/>
              </a:rPr>
              <a:t>Vision Statement</a:t>
            </a:r>
            <a:endParaRPr lang="en-US" dirty="0"/>
          </a:p>
          <a:p>
            <a:pPr lvl="1"/>
            <a:r>
              <a:rPr lang="en-US" dirty="0">
                <a:hlinkClick r:id="rId6"/>
              </a:rPr>
              <a:t>Mission Statement</a:t>
            </a:r>
            <a:endParaRPr lang="en-US" dirty="0"/>
          </a:p>
          <a:p>
            <a:pPr lvl="1"/>
            <a:r>
              <a:rPr lang="en-US" dirty="0">
                <a:hlinkClick r:id="rId7"/>
              </a:rPr>
              <a:t>S.M.A.R.T. Goals</a:t>
            </a:r>
            <a:endParaRPr lang="en-US" dirty="0"/>
          </a:p>
          <a:p>
            <a:pPr marL="973138" lvl="3" indent="0">
              <a:buClr>
                <a:srgbClr val="2D2D8A"/>
              </a:buClr>
              <a:buSzPct val="65000"/>
              <a:buNone/>
            </a:pPr>
            <a:r>
              <a:rPr lang="en-US" b="1" dirty="0"/>
              <a:t>S</a:t>
            </a:r>
            <a:r>
              <a:rPr lang="en-US" dirty="0"/>
              <a:t>pecific</a:t>
            </a:r>
          </a:p>
          <a:p>
            <a:pPr marL="973138" lvl="3" indent="0">
              <a:buClr>
                <a:srgbClr val="2D2D8A"/>
              </a:buClr>
              <a:buSzPct val="65000"/>
              <a:buNone/>
            </a:pPr>
            <a:r>
              <a:rPr lang="en-US" b="1" dirty="0"/>
              <a:t>M</a:t>
            </a:r>
            <a:r>
              <a:rPr lang="en-US" dirty="0"/>
              <a:t>easurable</a:t>
            </a:r>
          </a:p>
          <a:p>
            <a:pPr marL="973138" lvl="3" indent="0">
              <a:buClr>
                <a:srgbClr val="2D2D8A"/>
              </a:buClr>
              <a:buSzPct val="65000"/>
              <a:buNone/>
            </a:pPr>
            <a:r>
              <a:rPr lang="en-US" b="1" dirty="0"/>
              <a:t>A</a:t>
            </a:r>
            <a:r>
              <a:rPr lang="en-US" dirty="0"/>
              <a:t>ttainable</a:t>
            </a:r>
          </a:p>
          <a:p>
            <a:pPr marL="973138" lvl="3" indent="0">
              <a:buClr>
                <a:srgbClr val="2D2D8A"/>
              </a:buClr>
              <a:buSzPct val="65000"/>
              <a:buNone/>
            </a:pPr>
            <a:r>
              <a:rPr lang="en-US" b="1" dirty="0"/>
              <a:t>R</a:t>
            </a:r>
            <a:r>
              <a:rPr lang="en-US" dirty="0"/>
              <a:t>ealistic</a:t>
            </a:r>
          </a:p>
          <a:p>
            <a:pPr marL="973138" lvl="3" indent="0">
              <a:buClr>
                <a:srgbClr val="2D2D8A"/>
              </a:buClr>
              <a:buSzPct val="65000"/>
              <a:buNone/>
            </a:pPr>
            <a:r>
              <a:rPr lang="en-US" b="1" dirty="0"/>
              <a:t>T</a:t>
            </a:r>
            <a:r>
              <a:rPr lang="en-US" dirty="0"/>
              <a:t>imely</a:t>
            </a:r>
          </a:p>
          <a:p>
            <a:pPr lvl="1"/>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user\AppData\Local\Microsoft\Windows\Temporary Internet Files\Content.IE5\0ZQILN5C\MP900442207[1].jpg"/>
          <p:cNvPicPr>
            <a:picLocks noChangeAspect="1" noChangeArrowheads="1"/>
          </p:cNvPicPr>
          <p:nvPr>
            <p:custDataLst>
              <p:tags r:id="rId2"/>
            </p:custDataLst>
          </p:nvPr>
        </p:nvPicPr>
        <p:blipFill rotWithShape="1">
          <a:blip r:embed="rId8" cstate="screen">
            <a:extLst>
              <a:ext uri="{28A0092B-C50C-407E-A947-70E740481C1C}">
                <a14:useLocalDpi xmlns:a14="http://schemas.microsoft.com/office/drawing/2010/main" val="0"/>
              </a:ext>
            </a:extLst>
          </a:blip>
          <a:srcRect/>
          <a:stretch/>
        </p:blipFill>
        <p:spPr bwMode="auto">
          <a:xfrm>
            <a:off x="5257800" y="3493988"/>
            <a:ext cx="1905000" cy="13940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0264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Planning</a:t>
            </a:r>
          </a:p>
        </p:txBody>
      </p:sp>
      <p:sp>
        <p:nvSpPr>
          <p:cNvPr id="3" name="Content Placeholder 2"/>
          <p:cNvSpPr>
            <a:spLocks noGrp="1"/>
          </p:cNvSpPr>
          <p:nvPr>
            <p:ph idx="1"/>
          </p:nvPr>
        </p:nvSpPr>
        <p:spPr/>
        <p:txBody>
          <a:bodyPr/>
          <a:lstStyle/>
          <a:p>
            <a:pPr marL="68580" indent="0">
              <a:buSzPct val="65000"/>
              <a:buNone/>
            </a:pPr>
            <a:r>
              <a:rPr lang="en-US" dirty="0">
                <a:latin typeface="Century Gothic" panose="020B0502020202020204" pitchFamily="34" charset="0"/>
              </a:rPr>
              <a:t>Who will do what, by when and in what order?</a:t>
            </a:r>
          </a:p>
          <a:p>
            <a:pPr lvl="2">
              <a:spcBef>
                <a:spcPts val="0"/>
              </a:spcBef>
              <a:buSzPct val="65000"/>
            </a:pPr>
            <a:endParaRPr lang="en-US" sz="2800" dirty="0">
              <a:latin typeface="Century Gothic" panose="020B0502020202020204" pitchFamily="34" charset="0"/>
            </a:endParaRPr>
          </a:p>
          <a:p>
            <a:pPr marL="68580" indent="0">
              <a:buSzPct val="65000"/>
              <a:buNone/>
            </a:pPr>
            <a:r>
              <a:rPr lang="en-US" dirty="0">
                <a:latin typeface="Century Gothic" panose="020B0502020202020204" pitchFamily="34" charset="0"/>
              </a:rPr>
              <a:t>Helpful Tools to Reach Goals  </a:t>
            </a:r>
          </a:p>
          <a:p>
            <a:pPr lvl="1">
              <a:buSzPct val="65000"/>
            </a:pPr>
            <a:r>
              <a:rPr lang="en-US" dirty="0">
                <a:latin typeface="Century Gothic" panose="020B0502020202020204" pitchFamily="34" charset="0"/>
              </a:rPr>
              <a:t>Action Plan</a:t>
            </a:r>
          </a:p>
          <a:p>
            <a:pPr lvl="2">
              <a:buSzPct val="65000"/>
            </a:pPr>
            <a:r>
              <a:rPr lang="en-US" dirty="0">
                <a:latin typeface="Century Gothic" panose="020B0502020202020204" pitchFamily="34" charset="0"/>
              </a:rPr>
              <a:t>Logic Models</a:t>
            </a:r>
          </a:p>
          <a:p>
            <a:pPr lvl="2">
              <a:buSzPct val="65000"/>
            </a:pPr>
            <a:r>
              <a:rPr lang="en-US" dirty="0">
                <a:latin typeface="Century Gothic" panose="020B0502020202020204" pitchFamily="34" charset="0"/>
              </a:rPr>
              <a:t>Schedules</a:t>
            </a:r>
          </a:p>
          <a:p>
            <a:pPr lvl="2">
              <a:buSzPct val="65000"/>
            </a:pPr>
            <a:r>
              <a:rPr lang="en-US" dirty="0">
                <a:latin typeface="Century Gothic" panose="020B0502020202020204" pitchFamily="34" charset="0"/>
              </a:rPr>
              <a:t>Strategy Charts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WAFA3UMF\MP900385256[1].jpg"/>
          <p:cNvPicPr>
            <a:picLocks noChangeAspect="1" noChangeArrowheads="1"/>
          </p:cNvPicPr>
          <p:nvPr>
            <p:custDataLst>
              <p:tags r:id="rId2"/>
            </p:custDataLst>
          </p:nvPr>
        </p:nvPicPr>
        <p:blipFill>
          <a:blip r:embed="rId5" cstate="screen">
            <a:extLst>
              <a:ext uri="{28A0092B-C50C-407E-A947-70E740481C1C}">
                <a14:useLocalDpi xmlns:a14="http://schemas.microsoft.com/office/drawing/2010/main" val="0"/>
              </a:ext>
            </a:extLst>
          </a:blip>
          <a:srcRect/>
          <a:stretch>
            <a:fillRect/>
          </a:stretch>
        </p:blipFill>
        <p:spPr bwMode="auto">
          <a:xfrm>
            <a:off x="5334000" y="3886200"/>
            <a:ext cx="2133600" cy="152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156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762000"/>
          </a:xfrm>
        </p:spPr>
        <p:txBody>
          <a:bodyPr/>
          <a:lstStyle/>
          <a:p>
            <a:r>
              <a:rPr lang="en-US" dirty="0"/>
              <a:t>Beliefs in Leadership</a:t>
            </a:r>
          </a:p>
        </p:txBody>
      </p:sp>
      <p:sp>
        <p:nvSpPr>
          <p:cNvPr id="3" name="Content Placeholder 2"/>
          <p:cNvSpPr>
            <a:spLocks noGrp="1"/>
          </p:cNvSpPr>
          <p:nvPr>
            <p:ph idx="1"/>
          </p:nvPr>
        </p:nvSpPr>
        <p:spPr>
          <a:xfrm>
            <a:off x="1043492" y="1447800"/>
            <a:ext cx="6777317" cy="4384829"/>
          </a:xfrm>
        </p:spPr>
        <p:txBody>
          <a:bodyPr>
            <a:noAutofit/>
          </a:bodyPr>
          <a:lstStyle/>
          <a:p>
            <a:pPr marL="457200" indent="-457200">
              <a:tabLst>
                <a:tab pos="341313" algn="l"/>
              </a:tabLst>
            </a:pPr>
            <a:r>
              <a:rPr lang="en-US" altLang="en-US" sz="2200" dirty="0"/>
              <a:t>Leaders are not born ~ they rise out of a person’s passion for how they want the world to be.</a:t>
            </a:r>
          </a:p>
          <a:p>
            <a:pPr marL="457200" indent="-457200">
              <a:tabLst>
                <a:tab pos="341313" algn="l"/>
              </a:tabLst>
            </a:pPr>
            <a:r>
              <a:rPr lang="en-US" altLang="en-US" sz="2200" dirty="0"/>
              <a:t>Leadership isn’t a gift ~ it’s accessible to anyone who wants it.</a:t>
            </a:r>
          </a:p>
          <a:p>
            <a:pPr marL="457200" indent="-457200">
              <a:tabLst>
                <a:tab pos="341313" algn="l"/>
              </a:tabLst>
            </a:pPr>
            <a:r>
              <a:rPr lang="en-US" altLang="en-US" sz="2200" dirty="0"/>
              <a:t>Leadership isn’t a calling ~ it’s a matter of listening to a question and trying to come up with an answer.</a:t>
            </a:r>
          </a:p>
          <a:p>
            <a:pPr marL="457200" indent="-457200">
              <a:tabLst>
                <a:tab pos="341313" algn="l"/>
              </a:tabLst>
            </a:pPr>
            <a:r>
              <a:rPr lang="en-US" altLang="en-US" sz="2200" dirty="0"/>
              <a:t>A leader is anyone who has a very BIG and COMPELLING story of how it could all turn out.</a:t>
            </a:r>
            <a:endParaRPr lang="en-US" altLang="en-US" sz="2000" dirty="0"/>
          </a:p>
          <a:p>
            <a:pPr marL="1778508" lvl="8" indent="0" algn="r">
              <a:buNone/>
              <a:tabLst>
                <a:tab pos="341313" algn="l"/>
              </a:tabLst>
            </a:pPr>
            <a:r>
              <a:rPr lang="en-US" altLang="en-US" sz="1000" dirty="0"/>
              <a:t>Barbara Walsh, HP</a:t>
            </a:r>
          </a:p>
          <a:p>
            <a:pPr marL="1778508" lvl="8" indent="0" algn="r">
              <a:buNone/>
              <a:tabLst>
                <a:tab pos="341313" algn="l"/>
              </a:tabLst>
            </a:pPr>
            <a:r>
              <a:rPr lang="en-US" altLang="en-US" sz="1000" dirty="0"/>
              <a:t>Family Leadership Project</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9367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Model 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pSp>
        <p:nvGrpSpPr>
          <p:cNvPr id="8" name="Group 5"/>
          <p:cNvGrpSpPr>
            <a:grpSpLocks noChangeAspect="1"/>
          </p:cNvGrpSpPr>
          <p:nvPr/>
        </p:nvGrpSpPr>
        <p:grpSpPr bwMode="auto">
          <a:xfrm>
            <a:off x="1219200" y="1524000"/>
            <a:ext cx="6421760" cy="4066238"/>
            <a:chOff x="928" y="1560"/>
            <a:chExt cx="3904" cy="2472"/>
          </a:xfrm>
        </p:grpSpPr>
        <p:sp>
          <p:nvSpPr>
            <p:cNvPr id="9" name="AutoShape 4"/>
            <p:cNvSpPr>
              <a:spLocks noChangeAspect="1" noChangeArrowheads="1" noTextEdit="1"/>
            </p:cNvSpPr>
            <p:nvPr/>
          </p:nvSpPr>
          <p:spPr bwMode="auto">
            <a:xfrm>
              <a:off x="928" y="1560"/>
              <a:ext cx="3904"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 y="1560"/>
              <a:ext cx="3914" cy="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491358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40" y="436179"/>
            <a:ext cx="7024744" cy="685800"/>
          </a:xfrm>
        </p:spPr>
        <p:txBody>
          <a:bodyPr/>
          <a:lstStyle/>
          <a:p>
            <a:r>
              <a:rPr lang="en-US" dirty="0"/>
              <a:t>Logic Model 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41" y="1056290"/>
            <a:ext cx="7489142" cy="4768088"/>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80938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Collaboration</a:t>
            </a:r>
          </a:p>
        </p:txBody>
      </p:sp>
      <p:sp>
        <p:nvSpPr>
          <p:cNvPr id="3" name="Content Placeholder 2"/>
          <p:cNvSpPr>
            <a:spLocks noGrp="1"/>
          </p:cNvSpPr>
          <p:nvPr>
            <p:ph idx="1"/>
          </p:nvPr>
        </p:nvSpPr>
        <p:spPr>
          <a:xfrm>
            <a:off x="3611880" y="1447800"/>
            <a:ext cx="4724400" cy="4308629"/>
          </a:xfrm>
        </p:spPr>
        <p:txBody>
          <a:bodyPr>
            <a:normAutofit/>
          </a:bodyPr>
          <a:lstStyle/>
          <a:p>
            <a:pPr marL="68580" indent="0">
              <a:buNone/>
            </a:pPr>
            <a:r>
              <a:rPr lang="en-US" dirty="0"/>
              <a:t>Members working together toward a common goal.</a:t>
            </a:r>
          </a:p>
          <a:p>
            <a:endParaRPr lang="en-US" sz="1200" dirty="0"/>
          </a:p>
          <a:p>
            <a:pPr marL="68580" indent="0">
              <a:buNone/>
            </a:pPr>
            <a:r>
              <a:rPr lang="en-US" dirty="0"/>
              <a:t>Helpful Tools:</a:t>
            </a:r>
          </a:p>
          <a:p>
            <a:pPr lvl="2">
              <a:buClr>
                <a:schemeClr val="accent1">
                  <a:lumMod val="75000"/>
                </a:schemeClr>
              </a:buClr>
              <a:buSzPct val="65000"/>
            </a:pPr>
            <a:r>
              <a:rPr lang="en-US" dirty="0"/>
              <a:t>Agreed Upon Expectations</a:t>
            </a:r>
            <a:endParaRPr lang="en-US" sz="400" dirty="0"/>
          </a:p>
          <a:p>
            <a:pPr lvl="2">
              <a:buClr>
                <a:schemeClr val="accent1">
                  <a:lumMod val="75000"/>
                </a:schemeClr>
              </a:buClr>
              <a:buSzPct val="65000"/>
            </a:pPr>
            <a:r>
              <a:rPr lang="en-US" dirty="0"/>
              <a:t>On-going Communication and Networking</a:t>
            </a:r>
            <a:endParaRPr lang="en-US" sz="400" dirty="0"/>
          </a:p>
          <a:p>
            <a:pPr lvl="2">
              <a:buClr>
                <a:schemeClr val="accent1">
                  <a:lumMod val="75000"/>
                </a:schemeClr>
              </a:buClr>
              <a:buSzPct val="65000"/>
            </a:pPr>
            <a:r>
              <a:rPr lang="en-US" dirty="0"/>
              <a:t>Neutral Facilitator</a:t>
            </a:r>
            <a:endParaRPr lang="en-US" sz="400" dirty="0"/>
          </a:p>
          <a:p>
            <a:pPr lvl="2">
              <a:buClr>
                <a:schemeClr val="accent1">
                  <a:lumMod val="75000"/>
                </a:schemeClr>
              </a:buClr>
              <a:buSzPct val="65000"/>
            </a:pPr>
            <a:r>
              <a:rPr lang="en-US" dirty="0"/>
              <a:t>Meaningful Activities</a:t>
            </a:r>
            <a:endParaRPr lang="en-US" sz="400" dirty="0"/>
          </a:p>
          <a:p>
            <a:pPr lvl="2">
              <a:buClr>
                <a:schemeClr val="accent1">
                  <a:lumMod val="75000"/>
                </a:schemeClr>
              </a:buClr>
              <a:buSzPct val="65000"/>
            </a:pPr>
            <a:r>
              <a:rPr lang="en-US" dirty="0"/>
              <a:t>Focused Training and Technical Assistance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38200" y="1605280"/>
            <a:ext cx="2600960" cy="3860800"/>
          </a:xfrm>
          <a:prstGeom prst="rect">
            <a:avLst/>
          </a:prstGeom>
        </p:spPr>
      </p:pic>
    </p:spTree>
    <p:custDataLst>
      <p:tags r:id="rId1"/>
    </p:custDataLst>
    <p:extLst>
      <p:ext uri="{BB962C8B-B14F-4D97-AF65-F5344CB8AC3E}">
        <p14:creationId xmlns:p14="http://schemas.microsoft.com/office/powerpoint/2010/main" val="2627554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97839" y="381000"/>
            <a:ext cx="8128001" cy="6096000"/>
          </a:xfrm>
          <a:prstGeom prst="rect">
            <a:avLst/>
          </a:prstGeom>
        </p:spPr>
      </p:pic>
      <p:sp>
        <p:nvSpPr>
          <p:cNvPr id="2" name="Title 1"/>
          <p:cNvSpPr>
            <a:spLocks noGrp="1"/>
          </p:cNvSpPr>
          <p:nvPr>
            <p:ph type="title"/>
          </p:nvPr>
        </p:nvSpPr>
        <p:spPr>
          <a:xfrm>
            <a:off x="914400" y="609600"/>
            <a:ext cx="3962400" cy="685800"/>
          </a:xfrm>
          <a:solidFill>
            <a:srgbClr val="E5F4E0">
              <a:alpha val="49020"/>
            </a:srgbClr>
          </a:solidFill>
        </p:spPr>
        <p:txBody>
          <a:bodyPr/>
          <a:lstStyle/>
          <a:p>
            <a:r>
              <a:rPr lang="en-US" dirty="0">
                <a:solidFill>
                  <a:schemeClr val="tx2"/>
                </a:solidFill>
              </a:rPr>
              <a:t>4. Collaboration</a:t>
            </a:r>
          </a:p>
        </p:txBody>
      </p:sp>
      <p:sp>
        <p:nvSpPr>
          <p:cNvPr id="3" name="Content Placeholder 2"/>
          <p:cNvSpPr>
            <a:spLocks noGrp="1"/>
          </p:cNvSpPr>
          <p:nvPr>
            <p:ph idx="1"/>
          </p:nvPr>
        </p:nvSpPr>
        <p:spPr>
          <a:xfrm>
            <a:off x="914400" y="1752600"/>
            <a:ext cx="5117055" cy="2819399"/>
          </a:xfrm>
          <a:solidFill>
            <a:srgbClr val="E5F4E0">
              <a:alpha val="49020"/>
            </a:srgbClr>
          </a:solidFill>
          <a:effectLst>
            <a:softEdge rad="12700"/>
          </a:effectLst>
        </p:spPr>
        <p:txBody>
          <a:bodyPr>
            <a:normAutofit fontScale="92500" lnSpcReduction="10000"/>
          </a:bodyPr>
          <a:lstStyle/>
          <a:p>
            <a:pPr marL="68580" indent="0">
              <a:buNone/>
            </a:pPr>
            <a:r>
              <a:rPr lang="en-US" sz="3900" dirty="0"/>
              <a:t>If you want to go fast, </a:t>
            </a:r>
          </a:p>
          <a:p>
            <a:pPr marL="68580" indent="0">
              <a:buNone/>
            </a:pPr>
            <a:r>
              <a:rPr lang="en-US" sz="3900" dirty="0"/>
              <a:t>go alone; </a:t>
            </a:r>
          </a:p>
          <a:p>
            <a:pPr marL="68580" indent="0">
              <a:buNone/>
            </a:pPr>
            <a:r>
              <a:rPr lang="en-US" sz="3900" dirty="0"/>
              <a:t>if you want to go far,</a:t>
            </a:r>
          </a:p>
          <a:p>
            <a:pPr marL="68580" indent="0">
              <a:buNone/>
            </a:pPr>
            <a:r>
              <a:rPr lang="en-US" sz="3900" dirty="0"/>
              <a:t>go together. </a:t>
            </a:r>
          </a:p>
          <a:p>
            <a:pPr marL="68580" indent="0" algn="r">
              <a:buNone/>
            </a:pPr>
            <a:r>
              <a:rPr lang="en-US" sz="2600" dirty="0"/>
              <a:t>–African Proverb</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844563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Collaboration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2630370"/>
              </p:ext>
            </p:extLst>
          </p:nvPr>
        </p:nvGraphicFramePr>
        <p:xfrm>
          <a:off x="1066800" y="1371600"/>
          <a:ext cx="7034212" cy="430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JA2W0YX5\MP900406810[1].jpg"/>
          <p:cNvPicPr>
            <a:picLocks noChangeAspect="1" noChangeArrowheads="1"/>
          </p:cNvPicPr>
          <p:nvPr>
            <p:custDataLst>
              <p:tags r:id="rId2"/>
            </p:custDataLst>
          </p:nvPr>
        </p:nvPicPr>
        <p:blipFill>
          <a:blip r:embed="rId10" cstate="screen">
            <a:grayscl/>
            <a:extLst>
              <a:ext uri="{28A0092B-C50C-407E-A947-70E740481C1C}">
                <a14:useLocalDpi xmlns:a14="http://schemas.microsoft.com/office/drawing/2010/main" val="0"/>
              </a:ext>
            </a:extLst>
          </a:blip>
          <a:srcRect/>
          <a:stretch>
            <a:fillRect/>
          </a:stretch>
        </p:blipFill>
        <p:spPr bwMode="auto">
          <a:xfrm>
            <a:off x="5837232" y="518071"/>
            <a:ext cx="2286624" cy="15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06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graphicEl>
                                              <a:dgm id="{AB922E0B-3AB2-4BF2-845A-04F46358F85E}"/>
                                            </p:graphicEl>
                                          </p:spTgt>
                                        </p:tgtEl>
                                        <p:attrNameLst>
                                          <p:attrName>style.visibility</p:attrName>
                                        </p:attrNameLst>
                                      </p:cBhvr>
                                      <p:to>
                                        <p:strVal val="visible"/>
                                      </p:to>
                                    </p:set>
                                    <p:anim calcmode="lin" valueType="num">
                                      <p:cBhvr>
                                        <p:cTn id="7" dur="500" fill="hold"/>
                                        <p:tgtEl>
                                          <p:spTgt spid="6">
                                            <p:graphicEl>
                                              <a:dgm id="{AB922E0B-3AB2-4BF2-845A-04F46358F85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AB922E0B-3AB2-4BF2-845A-04F46358F85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AB922E0B-3AB2-4BF2-845A-04F46358F85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A65BB7BD-6664-443E-9CA2-E3EE12A8B5F4}"/>
                                            </p:graphicEl>
                                          </p:spTgt>
                                        </p:tgtEl>
                                        <p:attrNameLst>
                                          <p:attrName>style.visibility</p:attrName>
                                        </p:attrNameLst>
                                      </p:cBhvr>
                                      <p:to>
                                        <p:strVal val="visible"/>
                                      </p:to>
                                    </p:set>
                                    <p:anim calcmode="lin" valueType="num">
                                      <p:cBhvr>
                                        <p:cTn id="14" dur="500" fill="hold"/>
                                        <p:tgtEl>
                                          <p:spTgt spid="6">
                                            <p:graphicEl>
                                              <a:dgm id="{A65BB7BD-6664-443E-9CA2-E3EE12A8B5F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A65BB7BD-6664-443E-9CA2-E3EE12A8B5F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A65BB7BD-6664-443E-9CA2-E3EE12A8B5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Evaluation</a:t>
            </a:r>
          </a:p>
        </p:txBody>
      </p:sp>
      <p:sp>
        <p:nvSpPr>
          <p:cNvPr id="3" name="Content Placeholder 2"/>
          <p:cNvSpPr>
            <a:spLocks noGrp="1"/>
          </p:cNvSpPr>
          <p:nvPr>
            <p:ph idx="1"/>
          </p:nvPr>
        </p:nvSpPr>
        <p:spPr>
          <a:xfrm>
            <a:off x="1043492" y="1447800"/>
            <a:ext cx="7033708" cy="4384829"/>
          </a:xfrm>
        </p:spPr>
        <p:txBody>
          <a:bodyPr/>
          <a:lstStyle/>
          <a:p>
            <a:pPr>
              <a:buSzPct val="65000"/>
            </a:pPr>
            <a:r>
              <a:rPr lang="en-US" dirty="0"/>
              <a:t>New information is compared to previously collected information</a:t>
            </a:r>
          </a:p>
          <a:p>
            <a:pPr marL="68580" indent="0">
              <a:spcBef>
                <a:spcPts val="0"/>
              </a:spcBef>
              <a:buSzPct val="65000"/>
              <a:buNone/>
            </a:pPr>
            <a:endParaRPr lang="en-US" sz="1200" dirty="0"/>
          </a:p>
          <a:p>
            <a:pPr>
              <a:spcBef>
                <a:spcPts val="0"/>
              </a:spcBef>
              <a:buSzPct val="65000"/>
            </a:pPr>
            <a:r>
              <a:rPr lang="en-US" dirty="0">
                <a:latin typeface="Century Gothic" panose="020B0502020202020204" pitchFamily="34" charset="0"/>
              </a:rPr>
              <a:t>Helpful Types of Evaluation</a:t>
            </a:r>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19400" y="2940049"/>
            <a:ext cx="3543300" cy="26574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rot="20803782">
            <a:off x="831516" y="3853288"/>
            <a:ext cx="1686973" cy="830997"/>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Monitor Progress</a:t>
            </a:r>
          </a:p>
        </p:txBody>
      </p:sp>
      <p:sp>
        <p:nvSpPr>
          <p:cNvPr id="8" name="TextBox 7"/>
          <p:cNvSpPr txBox="1"/>
          <p:nvPr/>
        </p:nvSpPr>
        <p:spPr>
          <a:xfrm rot="1061416">
            <a:off x="6702251" y="3589498"/>
            <a:ext cx="1686973" cy="1200329"/>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Measure Final Results</a:t>
            </a:r>
          </a:p>
        </p:txBody>
      </p:sp>
      <p:cxnSp>
        <p:nvCxnSpPr>
          <p:cNvPr id="10" name="Straight Connector 9"/>
          <p:cNvCxnSpPr/>
          <p:nvPr/>
        </p:nvCxnSpPr>
        <p:spPr>
          <a:xfrm flipV="1">
            <a:off x="2495966" y="3413761"/>
            <a:ext cx="450434" cy="548639"/>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p:cNvCxnSpPr>
            <a:stCxn id="8" idx="1"/>
          </p:cNvCxnSpPr>
          <p:nvPr/>
        </p:nvCxnSpPr>
        <p:spPr>
          <a:xfrm flipH="1" flipV="1">
            <a:off x="6248400" y="3413761"/>
            <a:ext cx="493737" cy="519591"/>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1958538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91400" cy="685800"/>
          </a:xfrm>
        </p:spPr>
        <p:txBody>
          <a:bodyPr>
            <a:normAutofit fontScale="90000"/>
          </a:bodyPr>
          <a:lstStyle/>
          <a:p>
            <a:r>
              <a:rPr lang="en-US" dirty="0"/>
              <a:t>6. Process for Reaching Agreement</a:t>
            </a:r>
          </a:p>
        </p:txBody>
      </p:sp>
      <p:sp>
        <p:nvSpPr>
          <p:cNvPr id="3" name="Content Placeholder 2"/>
          <p:cNvSpPr>
            <a:spLocks noGrp="1"/>
          </p:cNvSpPr>
          <p:nvPr>
            <p:ph idx="1"/>
          </p:nvPr>
        </p:nvSpPr>
        <p:spPr/>
        <p:txBody>
          <a:bodyPr>
            <a:normAutofit/>
          </a:bodyPr>
          <a:lstStyle/>
          <a:p>
            <a:pPr marL="68580" indent="0">
              <a:buSzPct val="65000"/>
              <a:buNone/>
            </a:pPr>
            <a:r>
              <a:rPr lang="en-US" dirty="0">
                <a:latin typeface="Century Gothic" panose="020B0502020202020204" pitchFamily="34" charset="0"/>
              </a:rPr>
              <a:t>Voting</a:t>
            </a:r>
          </a:p>
          <a:p>
            <a:pPr lvl="1">
              <a:buSzPct val="65000"/>
            </a:pPr>
            <a:r>
              <a:rPr lang="en-US" dirty="0">
                <a:latin typeface="Century Gothic" panose="020B0502020202020204" pitchFamily="34" charset="0"/>
              </a:rPr>
              <a:t>Robert’s Rules of Order</a:t>
            </a:r>
          </a:p>
          <a:p>
            <a:pPr lvl="2">
              <a:buSzPct val="65000"/>
            </a:pPr>
            <a:r>
              <a:rPr lang="en-US" dirty="0">
                <a:latin typeface="Century Gothic" panose="020B0502020202020204" pitchFamily="34" charset="0"/>
              </a:rPr>
              <a:t>A structured process</a:t>
            </a:r>
          </a:p>
          <a:p>
            <a:pPr lvl="2">
              <a:buSzPct val="65000"/>
            </a:pPr>
            <a:r>
              <a:rPr lang="en-US" dirty="0">
                <a:latin typeface="Century Gothic" panose="020B0502020202020204" pitchFamily="34" charset="0"/>
              </a:rPr>
              <a:t>Making and Passing Motions</a:t>
            </a:r>
          </a:p>
          <a:p>
            <a:pPr marL="685800" lvl="2" indent="0">
              <a:buSzPct val="65000"/>
              <a:buNone/>
            </a:pPr>
            <a:endParaRPr lang="en-US" dirty="0">
              <a:latin typeface="Century Gothic" panose="020B0502020202020204" pitchFamily="34" charset="0"/>
            </a:endParaRPr>
          </a:p>
          <a:p>
            <a:pPr marL="68580" indent="0">
              <a:buSzPct val="65000"/>
              <a:buNone/>
            </a:pPr>
            <a:r>
              <a:rPr lang="en-US" dirty="0">
                <a:latin typeface="Century Gothic" panose="020B0502020202020204" pitchFamily="34" charset="0"/>
              </a:rPr>
              <a:t>Consensus</a:t>
            </a:r>
          </a:p>
          <a:p>
            <a:pPr lvl="1">
              <a:spcBef>
                <a:spcPts val="0"/>
              </a:spcBef>
              <a:buSzPct val="65000"/>
            </a:pPr>
            <a:r>
              <a:rPr lang="en-US" dirty="0">
                <a:latin typeface="Century Gothic" panose="020B0502020202020204" pitchFamily="34" charset="0"/>
              </a:rPr>
              <a:t>Discussion continues until all mutually agree</a:t>
            </a:r>
          </a:p>
          <a:p>
            <a:pPr lvl="1">
              <a:spcBef>
                <a:spcPts val="0"/>
              </a:spcBef>
              <a:buSzPct val="65000"/>
            </a:pPr>
            <a:r>
              <a:rPr lang="en-US" dirty="0">
                <a:latin typeface="Century Gothic" panose="020B0502020202020204" pitchFamily="34" charset="0"/>
              </a:rPr>
              <a:t>Every member shares</a:t>
            </a:r>
          </a:p>
          <a:p>
            <a:pPr lvl="1">
              <a:spcBef>
                <a:spcPts val="0"/>
              </a:spcBef>
              <a:buSzPct val="65000"/>
            </a:pPr>
            <a:r>
              <a:rPr lang="en-US" dirty="0">
                <a:latin typeface="Century Gothic" panose="020B0502020202020204" pitchFamily="34" charset="0"/>
              </a:rPr>
              <a:t>Key is compromise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user\AppData\Local\Microsoft\Windows\Temporary Internet Files\Content.IE5\JA2W0YX5\MP900442432[1].jpg"/>
          <p:cNvPicPr>
            <a:picLocks noChangeAspect="1" noChangeArrowheads="1"/>
          </p:cNvPicPr>
          <p:nvPr>
            <p:custDataLst>
              <p:tags r:id="rId2"/>
            </p:custDataLst>
          </p:nvPr>
        </p:nvPicPr>
        <p:blipFill rotWithShape="1">
          <a:blip r:embed="rId5" cstate="screen">
            <a:extLst>
              <a:ext uri="{28A0092B-C50C-407E-A947-70E740481C1C}">
                <a14:useLocalDpi xmlns:a14="http://schemas.microsoft.com/office/drawing/2010/main" val="0"/>
              </a:ext>
            </a:extLst>
          </a:blip>
          <a:srcRect/>
          <a:stretch/>
        </p:blipFill>
        <p:spPr bwMode="auto">
          <a:xfrm>
            <a:off x="6068578" y="1828800"/>
            <a:ext cx="1951473"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0037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fontScale="90000"/>
          </a:bodyPr>
          <a:lstStyle/>
          <a:p>
            <a:r>
              <a:rPr lang="en-US" dirty="0"/>
              <a:t>Tips to Help YOU Personally be Effective</a:t>
            </a:r>
          </a:p>
        </p:txBody>
      </p:sp>
      <p:sp>
        <p:nvSpPr>
          <p:cNvPr id="3" name="Content Placeholder 2"/>
          <p:cNvSpPr>
            <a:spLocks noGrp="1"/>
          </p:cNvSpPr>
          <p:nvPr>
            <p:ph idx="1"/>
          </p:nvPr>
        </p:nvSpPr>
        <p:spPr>
          <a:xfrm>
            <a:off x="1043492" y="1676401"/>
            <a:ext cx="6957508" cy="3810000"/>
          </a:xfrm>
        </p:spPr>
        <p:txBody>
          <a:bodyPr>
            <a:normAutofit/>
          </a:bodyPr>
          <a:lstStyle/>
          <a:p>
            <a:pPr marL="375793" lvl="1" indent="-457200">
              <a:buSzPct val="65000"/>
            </a:pPr>
            <a:r>
              <a:rPr lang="en-US" sz="2400" dirty="0"/>
              <a:t>Organize your information</a:t>
            </a:r>
          </a:p>
          <a:p>
            <a:pPr marL="375793" lvl="1" indent="-457200">
              <a:buSzPct val="65000"/>
            </a:pPr>
            <a:r>
              <a:rPr lang="en-US" sz="2400" dirty="0"/>
              <a:t>Keep in mind the group’s goals</a:t>
            </a:r>
          </a:p>
          <a:p>
            <a:pPr marL="375793" lvl="1" indent="-457200">
              <a:buSzPct val="65000"/>
            </a:pPr>
            <a:r>
              <a:rPr lang="en-US" sz="2400" dirty="0"/>
              <a:t>List priorities</a:t>
            </a:r>
          </a:p>
          <a:p>
            <a:pPr marL="375793" lvl="1" indent="-457200">
              <a:buSzPct val="65000"/>
            </a:pPr>
            <a:r>
              <a:rPr lang="en-US" sz="2400" dirty="0"/>
              <a:t>Keep track of where others stand on decisions</a:t>
            </a:r>
          </a:p>
          <a:p>
            <a:pPr marL="375793" lvl="1" indent="-457200">
              <a:buSzPct val="65000"/>
            </a:pPr>
            <a:r>
              <a:rPr lang="en-US" sz="2400" dirty="0"/>
              <a:t>Ask the leader to explain member roles</a:t>
            </a:r>
          </a:p>
          <a:p>
            <a:pPr marL="375793" lvl="1" indent="-457200">
              <a:buSzPct val="65000"/>
            </a:pPr>
            <a:r>
              <a:rPr lang="en-US" sz="2400" dirty="0"/>
              <a:t>Take notes </a:t>
            </a:r>
          </a:p>
          <a:p>
            <a:pPr marL="375793" lvl="1" indent="-457200">
              <a:buSzPct val="65000"/>
            </a:pPr>
            <a:r>
              <a:rPr lang="en-US" sz="2400" dirty="0"/>
              <a:t>Write down the results of your activities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descr="C:\Users\ebraunel\AppData\Local\Microsoft\Windows\Temporary Internet Files\Content.IE5\L3GY044O\person-cartoon-3157-smal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419" y="762000"/>
            <a:ext cx="1555423" cy="251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9374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3 Resources</a:t>
            </a:r>
          </a:p>
        </p:txBody>
      </p:sp>
      <p:sp>
        <p:nvSpPr>
          <p:cNvPr id="3" name="Content Placeholder 2"/>
          <p:cNvSpPr>
            <a:spLocks noGrp="1"/>
          </p:cNvSpPr>
          <p:nvPr>
            <p:ph idx="1"/>
          </p:nvPr>
        </p:nvSpPr>
        <p:spPr/>
        <p:txBody>
          <a:bodyPr>
            <a:normAutofit fontScale="55000" lnSpcReduction="20000"/>
          </a:bodyPr>
          <a:lstStyle/>
          <a:p>
            <a:pPr marL="393192" indent="-342900">
              <a:lnSpc>
                <a:spcPct val="120000"/>
              </a:lnSpc>
              <a:buFont typeface="Arial" panose="020B0604020202020204" pitchFamily="34" charset="0"/>
              <a:buChar char="•"/>
            </a:pPr>
            <a:r>
              <a:rPr lang="en-US" sz="2400" b="1" dirty="0"/>
              <a:t>Conducting a Focus Group </a:t>
            </a:r>
            <a:r>
              <a:rPr lang="en-US" sz="2400" dirty="0"/>
              <a:t>(video 5:36) </a:t>
            </a:r>
            <a:r>
              <a:rPr lang="en-US" sz="2400" dirty="0">
                <a:solidFill>
                  <a:srgbClr val="3333FF"/>
                </a:solidFill>
                <a:hlinkClick r:id="rId4">
                  <a:extLst>
                    <a:ext uri="{A12FA001-AC4F-418D-AE19-62706E023703}">
                      <ahyp:hlinkClr xmlns:ahyp="http://schemas.microsoft.com/office/drawing/2018/hyperlinkcolor" val="tx"/>
                    </a:ext>
                  </a:extLst>
                </a:hlinkClick>
              </a:rPr>
              <a:t>https://www.youtube.com/watch?v=Auf9pkuCc8k</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3 Brainstorming Techniques that Work </a:t>
            </a:r>
            <a:r>
              <a:rPr lang="en-US" sz="2400" dirty="0"/>
              <a:t>(video 3:12)</a:t>
            </a:r>
            <a:r>
              <a:rPr lang="en-US" sz="2400" b="1" dirty="0"/>
              <a:t> </a:t>
            </a:r>
            <a:r>
              <a:rPr lang="en-US" sz="2400" dirty="0">
                <a:solidFill>
                  <a:srgbClr val="3333FF"/>
                </a:solidFill>
                <a:hlinkClick r:id="rId5">
                  <a:extLst>
                    <a:ext uri="{A12FA001-AC4F-418D-AE19-62706E023703}">
                      <ahyp:hlinkClr xmlns:ahyp="http://schemas.microsoft.com/office/drawing/2018/hyperlinkcolor" val="tx"/>
                    </a:ext>
                  </a:extLst>
                </a:hlinkClick>
              </a:rPr>
              <a:t>https://www.youtube.com/watch?v=jNFBoBAAYuw</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How to Write a Vision Statement </a:t>
            </a:r>
            <a:r>
              <a:rPr lang="en-US" sz="2400" dirty="0"/>
              <a:t>(video 5:35) </a:t>
            </a:r>
            <a:r>
              <a:rPr lang="en-US" sz="2400" dirty="0">
                <a:solidFill>
                  <a:srgbClr val="3333FF"/>
                </a:solidFill>
                <a:hlinkClick r:id="rId6">
                  <a:extLst>
                    <a:ext uri="{A12FA001-AC4F-418D-AE19-62706E023703}">
                      <ahyp:hlinkClr xmlns:ahyp="http://schemas.microsoft.com/office/drawing/2018/hyperlinkcolor" val="tx"/>
                    </a:ext>
                  </a:extLst>
                </a:hlinkClick>
              </a:rPr>
              <a:t>https://www.youtube.com/watch?v=ioY-YSOKBtY</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Visioning: Free Guide to Create a Clear Vision </a:t>
            </a:r>
            <a:r>
              <a:rPr lang="en-US" sz="2400" dirty="0">
                <a:solidFill>
                  <a:srgbClr val="3333FF"/>
                </a:solidFill>
                <a:hlinkClick r:id="rId7">
                  <a:extLst>
                    <a:ext uri="{A12FA001-AC4F-418D-AE19-62706E023703}">
                      <ahyp:hlinkClr xmlns:ahyp="http://schemas.microsoft.com/office/drawing/2018/hyperlinkcolor" val="tx"/>
                    </a:ext>
                  </a:extLst>
                </a:hlinkClick>
              </a:rPr>
              <a:t>https://onstrategyhq.com/resources/video-how-to-write-a-vision-statement/</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How to Write a Mission Statement </a:t>
            </a:r>
            <a:r>
              <a:rPr lang="en-US" sz="2400" dirty="0"/>
              <a:t>(video 4:04) </a:t>
            </a:r>
            <a:r>
              <a:rPr lang="en-US" sz="2400" dirty="0">
                <a:solidFill>
                  <a:srgbClr val="3333FF"/>
                </a:solidFill>
                <a:hlinkClick r:id="rId8">
                  <a:extLst>
                    <a:ext uri="{A12FA001-AC4F-418D-AE19-62706E023703}">
                      <ahyp:hlinkClr xmlns:ahyp="http://schemas.microsoft.com/office/drawing/2018/hyperlinkcolor" val="tx"/>
                    </a:ext>
                  </a:extLst>
                </a:hlinkClick>
              </a:rPr>
              <a:t>https://www.youtube.com/watch?v=XtyCt83JLNY</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Mission Statements </a:t>
            </a:r>
            <a:r>
              <a:rPr lang="en-US" sz="2400" u="sng" dirty="0">
                <a:solidFill>
                  <a:srgbClr val="3333FF"/>
                </a:solidFill>
                <a:hlinkClick r:id="rId9">
                  <a:extLst>
                    <a:ext uri="{A12FA001-AC4F-418D-AE19-62706E023703}">
                      <ahyp:hlinkClr xmlns:ahyp="http://schemas.microsoft.com/office/drawing/2018/hyperlinkcolor" val="tx"/>
                    </a:ext>
                  </a:extLst>
                </a:hlinkClick>
              </a:rPr>
              <a:t>http://www.missionstatements.com/</a:t>
            </a:r>
            <a:endParaRPr lang="en-US" sz="2400" u="sng" dirty="0">
              <a:solidFill>
                <a:srgbClr val="3333FF"/>
              </a:solidFill>
            </a:endParaRPr>
          </a:p>
          <a:p>
            <a:pPr marL="393192" indent="-342900">
              <a:lnSpc>
                <a:spcPct val="120000"/>
              </a:lnSpc>
              <a:buFont typeface="Arial" panose="020B0604020202020204" pitchFamily="34" charset="0"/>
              <a:buChar char="•"/>
            </a:pPr>
            <a:r>
              <a:rPr lang="en-US" sz="2400" b="1" dirty="0">
                <a:cs typeface="Calibri" panose="020F0502020204030204" pitchFamily="34" charset="0"/>
              </a:rPr>
              <a:t>Difference Between Mission &amp; Vision Statement </a:t>
            </a:r>
            <a:r>
              <a:rPr lang="en-US" sz="2400" dirty="0">
                <a:cs typeface="Calibri" panose="020F0502020204030204" pitchFamily="34" charset="0"/>
              </a:rPr>
              <a:t>(video 5:14) </a:t>
            </a:r>
            <a:r>
              <a:rPr lang="en-US" sz="2400" dirty="0">
                <a:solidFill>
                  <a:srgbClr val="3333FF"/>
                </a:solidFill>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https://www.youtube.com/watch?v=DzhJNiQ3vMM</a:t>
            </a:r>
            <a:endParaRPr lang="en-US" sz="2400" dirty="0">
              <a:solidFill>
                <a:srgbClr val="3333FF"/>
              </a:solidFill>
              <a:cs typeface="Calibri" panose="020F0502020204030204" pitchFamily="34" charset="0"/>
            </a:endParaRPr>
          </a:p>
          <a:p>
            <a:pPr marL="393192" indent="-342900">
              <a:lnSpc>
                <a:spcPct val="120000"/>
              </a:lnSpc>
              <a:buFont typeface="Arial" panose="020B0604020202020204" pitchFamily="34" charset="0"/>
              <a:buChar char="•"/>
            </a:pPr>
            <a:r>
              <a:rPr lang="en-US" sz="2400" b="1" dirty="0"/>
              <a:t>Logic Models: Tool for Effective Program Planning, Evaluation, &amp; Monitoring </a:t>
            </a:r>
            <a:r>
              <a:rPr lang="en-US" sz="2400" dirty="0">
                <a:solidFill>
                  <a:srgbClr val="3333FF"/>
                </a:solidFill>
                <a:hlinkClick r:id="rId11">
                  <a:extLst>
                    <a:ext uri="{A12FA001-AC4F-418D-AE19-62706E023703}">
                      <ahyp:hlinkClr xmlns:ahyp="http://schemas.microsoft.com/office/drawing/2018/hyperlinkcolor" val="tx"/>
                    </a:ext>
                  </a:extLst>
                </a:hlinkClick>
              </a:rPr>
              <a:t>https://www2.ed.gov/about/offices/list/oese/oss/technicalassistance/easnlogicmodelstoolmonitoring.pdf</a:t>
            </a:r>
            <a:r>
              <a:rPr lang="en-US" sz="2400" dirty="0">
                <a:solidFill>
                  <a:srgbClr val="3333FF"/>
                </a:solidFill>
              </a:rPr>
              <a:t>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482926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3 Resources</a:t>
            </a:r>
          </a:p>
        </p:txBody>
      </p:sp>
      <p:sp>
        <p:nvSpPr>
          <p:cNvPr id="3" name="Content Placeholder 2"/>
          <p:cNvSpPr>
            <a:spLocks noGrp="1"/>
          </p:cNvSpPr>
          <p:nvPr>
            <p:ph idx="1"/>
          </p:nvPr>
        </p:nvSpPr>
        <p:spPr/>
        <p:txBody>
          <a:bodyPr>
            <a:normAutofit fontScale="55000" lnSpcReduction="20000"/>
          </a:bodyPr>
          <a:lstStyle/>
          <a:p>
            <a:pPr marL="393192" indent="-342900">
              <a:lnSpc>
                <a:spcPct val="120000"/>
              </a:lnSpc>
              <a:buFont typeface="Arial" panose="020B0604020202020204" pitchFamily="34" charset="0"/>
              <a:buChar char="•"/>
            </a:pPr>
            <a:r>
              <a:rPr lang="en-US" sz="2400" b="1" dirty="0"/>
              <a:t>OSEP Logic Model &amp; Conceptual Framework </a:t>
            </a:r>
            <a:r>
              <a:rPr lang="en-US" sz="2400" dirty="0">
                <a:solidFill>
                  <a:srgbClr val="3333FF"/>
                </a:solidFill>
                <a:hlinkClick r:id="rId4">
                  <a:extLst>
                    <a:ext uri="{A12FA001-AC4F-418D-AE19-62706E023703}">
                      <ahyp:hlinkClr xmlns:ahyp="http://schemas.microsoft.com/office/drawing/2018/hyperlinkcolor" val="tx"/>
                    </a:ext>
                  </a:extLst>
                </a:hlinkClick>
              </a:rPr>
              <a:t>https://osepideasthatwork.org/sites/default/files/documents/ConceptFrmwrkLModel+Defs2012.pdf</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S.M.A.R.T. Goals </a:t>
            </a:r>
            <a:r>
              <a:rPr lang="en-US" sz="2400" dirty="0"/>
              <a:t>(video 3:57) </a:t>
            </a:r>
            <a:r>
              <a:rPr lang="en-US" sz="2400" dirty="0">
                <a:solidFill>
                  <a:srgbClr val="3333FF"/>
                </a:solidFill>
                <a:hlinkClick r:id="rId5">
                  <a:extLst>
                    <a:ext uri="{A12FA001-AC4F-418D-AE19-62706E023703}">
                      <ahyp:hlinkClr xmlns:ahyp="http://schemas.microsoft.com/office/drawing/2018/hyperlinkcolor" val="tx"/>
                    </a:ext>
                  </a:extLst>
                </a:hlinkClick>
              </a:rPr>
              <a:t>https://www.youtube.com/watch?v=1-SvuFIQjK8</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WI Personnel Development Model </a:t>
            </a:r>
            <a:r>
              <a:rPr lang="en-US" sz="2400" dirty="0">
                <a:solidFill>
                  <a:srgbClr val="3333FF"/>
                </a:solidFill>
                <a:hlinkClick r:id="rId6">
                  <a:extLst>
                    <a:ext uri="{A12FA001-AC4F-418D-AE19-62706E023703}">
                      <ahyp:hlinkClr xmlns:ahyp="http://schemas.microsoft.com/office/drawing/2018/hyperlinkcolor" val="tx"/>
                    </a:ext>
                  </a:extLst>
                </a:hlinkClick>
              </a:rPr>
              <a:t>https://dpi.wi.gov/sites/default/files/imce/sped/pdf/wpdmtools.pdf</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How to Make an Action Plan </a:t>
            </a:r>
            <a:r>
              <a:rPr lang="en-US" sz="2400" dirty="0"/>
              <a:t>(video 3:12) </a:t>
            </a:r>
            <a:r>
              <a:rPr lang="en-US" sz="2400" dirty="0">
                <a:solidFill>
                  <a:srgbClr val="3333FF"/>
                </a:solidFill>
                <a:hlinkClick r:id="rId7">
                  <a:extLst>
                    <a:ext uri="{A12FA001-AC4F-418D-AE19-62706E023703}">
                      <ahyp:hlinkClr xmlns:ahyp="http://schemas.microsoft.com/office/drawing/2018/hyperlinkcolor" val="tx"/>
                    </a:ext>
                  </a:extLst>
                </a:hlinkClick>
              </a:rPr>
              <a:t>https://www.youtube.com/watch?v=lwoVRVgKg-o</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The Easy Guide to Developing an Action Plan </a:t>
            </a:r>
            <a:r>
              <a:rPr lang="en-US" sz="2400" dirty="0">
                <a:solidFill>
                  <a:srgbClr val="3333FF"/>
                </a:solidFill>
                <a:hlinkClick r:id="rId8">
                  <a:extLst>
                    <a:ext uri="{A12FA001-AC4F-418D-AE19-62706E023703}">
                      <ahyp:hlinkClr xmlns:ahyp="http://schemas.microsoft.com/office/drawing/2018/hyperlinkcolor" val="tx"/>
                    </a:ext>
                  </a:extLst>
                </a:hlinkClick>
              </a:rPr>
              <a:t>https://creately.com/blog/diagrams/how-to-write-an-action-plan/</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Leading by Convening </a:t>
            </a:r>
            <a:r>
              <a:rPr lang="en-US" sz="2400" dirty="0">
                <a:solidFill>
                  <a:srgbClr val="3333FF"/>
                </a:solidFill>
                <a:hlinkClick r:id="rId9">
                  <a:extLst>
                    <a:ext uri="{A12FA001-AC4F-418D-AE19-62706E023703}">
                      <ahyp:hlinkClr xmlns:ahyp="http://schemas.microsoft.com/office/drawing/2018/hyperlinkcolor" val="tx"/>
                    </a:ext>
                  </a:extLst>
                </a:hlinkClick>
              </a:rPr>
              <a:t>http://servingongroups.org/leading-by-convening</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Creating Agreement: Educators &amp; Parents Working Together </a:t>
            </a:r>
            <a:r>
              <a:rPr lang="en-US" sz="2400" u="sng" dirty="0">
                <a:solidFill>
                  <a:srgbClr val="3333FF"/>
                </a:solidFill>
                <a:hlinkClick r:id="rId10">
                  <a:extLst>
                    <a:ext uri="{A12FA001-AC4F-418D-AE19-62706E023703}">
                      <ahyp:hlinkClr xmlns:ahyp="http://schemas.microsoft.com/office/drawing/2018/hyperlinkcolor" val="tx"/>
                    </a:ext>
                  </a:extLst>
                </a:hlinkClick>
              </a:rPr>
              <a:t>https://dpi.wi.gov/sped/topics/agreement</a:t>
            </a:r>
            <a:endParaRPr lang="en-US" sz="2400" u="sng" dirty="0">
              <a:solidFill>
                <a:srgbClr val="3333FF"/>
              </a:solidFill>
            </a:endParaRPr>
          </a:p>
          <a:p>
            <a:pPr marL="393192" indent="-342900">
              <a:lnSpc>
                <a:spcPct val="120000"/>
              </a:lnSpc>
              <a:buFont typeface="Arial" panose="020B0604020202020204" pitchFamily="34" charset="0"/>
              <a:buChar char="•"/>
            </a:pPr>
            <a:r>
              <a:rPr lang="en-US" sz="2400" b="1" dirty="0"/>
              <a:t>Proposal-based Decision Making </a:t>
            </a:r>
            <a:r>
              <a:rPr lang="en-US" sz="2400" dirty="0"/>
              <a:t>(Video 3:43) </a:t>
            </a:r>
            <a:r>
              <a:rPr lang="en-US" sz="2400" dirty="0">
                <a:solidFill>
                  <a:srgbClr val="3333FF"/>
                </a:solidFill>
                <a:hlinkClick r:id="rId11">
                  <a:extLst>
                    <a:ext uri="{A12FA001-AC4F-418D-AE19-62706E023703}">
                      <ahyp:hlinkClr xmlns:ahyp="http://schemas.microsoft.com/office/drawing/2018/hyperlinkcolor" val="tx"/>
                    </a:ext>
                  </a:extLst>
                </a:hlinkClick>
              </a:rPr>
              <a:t>https://www.youtube.com/watch?v=-SYTkMv1J-E&amp;feature=youtu.be</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Robert’s Rules of Order </a:t>
            </a:r>
            <a:r>
              <a:rPr lang="en-US" sz="2400" u="sng" dirty="0">
                <a:solidFill>
                  <a:srgbClr val="3333FF"/>
                </a:solidFill>
                <a:hlinkClick r:id="rId12">
                  <a:extLst>
                    <a:ext uri="{A12FA001-AC4F-418D-AE19-62706E023703}">
                      <ahyp:hlinkClr xmlns:ahyp="http://schemas.microsoft.com/office/drawing/2018/hyperlinkcolor" val="tx"/>
                    </a:ext>
                  </a:extLst>
                </a:hlinkClick>
              </a:rPr>
              <a:t>http://www.robertsrules.com/</a:t>
            </a:r>
            <a:endParaRPr lang="en-US" sz="2400" dirty="0">
              <a:solidFill>
                <a:srgbClr val="3333FF"/>
              </a:solidFill>
            </a:endParaRPr>
          </a:p>
          <a:p>
            <a:pPr marL="393192" indent="-342900">
              <a:lnSpc>
                <a:spcPct val="120000"/>
              </a:lnSpc>
              <a:buFont typeface="Arial" panose="020B0604020202020204" pitchFamily="34" charset="0"/>
              <a:buChar char="•"/>
            </a:pPr>
            <a:r>
              <a:rPr lang="en-US" sz="2400" b="1" dirty="0"/>
              <a:t>Program Evaluation </a:t>
            </a:r>
            <a:r>
              <a:rPr lang="en-US" sz="2400" dirty="0"/>
              <a:t>(video 17:03) </a:t>
            </a:r>
            <a:r>
              <a:rPr lang="en-US" sz="2400" dirty="0">
                <a:solidFill>
                  <a:srgbClr val="3333FF"/>
                </a:solidFill>
                <a:hlinkClick r:id="rId13">
                  <a:extLst>
                    <a:ext uri="{A12FA001-AC4F-418D-AE19-62706E023703}">
                      <ahyp:hlinkClr xmlns:ahyp="http://schemas.microsoft.com/office/drawing/2018/hyperlinkcolor" val="tx"/>
                    </a:ext>
                  </a:extLst>
                </a:hlinkClick>
              </a:rPr>
              <a:t>https://www.youtube.com/watch?v=6ZEYgEv7EL4</a:t>
            </a:r>
            <a:endParaRPr lang="en-US" sz="2400" dirty="0">
              <a:solidFill>
                <a:srgbClr val="3333FF"/>
              </a:solidFill>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40906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48600" cy="685800"/>
          </a:xfrm>
        </p:spPr>
        <p:txBody>
          <a:bodyPr>
            <a:noAutofit/>
          </a:bodyPr>
          <a:lstStyle/>
          <a:p>
            <a:r>
              <a:rPr lang="en-US" dirty="0"/>
              <a:t>Family Engagement &amp; Leadership</a:t>
            </a:r>
          </a:p>
        </p:txBody>
      </p:sp>
      <p:sp>
        <p:nvSpPr>
          <p:cNvPr id="3" name="Content Placeholder 2"/>
          <p:cNvSpPr>
            <a:spLocks noGrp="1"/>
          </p:cNvSpPr>
          <p:nvPr>
            <p:ph idx="1"/>
          </p:nvPr>
        </p:nvSpPr>
        <p:spPr>
          <a:xfrm>
            <a:off x="3019678" y="1614487"/>
            <a:ext cx="5433509" cy="4156229"/>
          </a:xfrm>
        </p:spPr>
        <p:txBody>
          <a:bodyPr/>
          <a:lstStyle/>
          <a:p>
            <a:r>
              <a:rPr lang="en-US" dirty="0"/>
              <a:t>To support and increase participation of families on decision-making groups</a:t>
            </a:r>
          </a:p>
          <a:p>
            <a:r>
              <a:rPr lang="en-US" dirty="0"/>
              <a:t>Research on family involvement in the decision-making process have found:</a:t>
            </a:r>
          </a:p>
          <a:p>
            <a:pPr lvl="1"/>
            <a:r>
              <a:rPr lang="en-US" dirty="0"/>
              <a:t>Children have better outcomes when families are involved </a:t>
            </a:r>
          </a:p>
          <a:p>
            <a:pPr lvl="1"/>
            <a:r>
              <a:rPr lang="en-US" dirty="0"/>
              <a:t>There needs to be support for families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3670" y="2133600"/>
            <a:ext cx="2051174" cy="273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6800" y="5486399"/>
            <a:ext cx="3200400" cy="276999"/>
          </a:xfrm>
          <a:prstGeom prst="rect">
            <a:avLst/>
          </a:prstGeom>
          <a:noFill/>
        </p:spPr>
        <p:txBody>
          <a:bodyPr wrap="square" rtlCol="0">
            <a:spAutoFit/>
          </a:bodyPr>
          <a:lstStyle/>
          <a:p>
            <a:r>
              <a:rPr lang="en-US" sz="1200" dirty="0">
                <a:solidFill>
                  <a:schemeClr val="accent1">
                    <a:lumMod val="60000"/>
                    <a:lumOff val="40000"/>
                  </a:schemeClr>
                </a:solidFill>
              </a:rPr>
              <a:t>Research of Dr. Joyce Epstein &amp; others</a:t>
            </a:r>
          </a:p>
        </p:txBody>
      </p:sp>
    </p:spTree>
    <p:custDataLst>
      <p:tags r:id="rId1"/>
    </p:custDataLst>
    <p:extLst>
      <p:ext uri="{BB962C8B-B14F-4D97-AF65-F5344CB8AC3E}">
        <p14:creationId xmlns:p14="http://schemas.microsoft.com/office/powerpoint/2010/main" val="5160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4:</a:t>
            </a:r>
            <a:br>
              <a:rPr lang="en-US" dirty="0"/>
            </a:br>
            <a:r>
              <a:rPr lang="en-US" dirty="0"/>
              <a:t>Tools Groups Use</a:t>
            </a:r>
          </a:p>
        </p:txBody>
      </p:sp>
      <p:sp>
        <p:nvSpPr>
          <p:cNvPr id="3" name="Text Placeholder 2"/>
          <p:cNvSpPr>
            <a:spLocks noGrp="1"/>
          </p:cNvSpPr>
          <p:nvPr>
            <p:ph type="body" idx="1"/>
          </p:nvPr>
        </p:nvSpPr>
        <p:spPr/>
        <p:txBody>
          <a:bodyPr/>
          <a:lstStyle/>
          <a:p>
            <a:r>
              <a:rPr lang="en-US" dirty="0"/>
              <a:t>What are helpful tools groups use?</a:t>
            </a:r>
          </a:p>
          <a:p>
            <a:pPr marL="979488" indent="-174625">
              <a:buFont typeface="Arial" panose="020B0604020202020204" pitchFamily="34" charset="0"/>
              <a:buChar char="•"/>
            </a:pPr>
            <a:r>
              <a:rPr lang="en-US" dirty="0"/>
              <a:t>Meeting Facilitator/Leader</a:t>
            </a:r>
          </a:p>
          <a:p>
            <a:pPr marL="979488" indent="-174625">
              <a:buFont typeface="Arial" panose="020B0604020202020204" pitchFamily="34" charset="0"/>
              <a:buChar char="•"/>
            </a:pPr>
            <a:r>
              <a:rPr lang="en-US" dirty="0"/>
              <a:t>Ground Rules</a:t>
            </a:r>
          </a:p>
          <a:p>
            <a:pPr marL="979488" indent="-174625">
              <a:buFont typeface="Arial" panose="020B0604020202020204" pitchFamily="34" charset="0"/>
              <a:buChar char="•"/>
            </a:pPr>
            <a:r>
              <a:rPr lang="en-US" dirty="0"/>
              <a:t>Agenda</a:t>
            </a:r>
          </a:p>
          <a:p>
            <a:pPr marL="979488" indent="-174625">
              <a:buFont typeface="Arial" panose="020B0604020202020204" pitchFamily="34" charset="0"/>
              <a:buChar char="•"/>
            </a:pPr>
            <a:r>
              <a:rPr lang="en-US" dirty="0"/>
              <a:t>Meeting Minutes</a:t>
            </a:r>
          </a:p>
          <a:p>
            <a:pPr marL="979488" indent="-174625">
              <a:buFont typeface="Arial" panose="020B0604020202020204" pitchFamily="34" charset="0"/>
              <a:buChar char="•"/>
            </a:pPr>
            <a:r>
              <a:rPr lang="en-US" dirty="0"/>
              <a:t>Written Guidance</a:t>
            </a:r>
          </a:p>
          <a:p>
            <a:pPr marL="979488" indent="-174625">
              <a:buFont typeface="Arial" panose="020B0604020202020204" pitchFamily="34" charset="0"/>
              <a:buChar char="•"/>
            </a:pPr>
            <a:r>
              <a:rPr lang="en-US" dirty="0"/>
              <a:t>Open &amp; Closed Sessions</a:t>
            </a:r>
          </a:p>
        </p:txBody>
      </p:sp>
      <p:sp>
        <p:nvSpPr>
          <p:cNvPr id="4" name="Footer Placeholder 3"/>
          <p:cNvSpPr>
            <a:spLocks noGrp="1"/>
          </p:cNvSpPr>
          <p:nvPr>
            <p:ph type="ftr" sz="quarter" idx="11"/>
          </p:nvPr>
        </p:nvSpPr>
        <p:spPr/>
        <p:txBody>
          <a:bodyPr/>
          <a:lstStyle/>
          <a:p>
            <a:r>
              <a:rPr lang="en-US"/>
              <a:t>Serving on Groups That Make Decisions</a:t>
            </a:r>
          </a:p>
        </p:txBody>
      </p:sp>
      <p:pic>
        <p:nvPicPr>
          <p:cNvPr id="5" name="Picture 2" descr="C:\Users\ebraunel\AppData\Local\Microsoft\Windows\Temporary Internet Files\Content.IE5\3BF1DW64\33-1239554681xBZ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5245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4392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6754009" cy="4080029"/>
          </a:xfrm>
        </p:spPr>
        <p:txBody>
          <a:bodyPr/>
          <a:lstStyle/>
          <a:p>
            <a:pPr lvl="1" indent="-285750">
              <a:buClr>
                <a:srgbClr val="242492"/>
              </a:buClr>
              <a:defRPr/>
            </a:pPr>
            <a:r>
              <a:rPr lang="en-US" sz="2400" kern="0" dirty="0">
                <a:cs typeface="Arial"/>
              </a:rPr>
              <a:t>Keeps discussions on track and on time</a:t>
            </a:r>
          </a:p>
          <a:p>
            <a:pPr lvl="1" indent="-285750">
              <a:spcBef>
                <a:spcPts val="0"/>
              </a:spcBef>
              <a:buClr>
                <a:srgbClr val="242492"/>
              </a:buClr>
              <a:defRPr/>
            </a:pPr>
            <a:r>
              <a:rPr lang="en-US" sz="2400" kern="0" dirty="0">
                <a:cs typeface="Arial"/>
              </a:rPr>
              <a:t>Makes sure everyone is able to share</a:t>
            </a: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marL="160020" indent="0" algn="r" fontAlgn="base">
              <a:spcBef>
                <a:spcPts val="3000"/>
              </a:spcBef>
              <a:spcAft>
                <a:spcPts val="600"/>
              </a:spcAft>
              <a:buClr>
                <a:srgbClr val="242492"/>
              </a:buClr>
              <a:buSzPct val="65000"/>
              <a:buNone/>
              <a:defRPr/>
            </a:pPr>
            <a:r>
              <a:rPr lang="en-US" sz="3600" kern="0" dirty="0">
                <a:solidFill>
                  <a:schemeClr val="accent1"/>
                </a:solidFill>
                <a:cs typeface="Arial"/>
              </a:rPr>
              <a:t>			Ground Rules</a:t>
            </a:r>
          </a:p>
          <a:p>
            <a:pPr lvl="1" indent="-285750">
              <a:buClr>
                <a:srgbClr val="242492"/>
              </a:buClr>
              <a:defRPr/>
            </a:pPr>
            <a:r>
              <a:rPr lang="en-US" sz="2400" kern="0" dirty="0">
                <a:cs typeface="Arial"/>
              </a:rPr>
              <a:t>Creates an atmosphere where thoughts and perspectives can be openly shared</a:t>
            </a:r>
          </a:p>
          <a:p>
            <a:pPr marL="68580" indent="0">
              <a:buNone/>
            </a:pPr>
            <a:endParaRPr lang="en-US" dirty="0"/>
          </a:p>
        </p:txBody>
      </p:sp>
      <p:sp>
        <p:nvSpPr>
          <p:cNvPr id="2" name="Title 1"/>
          <p:cNvSpPr>
            <a:spLocks noGrp="1"/>
          </p:cNvSpPr>
          <p:nvPr>
            <p:ph type="title"/>
          </p:nvPr>
        </p:nvSpPr>
        <p:spPr>
          <a:xfrm>
            <a:off x="1447800" y="685800"/>
            <a:ext cx="6643744" cy="914400"/>
          </a:xfrm>
        </p:spPr>
        <p:txBody>
          <a:bodyPr/>
          <a:lstStyle/>
          <a:p>
            <a:r>
              <a:rPr lang="en-US" dirty="0"/>
              <a:t>Meeting Facilitator/Leader</a:t>
            </a:r>
          </a:p>
        </p:txBody>
      </p:sp>
      <p:pic>
        <p:nvPicPr>
          <p:cNvPr id="1026" name="Picture 2" descr="C:\Users\ebraunel\AppData\Local\Microsoft\Windows\Temporary Internet Files\Content.IE5\ZFLGY05H\Facilitator%20toolkit[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95381" y="2667000"/>
            <a:ext cx="2926293" cy="21488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51931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64029"/>
            <a:ext cx="7024744" cy="685800"/>
          </a:xfrm>
        </p:spPr>
        <p:txBody>
          <a:bodyPr/>
          <a:lstStyle/>
          <a:p>
            <a:r>
              <a:rPr lang="en-US" dirty="0"/>
              <a:t>Agenda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224121"/>
              </p:ext>
            </p:extLst>
          </p:nvPr>
        </p:nvGraphicFramePr>
        <p:xfrm>
          <a:off x="1066800" y="2514600"/>
          <a:ext cx="6958012" cy="365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66800" y="1371600"/>
            <a:ext cx="6858000" cy="1477328"/>
          </a:xfrm>
          <a:prstGeom prst="rect">
            <a:avLst/>
          </a:prstGeom>
        </p:spPr>
        <p:txBody>
          <a:bodyPr wrap="square">
            <a:spAutoFit/>
          </a:bodyPr>
          <a:lstStyle/>
          <a:p>
            <a:pPr>
              <a:buClr>
                <a:srgbClr val="242492"/>
              </a:buClr>
              <a:buNone/>
              <a:defRPr/>
            </a:pPr>
            <a:r>
              <a:rPr lang="en-US" sz="2400" kern="0" dirty="0">
                <a:solidFill>
                  <a:schemeClr val="tx2"/>
                </a:solidFill>
                <a:cs typeface="Arial"/>
              </a:rPr>
              <a:t>A roadmap for the meeting</a:t>
            </a:r>
          </a:p>
          <a:p>
            <a:pPr marL="342900" indent="-342900">
              <a:buClr>
                <a:srgbClr val="242492"/>
              </a:buClr>
              <a:buFont typeface="Arial" panose="020B0604020202020204" pitchFamily="34" charset="0"/>
              <a:buChar char="•"/>
              <a:defRPr/>
            </a:pPr>
            <a:r>
              <a:rPr lang="en-US" sz="2200" kern="0" dirty="0">
                <a:solidFill>
                  <a:schemeClr val="tx2"/>
                </a:solidFill>
                <a:cs typeface="Arial"/>
              </a:rPr>
              <a:t>Only include items to be discussed at the  meeting</a:t>
            </a:r>
          </a:p>
          <a:p>
            <a:pPr marL="342900" indent="-342900">
              <a:buClr>
                <a:srgbClr val="242492"/>
              </a:buClr>
              <a:buFont typeface="Arial" panose="020B0604020202020204" pitchFamily="34" charset="0"/>
              <a:buChar char="•"/>
              <a:defRPr/>
            </a:pPr>
            <a:r>
              <a:rPr lang="en-US" sz="2200" kern="0" dirty="0">
                <a:solidFill>
                  <a:schemeClr val="tx2"/>
                </a:solidFill>
                <a:cs typeface="Arial"/>
              </a:rPr>
              <a:t>Created by leader or executive committee </a:t>
            </a:r>
          </a:p>
        </p:txBody>
      </p:sp>
    </p:spTree>
    <p:custDataLst>
      <p:tags r:id="rId1"/>
    </p:custDataLst>
    <p:extLst>
      <p:ext uri="{BB962C8B-B14F-4D97-AF65-F5344CB8AC3E}">
        <p14:creationId xmlns:p14="http://schemas.microsoft.com/office/powerpoint/2010/main" val="4185188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85800"/>
          </a:xfrm>
        </p:spPr>
        <p:txBody>
          <a:bodyPr/>
          <a:lstStyle/>
          <a:p>
            <a:r>
              <a:rPr lang="en-US" dirty="0"/>
              <a:t>Meeting Minutes</a:t>
            </a:r>
          </a:p>
        </p:txBody>
      </p:sp>
      <p:sp>
        <p:nvSpPr>
          <p:cNvPr id="3" name="Content Placeholder 2"/>
          <p:cNvSpPr>
            <a:spLocks noGrp="1"/>
          </p:cNvSpPr>
          <p:nvPr>
            <p:ph idx="1"/>
          </p:nvPr>
        </p:nvSpPr>
        <p:spPr>
          <a:xfrm>
            <a:off x="1043492" y="1981200"/>
            <a:ext cx="7033708" cy="3851429"/>
          </a:xfrm>
        </p:spPr>
        <p:txBody>
          <a:bodyPr/>
          <a:lstStyle/>
          <a:p>
            <a:pPr indent="-285750">
              <a:buClr>
                <a:srgbClr val="242492"/>
              </a:buClr>
              <a:defRPr/>
            </a:pPr>
            <a:r>
              <a:rPr lang="en-US" kern="0" dirty="0">
                <a:cs typeface="Arial"/>
              </a:rPr>
              <a:t>Summary of the meeting</a:t>
            </a:r>
          </a:p>
          <a:p>
            <a:pPr indent="-285750">
              <a:buClr>
                <a:srgbClr val="242492"/>
              </a:buClr>
              <a:defRPr/>
            </a:pPr>
            <a:r>
              <a:rPr lang="en-US" kern="0" dirty="0">
                <a:cs typeface="Arial"/>
              </a:rPr>
              <a:t>Records decisions and actions</a:t>
            </a:r>
          </a:p>
          <a:p>
            <a:pPr indent="-285750">
              <a:buClr>
                <a:srgbClr val="242492"/>
              </a:buClr>
              <a:defRPr/>
            </a:pPr>
            <a:r>
              <a:rPr lang="en-US" kern="0" dirty="0"/>
              <a:t>Typed and distributed </a:t>
            </a:r>
          </a:p>
          <a:p>
            <a:pPr indent="-285750">
              <a:buClr>
                <a:srgbClr val="242492"/>
              </a:buClr>
              <a:defRPr/>
            </a:pPr>
            <a:r>
              <a:rPr lang="en-US" kern="0" dirty="0"/>
              <a:t>Previous meeting minutes may be approved at the next meeting</a:t>
            </a:r>
          </a:p>
          <a:p>
            <a:pPr indent="-285750">
              <a:buClr>
                <a:srgbClr val="242492"/>
              </a:buClr>
              <a:defRPr/>
            </a:pPr>
            <a:endParaRPr lang="en-US" kern="0" dirty="0"/>
          </a:p>
          <a:p>
            <a:pPr indent="-285750">
              <a:buClr>
                <a:srgbClr val="242492"/>
              </a:buClr>
              <a:defRPr/>
            </a:pPr>
            <a:r>
              <a:rPr lang="en-US" kern="0" dirty="0"/>
              <a:t>Reminder:  Still take your own notes!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5837">
            <a:off x="6395137" y="851413"/>
            <a:ext cx="1964459" cy="2507364"/>
          </a:xfrm>
          <a:prstGeom prst="rect">
            <a:avLst/>
          </a:prstGeom>
        </p:spPr>
      </p:pic>
    </p:spTree>
    <p:custDataLst>
      <p:tags r:id="rId1"/>
    </p:custDataLst>
    <p:extLst>
      <p:ext uri="{BB962C8B-B14F-4D97-AF65-F5344CB8AC3E}">
        <p14:creationId xmlns:p14="http://schemas.microsoft.com/office/powerpoint/2010/main" val="37494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77144" cy="914400"/>
          </a:xfrm>
        </p:spPr>
        <p:txBody>
          <a:bodyPr>
            <a:normAutofit/>
          </a:bodyPr>
          <a:lstStyle/>
          <a:p>
            <a:r>
              <a:rPr lang="en-US" dirty="0"/>
              <a:t>Meeting Time Management</a:t>
            </a:r>
          </a:p>
        </p:txBody>
      </p:sp>
      <p:sp>
        <p:nvSpPr>
          <p:cNvPr id="3" name="Content Placeholder 2"/>
          <p:cNvSpPr>
            <a:spLocks noGrp="1"/>
          </p:cNvSpPr>
          <p:nvPr>
            <p:ph idx="1"/>
          </p:nvPr>
        </p:nvSpPr>
        <p:spPr>
          <a:xfrm>
            <a:off x="3581400" y="1676400"/>
            <a:ext cx="4495799" cy="4156229"/>
          </a:xfrm>
        </p:spPr>
        <p:txBody>
          <a:bodyPr>
            <a:normAutofit lnSpcReduction="10000"/>
          </a:bodyPr>
          <a:lstStyle/>
          <a:p>
            <a:pPr lvl="0" indent="-342900" fontAlgn="base">
              <a:spcAft>
                <a:spcPct val="0"/>
              </a:spcAft>
              <a:buClr>
                <a:srgbClr val="8A8AD8"/>
              </a:buClr>
              <a:buSzPct val="65000"/>
              <a:buNone/>
              <a:defRPr/>
            </a:pPr>
            <a:r>
              <a:rPr lang="en-US" kern="0" dirty="0">
                <a:cs typeface="Arial"/>
              </a:rPr>
              <a:t>If meetings continue to run over time, you may ask the group:</a:t>
            </a:r>
          </a:p>
          <a:p>
            <a:pPr lvl="0" indent="-342900" fontAlgn="base">
              <a:spcAft>
                <a:spcPct val="0"/>
              </a:spcAft>
              <a:buClr>
                <a:srgbClr val="8A8AD8"/>
              </a:buClr>
              <a:buSzPct val="65000"/>
              <a:buNone/>
              <a:defRPr/>
            </a:pPr>
            <a:endParaRPr lang="en-US" sz="800" kern="0" dirty="0">
              <a:cs typeface="Arial"/>
            </a:endParaRPr>
          </a:p>
          <a:p>
            <a:pPr lvl="1">
              <a:buClr>
                <a:srgbClr val="8A8AD8"/>
              </a:buClr>
              <a:defRPr/>
            </a:pPr>
            <a:r>
              <a:rPr lang="en-US" kern="0" dirty="0">
                <a:cs typeface="Arial"/>
              </a:rPr>
              <a:t>Is the agenda too full?</a:t>
            </a:r>
          </a:p>
          <a:p>
            <a:pPr lvl="1">
              <a:buClr>
                <a:srgbClr val="8A8AD8"/>
              </a:buClr>
              <a:defRPr/>
            </a:pPr>
            <a:r>
              <a:rPr lang="en-US" kern="0" dirty="0">
                <a:cs typeface="Arial"/>
              </a:rPr>
              <a:t>Do ground rules need to be established?</a:t>
            </a:r>
          </a:p>
          <a:p>
            <a:pPr lvl="1">
              <a:buClr>
                <a:srgbClr val="8A8AD8"/>
              </a:buClr>
              <a:defRPr/>
            </a:pPr>
            <a:r>
              <a:rPr lang="en-US" kern="0" dirty="0">
                <a:cs typeface="Arial"/>
              </a:rPr>
              <a:t>Does there need to be a ‘time keeper’?</a:t>
            </a:r>
          </a:p>
          <a:p>
            <a:pPr lvl="1">
              <a:buClr>
                <a:srgbClr val="8A8AD8"/>
              </a:buClr>
              <a:defRPr/>
            </a:pPr>
            <a:r>
              <a:rPr lang="en-US" kern="0" dirty="0">
                <a:cs typeface="Arial"/>
              </a:rPr>
              <a:t>Does more time need to be scheduled for meetings?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219200" y="1752600"/>
            <a:ext cx="2191489" cy="4038600"/>
          </a:xfrm>
          <a:prstGeom prst="rect">
            <a:avLst/>
          </a:prstGeom>
        </p:spPr>
      </p:pic>
    </p:spTree>
    <p:custDataLst>
      <p:tags r:id="rId1"/>
    </p:custDataLst>
    <p:extLst>
      <p:ext uri="{BB962C8B-B14F-4D97-AF65-F5344CB8AC3E}">
        <p14:creationId xmlns:p14="http://schemas.microsoft.com/office/powerpoint/2010/main" val="33324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lstStyle/>
          <a:p>
            <a:r>
              <a:rPr lang="en-US" dirty="0"/>
              <a:t>Written Guidance</a:t>
            </a:r>
          </a:p>
        </p:txBody>
      </p:sp>
      <p:sp>
        <p:nvSpPr>
          <p:cNvPr id="3" name="Content Placeholder 2"/>
          <p:cNvSpPr>
            <a:spLocks noGrp="1"/>
          </p:cNvSpPr>
          <p:nvPr>
            <p:ph idx="1"/>
          </p:nvPr>
        </p:nvSpPr>
        <p:spPr>
          <a:xfrm>
            <a:off x="914400" y="1828800"/>
            <a:ext cx="3733800" cy="4003829"/>
          </a:xfrm>
        </p:spPr>
        <p:txBody>
          <a:bodyPr>
            <a:normAutofit/>
          </a:bodyPr>
          <a:lstStyle/>
          <a:p>
            <a:pPr marL="57150" indent="0">
              <a:buClr>
                <a:srgbClr val="242492"/>
              </a:buClr>
              <a:buNone/>
              <a:defRPr/>
            </a:pPr>
            <a:r>
              <a:rPr lang="en-US" kern="0" dirty="0">
                <a:cs typeface="Arial"/>
              </a:rPr>
              <a:t>Helps individuals interact with the group</a:t>
            </a:r>
          </a:p>
          <a:p>
            <a:pPr lvl="1" indent="-285750">
              <a:buClr>
                <a:srgbClr val="242492"/>
              </a:buClr>
              <a:defRPr/>
            </a:pPr>
            <a:r>
              <a:rPr lang="en-US" sz="2400" kern="0" dirty="0">
                <a:cs typeface="Arial"/>
              </a:rPr>
              <a:t>May include:</a:t>
            </a:r>
          </a:p>
          <a:p>
            <a:pPr lvl="3" indent="-285750">
              <a:buClr>
                <a:srgbClr val="242492"/>
              </a:buClr>
              <a:defRPr/>
            </a:pPr>
            <a:r>
              <a:rPr lang="en-US" sz="2200" kern="0" dirty="0">
                <a:cs typeface="Arial"/>
              </a:rPr>
              <a:t>Bylaws</a:t>
            </a:r>
          </a:p>
          <a:p>
            <a:pPr lvl="3" indent="-285750">
              <a:buClr>
                <a:srgbClr val="242492"/>
              </a:buClr>
              <a:defRPr/>
            </a:pPr>
            <a:r>
              <a:rPr lang="en-US" sz="2200" kern="0" dirty="0">
                <a:cs typeface="Arial"/>
              </a:rPr>
              <a:t>Policies</a:t>
            </a:r>
          </a:p>
          <a:p>
            <a:pPr lvl="3" indent="-285750">
              <a:buClr>
                <a:srgbClr val="242492"/>
              </a:buClr>
              <a:defRPr/>
            </a:pPr>
            <a:r>
              <a:rPr lang="en-US" sz="2200" kern="0" dirty="0">
                <a:cs typeface="Arial"/>
              </a:rPr>
              <a:t>Procedures &amp; Protocols</a:t>
            </a:r>
          </a:p>
          <a:p>
            <a:pPr lvl="3" indent="-285750">
              <a:buClr>
                <a:srgbClr val="242492"/>
              </a:buClr>
              <a:defRPr/>
            </a:pPr>
            <a:r>
              <a:rPr lang="en-US" sz="2200" kern="0" dirty="0">
                <a:cs typeface="Arial"/>
              </a:rPr>
              <a:t>Compacts</a:t>
            </a:r>
          </a:p>
          <a:p>
            <a:endParaRPr lang="en-US" dirty="0"/>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267200" y="2057400"/>
            <a:ext cx="3799186" cy="24060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2760659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23900"/>
          </a:xfrm>
        </p:spPr>
        <p:txBody>
          <a:bodyPr>
            <a:normAutofit/>
          </a:bodyPr>
          <a:lstStyle/>
          <a:p>
            <a:r>
              <a:rPr lang="en-US" dirty="0"/>
              <a:t>Open vs. Closed</a:t>
            </a:r>
          </a:p>
        </p:txBody>
      </p:sp>
      <p:sp>
        <p:nvSpPr>
          <p:cNvPr id="3" name="Content Placeholder 2"/>
          <p:cNvSpPr>
            <a:spLocks noGrp="1"/>
          </p:cNvSpPr>
          <p:nvPr>
            <p:ph idx="1"/>
          </p:nvPr>
        </p:nvSpPr>
        <p:spPr>
          <a:xfrm>
            <a:off x="1043492" y="1524000"/>
            <a:ext cx="7033708" cy="4308629"/>
          </a:xfrm>
        </p:spPr>
        <p:txBody>
          <a:bodyPr>
            <a:normAutofit fontScale="92500" lnSpcReduction="10000"/>
          </a:bodyPr>
          <a:lstStyle/>
          <a:p>
            <a:pPr marL="57150" indent="0">
              <a:buClr>
                <a:srgbClr val="242492"/>
              </a:buClr>
              <a:buNone/>
              <a:defRPr/>
            </a:pPr>
            <a:r>
              <a:rPr lang="en-US" sz="2600" kern="0" dirty="0">
                <a:cs typeface="Arial"/>
              </a:rPr>
              <a:t>Open Meetings</a:t>
            </a:r>
          </a:p>
          <a:p>
            <a:pPr lvl="1" indent="-285750">
              <a:buClr>
                <a:srgbClr val="242492"/>
              </a:buClr>
              <a:defRPr/>
            </a:pPr>
            <a:r>
              <a:rPr lang="en-US" sz="2400" kern="0" dirty="0">
                <a:cs typeface="Arial"/>
              </a:rPr>
              <a:t>Open to ANYONE </a:t>
            </a:r>
          </a:p>
          <a:p>
            <a:pPr lvl="1" indent="-285750">
              <a:buClr>
                <a:srgbClr val="242492"/>
              </a:buClr>
              <a:defRPr/>
            </a:pPr>
            <a:r>
              <a:rPr lang="en-US" sz="2400" kern="0" dirty="0">
                <a:cs typeface="Arial"/>
              </a:rPr>
              <a:t>Public is invited to LISTEN to group’s discussion</a:t>
            </a:r>
          </a:p>
          <a:p>
            <a:pPr lvl="1" indent="-285750">
              <a:buClr>
                <a:srgbClr val="242492"/>
              </a:buClr>
              <a:defRPr/>
            </a:pPr>
            <a:r>
              <a:rPr lang="en-US" sz="2400" kern="0" dirty="0">
                <a:cs typeface="Arial"/>
              </a:rPr>
              <a:t>Public may share their views on the topics</a:t>
            </a:r>
          </a:p>
          <a:p>
            <a:pPr lvl="2" indent="-285750">
              <a:buClr>
                <a:srgbClr val="242492"/>
              </a:buClr>
              <a:defRPr/>
            </a:pPr>
            <a:r>
              <a:rPr lang="en-US" kern="0" dirty="0">
                <a:cs typeface="Arial"/>
              </a:rPr>
              <a:t>Refer to written guidance regarding public participation</a:t>
            </a:r>
          </a:p>
          <a:p>
            <a:pPr marL="114300" indent="0">
              <a:buClr>
                <a:srgbClr val="242492"/>
              </a:buClr>
              <a:buNone/>
              <a:defRPr/>
            </a:pPr>
            <a:endParaRPr lang="en-US" sz="1400" kern="0" dirty="0">
              <a:cs typeface="Arial"/>
            </a:endParaRPr>
          </a:p>
          <a:p>
            <a:pPr marL="114300" indent="0">
              <a:buClr>
                <a:srgbClr val="242492"/>
              </a:buClr>
              <a:buNone/>
              <a:defRPr/>
            </a:pPr>
            <a:r>
              <a:rPr lang="en-US" sz="2600" kern="0" dirty="0">
                <a:cs typeface="Arial"/>
              </a:rPr>
              <a:t>Closed Sessions</a:t>
            </a:r>
          </a:p>
          <a:p>
            <a:pPr lvl="1">
              <a:buClr>
                <a:srgbClr val="242492"/>
              </a:buClr>
              <a:defRPr/>
            </a:pPr>
            <a:r>
              <a:rPr lang="en-US" sz="2400" kern="0" dirty="0">
                <a:cs typeface="Arial"/>
              </a:rPr>
              <a:t>Used when not appropriate for non-members </a:t>
            </a:r>
          </a:p>
          <a:p>
            <a:pPr lvl="1">
              <a:buClr>
                <a:srgbClr val="242492"/>
              </a:buClr>
              <a:defRPr/>
            </a:pPr>
            <a:r>
              <a:rPr lang="en-US" sz="2400" kern="0" dirty="0">
                <a:cs typeface="Arial"/>
              </a:rPr>
              <a:t>Topics that should be in closed sessions: </a:t>
            </a:r>
          </a:p>
          <a:p>
            <a:pPr lvl="2">
              <a:buClr>
                <a:srgbClr val="242492"/>
              </a:buClr>
              <a:defRPr/>
            </a:pPr>
            <a:r>
              <a:rPr lang="en-US" kern="0" dirty="0">
                <a:cs typeface="Arial"/>
              </a:rPr>
              <a:t>Personnel Issues</a:t>
            </a:r>
          </a:p>
          <a:p>
            <a:pPr lvl="2">
              <a:buClr>
                <a:srgbClr val="242492"/>
              </a:buClr>
              <a:defRPr/>
            </a:pPr>
            <a:r>
              <a:rPr lang="en-US" kern="0" dirty="0">
                <a:cs typeface="Arial"/>
              </a:rPr>
              <a:t>Confidential Information</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7" name="Picture 3" descr="C:\Users\ebraunel\AppData\Local\Microsoft\Windows\Temporary Internet Files\Content.IE5\3BF1DW64\open-door[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62800" y="457200"/>
            <a:ext cx="1314450"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3605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Autofit/>
          </a:bodyPr>
          <a:lstStyle/>
          <a:p>
            <a:r>
              <a:rPr lang="en-US" sz="3200" dirty="0"/>
              <a:t>Common Reasons for </a:t>
            </a:r>
            <a:r>
              <a:rPr lang="en-US" sz="3200" b="1" u="sng" dirty="0"/>
              <a:t>Un</a:t>
            </a:r>
            <a:r>
              <a:rPr lang="en-US" sz="3200" dirty="0"/>
              <a:t>productive Meetings</a:t>
            </a:r>
          </a:p>
        </p:txBody>
      </p:sp>
      <p:sp>
        <p:nvSpPr>
          <p:cNvPr id="3" name="Content Placeholder 2"/>
          <p:cNvSpPr>
            <a:spLocks noGrp="1"/>
          </p:cNvSpPr>
          <p:nvPr>
            <p:ph idx="1"/>
          </p:nvPr>
        </p:nvSpPr>
        <p:spPr/>
        <p:txBody>
          <a:bodyPr>
            <a:normAutofit lnSpcReduction="10000"/>
          </a:bodyPr>
          <a:lstStyle/>
          <a:p>
            <a:pPr lvl="1">
              <a:buClr>
                <a:srgbClr val="242492"/>
              </a:buClr>
              <a:buSzPct val="65000"/>
            </a:pPr>
            <a:r>
              <a:rPr lang="en-US" sz="2400" dirty="0"/>
              <a:t>Participants aren’t prepared</a:t>
            </a:r>
          </a:p>
          <a:p>
            <a:pPr lvl="1">
              <a:buClr>
                <a:srgbClr val="242492"/>
              </a:buClr>
              <a:buSzPct val="65000"/>
            </a:pPr>
            <a:r>
              <a:rPr lang="en-US" sz="2400" dirty="0"/>
              <a:t>No agenda in advance</a:t>
            </a:r>
          </a:p>
          <a:p>
            <a:pPr lvl="1">
              <a:buClr>
                <a:srgbClr val="242492"/>
              </a:buClr>
              <a:buSzPct val="65000"/>
            </a:pPr>
            <a:r>
              <a:rPr lang="en-US" sz="2400" dirty="0"/>
              <a:t>Group doesn’t follow agenda</a:t>
            </a:r>
          </a:p>
          <a:p>
            <a:pPr lvl="1">
              <a:buClr>
                <a:srgbClr val="242492"/>
              </a:buClr>
              <a:buSzPct val="65000"/>
            </a:pPr>
            <a:r>
              <a:rPr lang="en-US" sz="2400" dirty="0"/>
              <a:t>Not everyone considers themselves “participants”</a:t>
            </a:r>
          </a:p>
          <a:p>
            <a:pPr lvl="1">
              <a:buClr>
                <a:srgbClr val="242492"/>
              </a:buClr>
              <a:buSzPct val="65000"/>
            </a:pPr>
            <a:r>
              <a:rPr lang="en-US" sz="2400" dirty="0"/>
              <a:t>Data is lacking or decisions made not based on data</a:t>
            </a:r>
          </a:p>
          <a:p>
            <a:pPr lvl="1">
              <a:buClr>
                <a:srgbClr val="242492"/>
              </a:buClr>
              <a:buSzPct val="65000"/>
            </a:pPr>
            <a:r>
              <a:rPr lang="en-US" sz="2400" dirty="0"/>
              <a:t>No action items are highlighted </a:t>
            </a:r>
          </a:p>
          <a:p>
            <a:pPr lvl="1">
              <a:buClr>
                <a:srgbClr val="242492"/>
              </a:buClr>
              <a:buSzPct val="65000"/>
            </a:pPr>
            <a:r>
              <a:rPr lang="en-US" sz="2400" dirty="0"/>
              <a:t>No timelines or deadlines</a:t>
            </a:r>
          </a:p>
          <a:p>
            <a:pPr lvl="1">
              <a:buClr>
                <a:srgbClr val="242492"/>
              </a:buClr>
              <a:buSzPct val="65000"/>
            </a:pPr>
            <a:r>
              <a:rPr lang="en-US" sz="2400" dirty="0"/>
              <a:t>No follow-ups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96000" y="533400"/>
            <a:ext cx="2364298" cy="1908544"/>
          </a:xfrm>
          <a:prstGeom prst="rect">
            <a:avLst/>
          </a:prstGeom>
        </p:spPr>
      </p:pic>
    </p:spTree>
    <p:custDataLst>
      <p:tags r:id="rId1"/>
    </p:custDataLst>
    <p:extLst>
      <p:ext uri="{BB962C8B-B14F-4D97-AF65-F5344CB8AC3E}">
        <p14:creationId xmlns:p14="http://schemas.microsoft.com/office/powerpoint/2010/main" val="3790832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4 Resources</a:t>
            </a:r>
          </a:p>
        </p:txBody>
      </p:sp>
      <p:sp>
        <p:nvSpPr>
          <p:cNvPr id="3" name="Content Placeholder 2"/>
          <p:cNvSpPr>
            <a:spLocks noGrp="1"/>
          </p:cNvSpPr>
          <p:nvPr>
            <p:ph idx="1"/>
          </p:nvPr>
        </p:nvSpPr>
        <p:spPr/>
        <p:txBody>
          <a:bodyPr>
            <a:normAutofit fontScale="70000" lnSpcReduction="20000"/>
          </a:bodyPr>
          <a:lstStyle/>
          <a:p>
            <a:pPr marL="393192" indent="-347472">
              <a:lnSpc>
                <a:spcPct val="120000"/>
              </a:lnSpc>
              <a:spcBef>
                <a:spcPts val="0"/>
              </a:spcBef>
            </a:pPr>
            <a:r>
              <a:rPr lang="en-US" sz="2400" b="1" dirty="0">
                <a:cs typeface="Calibri" panose="020F0502020204030204" pitchFamily="34" charset="0"/>
              </a:rPr>
              <a:t>How to Facilitate Your First Meeting </a:t>
            </a:r>
            <a:r>
              <a:rPr lang="en-US" sz="2400" dirty="0">
                <a:cs typeface="Calibri" panose="020F0502020204030204" pitchFamily="34" charset="0"/>
              </a:rPr>
              <a:t>(Video 6:07)</a:t>
            </a:r>
            <a:r>
              <a:rPr lang="en-US" sz="2400" dirty="0">
                <a:cs typeface="Calibri" panose="020F0502020204030204" pitchFamily="34" charset="0"/>
                <a:hlinkClick r:id="rId4"/>
              </a:rPr>
              <a:t> https://www.youtube.com/watch?v=oPZJQ-Mhwq0</a:t>
            </a:r>
            <a:endParaRPr lang="en-US" sz="2400" dirty="0">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Run a Virtual Meeting </a:t>
            </a:r>
            <a:r>
              <a:rPr lang="en-US" sz="2400" dirty="0">
                <a:solidFill>
                  <a:srgbClr val="212529"/>
                </a:solidFill>
                <a:cs typeface="Calibri" panose="020F0502020204030204" pitchFamily="34" charset="0"/>
              </a:rPr>
              <a:t>(Video 5:07) </a:t>
            </a:r>
            <a:r>
              <a:rPr lang="en-US" sz="2400" dirty="0">
                <a:solidFill>
                  <a:srgbClr val="212529"/>
                </a:solidFill>
                <a:cs typeface="Calibri" panose="020F0502020204030204" pitchFamily="34" charset="0"/>
                <a:hlinkClick r:id="rId5"/>
              </a:rPr>
              <a:t>https://www.youtube.com/watch?v=NPVTLroz2Ck</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Ground Rules for Effective Meetings </a:t>
            </a:r>
            <a:r>
              <a:rPr lang="en-US" sz="2400" dirty="0">
                <a:solidFill>
                  <a:srgbClr val="212529"/>
                </a:solidFill>
                <a:cs typeface="Calibri" panose="020F0502020204030204" pitchFamily="34" charset="0"/>
              </a:rPr>
              <a:t>(Video 6:51) </a:t>
            </a:r>
            <a:r>
              <a:rPr lang="en-US" sz="2400" dirty="0">
                <a:solidFill>
                  <a:srgbClr val="212529"/>
                </a:solidFill>
                <a:cs typeface="Calibri" panose="020F0502020204030204" pitchFamily="34" charset="0"/>
                <a:hlinkClick r:id="rId6"/>
              </a:rPr>
              <a:t>https://www.youtube.com/watch?v=Mm5YLxZrdgk</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8 Ground Rules for Great Meetings </a:t>
            </a:r>
            <a:r>
              <a:rPr lang="en-US" sz="2400" dirty="0">
                <a:solidFill>
                  <a:srgbClr val="212529"/>
                </a:solidFill>
                <a:cs typeface="Calibri" panose="020F0502020204030204" pitchFamily="34" charset="0"/>
                <a:hlinkClick r:id="rId7"/>
              </a:rPr>
              <a:t>https://hbr.org/2016/06/8-ground-rules-for-great-meetings</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t>Mind Tools on problem solving, decision making, and practical creativity </a:t>
            </a:r>
            <a:r>
              <a:rPr lang="en-US" sz="2400" u="sng" dirty="0">
                <a:hlinkClick r:id="rId8"/>
              </a:rPr>
              <a:t>http://www.mindtools.com/pages/article/newTMC_00.htm</a:t>
            </a:r>
            <a:endParaRPr lang="en-US" sz="2400" dirty="0"/>
          </a:p>
          <a:p>
            <a:pPr marL="393192" indent="-347472">
              <a:lnSpc>
                <a:spcPct val="120000"/>
              </a:lnSpc>
              <a:spcBef>
                <a:spcPts val="0"/>
              </a:spcBef>
            </a:pPr>
            <a:r>
              <a:rPr lang="en-US" sz="2400" b="1" dirty="0">
                <a:cs typeface="Calibri" panose="020F0502020204030204" pitchFamily="34" charset="0"/>
              </a:rPr>
              <a:t>How To Write Minutes of Meeting Effectively </a:t>
            </a:r>
            <a:r>
              <a:rPr lang="en-US" sz="2400" dirty="0">
                <a:solidFill>
                  <a:srgbClr val="212529"/>
                </a:solidFill>
                <a:cs typeface="Calibri" panose="020F0502020204030204" pitchFamily="34" charset="0"/>
                <a:hlinkClick r:id="rId9"/>
              </a:rPr>
              <a:t>https://www.lifehack.org/804185/meeting-minutes</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Write a Good Board Report </a:t>
            </a:r>
            <a:r>
              <a:rPr lang="en-US" sz="2400" dirty="0">
                <a:cs typeface="Calibri" panose="020F0502020204030204" pitchFamily="34" charset="0"/>
                <a:hlinkClick r:id="rId10"/>
              </a:rPr>
              <a:t>https://blog.joangarry.com/board-report-template/</a:t>
            </a:r>
            <a:endParaRPr lang="en-US" sz="2400" dirty="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71516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 name="Title 1"/>
          <p:cNvSpPr>
            <a:spLocks noGrp="1"/>
          </p:cNvSpPr>
          <p:nvPr>
            <p:ph type="title"/>
          </p:nvPr>
        </p:nvSpPr>
        <p:spPr>
          <a:xfrm>
            <a:off x="708534" y="157857"/>
            <a:ext cx="7978266" cy="908943"/>
          </a:xfrm>
        </p:spPr>
        <p:txBody>
          <a:bodyPr>
            <a:normAutofit/>
          </a:bodyPr>
          <a:lstStyle/>
          <a:p>
            <a:r>
              <a:rPr lang="en-US" dirty="0">
                <a:solidFill>
                  <a:srgbClr val="0070C0"/>
                </a:solidFill>
              </a:rPr>
              <a:t>Family Engagement</a:t>
            </a:r>
            <a:endParaRPr lang="en-US" b="1" spc="300" dirty="0">
              <a:ln w="11430" cmpd="sng">
                <a:solidFill>
                  <a:schemeClr val="accent1">
                    <a:tint val="10000"/>
                  </a:schemeClr>
                </a:solidFill>
                <a:prstDash val="solid"/>
                <a:miter lim="800000"/>
              </a:ln>
              <a:solidFill>
                <a:srgbClr val="0070C0"/>
              </a:solidFill>
            </a:endParaRPr>
          </a:p>
        </p:txBody>
      </p:sp>
      <p:grpSp>
        <p:nvGrpSpPr>
          <p:cNvPr id="11" name="Group 10"/>
          <p:cNvGrpSpPr/>
          <p:nvPr/>
        </p:nvGrpSpPr>
        <p:grpSpPr>
          <a:xfrm>
            <a:off x="299442" y="1219201"/>
            <a:ext cx="8564194" cy="4655312"/>
            <a:chOff x="299442" y="1600200"/>
            <a:chExt cx="8564194" cy="4538094"/>
          </a:xfrm>
        </p:grpSpPr>
        <p:sp>
          <p:nvSpPr>
            <p:cNvPr id="6" name="TextBox 5"/>
            <p:cNvSpPr txBox="1"/>
            <p:nvPr/>
          </p:nvSpPr>
          <p:spPr>
            <a:xfrm>
              <a:off x="1524000" y="1600200"/>
              <a:ext cx="2133600" cy="369332"/>
            </a:xfrm>
            <a:prstGeom prst="rect">
              <a:avLst/>
            </a:prstGeom>
            <a:noFill/>
          </p:spPr>
          <p:txBody>
            <a:bodyPr wrap="square" rtlCol="0">
              <a:spAutoFit/>
            </a:bodyPr>
            <a:lstStyle/>
            <a:p>
              <a:r>
                <a:rPr lang="en-US" dirty="0">
                  <a:solidFill>
                    <a:schemeClr val="tx2"/>
                  </a:solidFill>
                  <a:latin typeface="Tahoma" pitchFamily="34" charset="0"/>
                  <a:ea typeface="Tahoma" pitchFamily="34" charset="0"/>
                  <a:cs typeface="Tahoma" pitchFamily="34" charset="0"/>
                </a:rPr>
                <a:t>Family Perspective</a:t>
              </a:r>
            </a:p>
          </p:txBody>
        </p:sp>
        <p:sp>
          <p:nvSpPr>
            <p:cNvPr id="7" name="TextBox 6"/>
            <p:cNvSpPr txBox="1"/>
            <p:nvPr/>
          </p:nvSpPr>
          <p:spPr>
            <a:xfrm>
              <a:off x="5478179" y="1600200"/>
              <a:ext cx="2743200" cy="369332"/>
            </a:xfrm>
            <a:prstGeom prst="rect">
              <a:avLst/>
            </a:prstGeom>
            <a:noFill/>
          </p:spPr>
          <p:txBody>
            <a:bodyPr wrap="square" rtlCol="0">
              <a:spAutoFit/>
            </a:bodyPr>
            <a:lstStyle/>
            <a:p>
              <a:r>
                <a:rPr lang="en-US" dirty="0">
                  <a:solidFill>
                    <a:schemeClr val="tx2"/>
                  </a:solidFill>
                  <a:latin typeface="Tahoma" pitchFamily="34" charset="0"/>
                  <a:ea typeface="Tahoma" pitchFamily="34" charset="0"/>
                  <a:cs typeface="Tahoma" pitchFamily="34" charset="0"/>
                </a:rPr>
                <a:t>Professional Perspective</a:t>
              </a:r>
            </a:p>
          </p:txBody>
        </p:sp>
        <p:sp>
          <p:nvSpPr>
            <p:cNvPr id="8" name="TextBox 7"/>
            <p:cNvSpPr txBox="1"/>
            <p:nvPr/>
          </p:nvSpPr>
          <p:spPr>
            <a:xfrm>
              <a:off x="299442" y="5184187"/>
              <a:ext cx="4582715" cy="954107"/>
            </a:xfrm>
            <a:prstGeom prst="rect">
              <a:avLst/>
            </a:prstGeom>
            <a:noFill/>
          </p:spPr>
          <p:txBody>
            <a:bodyPr wrap="square" rtlCol="0">
              <a:spAutoFit/>
            </a:bodyPr>
            <a:lstStyle/>
            <a:p>
              <a:pPr algn="ctr"/>
              <a:r>
                <a:rPr lang="en-US" sz="1400" dirty="0">
                  <a:solidFill>
                    <a:schemeClr val="tx2"/>
                  </a:solidFill>
                  <a:latin typeface="Tahoma" pitchFamily="34" charset="0"/>
                  <a:ea typeface="Tahoma" pitchFamily="34" charset="0"/>
                  <a:cs typeface="Tahoma" pitchFamily="34" charset="0"/>
                </a:rPr>
                <a:t>Minnie Pearce-Tate</a:t>
              </a:r>
            </a:p>
            <a:p>
              <a:pPr algn="ctr"/>
              <a:r>
                <a:rPr lang="en-US" sz="1400" dirty="0">
                  <a:solidFill>
                    <a:schemeClr val="tx2"/>
                  </a:solidFill>
                  <a:latin typeface="Tahoma" pitchFamily="34" charset="0"/>
                  <a:ea typeface="Tahoma" pitchFamily="34" charset="0"/>
                  <a:cs typeface="Tahoma" pitchFamily="34" charset="0"/>
                </a:rPr>
                <a:t>Parent Representative &amp; Parent/Community Engagement Consultant</a:t>
              </a:r>
            </a:p>
            <a:p>
              <a:pPr algn="ctr"/>
              <a:r>
                <a:rPr lang="en-US" sz="1400" dirty="0">
                  <a:solidFill>
                    <a:schemeClr val="tx2"/>
                  </a:solidFill>
                  <a:latin typeface="Tahoma" pitchFamily="34" charset="0"/>
                  <a:ea typeface="Tahoma" pitchFamily="34" charset="0"/>
                  <a:cs typeface="Tahoma" pitchFamily="34" charset="0"/>
                </a:rPr>
                <a:t>National Coalition of ESEA Title 1 Parents</a:t>
              </a:r>
            </a:p>
          </p:txBody>
        </p:sp>
        <p:sp>
          <p:nvSpPr>
            <p:cNvPr id="9" name="TextBox 8"/>
            <p:cNvSpPr txBox="1"/>
            <p:nvPr/>
          </p:nvSpPr>
          <p:spPr>
            <a:xfrm>
              <a:off x="4883093" y="5184187"/>
              <a:ext cx="3980543" cy="738664"/>
            </a:xfrm>
            <a:prstGeom prst="rect">
              <a:avLst/>
            </a:prstGeom>
            <a:noFill/>
          </p:spPr>
          <p:txBody>
            <a:bodyPr wrap="square" rtlCol="0">
              <a:spAutoFit/>
            </a:bodyPr>
            <a:lstStyle/>
            <a:p>
              <a:pPr algn="ctr"/>
              <a:r>
                <a:rPr lang="en-US" sz="1400" dirty="0">
                  <a:solidFill>
                    <a:schemeClr val="tx2"/>
                  </a:solidFill>
                  <a:latin typeface="Tahoma" pitchFamily="34" charset="0"/>
                  <a:ea typeface="Tahoma" pitchFamily="34" charset="0"/>
                  <a:cs typeface="Tahoma" pitchFamily="34" charset="0"/>
                </a:rPr>
                <a:t>Ron </a:t>
              </a:r>
              <a:r>
                <a:rPr lang="en-US" sz="1400" dirty="0" err="1">
                  <a:solidFill>
                    <a:schemeClr val="tx2"/>
                  </a:solidFill>
                  <a:latin typeface="Tahoma" pitchFamily="34" charset="0"/>
                  <a:ea typeface="Tahoma" pitchFamily="34" charset="0"/>
                  <a:cs typeface="Tahoma" pitchFamily="34" charset="0"/>
                </a:rPr>
                <a:t>Mirr</a:t>
              </a:r>
              <a:endParaRPr lang="en-US" sz="1400" dirty="0">
                <a:solidFill>
                  <a:schemeClr val="tx2"/>
                </a:solidFill>
                <a:latin typeface="Tahoma" pitchFamily="34" charset="0"/>
                <a:ea typeface="Tahoma" pitchFamily="34" charset="0"/>
                <a:cs typeface="Tahoma" pitchFamily="34" charset="0"/>
              </a:endParaRPr>
            </a:p>
            <a:p>
              <a:pPr algn="ctr"/>
              <a:r>
                <a:rPr lang="en-US" sz="1400" dirty="0">
                  <a:solidFill>
                    <a:schemeClr val="tx2"/>
                  </a:solidFill>
                  <a:latin typeface="Tahoma" pitchFamily="34" charset="0"/>
                  <a:ea typeface="Tahoma" pitchFamily="34" charset="0"/>
                  <a:cs typeface="Tahoma" pitchFamily="34" charset="0"/>
                </a:rPr>
                <a:t>President</a:t>
              </a:r>
            </a:p>
            <a:p>
              <a:pPr algn="ctr"/>
              <a:r>
                <a:rPr lang="en-US" sz="1400" dirty="0">
                  <a:solidFill>
                    <a:schemeClr val="tx2"/>
                  </a:solidFill>
                  <a:latin typeface="Tahoma" pitchFamily="34" charset="0"/>
                  <a:ea typeface="Tahoma" pitchFamily="34" charset="0"/>
                  <a:cs typeface="Tahoma" pitchFamily="34" charset="0"/>
                </a:rPr>
                <a:t>RM Consulting</a:t>
              </a:r>
            </a:p>
          </p:txBody>
        </p:sp>
        <p:sp>
          <p:nvSpPr>
            <p:cNvPr id="3" name="TextBox 2"/>
            <p:cNvSpPr txBox="1"/>
            <p:nvPr/>
          </p:nvSpPr>
          <p:spPr>
            <a:xfrm>
              <a:off x="4727065" y="4814855"/>
              <a:ext cx="4136571" cy="240021"/>
            </a:xfrm>
            <a:prstGeom prst="rect">
              <a:avLst/>
            </a:prstGeom>
            <a:noFill/>
          </p:spPr>
          <p:txBody>
            <a:bodyPr wrap="square" rtlCol="0">
              <a:spAutoFit/>
            </a:bodyPr>
            <a:lstStyle/>
            <a:p>
              <a:r>
                <a:rPr lang="en-US" sz="1000" b="0" i="0" u="sng" dirty="0">
                  <a:solidFill>
                    <a:srgbClr val="0563C1"/>
                  </a:solidFill>
                  <a:effectLst/>
                  <a:latin typeface="Segoe UI" panose="020B0502040204020203" pitchFamily="34" charset="0"/>
                  <a:hlinkClick r:id="rId4"/>
                </a:rPr>
                <a:t>https://youtu.be/ej4AbNV2fTg</a:t>
              </a:r>
              <a:endParaRPr lang="en-US" sz="1000" dirty="0">
                <a:solidFill>
                  <a:schemeClr val="tx2"/>
                </a:solidFill>
              </a:endParaRPr>
            </a:p>
          </p:txBody>
        </p:sp>
        <p:sp>
          <p:nvSpPr>
            <p:cNvPr id="10" name="TextBox 9"/>
            <p:cNvSpPr txBox="1"/>
            <p:nvPr/>
          </p:nvSpPr>
          <p:spPr>
            <a:xfrm>
              <a:off x="524867" y="4814853"/>
              <a:ext cx="4133736" cy="240021"/>
            </a:xfrm>
            <a:prstGeom prst="rect">
              <a:avLst/>
            </a:prstGeom>
            <a:noFill/>
          </p:spPr>
          <p:txBody>
            <a:bodyPr wrap="square" rtlCol="0">
              <a:spAutoFit/>
            </a:bodyPr>
            <a:lstStyle/>
            <a:p>
              <a:r>
                <a:rPr lang="en-US" sz="1000" b="0" i="0" u="sng" dirty="0">
                  <a:solidFill>
                    <a:srgbClr val="0563C1"/>
                  </a:solidFill>
                  <a:effectLst/>
                  <a:latin typeface="Segoe UI" panose="020B0502040204020203" pitchFamily="34" charset="0"/>
                  <a:hlinkClick r:id="rId5"/>
                </a:rPr>
                <a:t>https://youtu.be/w2Ce7U8HeiI</a:t>
              </a:r>
              <a:endParaRPr lang="en-US" sz="1000" dirty="0">
                <a:solidFill>
                  <a:schemeClr val="tx2"/>
                </a:solidFill>
              </a:endParaRPr>
            </a:p>
          </p:txBody>
        </p:sp>
      </p:grpSp>
      <p:sp>
        <p:nvSpPr>
          <p:cNvPr id="13" name="Slide Number Placeholder 12"/>
          <p:cNvSpPr>
            <a:spLocks noGrp="1"/>
          </p:cNvSpPr>
          <p:nvPr>
            <p:ph type="sldNum" sz="quarter" idx="12"/>
          </p:nvPr>
        </p:nvSpPr>
        <p:spPr/>
        <p:txBody>
          <a:bodyPr/>
          <a:lstStyle/>
          <a:p>
            <a:fld id="{2607D70F-4731-47B7-BF1B-F405D07FC07D}" type="slidenum">
              <a:rPr lang="en-US" smtClean="0"/>
              <a:pPr/>
              <a:t>7</a:t>
            </a:fld>
            <a:endParaRPr lang="en-US" dirty="0"/>
          </a:p>
        </p:txBody>
      </p:sp>
      <p:sp>
        <p:nvSpPr>
          <p:cNvPr id="12" name="Footer Placeholder 11"/>
          <p:cNvSpPr>
            <a:spLocks noGrp="1"/>
          </p:cNvSpPr>
          <p:nvPr>
            <p:ph type="ftr" sz="quarter" idx="11"/>
          </p:nvPr>
        </p:nvSpPr>
        <p:spPr/>
        <p:txBody>
          <a:bodyPr/>
          <a:lstStyle/>
          <a:p>
            <a:r>
              <a:rPr lang="en-US"/>
              <a:t>Serving on Groups That Make Decisions</a:t>
            </a:r>
            <a:endParaRPr lang="en-US"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81532" y="1612508"/>
            <a:ext cx="3818533" cy="2906644"/>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727065" y="1598073"/>
            <a:ext cx="3834522" cy="2918815"/>
          </a:xfrm>
          <a:prstGeom prst="rect">
            <a:avLst/>
          </a:prstGeom>
        </p:spPr>
      </p:pic>
    </p:spTree>
    <p:custDataLst>
      <p:tags r:id="rId1"/>
    </p:custDataLst>
    <p:extLst>
      <p:ext uri="{BB962C8B-B14F-4D97-AF65-F5344CB8AC3E}">
        <p14:creationId xmlns:p14="http://schemas.microsoft.com/office/powerpoint/2010/main" val="2679268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4 Resources</a:t>
            </a:r>
          </a:p>
        </p:txBody>
      </p:sp>
      <p:sp>
        <p:nvSpPr>
          <p:cNvPr id="3" name="Content Placeholder 2"/>
          <p:cNvSpPr>
            <a:spLocks noGrp="1"/>
          </p:cNvSpPr>
          <p:nvPr>
            <p:ph idx="1"/>
          </p:nvPr>
        </p:nvSpPr>
        <p:spPr/>
        <p:txBody>
          <a:bodyPr>
            <a:normAutofit fontScale="55000" lnSpcReduction="20000"/>
          </a:bodyPr>
          <a:lstStyle/>
          <a:p>
            <a:pPr marL="393192" indent="-347472">
              <a:lnSpc>
                <a:spcPct val="120000"/>
              </a:lnSpc>
              <a:spcBef>
                <a:spcPts val="0"/>
              </a:spcBef>
            </a:pPr>
            <a:r>
              <a:rPr lang="en-US" sz="2400" b="1" kern="1800" dirty="0">
                <a:latin typeface="Calibri" panose="020F0502020204030204" pitchFamily="34" charset="0"/>
                <a:ea typeface="Times New Roman" panose="02020603050405020304" pitchFamily="18" charset="0"/>
                <a:cs typeface="Calibri" panose="020F0502020204030204" pitchFamily="34" charset="0"/>
              </a:rPr>
              <a:t>Four Major Causes for Zoom Fatigue &amp; Their Solutions </a:t>
            </a:r>
            <a:r>
              <a:rPr lang="en-US" sz="2400" u="sng" spc="-15" dirty="0">
                <a:solidFill>
                  <a:srgbClr val="737373"/>
                </a:solidFill>
                <a:latin typeface="Calibri" panose="020F0502020204030204" pitchFamily="34" charset="0"/>
                <a:ea typeface="Times New Roman" panose="02020603050405020304" pitchFamily="18" charset="0"/>
                <a:cs typeface="Calibri" panose="020F0502020204030204" pitchFamily="34" charset="0"/>
                <a:hlinkClick r:id="rId4"/>
              </a:rPr>
              <a:t>https://www.forbes.com/sites/francesbridges/2021/03/30/stanford-researchers-identify-four-major-causes-for-zoom-fatigue-and-their-solutions/?sh=3b98d07157d7</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Wisconsin’s Open Meetings Law </a:t>
            </a:r>
            <a:r>
              <a:rPr lang="en-US" sz="2400" dirty="0">
                <a:latin typeface="Calibri" panose="020F0502020204030204" pitchFamily="34" charset="0"/>
                <a:cs typeface="Calibri" panose="020F0502020204030204" pitchFamily="34" charset="0"/>
                <a:hlinkClick r:id="rId5"/>
              </a:rPr>
              <a:t>https://www.doj.state.wi.us/sites/default/files/office-open-government/Resources/OML-GUIDE.pdf</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Nonprofit Bylaws </a:t>
            </a:r>
            <a:r>
              <a:rPr lang="en-US" sz="2400" dirty="0">
                <a:latin typeface="Calibri" panose="020F0502020204030204" pitchFamily="34" charset="0"/>
                <a:cs typeface="Calibri" panose="020F0502020204030204" pitchFamily="34" charset="0"/>
              </a:rPr>
              <a:t>(Templates) </a:t>
            </a:r>
            <a:r>
              <a:rPr lang="en-US" sz="2400" dirty="0">
                <a:latin typeface="Calibri" panose="020F0502020204030204" pitchFamily="34" charset="0"/>
                <a:cs typeface="Calibri" panose="020F0502020204030204" pitchFamily="34" charset="0"/>
                <a:hlinkClick r:id="rId6"/>
              </a:rPr>
              <a:t>https://form1023.org/how-to-draft-nonprofit-bylaws-with-examples</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Why You Should Put Policies &amp; Procedures in Writing </a:t>
            </a:r>
            <a:r>
              <a:rPr lang="en-US" sz="2400" u="sng" dirty="0">
                <a:latin typeface="Calibri" panose="020F0502020204030204" pitchFamily="34" charset="0"/>
                <a:cs typeface="Calibri" panose="020F0502020204030204" pitchFamily="34" charset="0"/>
                <a:hlinkClick r:id="rId7"/>
              </a:rPr>
              <a:t>https://www.mml.org/pdf/resources/publications/ebooks/GLV_Hamdbook_by_chapter/CH%2013%20Importance%20of%20Written%20Policies%20and%20Procedures%20x.pdf</a:t>
            </a:r>
            <a:endParaRPr lang="en-US" sz="24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Policies and Procedures </a:t>
            </a:r>
            <a:r>
              <a:rPr lang="en-US" sz="2400" u="sng" dirty="0">
                <a:latin typeface="Calibri" panose="020F0502020204030204" pitchFamily="34" charset="0"/>
                <a:cs typeface="Calibri" panose="020F0502020204030204" pitchFamily="34" charset="0"/>
                <a:hlinkClick r:id="rId8"/>
              </a:rPr>
              <a:t>http://www.mycommittee.com/BestPractice/Committees/Policiesandprocedures/tabid/248/Default.aspx</a:t>
            </a:r>
            <a:endParaRPr lang="en-US" sz="24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Policies &amp; Procedures Handbook (</a:t>
            </a:r>
            <a:r>
              <a:rPr lang="en-US" sz="2400" b="1" dirty="0" err="1">
                <a:latin typeface="Calibri" panose="020F0502020204030204" pitchFamily="34" charset="0"/>
                <a:cs typeface="Calibri" panose="020F0502020204030204" pitchFamily="34" charset="0"/>
              </a:rPr>
              <a:t>Americorps</a:t>
            </a:r>
            <a:r>
              <a:rPr lang="en-US" sz="2400" b="1" dirty="0">
                <a:latin typeface="Calibri" panose="020F0502020204030204" pitchFamily="34" charset="0"/>
                <a:cs typeface="Calibri" panose="020F0502020204030204" pitchFamily="34" charset="0"/>
              </a:rPr>
              <a:t> Sample) </a:t>
            </a:r>
            <a:r>
              <a:rPr lang="en-US" sz="2400" dirty="0">
                <a:latin typeface="Calibri" panose="020F0502020204030204" pitchFamily="34" charset="0"/>
                <a:cs typeface="Calibri" panose="020F0502020204030204" pitchFamily="34" charset="0"/>
                <a:hlinkClick r:id="rId9"/>
              </a:rPr>
              <a:t>https://www.americorps.gov/sites/default/files/document/Member%20Handbook-2021_10.28.21_1.pdf</a:t>
            </a:r>
            <a:r>
              <a:rPr lang="en-US" sz="2400" dirty="0">
                <a:latin typeface="Calibri" panose="020F0502020204030204" pitchFamily="34" charset="0"/>
                <a:cs typeface="Calibri" panose="020F0502020204030204" pitchFamily="34" charset="0"/>
              </a:rPr>
              <a:t> </a:t>
            </a: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Mind Tools </a:t>
            </a:r>
            <a:r>
              <a:rPr lang="en-US" sz="2400" dirty="0">
                <a:latin typeface="Calibri" panose="020F0502020204030204" pitchFamily="34" charset="0"/>
                <a:cs typeface="Calibri" panose="020F0502020204030204" pitchFamily="34" charset="0"/>
                <a:hlinkClick r:id="rId10"/>
              </a:rPr>
              <a:t>h</a:t>
            </a:r>
            <a:r>
              <a:rPr lang="en-US" sz="2400" u="sng" dirty="0">
                <a:latin typeface="Calibri" panose="020F0502020204030204" pitchFamily="34" charset="0"/>
                <a:cs typeface="Calibri" panose="020F0502020204030204" pitchFamily="34" charset="0"/>
                <a:hlinkClick r:id="rId10"/>
              </a:rPr>
              <a:t>ttp://www.mindtools.com/pages/article/newTMC_00.htm</a:t>
            </a:r>
            <a:endParaRPr lang="en-US" sz="2400" u="sng"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939538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6637468" cy="1290171"/>
          </a:xfrm>
        </p:spPr>
        <p:txBody>
          <a:bodyPr>
            <a:normAutofit/>
          </a:bodyPr>
          <a:lstStyle/>
          <a:p>
            <a:r>
              <a:rPr lang="en-US" dirty="0"/>
              <a:t>Section 5: </a:t>
            </a:r>
            <a:br>
              <a:rPr lang="en-US" dirty="0"/>
            </a:br>
            <a:r>
              <a:rPr lang="en-US" dirty="0"/>
              <a:t>Tips &amp; Strategies for Groups</a:t>
            </a:r>
          </a:p>
        </p:txBody>
      </p:sp>
      <p:sp>
        <p:nvSpPr>
          <p:cNvPr id="3" name="Text Placeholder 2"/>
          <p:cNvSpPr>
            <a:spLocks noGrp="1"/>
          </p:cNvSpPr>
          <p:nvPr>
            <p:ph type="body" idx="1"/>
          </p:nvPr>
        </p:nvSpPr>
        <p:spPr/>
        <p:txBody>
          <a:bodyPr/>
          <a:lstStyle/>
          <a:p>
            <a:r>
              <a:rPr lang="en-US" dirty="0"/>
              <a:t>What makes effective meetings?</a:t>
            </a:r>
          </a:p>
          <a:p>
            <a:r>
              <a:rPr lang="en-US" dirty="0"/>
              <a:t>What improves group dynamics?</a:t>
            </a:r>
          </a:p>
          <a:p>
            <a:r>
              <a:rPr lang="en-US" dirty="0"/>
              <a:t>What is two-way communication?</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4885056" y="4191000"/>
            <a:ext cx="2834420" cy="1679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374052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Effective Meetings</a:t>
            </a:r>
          </a:p>
        </p:txBody>
      </p:sp>
      <p:sp>
        <p:nvSpPr>
          <p:cNvPr id="3" name="Content Placeholder 2"/>
          <p:cNvSpPr>
            <a:spLocks noGrp="1"/>
          </p:cNvSpPr>
          <p:nvPr>
            <p:ph idx="1"/>
          </p:nvPr>
        </p:nvSpPr>
        <p:spPr>
          <a:xfrm>
            <a:off x="4367048" y="1676400"/>
            <a:ext cx="3710151" cy="4156229"/>
          </a:xfrm>
        </p:spPr>
        <p:txBody>
          <a:bodyPr>
            <a:normAutofit fontScale="92500" lnSpcReduction="10000"/>
          </a:bodyPr>
          <a:lstStyle/>
          <a:p>
            <a:pPr>
              <a:buClr>
                <a:srgbClr val="8A8AD8"/>
              </a:buClr>
              <a:buSzPct val="65000"/>
            </a:pPr>
            <a:r>
              <a:rPr lang="en-US" dirty="0"/>
              <a:t>Be prepared as a group</a:t>
            </a:r>
          </a:p>
          <a:p>
            <a:pPr>
              <a:buClr>
                <a:srgbClr val="8A8AD8"/>
              </a:buClr>
              <a:buSzPct val="65000"/>
            </a:pPr>
            <a:r>
              <a:rPr lang="en-US" dirty="0"/>
              <a:t>Start and end on time</a:t>
            </a:r>
          </a:p>
          <a:p>
            <a:pPr>
              <a:buClr>
                <a:srgbClr val="8A8AD8"/>
              </a:buClr>
              <a:buSzPct val="65000"/>
            </a:pPr>
            <a:r>
              <a:rPr lang="en-US" dirty="0"/>
              <a:t>Have the information needed to make decisions</a:t>
            </a:r>
          </a:p>
          <a:p>
            <a:pPr>
              <a:buClr>
                <a:srgbClr val="8A8AD8"/>
              </a:buClr>
              <a:buSzPct val="65000"/>
            </a:pPr>
            <a:r>
              <a:rPr lang="en-US" dirty="0"/>
              <a:t>Make sure you are not missing someone who is critical to the discussion</a:t>
            </a:r>
          </a:p>
          <a:p>
            <a:pPr>
              <a:buClr>
                <a:srgbClr val="8A8AD8"/>
              </a:buClr>
              <a:buSzPct val="65000"/>
            </a:pPr>
            <a:r>
              <a:rPr lang="en-US" dirty="0"/>
              <a:t>Follow a meeting agenda</a:t>
            </a:r>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14400" y="1600199"/>
            <a:ext cx="3452649" cy="4336493"/>
          </a:xfrm>
          <a:prstGeom prst="rect">
            <a:avLst/>
          </a:prstGeom>
        </p:spPr>
      </p:pic>
    </p:spTree>
    <p:custDataLst>
      <p:tags r:id="rId1"/>
    </p:custDataLst>
    <p:extLst>
      <p:ext uri="{BB962C8B-B14F-4D97-AF65-F5344CB8AC3E}">
        <p14:creationId xmlns:p14="http://schemas.microsoft.com/office/powerpoint/2010/main" val="358681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16" y="533400"/>
            <a:ext cx="7024744" cy="1143000"/>
          </a:xfrm>
        </p:spPr>
        <p:txBody>
          <a:bodyPr>
            <a:noAutofit/>
          </a:bodyPr>
          <a:lstStyle/>
          <a:p>
            <a:r>
              <a:rPr lang="en-US" dirty="0"/>
              <a:t>Improve </a:t>
            </a:r>
            <a:br>
              <a:rPr lang="en-US" dirty="0"/>
            </a:br>
            <a:r>
              <a:rPr lang="en-US" dirty="0"/>
              <a:t>Group Dynamics</a:t>
            </a:r>
          </a:p>
        </p:txBody>
      </p:sp>
      <p:sp>
        <p:nvSpPr>
          <p:cNvPr id="3" name="Content Placeholder 2"/>
          <p:cNvSpPr>
            <a:spLocks noGrp="1"/>
          </p:cNvSpPr>
          <p:nvPr>
            <p:ph idx="1"/>
          </p:nvPr>
        </p:nvSpPr>
        <p:spPr>
          <a:xfrm>
            <a:off x="1043492" y="2133600"/>
            <a:ext cx="7033708" cy="3699029"/>
          </a:xfrm>
        </p:spPr>
        <p:txBody>
          <a:bodyPr>
            <a:normAutofit/>
          </a:bodyPr>
          <a:lstStyle/>
          <a:p>
            <a:pPr marL="0" lvl="0" indent="0" defTabSz="940460">
              <a:spcBef>
                <a:spcPts val="0"/>
              </a:spcBef>
              <a:buNone/>
              <a:defRPr/>
            </a:pPr>
            <a:r>
              <a:rPr lang="en-US" dirty="0">
                <a:ea typeface="Tahoma" pitchFamily="34" charset="0"/>
                <a:cs typeface="Tahoma" pitchFamily="34" charset="0"/>
              </a:rPr>
              <a:t>Internal group strategies can include:</a:t>
            </a:r>
          </a:p>
          <a:p>
            <a:pPr lvl="1" defTabSz="940460">
              <a:spcBef>
                <a:spcPts val="0"/>
              </a:spcBef>
              <a:buClr>
                <a:schemeClr val="accent1">
                  <a:lumMod val="60000"/>
                  <a:lumOff val="40000"/>
                </a:schemeClr>
              </a:buClr>
              <a:defRPr/>
            </a:pPr>
            <a:r>
              <a:rPr lang="en-US" dirty="0">
                <a:ea typeface="Tahoma" pitchFamily="34" charset="0"/>
                <a:cs typeface="Tahoma" pitchFamily="34" charset="0"/>
              </a:rPr>
              <a:t>Have members get to know one another</a:t>
            </a:r>
          </a:p>
          <a:p>
            <a:pPr lvl="2" defTabSz="940460">
              <a:spcBef>
                <a:spcPts val="0"/>
              </a:spcBef>
              <a:buClr>
                <a:schemeClr val="accent1">
                  <a:lumMod val="60000"/>
                  <a:lumOff val="40000"/>
                </a:schemeClr>
              </a:buClr>
              <a:defRPr/>
            </a:pPr>
            <a:r>
              <a:rPr lang="en-US" dirty="0">
                <a:ea typeface="Tahoma" pitchFamily="34" charset="0"/>
                <a:cs typeface="Tahoma" pitchFamily="34" charset="0"/>
              </a:rPr>
              <a:t>Share experiences &amp; opportunities </a:t>
            </a:r>
          </a:p>
          <a:p>
            <a:pPr lvl="2" defTabSz="940460">
              <a:spcBef>
                <a:spcPts val="0"/>
              </a:spcBef>
              <a:buClr>
                <a:schemeClr val="accent1">
                  <a:lumMod val="60000"/>
                  <a:lumOff val="40000"/>
                </a:schemeClr>
              </a:buClr>
              <a:defRPr/>
            </a:pPr>
            <a:r>
              <a:rPr lang="en-US" dirty="0">
                <a:ea typeface="Tahoma" pitchFamily="34" charset="0"/>
                <a:cs typeface="Tahoma" pitchFamily="34" charset="0"/>
              </a:rPr>
              <a:t>Use “ice breakers” </a:t>
            </a:r>
          </a:p>
          <a:p>
            <a:pPr lvl="2" defTabSz="940460">
              <a:spcBef>
                <a:spcPts val="0"/>
              </a:spcBef>
              <a:buClr>
                <a:schemeClr val="accent1">
                  <a:lumMod val="60000"/>
                  <a:lumOff val="40000"/>
                </a:schemeClr>
              </a:buClr>
              <a:defRPr/>
            </a:pPr>
            <a:r>
              <a:rPr lang="en-US" dirty="0">
                <a:ea typeface="Tahoma" pitchFamily="34" charset="0"/>
                <a:cs typeface="Tahoma" pitchFamily="34" charset="0"/>
              </a:rPr>
              <a:t>Allow time for cultural connections </a:t>
            </a:r>
          </a:p>
          <a:p>
            <a:pPr lvl="1" defTabSz="940460">
              <a:spcBef>
                <a:spcPts val="0"/>
              </a:spcBef>
              <a:buClr>
                <a:schemeClr val="accent1">
                  <a:lumMod val="60000"/>
                  <a:lumOff val="40000"/>
                </a:schemeClr>
              </a:buClr>
              <a:defRPr/>
            </a:pPr>
            <a:r>
              <a:rPr lang="en-US" dirty="0">
                <a:ea typeface="Tahoma" pitchFamily="34" charset="0"/>
                <a:cs typeface="Tahoma" pitchFamily="34" charset="0"/>
              </a:rPr>
              <a:t>An orientation for new members </a:t>
            </a:r>
          </a:p>
          <a:p>
            <a:pPr lvl="1" defTabSz="940460">
              <a:spcBef>
                <a:spcPts val="0"/>
              </a:spcBef>
              <a:buClr>
                <a:schemeClr val="accent1">
                  <a:lumMod val="60000"/>
                  <a:lumOff val="40000"/>
                </a:schemeClr>
              </a:buClr>
              <a:defRPr/>
            </a:pPr>
            <a:r>
              <a:rPr lang="en-US" dirty="0">
                <a:ea typeface="Tahoma" pitchFamily="34" charset="0"/>
                <a:cs typeface="Tahoma" pitchFamily="34" charset="0"/>
              </a:rPr>
              <a:t>A refresher for all current members</a:t>
            </a:r>
          </a:p>
          <a:p>
            <a:pPr lvl="1" defTabSz="940460">
              <a:spcBef>
                <a:spcPts val="0"/>
              </a:spcBef>
              <a:buClr>
                <a:schemeClr val="accent1">
                  <a:lumMod val="60000"/>
                  <a:lumOff val="40000"/>
                </a:schemeClr>
              </a:buClr>
              <a:defRPr/>
            </a:pPr>
            <a:r>
              <a:rPr lang="en-US" dirty="0">
                <a:ea typeface="Tahoma" pitchFamily="34" charset="0"/>
                <a:cs typeface="Tahoma" pitchFamily="34" charset="0"/>
              </a:rPr>
              <a:t>Provide training &amp; mentorship  </a:t>
            </a:r>
          </a:p>
          <a:p>
            <a:pPr lvl="1" defTabSz="940460">
              <a:spcBef>
                <a:spcPts val="0"/>
              </a:spcBef>
              <a:buClr>
                <a:schemeClr val="accent1">
                  <a:lumMod val="60000"/>
                  <a:lumOff val="40000"/>
                </a:schemeClr>
              </a:buClr>
              <a:defRPr/>
            </a:pPr>
            <a:r>
              <a:rPr lang="en-US" dirty="0">
                <a:ea typeface="Tahoma" pitchFamily="34" charset="0"/>
                <a:cs typeface="Tahoma" pitchFamily="34" charset="0"/>
              </a:rPr>
              <a:t>Give group’s background information &amp; history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1267" name="Picture 3" descr="C:\Users\ebraunel\AppData\Local\Microsoft\Windows\Temporary Internet Files\Content.IE5\3BF1DW64\Business-Integrity[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00800" y="533400"/>
            <a:ext cx="2133600" cy="14807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4929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002" y="990600"/>
            <a:ext cx="3432306" cy="4343400"/>
          </a:xfrm>
          <a:solidFill>
            <a:srgbClr val="FFFFFF">
              <a:alpha val="67843"/>
            </a:srgbClr>
          </a:solidFill>
        </p:spPr>
        <p:txBody>
          <a:bodyPr>
            <a:normAutofit/>
          </a:bodyPr>
          <a:lstStyle/>
          <a:p>
            <a:pPr marL="68580" indent="0">
              <a:spcBef>
                <a:spcPts val="0"/>
              </a:spcBef>
              <a:buNone/>
            </a:pPr>
            <a:r>
              <a:rPr lang="en-US" sz="3600" dirty="0"/>
              <a:t>Alone we can do so little; </a:t>
            </a:r>
          </a:p>
          <a:p>
            <a:pPr marL="68580" indent="0">
              <a:spcBef>
                <a:spcPts val="0"/>
              </a:spcBef>
              <a:buNone/>
            </a:pPr>
            <a:r>
              <a:rPr lang="en-US" sz="3600" dirty="0"/>
              <a:t>together we can do so much.</a:t>
            </a:r>
          </a:p>
          <a:p>
            <a:pPr marL="68580" indent="0" algn="r">
              <a:buNone/>
            </a:pPr>
            <a:r>
              <a:rPr lang="en-US" sz="2800" dirty="0"/>
              <a:t>-Helen Keller</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38200" y="685800"/>
            <a:ext cx="3777248" cy="5486400"/>
          </a:xfrm>
          <a:prstGeom prst="rect">
            <a:avLst/>
          </a:prstGeom>
        </p:spPr>
      </p:pic>
    </p:spTree>
    <p:custDataLst>
      <p:tags r:id="rId1"/>
    </p:custDataLst>
    <p:extLst>
      <p:ext uri="{BB962C8B-B14F-4D97-AF65-F5344CB8AC3E}">
        <p14:creationId xmlns:p14="http://schemas.microsoft.com/office/powerpoint/2010/main" val="3126449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5433510" cy="1219200"/>
          </a:xfrm>
        </p:spPr>
        <p:txBody>
          <a:bodyPr>
            <a:normAutofit/>
          </a:bodyPr>
          <a:lstStyle/>
          <a:p>
            <a:r>
              <a:rPr lang="en-US" dirty="0"/>
              <a:t>Two-Way</a:t>
            </a:r>
            <a:br>
              <a:rPr lang="en-US" dirty="0"/>
            </a:br>
            <a:r>
              <a:rPr lang="en-US" dirty="0"/>
              <a:t>Communication</a:t>
            </a:r>
          </a:p>
        </p:txBody>
      </p:sp>
      <p:sp>
        <p:nvSpPr>
          <p:cNvPr id="3" name="Content Placeholder 2"/>
          <p:cNvSpPr>
            <a:spLocks noGrp="1"/>
          </p:cNvSpPr>
          <p:nvPr>
            <p:ph idx="1"/>
          </p:nvPr>
        </p:nvSpPr>
        <p:spPr>
          <a:xfrm>
            <a:off x="1219200" y="2398643"/>
            <a:ext cx="5791200" cy="3433985"/>
          </a:xfrm>
        </p:spPr>
        <p:txBody>
          <a:bodyPr>
            <a:normAutofit/>
          </a:bodyPr>
          <a:lstStyle/>
          <a:p>
            <a:pPr marL="0" lvl="0" indent="0" defTabSz="940460">
              <a:spcBef>
                <a:spcPts val="0"/>
              </a:spcBef>
              <a:buNone/>
              <a:defRPr/>
            </a:pPr>
            <a:r>
              <a:rPr lang="en-US" dirty="0">
                <a:ea typeface="Tahoma" pitchFamily="34" charset="0"/>
                <a:cs typeface="Tahoma" pitchFamily="34" charset="0"/>
              </a:rPr>
              <a:t>External strategies can include:</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Family surveys </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Family centers in the community or school </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Town meetings </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Public listening sessions </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‘Breakfast with the Principal or Policymaker’</a:t>
            </a:r>
          </a:p>
          <a:p>
            <a:pPr marL="68580" lvl="0" indent="0" defTabSz="940460">
              <a:spcBef>
                <a:spcPts val="0"/>
              </a:spcBef>
              <a:buClr>
                <a:schemeClr val="accent1">
                  <a:lumMod val="60000"/>
                  <a:lumOff val="40000"/>
                </a:schemeClr>
              </a:buClr>
              <a:buNone/>
              <a:defRPr/>
            </a:pPr>
            <a:endParaRPr lang="en-US" sz="2200" dirty="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3315" name="Picture 3" descr="C:\Users\ebraunel\AppData\Local\Microsoft\Windows\Temporary Internet Files\Content.IE5\F1O9RA9T\517c40187a369b19742c2231623b9f71[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72200" y="685800"/>
            <a:ext cx="2129481" cy="17128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4532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78" y="1143000"/>
            <a:ext cx="2537910" cy="1295400"/>
          </a:xfrm>
        </p:spPr>
        <p:txBody>
          <a:bodyPr>
            <a:normAutofit/>
          </a:bodyPr>
          <a:lstStyle/>
          <a:p>
            <a:pPr algn="ctr"/>
            <a:r>
              <a:rPr lang="en-US" dirty="0">
                <a:solidFill>
                  <a:schemeClr val="tx2"/>
                </a:solidFill>
              </a:rPr>
              <a:t>What is culture?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57600" y="762000"/>
            <a:ext cx="4557329" cy="4727575"/>
          </a:xfrm>
          <a:ln>
            <a:solidFill>
              <a:schemeClr val="bg1">
                <a:lumMod val="65000"/>
              </a:schemeClr>
            </a:solidFill>
          </a:ln>
        </p:spPr>
      </p:pic>
      <p:sp>
        <p:nvSpPr>
          <p:cNvPr id="6" name="TextBox 5"/>
          <p:cNvSpPr txBox="1"/>
          <p:nvPr/>
        </p:nvSpPr>
        <p:spPr>
          <a:xfrm>
            <a:off x="5181600" y="5486400"/>
            <a:ext cx="1676400" cy="246221"/>
          </a:xfrm>
          <a:prstGeom prst="rect">
            <a:avLst/>
          </a:prstGeom>
          <a:noFill/>
        </p:spPr>
        <p:txBody>
          <a:bodyPr wrap="square" rtlCol="0">
            <a:spAutoFit/>
          </a:bodyPr>
          <a:lstStyle/>
          <a:p>
            <a:r>
              <a:rPr lang="en-US" sz="1000" dirty="0">
                <a:solidFill>
                  <a:schemeClr val="tx2"/>
                </a:solidFill>
              </a:rPr>
              <a:t>Equity Alliance at ASU</a:t>
            </a:r>
          </a:p>
        </p:txBody>
      </p:sp>
      <p:sp>
        <p:nvSpPr>
          <p:cNvPr id="3" name="TextBox 2"/>
          <p:cNvSpPr txBox="1"/>
          <p:nvPr/>
        </p:nvSpPr>
        <p:spPr>
          <a:xfrm>
            <a:off x="880533" y="3178076"/>
            <a:ext cx="2438400" cy="2308324"/>
          </a:xfrm>
          <a:prstGeom prst="rect">
            <a:avLst/>
          </a:prstGeom>
          <a:noFill/>
        </p:spPr>
        <p:txBody>
          <a:bodyPr wrap="square" rtlCol="0">
            <a:spAutoFit/>
          </a:bodyPr>
          <a:lstStyle/>
          <a:p>
            <a:pPr algn="ctr"/>
            <a:r>
              <a:rPr lang="en-US" sz="3600" dirty="0">
                <a:solidFill>
                  <a:schemeClr val="tx2"/>
                </a:solidFill>
              </a:rPr>
              <a:t>A way of life by a group of people</a:t>
            </a:r>
            <a:endParaRPr lang="en-US" sz="3600" dirty="0"/>
          </a:p>
        </p:txBody>
      </p:sp>
    </p:spTree>
    <p:custDataLst>
      <p:tags r:id="rId1"/>
    </p:custDataLst>
    <p:extLst>
      <p:ext uri="{BB962C8B-B14F-4D97-AF65-F5344CB8AC3E}">
        <p14:creationId xmlns:p14="http://schemas.microsoft.com/office/powerpoint/2010/main" val="31013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90600"/>
          </a:xfrm>
        </p:spPr>
        <p:txBody>
          <a:bodyPr>
            <a:normAutofit fontScale="90000"/>
          </a:bodyPr>
          <a:lstStyle/>
          <a:p>
            <a:r>
              <a:rPr lang="en-US" dirty="0"/>
              <a:t>Culturally Responsive Family Engagement</a:t>
            </a:r>
          </a:p>
        </p:txBody>
      </p:sp>
      <p:sp>
        <p:nvSpPr>
          <p:cNvPr id="3" name="Content Placeholder 2"/>
          <p:cNvSpPr>
            <a:spLocks noGrp="1"/>
          </p:cNvSpPr>
          <p:nvPr>
            <p:ph idx="1"/>
          </p:nvPr>
        </p:nvSpPr>
        <p:spPr/>
        <p:txBody>
          <a:bodyPr>
            <a:normAutofit fontScale="92500"/>
          </a:bodyPr>
          <a:lstStyle/>
          <a:p>
            <a:pPr>
              <a:lnSpc>
                <a:spcPct val="150000"/>
              </a:lnSpc>
            </a:pPr>
            <a:r>
              <a:rPr lang="en-US" dirty="0"/>
              <a:t>Latino Learning Modules “What is Culture?”</a:t>
            </a:r>
          </a:p>
          <a:p>
            <a:pPr>
              <a:lnSpc>
                <a:spcPct val="150000"/>
              </a:lnSpc>
              <a:buNone/>
            </a:pPr>
            <a:endParaRPr lang="en-US" dirty="0"/>
          </a:p>
          <a:p>
            <a:pPr>
              <a:lnSpc>
                <a:spcPct val="150000"/>
              </a:lnSpc>
              <a:buNone/>
            </a:pPr>
            <a:endParaRPr lang="en-US" dirty="0"/>
          </a:p>
          <a:p>
            <a:pPr>
              <a:lnSpc>
                <a:spcPct val="150000"/>
              </a:lnSpc>
              <a:buNone/>
            </a:pPr>
            <a:endParaRPr lang="en-US" dirty="0">
              <a:hlinkClick r:id="rId4"/>
            </a:endParaRPr>
          </a:p>
          <a:p>
            <a:pPr>
              <a:lnSpc>
                <a:spcPct val="150000"/>
              </a:lnSpc>
              <a:buNone/>
            </a:pPr>
            <a:endParaRPr lang="en-US" dirty="0">
              <a:hlinkClick r:id="rId4"/>
            </a:endParaRPr>
          </a:p>
          <a:p>
            <a:pPr>
              <a:lnSpc>
                <a:spcPct val="150000"/>
              </a:lnSpc>
              <a:buNone/>
            </a:pPr>
            <a:endParaRPr lang="en-US" dirty="0">
              <a:hlinkClick r:id="" action="ppaction://noaction"/>
            </a:endParaRPr>
          </a:p>
          <a:p>
            <a:pPr>
              <a:lnSpc>
                <a:spcPct val="150000"/>
              </a:lnSpc>
              <a:buNone/>
            </a:pPr>
            <a:r>
              <a:rPr lang="en-US" dirty="0">
                <a:hlinkClick r:id="" action="ppaction://noaction"/>
              </a:rPr>
              <a:t>https</a:t>
            </a:r>
            <a:r>
              <a:rPr lang="en-US" dirty="0">
                <a:hlinkClick r:id="rId4"/>
              </a:rPr>
              <a:t>://www.youtube.com/watch?v=15jdTQIr7j4</a:t>
            </a:r>
            <a:r>
              <a:rPr lang="en-US" dirty="0"/>
              <a:t> </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99" y="2488253"/>
            <a:ext cx="5191125" cy="2562392"/>
          </a:xfrm>
          <a:prstGeom prst="rect">
            <a:avLst/>
          </a:prstGeom>
        </p:spPr>
      </p:pic>
    </p:spTree>
    <p:custDataLst>
      <p:tags r:id="rId1"/>
    </p:custDataLst>
    <p:extLst>
      <p:ext uri="{BB962C8B-B14F-4D97-AF65-F5344CB8AC3E}">
        <p14:creationId xmlns:p14="http://schemas.microsoft.com/office/powerpoint/2010/main" val="387395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90600"/>
          </a:xfrm>
        </p:spPr>
        <p:txBody>
          <a:bodyPr>
            <a:normAutofit fontScale="90000"/>
          </a:bodyPr>
          <a:lstStyle/>
          <a:p>
            <a:r>
              <a:rPr lang="en-US" dirty="0"/>
              <a:t>Cultural Competency &amp; </a:t>
            </a:r>
            <a:br>
              <a:rPr lang="en-US" dirty="0"/>
            </a:br>
            <a:r>
              <a:rPr lang="en-US" dirty="0"/>
              <a:t>Cultural Humility</a:t>
            </a:r>
          </a:p>
        </p:txBody>
      </p:sp>
      <p:sp>
        <p:nvSpPr>
          <p:cNvPr id="3" name="Content Placeholder 2"/>
          <p:cNvSpPr>
            <a:spLocks noGrp="1"/>
          </p:cNvSpPr>
          <p:nvPr>
            <p:ph idx="1"/>
          </p:nvPr>
        </p:nvSpPr>
        <p:spPr>
          <a:xfrm>
            <a:off x="914400" y="1676400"/>
            <a:ext cx="7315200" cy="4114800"/>
          </a:xfrm>
        </p:spPr>
        <p:txBody>
          <a:bodyPr numCol="2" spcCol="274320">
            <a:normAutofit/>
          </a:bodyPr>
          <a:lstStyle/>
          <a:p>
            <a:pPr marL="68580" indent="0">
              <a:buNone/>
            </a:pPr>
            <a:r>
              <a:rPr lang="en-US" b="1" dirty="0"/>
              <a:t>Cultural Competency </a:t>
            </a:r>
            <a:r>
              <a:rPr lang="en-US" dirty="0"/>
              <a:t>can include:</a:t>
            </a:r>
          </a:p>
          <a:p>
            <a:pPr marL="677863" indent="-271463"/>
            <a:r>
              <a:rPr lang="en-US" dirty="0"/>
              <a:t>mandates</a:t>
            </a:r>
          </a:p>
          <a:p>
            <a:pPr marL="677863" indent="-271463"/>
            <a:r>
              <a:rPr lang="en-US" dirty="0"/>
              <a:t>laws</a:t>
            </a:r>
          </a:p>
          <a:p>
            <a:pPr marL="677863" indent="-271463"/>
            <a:r>
              <a:rPr lang="en-US" dirty="0"/>
              <a:t>rules</a:t>
            </a:r>
          </a:p>
          <a:p>
            <a:pPr marL="677863" indent="-271463"/>
            <a:r>
              <a:rPr lang="en-US" dirty="0"/>
              <a:t>policies</a:t>
            </a:r>
          </a:p>
          <a:p>
            <a:pPr marL="677863" indent="-271463"/>
            <a:r>
              <a:rPr lang="en-US" dirty="0"/>
              <a:t>standards</a:t>
            </a:r>
          </a:p>
          <a:p>
            <a:pPr marL="677863" indent="-271463"/>
            <a:r>
              <a:rPr lang="en-US" dirty="0"/>
              <a:t>practices</a:t>
            </a:r>
          </a:p>
          <a:p>
            <a:pPr marL="677863" indent="-271463"/>
            <a:r>
              <a:rPr lang="en-US" dirty="0"/>
              <a:t>attitudes</a:t>
            </a:r>
          </a:p>
          <a:p>
            <a:pPr marL="68580" indent="0">
              <a:buNone/>
            </a:pPr>
            <a:r>
              <a:rPr lang="en-US" b="1" dirty="0"/>
              <a:t>Cultural Humility</a:t>
            </a:r>
            <a:r>
              <a:rPr lang="en-US" dirty="0"/>
              <a:t> </a:t>
            </a:r>
          </a:p>
          <a:p>
            <a:pPr marL="68580" indent="0">
              <a:buNone/>
            </a:pPr>
            <a:r>
              <a:rPr lang="en-US" dirty="0"/>
              <a:t>is a process and a lifelong commitment to self-evaluation and critique to improve</a:t>
            </a:r>
          </a:p>
          <a:p>
            <a:pPr marL="68580" indent="0">
              <a:buNone/>
            </a:pPr>
            <a:r>
              <a:rPr lang="en-US" dirty="0"/>
              <a:t>relationships and</a:t>
            </a:r>
          </a:p>
          <a:p>
            <a:pPr marL="68580" indent="0">
              <a:buNone/>
            </a:pPr>
            <a:r>
              <a:rPr lang="en-US" dirty="0"/>
              <a:t>outcomes.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57366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20000" cy="685800"/>
          </a:xfrm>
        </p:spPr>
        <p:txBody>
          <a:bodyPr>
            <a:normAutofit fontScale="90000"/>
          </a:bodyPr>
          <a:lstStyle/>
          <a:p>
            <a:r>
              <a:rPr lang="en-US" dirty="0"/>
              <a:t>Benefits to (Shared) Decision Making</a:t>
            </a:r>
          </a:p>
        </p:txBody>
      </p:sp>
      <p:sp>
        <p:nvSpPr>
          <p:cNvPr id="5" name="Content Placeholder 4"/>
          <p:cNvSpPr>
            <a:spLocks noGrp="1"/>
          </p:cNvSpPr>
          <p:nvPr>
            <p:ph idx="1"/>
          </p:nvPr>
        </p:nvSpPr>
        <p:spPr>
          <a:xfrm>
            <a:off x="533400" y="1676399"/>
            <a:ext cx="8077200" cy="3581401"/>
          </a:xfrm>
        </p:spPr>
        <p:txBody>
          <a:bodyPr numCol="2" spcCol="548640">
            <a:noAutofit/>
          </a:bodyPr>
          <a:lstStyle/>
          <a:p>
            <a:pPr marL="0" lvl="0" indent="0" fontAlgn="base">
              <a:spcAft>
                <a:spcPct val="0"/>
              </a:spcAft>
              <a:buClr>
                <a:schemeClr val="tx2"/>
              </a:buClr>
              <a:buSzPct val="65000"/>
              <a:buNone/>
              <a:defRPr/>
            </a:pPr>
            <a:r>
              <a:rPr lang="en-US" b="1" kern="0" dirty="0">
                <a:cs typeface="Arial"/>
              </a:rPr>
              <a:t>Results for Families</a:t>
            </a:r>
          </a:p>
          <a:p>
            <a:pPr marL="445770" indent="-285750" fontAlgn="base">
              <a:spcAft>
                <a:spcPct val="0"/>
              </a:spcAft>
              <a:buClr>
                <a:schemeClr val="tx2"/>
              </a:buClr>
              <a:buSzPct val="65000"/>
              <a:defRPr/>
            </a:pPr>
            <a:r>
              <a:rPr lang="en-US" sz="2200" kern="0" dirty="0">
                <a:cs typeface="Arial"/>
              </a:rPr>
              <a:t>Awareness and input on policies</a:t>
            </a:r>
          </a:p>
          <a:p>
            <a:pPr marL="445770" indent="-285750" fontAlgn="base">
              <a:spcAft>
                <a:spcPct val="0"/>
              </a:spcAft>
              <a:buClr>
                <a:schemeClr val="tx2"/>
              </a:buClr>
              <a:buSzPct val="65000"/>
              <a:defRPr/>
            </a:pPr>
            <a:r>
              <a:rPr lang="en-US" sz="2200" kern="0" dirty="0">
                <a:cs typeface="Arial"/>
              </a:rPr>
              <a:t>Feeling of ownership</a:t>
            </a:r>
          </a:p>
          <a:p>
            <a:pPr marL="445770" indent="-285750" fontAlgn="base">
              <a:spcAft>
                <a:spcPct val="0"/>
              </a:spcAft>
              <a:buClr>
                <a:schemeClr val="tx2"/>
              </a:buClr>
              <a:buSzPct val="65000"/>
              <a:defRPr/>
            </a:pPr>
            <a:r>
              <a:rPr lang="en-US" sz="2200" kern="0" dirty="0">
                <a:cs typeface="Arial"/>
              </a:rPr>
              <a:t>Shared experiences and connections with professionals and other families</a:t>
            </a:r>
            <a:endParaRPr lang="en-US" kern="0" dirty="0">
              <a:cs typeface="Arial"/>
            </a:endParaRPr>
          </a:p>
          <a:p>
            <a:pPr marL="742950" lvl="1" indent="-285750" fontAlgn="base">
              <a:spcAft>
                <a:spcPct val="0"/>
              </a:spcAft>
              <a:buClr>
                <a:schemeClr val="tx2"/>
              </a:buClr>
              <a:buSzPct val="65000"/>
              <a:defRPr/>
            </a:pPr>
            <a:endParaRPr lang="en-US" sz="2100" kern="0" dirty="0">
              <a:cs typeface="Arial"/>
            </a:endParaRPr>
          </a:p>
          <a:p>
            <a:pPr marL="0" lvl="0" indent="0" fontAlgn="base">
              <a:spcAft>
                <a:spcPct val="0"/>
              </a:spcAft>
              <a:buClr>
                <a:schemeClr val="tx2"/>
              </a:buClr>
              <a:buSzPct val="65000"/>
              <a:buNone/>
              <a:defRPr/>
            </a:pPr>
            <a:r>
              <a:rPr lang="en-US" b="1" kern="0" dirty="0">
                <a:cs typeface="Arial"/>
              </a:rPr>
              <a:t>Results for Professionals</a:t>
            </a:r>
            <a:endParaRPr lang="en-US" kern="0" dirty="0">
              <a:cs typeface="Arial"/>
            </a:endParaRPr>
          </a:p>
          <a:p>
            <a:pPr marL="445770" indent="-285750" fontAlgn="base">
              <a:spcAft>
                <a:spcPct val="0"/>
              </a:spcAft>
              <a:buClr>
                <a:schemeClr val="tx2"/>
              </a:buClr>
              <a:buSzPct val="65000"/>
              <a:defRPr/>
            </a:pPr>
            <a:r>
              <a:rPr lang="en-US" sz="2200" kern="0" dirty="0">
                <a:cs typeface="Arial"/>
              </a:rPr>
              <a:t>Awareness of family perspectives</a:t>
            </a:r>
          </a:p>
          <a:p>
            <a:pPr marL="445770" indent="-285750" fontAlgn="base">
              <a:spcAft>
                <a:spcPct val="0"/>
              </a:spcAft>
              <a:buClr>
                <a:schemeClr val="tx2"/>
              </a:buClr>
              <a:buSzPct val="65000"/>
              <a:defRPr/>
            </a:pPr>
            <a:r>
              <a:rPr lang="en-US" sz="2200" kern="0" dirty="0">
                <a:cs typeface="Arial"/>
              </a:rPr>
              <a:t>Increased confidence and ability to partner with families</a:t>
            </a:r>
          </a:p>
          <a:p>
            <a:pPr marL="445770" indent="-285750" fontAlgn="base">
              <a:spcAft>
                <a:spcPct val="0"/>
              </a:spcAft>
              <a:buClr>
                <a:schemeClr val="tx2"/>
              </a:buClr>
              <a:buSzPct val="65000"/>
              <a:defRPr/>
            </a:pPr>
            <a:r>
              <a:rPr lang="en-US" sz="2200" kern="0" dirty="0">
                <a:cs typeface="Arial"/>
              </a:rPr>
              <a:t>Acceptance of family representatives in leadership roles</a:t>
            </a:r>
          </a:p>
        </p:txBody>
      </p:sp>
      <p:sp>
        <p:nvSpPr>
          <p:cNvPr id="3" name="Footer Placeholder 2"/>
          <p:cNvSpPr>
            <a:spLocks noGrp="1"/>
          </p:cNvSpPr>
          <p:nvPr>
            <p:ph type="ftr" sz="quarter" idx="11"/>
          </p:nvPr>
        </p:nvSpPr>
        <p:spPr/>
        <p:txBody>
          <a:bodyPr/>
          <a:lstStyle/>
          <a:p>
            <a:r>
              <a:rPr lang="en-US"/>
              <a:t>Serving on Groups That Make Decisions</a:t>
            </a:r>
            <a:endParaRPr lang="en-US" dirty="0"/>
          </a:p>
        </p:txBody>
      </p:sp>
      <p:sp>
        <p:nvSpPr>
          <p:cNvPr id="4" name="TextBox 3"/>
          <p:cNvSpPr txBox="1"/>
          <p:nvPr/>
        </p:nvSpPr>
        <p:spPr>
          <a:xfrm>
            <a:off x="4591050" y="5498247"/>
            <a:ext cx="3657600" cy="276999"/>
          </a:xfrm>
          <a:prstGeom prst="rect">
            <a:avLst/>
          </a:prstGeom>
          <a:noFill/>
        </p:spPr>
        <p:txBody>
          <a:bodyPr wrap="square" rtlCol="0">
            <a:spAutoFit/>
          </a:bodyPr>
          <a:lstStyle/>
          <a:p>
            <a:r>
              <a:rPr lang="en-US" sz="1200" dirty="0">
                <a:solidFill>
                  <a:schemeClr val="accent1">
                    <a:lumMod val="60000"/>
                    <a:lumOff val="40000"/>
                  </a:schemeClr>
                </a:solidFill>
              </a:rPr>
              <a:t>Adapted from studies from J. Epstein &amp; others</a:t>
            </a:r>
          </a:p>
        </p:txBody>
      </p:sp>
    </p:spTree>
    <p:custDataLst>
      <p:tags r:id="rId1"/>
    </p:custDataLst>
    <p:extLst>
      <p:ext uri="{BB962C8B-B14F-4D97-AF65-F5344CB8AC3E}">
        <p14:creationId xmlns:p14="http://schemas.microsoft.com/office/powerpoint/2010/main" val="12613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Scale>
                                      <p:cBhvr>
                                        <p:cTn id="7"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1" end="1"/>
                                            </p:txEl>
                                          </p:spTgt>
                                        </p:tgtEl>
                                        <p:attrNameLst>
                                          <p:attrName>ppt_x</p:attrName>
                                          <p:attrName>ppt_y</p:attrName>
                                        </p:attrNameLst>
                                      </p:cBhvr>
                                    </p:animMotion>
                                    <p:animEffect transition="in" filter="fade">
                                      <p:cBhvr>
                                        <p:cTn id="9" dur="1000"/>
                                        <p:tgtEl>
                                          <p:spTgt spid="5">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Scale>
                                      <p:cBhvr>
                                        <p:cTn id="12"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2" end="2"/>
                                            </p:txEl>
                                          </p:spTgt>
                                        </p:tgtEl>
                                        <p:attrNameLst>
                                          <p:attrName>ppt_x</p:attrName>
                                          <p:attrName>ppt_y</p:attrName>
                                        </p:attrNameLst>
                                      </p:cBhvr>
                                    </p:animMotion>
                                    <p:animEffect transition="in" filter="fade">
                                      <p:cBhvr>
                                        <p:cTn id="14" dur="1000"/>
                                        <p:tgtEl>
                                          <p:spTgt spid="5">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Scale>
                                      <p:cBhvr>
                                        <p:cTn id="17"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xEl>
                                              <p:pRg st="3" end="3"/>
                                            </p:txEl>
                                          </p:spTgt>
                                        </p:tgtEl>
                                        <p:attrNameLst>
                                          <p:attrName>ppt_x</p:attrName>
                                          <p:attrName>ppt_y</p:attrName>
                                        </p:attrNameLst>
                                      </p:cBhvr>
                                    </p:animMotion>
                                    <p:animEffect transition="in" filter="fade">
                                      <p:cBhvr>
                                        <p:cTn id="19" dur="10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Scale>
                                      <p:cBhvr>
                                        <p:cTn id="24"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xEl>
                                              <p:pRg st="6" end="6"/>
                                            </p:txEl>
                                          </p:spTgt>
                                        </p:tgtEl>
                                        <p:attrNameLst>
                                          <p:attrName>ppt_x</p:attrName>
                                          <p:attrName>ppt_y</p:attrName>
                                        </p:attrNameLst>
                                      </p:cBhvr>
                                    </p:animMotion>
                                    <p:animEffect transition="in" filter="fade">
                                      <p:cBhvr>
                                        <p:cTn id="26" dur="1000"/>
                                        <p:tgtEl>
                                          <p:spTgt spid="5">
                                            <p:txEl>
                                              <p:pRg st="6" end="6"/>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Scale>
                                      <p:cBhvr>
                                        <p:cTn id="29" dur="1000" decel="50000" fill="hold">
                                          <p:stCondLst>
                                            <p:cond delay="0"/>
                                          </p:stCondLst>
                                        </p:cTn>
                                        <p:tgtEl>
                                          <p:spTgt spid="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txEl>
                                              <p:pRg st="7" end="7"/>
                                            </p:txEl>
                                          </p:spTgt>
                                        </p:tgtEl>
                                        <p:attrNameLst>
                                          <p:attrName>ppt_x</p:attrName>
                                          <p:attrName>ppt_y</p:attrName>
                                        </p:attrNameLst>
                                      </p:cBhvr>
                                    </p:animMotion>
                                    <p:animEffect transition="in" filter="fade">
                                      <p:cBhvr>
                                        <p:cTn id="31" dur="1000"/>
                                        <p:tgtEl>
                                          <p:spTgt spid="5">
                                            <p:txEl>
                                              <p:pRg st="7" end="7"/>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Scale>
                                      <p:cBhvr>
                                        <p:cTn id="34" dur="1000" decel="50000" fill="hold">
                                          <p:stCondLst>
                                            <p:cond delay="0"/>
                                          </p:stCondLst>
                                        </p:cTn>
                                        <p:tgtEl>
                                          <p:spTgt spid="5">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xEl>
                                              <p:pRg st="8" end="8"/>
                                            </p:txEl>
                                          </p:spTgt>
                                        </p:tgtEl>
                                        <p:attrNameLst>
                                          <p:attrName>ppt_x</p:attrName>
                                          <p:attrName>ppt_y</p:attrName>
                                        </p:attrNameLst>
                                      </p:cBhvr>
                                    </p:animMotion>
                                    <p:animEffect transition="in" filter="fade">
                                      <p:cBhvr>
                                        <p:cTn id="36"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24744" cy="1219200"/>
          </a:xfrm>
        </p:spPr>
        <p:txBody>
          <a:bodyPr>
            <a:normAutofit/>
          </a:bodyPr>
          <a:lstStyle/>
          <a:p>
            <a:r>
              <a:rPr lang="en-US" dirty="0"/>
              <a:t>Understand </a:t>
            </a:r>
            <a:br>
              <a:rPr lang="en-US" dirty="0"/>
            </a:br>
            <a:r>
              <a:rPr lang="en-US" dirty="0"/>
              <a:t>Cultural Norms</a:t>
            </a:r>
          </a:p>
        </p:txBody>
      </p:sp>
      <p:sp>
        <p:nvSpPr>
          <p:cNvPr id="3" name="Content Placeholder 2"/>
          <p:cNvSpPr>
            <a:spLocks noGrp="1"/>
          </p:cNvSpPr>
          <p:nvPr>
            <p:ph idx="1"/>
          </p:nvPr>
        </p:nvSpPr>
        <p:spPr>
          <a:xfrm>
            <a:off x="1043492" y="1981200"/>
            <a:ext cx="7033708" cy="3851429"/>
          </a:xfrm>
        </p:spPr>
        <p:txBody>
          <a:bodyPr>
            <a:normAutofit/>
          </a:bodyPr>
          <a:lstStyle/>
          <a:p>
            <a:pPr>
              <a:buClr>
                <a:srgbClr val="242492"/>
              </a:buClr>
              <a:buSzPct val="65000"/>
            </a:pPr>
            <a:r>
              <a:rPr lang="en-US" sz="2200" dirty="0"/>
              <a:t>Keep learning about the unique cultural values and beliefs of all members </a:t>
            </a:r>
          </a:p>
          <a:p>
            <a:pPr>
              <a:buClr>
                <a:srgbClr val="242492"/>
              </a:buClr>
              <a:buSzPct val="65000"/>
            </a:pPr>
            <a:r>
              <a:rPr lang="en-US" sz="2200" dirty="0"/>
              <a:t>Recognize and honor racial and ethnic variations</a:t>
            </a:r>
          </a:p>
          <a:p>
            <a:pPr>
              <a:buClr>
                <a:srgbClr val="242492"/>
              </a:buClr>
              <a:buSzPct val="65000"/>
            </a:pPr>
            <a:r>
              <a:rPr lang="en-US" sz="2200" dirty="0"/>
              <a:t>Provide trained interpreters</a:t>
            </a:r>
          </a:p>
          <a:p>
            <a:pPr>
              <a:buClr>
                <a:srgbClr val="242492"/>
              </a:buClr>
              <a:buSzPct val="65000"/>
            </a:pPr>
            <a:r>
              <a:rPr lang="en-US" sz="2200" dirty="0"/>
              <a:t>Limit the use of jargon</a:t>
            </a:r>
          </a:p>
          <a:p>
            <a:pPr>
              <a:buClr>
                <a:srgbClr val="242492"/>
              </a:buClr>
              <a:buSzPct val="65000"/>
            </a:pPr>
            <a:r>
              <a:rPr lang="en-US" sz="2200" dirty="0"/>
              <a:t>Encourage members to mentor one another</a:t>
            </a:r>
          </a:p>
          <a:p>
            <a:pPr>
              <a:buClr>
                <a:srgbClr val="242492"/>
              </a:buClr>
              <a:buSzPct val="65000"/>
            </a:pPr>
            <a:r>
              <a:rPr lang="en-US" sz="2200" dirty="0"/>
              <a:t>Utilize cultural liaisons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4338" name="Picture 2" descr="C:\Users\ebraunel\AppData\Local\Microsoft\Windows\Temporary Internet Files\Content.IE5\3BF1DW64\desktop1[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58000" y="533400"/>
            <a:ext cx="1600263" cy="1143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778367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5 Resources</a:t>
            </a:r>
          </a:p>
        </p:txBody>
      </p:sp>
      <p:sp>
        <p:nvSpPr>
          <p:cNvPr id="3" name="Content Placeholder 2"/>
          <p:cNvSpPr>
            <a:spLocks noGrp="1"/>
          </p:cNvSpPr>
          <p:nvPr>
            <p:ph idx="1"/>
          </p:nvPr>
        </p:nvSpPr>
        <p:spPr/>
        <p:txBody>
          <a:bodyPr numCol="2" spcCol="91440">
            <a:normAutofit fontScale="55000" lnSpcReduction="20000"/>
          </a:bodyPr>
          <a:lstStyle/>
          <a:p>
            <a:pPr marL="394335" indent="-342900">
              <a:lnSpc>
                <a:spcPct val="120000"/>
              </a:lnSpc>
              <a:spcBef>
                <a:spcPts val="0"/>
              </a:spcBef>
            </a:pPr>
            <a:r>
              <a:rPr lang="en-US" sz="2400" b="1" dirty="0"/>
              <a:t>10 Tips for Conducting Effective Meetings </a:t>
            </a:r>
            <a:r>
              <a:rPr lang="en-US" sz="2400" dirty="0">
                <a:hlinkClick r:id="rId4"/>
              </a:rPr>
              <a:t>https://getlighthouse.com/blog/tips-conducting-effective-meetings/</a:t>
            </a:r>
            <a:endParaRPr lang="en-US" sz="2400" dirty="0"/>
          </a:p>
          <a:p>
            <a:pPr marL="394335" indent="-342900">
              <a:lnSpc>
                <a:spcPct val="120000"/>
              </a:lnSpc>
              <a:spcBef>
                <a:spcPts val="0"/>
              </a:spcBef>
            </a:pPr>
            <a:r>
              <a:rPr lang="en-US" sz="2400" b="1" dirty="0"/>
              <a:t>How to Run Effective </a:t>
            </a:r>
            <a:r>
              <a:rPr lang="en-US" sz="2400" b="1" u="sng" dirty="0"/>
              <a:t>Virtual </a:t>
            </a:r>
            <a:r>
              <a:rPr lang="en-US" sz="2400" b="1" dirty="0"/>
              <a:t>Meetings </a:t>
            </a:r>
            <a:r>
              <a:rPr lang="en-US" sz="2400" dirty="0">
                <a:hlinkClick r:id="rId5"/>
              </a:rPr>
              <a:t>https://www.mindtools.com/pages/article/running-effective-virtual-meetings.htm</a:t>
            </a:r>
            <a:endParaRPr lang="en-US" sz="2400" dirty="0"/>
          </a:p>
          <a:p>
            <a:pPr marL="394335" indent="-342900">
              <a:lnSpc>
                <a:spcPct val="120000"/>
              </a:lnSpc>
              <a:spcBef>
                <a:spcPts val="0"/>
              </a:spcBef>
            </a:pPr>
            <a:r>
              <a:rPr lang="en-US" sz="2400" b="1" dirty="0"/>
              <a:t>10 Conversations Leaders Use to Move Results Forward </a:t>
            </a:r>
            <a:r>
              <a:rPr lang="en-US" sz="2400" dirty="0"/>
              <a:t>(Annie E. Casey Foundation Video 6:00)</a:t>
            </a:r>
            <a:r>
              <a:rPr lang="en-US" sz="2400" b="1" dirty="0"/>
              <a:t> </a:t>
            </a:r>
            <a:r>
              <a:rPr lang="en-US" sz="2400" dirty="0">
                <a:hlinkClick r:id="rId6"/>
              </a:rPr>
              <a:t>https://www.youtube.com/watch?v=JfHfKok9rkY&amp;feature=youtu.be</a:t>
            </a:r>
            <a:endParaRPr lang="en-US" sz="2400" dirty="0"/>
          </a:p>
          <a:p>
            <a:pPr marL="394335" indent="-342900">
              <a:lnSpc>
                <a:spcPct val="120000"/>
              </a:lnSpc>
              <a:spcBef>
                <a:spcPts val="0"/>
              </a:spcBef>
            </a:pPr>
            <a:r>
              <a:rPr lang="en-US" sz="2400" b="1" dirty="0"/>
              <a:t>Leading for Results: High Action – High Alignment </a:t>
            </a:r>
            <a:r>
              <a:rPr lang="en-US" sz="2400" dirty="0"/>
              <a:t>(Video 4:00)</a:t>
            </a:r>
            <a:r>
              <a:rPr lang="en-US" sz="2400" dirty="0">
                <a:hlinkClick r:id="rId7"/>
              </a:rPr>
              <a:t> https://www.youtube.com/watch?v=tegofDl6Jg8&amp;feature=youtu.be</a:t>
            </a:r>
            <a:endParaRPr lang="en-US" sz="2400" dirty="0"/>
          </a:p>
          <a:p>
            <a:pPr marL="394335" indent="-342900">
              <a:lnSpc>
                <a:spcPct val="120000"/>
              </a:lnSpc>
              <a:spcBef>
                <a:spcPts val="0"/>
              </a:spcBef>
            </a:pPr>
            <a:r>
              <a:rPr lang="en-US" sz="2400" b="1" dirty="0"/>
              <a:t>Leading for Results: Creating the Container </a:t>
            </a:r>
            <a:r>
              <a:rPr lang="en-US" sz="2400" dirty="0"/>
              <a:t>(Annie E. Casey Foundation Video 2:43) </a:t>
            </a:r>
            <a:r>
              <a:rPr lang="en-US" sz="2400" dirty="0">
                <a:hlinkClick r:id="rId8"/>
              </a:rPr>
              <a:t>https://www.youtube.com/watch?v=78B-LUpNrPg&amp;feature=youtu.be</a:t>
            </a:r>
            <a:endParaRPr lang="en-US" sz="2400" dirty="0"/>
          </a:p>
          <a:p>
            <a:pPr marL="394335" indent="-342900">
              <a:lnSpc>
                <a:spcPct val="120000"/>
              </a:lnSpc>
              <a:spcBef>
                <a:spcPts val="0"/>
              </a:spcBef>
            </a:pPr>
            <a:r>
              <a:rPr lang="en-US" sz="2400" b="1" dirty="0"/>
              <a:t>Facilitating Groups to Drive Change </a:t>
            </a:r>
            <a:r>
              <a:rPr lang="en-US" sz="2400" dirty="0">
                <a:hlinkClick r:id="rId9"/>
              </a:rPr>
              <a:t>https://www.imd.org/uupload/research/challenges/TC069_08_Facilitating_groups_to_drive_change.pdf</a:t>
            </a:r>
            <a:endParaRPr lang="en-US" sz="2400" dirty="0"/>
          </a:p>
          <a:p>
            <a:pPr marL="394335" indent="-342900">
              <a:lnSpc>
                <a:spcPct val="120000"/>
              </a:lnSpc>
              <a:spcBef>
                <a:spcPts val="0"/>
              </a:spcBef>
            </a:pPr>
            <a:r>
              <a:rPr lang="en-US" sz="2400" b="1" dirty="0"/>
              <a:t>Effective Meeting Participation for Family Advisors </a:t>
            </a:r>
            <a:r>
              <a:rPr lang="en-US" sz="2400" dirty="0">
                <a:hlinkClick r:id="rId10"/>
              </a:rPr>
              <a:t>http://www.wsha.org/wp-content/uploads/SeattleChildrens_EffectiveMeetingParticipationforFamilyAdvisors.pdf</a:t>
            </a:r>
            <a:r>
              <a:rPr lang="en-US" sz="2400" dirty="0"/>
              <a:t> </a:t>
            </a:r>
          </a:p>
          <a:p>
            <a:pPr marL="394335" indent="-342900">
              <a:lnSpc>
                <a:spcPct val="120000"/>
              </a:lnSpc>
              <a:spcBef>
                <a:spcPts val="0"/>
              </a:spcBef>
            </a:pPr>
            <a:r>
              <a:rPr lang="en-US" sz="2400" b="1" dirty="0"/>
              <a:t>Meetings: How Should I Participate? </a:t>
            </a:r>
            <a:r>
              <a:rPr lang="en-US" sz="2400" dirty="0"/>
              <a:t>(Video 2:25)</a:t>
            </a:r>
            <a:r>
              <a:rPr lang="en-US" sz="2400" dirty="0">
                <a:hlinkClick r:id="rId11"/>
              </a:rPr>
              <a:t> https://www.youtube.com/watch?v=H2IegZRo2sw</a:t>
            </a:r>
            <a:endParaRPr lang="en-US" sz="24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809710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5 Resources</a:t>
            </a:r>
          </a:p>
        </p:txBody>
      </p:sp>
      <p:sp>
        <p:nvSpPr>
          <p:cNvPr id="3" name="Content Placeholder 2"/>
          <p:cNvSpPr>
            <a:spLocks noGrp="1"/>
          </p:cNvSpPr>
          <p:nvPr>
            <p:ph idx="1"/>
          </p:nvPr>
        </p:nvSpPr>
        <p:spPr/>
        <p:txBody>
          <a:bodyPr numCol="2" spcCol="91440">
            <a:normAutofit fontScale="47500" lnSpcReduction="20000"/>
          </a:bodyPr>
          <a:lstStyle/>
          <a:p>
            <a:pPr marL="394335" indent="-342900">
              <a:lnSpc>
                <a:spcPct val="120000"/>
              </a:lnSpc>
              <a:spcBef>
                <a:spcPts val="0"/>
              </a:spcBef>
            </a:pPr>
            <a:r>
              <a:rPr lang="en-US" sz="2400" b="1" dirty="0"/>
              <a:t>Attending Meetings: Making an Effective Meeting Contribution </a:t>
            </a:r>
            <a:r>
              <a:rPr lang="en-US" sz="2400" dirty="0"/>
              <a:t>(Video 10:43)   </a:t>
            </a:r>
            <a:r>
              <a:rPr lang="en-US" sz="2400" dirty="0">
                <a:hlinkClick r:id="rId4"/>
              </a:rPr>
              <a:t>https://www.youtube.com/watch?v=VPhN3R4kOlY</a:t>
            </a:r>
            <a:endParaRPr lang="en-US" sz="2400" dirty="0"/>
          </a:p>
          <a:p>
            <a:pPr marL="394335" indent="-342900">
              <a:lnSpc>
                <a:spcPct val="120000"/>
              </a:lnSpc>
              <a:spcBef>
                <a:spcPts val="0"/>
              </a:spcBef>
            </a:pPr>
            <a:r>
              <a:rPr lang="en-US" sz="2400" b="1" dirty="0"/>
              <a:t>10 Effective Meeting Icebreakers </a:t>
            </a:r>
            <a:r>
              <a:rPr lang="en-US" sz="2400" dirty="0">
                <a:hlinkClick r:id="rId5"/>
              </a:rPr>
              <a:t>https://www.smartmeetings.com/tips-tools/96478/10-engaging-meeting-icebreakers</a:t>
            </a:r>
            <a:endParaRPr lang="en-US" sz="2400" dirty="0"/>
          </a:p>
          <a:p>
            <a:pPr marL="394335" indent="-342900">
              <a:lnSpc>
                <a:spcPct val="120000"/>
              </a:lnSpc>
              <a:spcBef>
                <a:spcPts val="0"/>
              </a:spcBef>
            </a:pPr>
            <a:r>
              <a:rPr lang="en-US" sz="2400" b="1" dirty="0"/>
              <a:t>Interactive Group Activities for Special Ed. Advisory Committee Meetings </a:t>
            </a:r>
            <a:r>
              <a:rPr lang="en-US" sz="2400" u="sng" dirty="0">
                <a:hlinkClick r:id="rId6"/>
              </a:rPr>
              <a:t>https://www.pacer.org/parent/pdf/InteractivegroupactivitiesforSEACmeetings.pdf</a:t>
            </a:r>
            <a:endParaRPr lang="en-US" sz="2400" u="sng" dirty="0"/>
          </a:p>
          <a:p>
            <a:pPr marL="394335" indent="-342900">
              <a:lnSpc>
                <a:spcPct val="120000"/>
              </a:lnSpc>
              <a:spcBef>
                <a:spcPts val="0"/>
              </a:spcBef>
            </a:pPr>
            <a:r>
              <a:rPr lang="en-US" sz="2400" b="1" dirty="0"/>
              <a:t>Leading by Convening </a:t>
            </a:r>
            <a:r>
              <a:rPr lang="en-US" sz="2400" dirty="0">
                <a:hlinkClick r:id="rId7"/>
              </a:rPr>
              <a:t>https://servingongroups.org/leading-by-convening</a:t>
            </a:r>
            <a:endParaRPr lang="en-US" sz="2400" dirty="0"/>
          </a:p>
          <a:p>
            <a:pPr marL="394335" indent="-342900">
              <a:lnSpc>
                <a:spcPct val="120000"/>
              </a:lnSpc>
              <a:spcBef>
                <a:spcPts val="0"/>
              </a:spcBef>
            </a:pPr>
            <a:r>
              <a:rPr lang="en-US" sz="2400" b="1" dirty="0"/>
              <a:t>Template for a Great Board Orientation </a:t>
            </a:r>
            <a:r>
              <a:rPr lang="en-US" sz="2400" dirty="0">
                <a:hlinkClick r:id="rId8"/>
              </a:rPr>
              <a:t>https://blog.joangarry.com/board-orientation-template/</a:t>
            </a:r>
            <a:endParaRPr lang="en-US" sz="2400" dirty="0"/>
          </a:p>
          <a:p>
            <a:pPr marL="394335" indent="-342900">
              <a:lnSpc>
                <a:spcPct val="120000"/>
              </a:lnSpc>
              <a:spcBef>
                <a:spcPts val="0"/>
              </a:spcBef>
            </a:pPr>
            <a:r>
              <a:rPr lang="en-US" sz="2400" b="1" dirty="0"/>
              <a:t>National Center for Family &amp; Community Connections with Schools </a:t>
            </a:r>
            <a:r>
              <a:rPr lang="en-US" sz="2400" dirty="0">
                <a:hlinkClick r:id="rId9"/>
              </a:rPr>
              <a:t>https://sedl.org/connections/</a:t>
            </a:r>
            <a:endParaRPr lang="en-US" sz="2400" dirty="0"/>
          </a:p>
          <a:p>
            <a:pPr marL="394335" indent="-342900">
              <a:lnSpc>
                <a:spcPct val="120000"/>
              </a:lnSpc>
              <a:spcBef>
                <a:spcPts val="0"/>
              </a:spcBef>
            </a:pPr>
            <a:r>
              <a:rPr lang="en-US" sz="2400" b="1" dirty="0"/>
              <a:t>What is Culture? From Latino Learning Modules: Latino Culture and Cultural Values </a:t>
            </a:r>
            <a:r>
              <a:rPr lang="en-US" sz="2400" dirty="0"/>
              <a:t>(Video 1:39-3:26) </a:t>
            </a:r>
            <a:r>
              <a:rPr lang="en-US" sz="2400" dirty="0">
                <a:hlinkClick r:id="rId10"/>
              </a:rPr>
              <a:t>https://www.youtube.com/watch?v=15jdTQIr7j4</a:t>
            </a:r>
            <a:endParaRPr lang="en-US" sz="2400" dirty="0"/>
          </a:p>
          <a:p>
            <a:pPr marL="394335" indent="-342900">
              <a:lnSpc>
                <a:spcPct val="120000"/>
              </a:lnSpc>
              <a:spcBef>
                <a:spcPts val="0"/>
              </a:spcBef>
            </a:pPr>
            <a:r>
              <a:rPr lang="en-US" sz="2400" b="1" dirty="0"/>
              <a:t>A Fresh Look at Diversity and Boards </a:t>
            </a:r>
            <a:r>
              <a:rPr lang="en-US" sz="2400" dirty="0">
                <a:hlinkClick r:id="rId11"/>
              </a:rPr>
              <a:t>https://blueavocado.org/board-of-directors/a-fresh-look-at-diversity-and-boards/?highlight=Diversity%20and%20the%20Nonprofit%20Ecosystem</a:t>
            </a:r>
            <a:endParaRPr lang="en-US" sz="2400" dirty="0"/>
          </a:p>
          <a:p>
            <a:pPr marL="394335" indent="-342900">
              <a:lnSpc>
                <a:spcPct val="120000"/>
              </a:lnSpc>
              <a:spcBef>
                <a:spcPts val="0"/>
              </a:spcBef>
            </a:pPr>
            <a:r>
              <a:rPr lang="en-US" sz="2400" b="1" dirty="0"/>
              <a:t>Community Development: Strategies that Serve </a:t>
            </a:r>
            <a:r>
              <a:rPr lang="en-US" sz="2400" dirty="0">
                <a:hlinkClick r:id="rId12"/>
              </a:rPr>
              <a:t>https://blueavocado.org/leadership-and-management/community-development-strategies-that-serve/</a:t>
            </a:r>
            <a:endParaRPr lang="en-US" sz="24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42797648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6:</a:t>
            </a:r>
            <a:br>
              <a:rPr lang="en-US" dirty="0"/>
            </a:br>
            <a:r>
              <a:rPr lang="en-US" dirty="0"/>
              <a:t>Using Data as Information</a:t>
            </a:r>
          </a:p>
        </p:txBody>
      </p:sp>
      <p:sp>
        <p:nvSpPr>
          <p:cNvPr id="3" name="Text Placeholder 2"/>
          <p:cNvSpPr>
            <a:spLocks noGrp="1"/>
          </p:cNvSpPr>
          <p:nvPr>
            <p:ph type="body" idx="1"/>
          </p:nvPr>
        </p:nvSpPr>
        <p:spPr/>
        <p:txBody>
          <a:bodyPr/>
          <a:lstStyle/>
          <a:p>
            <a:r>
              <a:rPr lang="en-US" dirty="0"/>
              <a:t>What is data?</a:t>
            </a:r>
          </a:p>
          <a:p>
            <a:r>
              <a:rPr lang="en-US" dirty="0"/>
              <a:t>How can I learn more about data that groups use?</a:t>
            </a:r>
          </a:p>
          <a:p>
            <a:r>
              <a:rPr lang="en-US" dirty="0"/>
              <a:t>What are the stages of data use?</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4885056" y="4191000"/>
            <a:ext cx="2834420" cy="1679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3917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lstStyle/>
          <a:p>
            <a:r>
              <a:rPr lang="en-US" dirty="0"/>
              <a:t>What is Data?</a:t>
            </a:r>
          </a:p>
        </p:txBody>
      </p:sp>
      <p:sp>
        <p:nvSpPr>
          <p:cNvPr id="3" name="Content Placeholder 2"/>
          <p:cNvSpPr>
            <a:spLocks noGrp="1"/>
          </p:cNvSpPr>
          <p:nvPr>
            <p:ph idx="1"/>
          </p:nvPr>
        </p:nvSpPr>
        <p:spPr>
          <a:xfrm>
            <a:off x="4648200" y="1954925"/>
            <a:ext cx="4269624" cy="3607676"/>
          </a:xfrm>
        </p:spPr>
        <p:txBody>
          <a:bodyPr>
            <a:normAutofit/>
          </a:bodyPr>
          <a:lstStyle/>
          <a:p>
            <a:pPr marL="68580" indent="0">
              <a:buNone/>
            </a:pPr>
            <a:r>
              <a:rPr lang="en-US" sz="2600" dirty="0"/>
              <a:t>Data…</a:t>
            </a:r>
          </a:p>
          <a:p>
            <a:r>
              <a:rPr lang="en-US" dirty="0"/>
              <a:t>Is factual information</a:t>
            </a:r>
          </a:p>
          <a:p>
            <a:r>
              <a:rPr lang="en-US" dirty="0"/>
              <a:t>Helps groups make decisions</a:t>
            </a:r>
          </a:p>
          <a:p>
            <a:r>
              <a:rPr lang="en-US" dirty="0"/>
              <a:t>Must be: </a:t>
            </a:r>
          </a:p>
          <a:p>
            <a:pPr lvl="1"/>
            <a:r>
              <a:rPr lang="en-US" dirty="0"/>
              <a:t>Reliable </a:t>
            </a:r>
          </a:p>
          <a:p>
            <a:pPr lvl="1"/>
            <a:r>
              <a:rPr lang="en-US" dirty="0"/>
              <a:t>Valid </a:t>
            </a:r>
          </a:p>
          <a:p>
            <a:pPr lvl="1"/>
            <a:r>
              <a:rPr lang="en-US" dirty="0"/>
              <a:t>Accessible</a:t>
            </a:r>
          </a:p>
          <a:p>
            <a:pPr lvl="1"/>
            <a:endParaRPr lang="en-US" dirty="0"/>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ebraunel\AppData\Local\Microsoft\Windows\Temporary Internet Files\Content.IE5\UGDPX98L\MP9004090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766" y="1981200"/>
            <a:ext cx="3229303" cy="32293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1994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lstStyle/>
          <a:p>
            <a:r>
              <a:rPr lang="en-US" dirty="0"/>
              <a:t>Confidentiality</a:t>
            </a:r>
          </a:p>
        </p:txBody>
      </p:sp>
      <p:sp>
        <p:nvSpPr>
          <p:cNvPr id="3" name="Content Placeholder 2"/>
          <p:cNvSpPr>
            <a:spLocks noGrp="1"/>
          </p:cNvSpPr>
          <p:nvPr>
            <p:ph idx="1"/>
          </p:nvPr>
        </p:nvSpPr>
        <p:spPr>
          <a:xfrm>
            <a:off x="1043492" y="1676400"/>
            <a:ext cx="4519108" cy="4156229"/>
          </a:xfrm>
        </p:spPr>
        <p:txBody>
          <a:bodyPr>
            <a:normAutofit lnSpcReduction="10000"/>
          </a:bodyPr>
          <a:lstStyle/>
          <a:p>
            <a:r>
              <a:rPr lang="en-US" dirty="0"/>
              <a:t>A set of rules or a promise</a:t>
            </a:r>
          </a:p>
          <a:p>
            <a:r>
              <a:rPr lang="en-US" dirty="0"/>
              <a:t>Limit access or put restrictions on certain types of information</a:t>
            </a:r>
          </a:p>
          <a:p>
            <a:endParaRPr lang="en-US" dirty="0"/>
          </a:p>
          <a:p>
            <a:r>
              <a:rPr lang="en-US" dirty="0"/>
              <a:t>When working with data as a group, it is important to state if certain information should not be shared with others outside of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7" name="Picture 3" descr="C:\Users\ebraunel\AppData\Local\Microsoft\Windows\Temporary Internet Files\Content.IE5\UGDPX98L\folder-lock-portabl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3192265" cy="24899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1362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Data</a:t>
            </a:r>
          </a:p>
        </p:txBody>
      </p:sp>
      <p:sp>
        <p:nvSpPr>
          <p:cNvPr id="3" name="Content Placeholder 2"/>
          <p:cNvSpPr>
            <a:spLocks noGrp="1"/>
          </p:cNvSpPr>
          <p:nvPr>
            <p:ph idx="1"/>
          </p:nvPr>
        </p:nvSpPr>
        <p:spPr>
          <a:xfrm>
            <a:off x="2895600" y="1524114"/>
            <a:ext cx="5181600" cy="4343286"/>
          </a:xfrm>
        </p:spPr>
        <p:txBody>
          <a:bodyPr>
            <a:normAutofit lnSpcReduction="10000"/>
          </a:bodyPr>
          <a:lstStyle/>
          <a:p>
            <a:pPr lvl="0">
              <a:buClr>
                <a:srgbClr val="8A8AD8"/>
              </a:buClr>
              <a:buSzPct val="65000"/>
              <a:buNone/>
              <a:defRPr/>
            </a:pPr>
            <a:r>
              <a:rPr lang="en-US" sz="2600" dirty="0"/>
              <a:t>Quantitative Data </a:t>
            </a:r>
          </a:p>
          <a:p>
            <a:pPr>
              <a:buClr>
                <a:srgbClr val="8A8AD8"/>
              </a:buClr>
              <a:buSzPct val="65000"/>
              <a:defRPr/>
            </a:pPr>
            <a:r>
              <a:rPr lang="en-US" dirty="0"/>
              <a:t>Typically numbers</a:t>
            </a:r>
          </a:p>
          <a:p>
            <a:pPr>
              <a:buClr>
                <a:srgbClr val="8A8AD8"/>
              </a:buClr>
              <a:buSzPct val="65000"/>
              <a:defRPr/>
            </a:pPr>
            <a:r>
              <a:rPr lang="en-US" dirty="0"/>
              <a:t>Answers the questions:</a:t>
            </a:r>
          </a:p>
          <a:p>
            <a:pPr lvl="1">
              <a:spcAft>
                <a:spcPts val="600"/>
              </a:spcAft>
              <a:buClr>
                <a:srgbClr val="8A8AD8"/>
              </a:buClr>
              <a:buSzPct val="65000"/>
              <a:defRPr/>
            </a:pPr>
            <a:r>
              <a:rPr lang="en-US" dirty="0"/>
              <a:t>How much?  How often?  When?  Where? </a:t>
            </a:r>
          </a:p>
          <a:p>
            <a:pPr lvl="1">
              <a:spcAft>
                <a:spcPts val="600"/>
              </a:spcAft>
              <a:buClr>
                <a:srgbClr val="8A8AD8"/>
              </a:buClr>
              <a:buSzPct val="65000"/>
              <a:defRPr/>
            </a:pPr>
            <a:endParaRPr lang="en-US" sz="1100" dirty="0"/>
          </a:p>
          <a:p>
            <a:pPr lvl="0">
              <a:buClr>
                <a:srgbClr val="8A8AD8"/>
              </a:buClr>
              <a:buSzPct val="65000"/>
              <a:buNone/>
              <a:defRPr/>
            </a:pPr>
            <a:r>
              <a:rPr lang="en-US" sz="2600" dirty="0"/>
              <a:t>Qualitative Data</a:t>
            </a:r>
          </a:p>
          <a:p>
            <a:pPr>
              <a:buClr>
                <a:srgbClr val="8A8AD8"/>
              </a:buClr>
              <a:buSzPct val="65000"/>
              <a:defRPr/>
            </a:pPr>
            <a:r>
              <a:rPr lang="en-US" dirty="0"/>
              <a:t>Typically descriptions</a:t>
            </a:r>
          </a:p>
          <a:p>
            <a:pPr>
              <a:buClr>
                <a:srgbClr val="8A8AD8"/>
              </a:buClr>
              <a:buSzPct val="65000"/>
              <a:defRPr/>
            </a:pPr>
            <a:r>
              <a:rPr lang="en-US" dirty="0"/>
              <a:t>Answers the questions:</a:t>
            </a:r>
          </a:p>
          <a:p>
            <a:pPr lvl="1">
              <a:buClr>
                <a:srgbClr val="8A8AD8"/>
              </a:buClr>
              <a:buSzPct val="65000"/>
              <a:defRPr/>
            </a:pPr>
            <a:r>
              <a:rPr lang="en-US" dirty="0"/>
              <a:t>What is it like?  What do you observe about it?</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2L3ETD7J\MC9004315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1676172" cy="1676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AppData\Local\Microsoft\Windows\Temporary Internet Files\Content.IE5\R3REPWN3\MC900366654[1].wm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152487" y="4191000"/>
            <a:ext cx="1504798" cy="1297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11661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024744" cy="7990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sz="quarter" idx="13"/>
          </p:nvPr>
        </p:nvSpPr>
        <p:spPr>
          <a:xfrm>
            <a:off x="762000" y="1524000"/>
            <a:ext cx="3962400" cy="4648200"/>
          </a:xfrm>
        </p:spPr>
        <p:txBody>
          <a:bodyPr>
            <a:normAutofit fontScale="85000" lnSpcReduction="10000"/>
          </a:bodyPr>
          <a:lstStyle/>
          <a:p>
            <a:pPr marL="347663" indent="-34766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1026" name="Picture 2"/>
          <p:cNvPicPr>
            <a:picLocks noGrp="1" noChangeAspect="1" noChangeArrowheads="1"/>
          </p:cNvPicPr>
          <p:nvPr>
            <p:ph sz="quarter" idx="14"/>
          </p:nvPr>
        </p:nvPicPr>
        <p:blipFill>
          <a:blip r:embed="rId4" cstate="screen">
            <a:extLst>
              <a:ext uri="{28A0092B-C50C-407E-A947-70E740481C1C}">
                <a14:useLocalDpi xmlns:a14="http://schemas.microsoft.com/office/drawing/2010/main" val="0"/>
              </a:ext>
            </a:extLst>
          </a:blip>
          <a:srcRect/>
          <a:stretch>
            <a:fillRect/>
          </a:stretch>
        </p:blipFill>
        <p:spPr bwMode="auto">
          <a:xfrm>
            <a:off x="4648200" y="1752600"/>
            <a:ext cx="4224727" cy="374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130270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609600"/>
            <a:ext cx="7024744" cy="838200"/>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5"/>
          <p:cNvSpPr>
            <a:spLocks noGrp="1"/>
          </p:cNvSpPr>
          <p:nvPr>
            <p:ph sz="quarter" idx="13"/>
          </p:nvPr>
        </p:nvSpPr>
        <p:spPr>
          <a:xfrm>
            <a:off x="685800" y="1683327"/>
            <a:ext cx="3776472" cy="4565073"/>
          </a:xfrm>
        </p:spPr>
        <p:txBody>
          <a:bodyPr>
            <a:noAutofit/>
          </a:bodyPr>
          <a:lstStyle/>
          <a:p>
            <a:pPr marL="395288" indent="-395288">
              <a:spcAft>
                <a:spcPts val="500"/>
              </a:spcAft>
              <a:buFont typeface="+mj-lt"/>
              <a:buAutoNum type="arabicPeriod"/>
            </a:pPr>
            <a:r>
              <a:rPr lang="en-US" sz="1800" b="1" dirty="0">
                <a:solidFill>
                  <a:srgbClr val="C00000"/>
                </a:solidFill>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sz="1800" dirty="0">
                <a:ea typeface="Tahoma" panose="020B0604030504040204" pitchFamily="34" charset="0"/>
                <a:cs typeface="Tahoma" panose="020B0604030504040204" pitchFamily="34" charset="0"/>
              </a:rPr>
              <a:t>Collecting Data</a:t>
            </a:r>
          </a:p>
          <a:p>
            <a:pPr indent="-342900">
              <a:spcAft>
                <a:spcPts val="500"/>
              </a:spcAft>
              <a:buAutoNum type="arabicPeriod"/>
            </a:pPr>
            <a:r>
              <a:rPr lang="en-US" sz="1800" dirty="0">
                <a:ea typeface="Tahoma" panose="020B0604030504040204" pitchFamily="34" charset="0"/>
                <a:cs typeface="Tahoma" panose="020B0604030504040204" pitchFamily="34" charset="0"/>
              </a:rPr>
              <a:t>Organizing Data</a:t>
            </a:r>
          </a:p>
          <a:p>
            <a:pPr indent="-342900">
              <a:spcAft>
                <a:spcPts val="500"/>
              </a:spcAft>
              <a:buAutoNum type="arabicPeriod"/>
            </a:pPr>
            <a:r>
              <a:rPr lang="en-US" sz="1800" dirty="0">
                <a:ea typeface="Tahoma" panose="020B0604030504040204" pitchFamily="34" charset="0"/>
                <a:cs typeface="Tahoma" panose="020B0604030504040204" pitchFamily="34" charset="0"/>
              </a:rPr>
              <a:t>Analyzing Data</a:t>
            </a:r>
          </a:p>
          <a:p>
            <a:pPr indent="-342900">
              <a:spcAft>
                <a:spcPts val="500"/>
              </a:spcAft>
              <a:buAutoNum type="arabicPeriod"/>
            </a:pPr>
            <a:r>
              <a:rPr lang="en-US" sz="1800"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sz="1800"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sz="1800"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sz="1800" dirty="0">
                <a:ea typeface="Tahoma" panose="020B0604030504040204" pitchFamily="34" charset="0"/>
                <a:cs typeface="Tahoma" panose="020B0604030504040204" pitchFamily="34" charset="0"/>
              </a:rPr>
              <a:t>Continuous Monitoring for Progress &amp; Improvement</a:t>
            </a:r>
          </a:p>
        </p:txBody>
      </p:sp>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67200" y="1524000"/>
            <a:ext cx="4473186" cy="395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600200"/>
            <a:ext cx="1430337"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43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Serving on Groups</a:t>
            </a: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2000" y="2590800"/>
            <a:ext cx="3912340" cy="2607266"/>
          </a:xfrm>
          <a:prstGeom prst="rect">
            <a:avLst/>
          </a:prstGeom>
        </p:spPr>
      </p:pic>
      <p:sp>
        <p:nvSpPr>
          <p:cNvPr id="3" name="Content Placeholder 2"/>
          <p:cNvSpPr>
            <a:spLocks noGrp="1"/>
          </p:cNvSpPr>
          <p:nvPr>
            <p:ph idx="1"/>
          </p:nvPr>
        </p:nvSpPr>
        <p:spPr/>
        <p:txBody>
          <a:bodyPr/>
          <a:lstStyle/>
          <a:p>
            <a:r>
              <a:rPr lang="en-US" dirty="0"/>
              <a:t>Developed due to an identified need</a:t>
            </a:r>
          </a:p>
          <a:p>
            <a:r>
              <a:rPr lang="en-US" dirty="0"/>
              <a:t>Collaborative effort by stakeholders</a:t>
            </a:r>
          </a:p>
          <a:p>
            <a:r>
              <a:rPr lang="en-US" dirty="0"/>
              <a:t>Audience</a:t>
            </a:r>
          </a:p>
          <a:p>
            <a:pPr lvl="1"/>
            <a:r>
              <a:rPr lang="en-US" dirty="0"/>
              <a:t>Family Members</a:t>
            </a:r>
          </a:p>
          <a:p>
            <a:pPr lvl="1"/>
            <a:r>
              <a:rPr lang="en-US" dirty="0"/>
              <a:t>Students</a:t>
            </a:r>
          </a:p>
          <a:p>
            <a:pPr lvl="1"/>
            <a:r>
              <a:rPr lang="en-US" dirty="0"/>
              <a:t>Educators</a:t>
            </a:r>
          </a:p>
          <a:p>
            <a:pPr lvl="1"/>
            <a:r>
              <a:rPr lang="en-US" dirty="0"/>
              <a:t>Groups</a:t>
            </a:r>
          </a:p>
          <a:p>
            <a:pPr lvl="1"/>
            <a:r>
              <a:rPr lang="en-US" dirty="0"/>
              <a:t>Community Members</a:t>
            </a:r>
          </a:p>
          <a:p>
            <a:pPr lvl="1"/>
            <a:r>
              <a:rPr lang="en-US" dirty="0"/>
              <a:t>Administrators</a:t>
            </a:r>
          </a:p>
          <a:p>
            <a:pPr lvl="1"/>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9998526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066800"/>
          </a:xfrm>
        </p:spPr>
        <p:txBody>
          <a:bodyPr>
            <a:normAutofit fontScale="90000"/>
          </a:bodyPr>
          <a:lstStyle/>
          <a:p>
            <a:r>
              <a:rPr lang="en-US" dirty="0"/>
              <a:t>Stage 1: </a:t>
            </a:r>
            <a:br>
              <a:rPr lang="en-US" dirty="0"/>
            </a:br>
            <a:r>
              <a:rPr lang="en-US" dirty="0"/>
              <a:t>Planning &amp; Preparing to Use Data</a:t>
            </a:r>
          </a:p>
        </p:txBody>
      </p:sp>
      <p:pic>
        <p:nvPicPr>
          <p:cNvPr id="2050" name="Picture 2" descr="C:\Users\ebraunel\AppData\Local\Microsoft\Windows\Temporary Internet Files\Content.IE5\L3GY044O\question_1[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567054" y="1728354"/>
            <a:ext cx="1780309"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43492" y="1828800"/>
            <a:ext cx="7033708" cy="4003829"/>
          </a:xfrm>
        </p:spPr>
        <p:txBody>
          <a:bodyPr>
            <a:normAutofit/>
          </a:bodyPr>
          <a:lstStyle/>
          <a:p>
            <a:pPr marL="68580" indent="0">
              <a:buNone/>
            </a:pPr>
            <a:r>
              <a:rPr lang="en-US" sz="2600" b="1" dirty="0"/>
              <a:t>What do we want to know?</a:t>
            </a:r>
          </a:p>
          <a:p>
            <a:pPr marL="68580" indent="0">
              <a:buNone/>
            </a:pPr>
            <a:endParaRPr lang="en-US" sz="800" dirty="0"/>
          </a:p>
          <a:p>
            <a:pPr marL="68580" indent="0">
              <a:buNone/>
            </a:pPr>
            <a:r>
              <a:rPr lang="en-US" sz="2600" dirty="0"/>
              <a:t>Tips</a:t>
            </a:r>
          </a:p>
          <a:p>
            <a:pPr lvl="1">
              <a:spcBef>
                <a:spcPts val="0"/>
              </a:spcBef>
              <a:buFont typeface="Wingdings" panose="05000000000000000000" pitchFamily="2" charset="2"/>
              <a:buChar char="§"/>
            </a:pPr>
            <a:r>
              <a:rPr lang="en-US" dirty="0"/>
              <a:t>Ask focusing questions</a:t>
            </a:r>
          </a:p>
          <a:p>
            <a:pPr lvl="1">
              <a:buFont typeface="Wingdings" panose="05000000000000000000" pitchFamily="2" charset="2"/>
              <a:buChar char="§"/>
            </a:pPr>
            <a:r>
              <a:rPr lang="en-US" dirty="0"/>
              <a:t>Use a variety of methods &amp; sources</a:t>
            </a:r>
          </a:p>
          <a:p>
            <a:pPr lvl="1">
              <a:buFont typeface="Wingdings" panose="05000000000000000000" pitchFamily="2" charset="2"/>
              <a:buChar char="§"/>
            </a:pPr>
            <a:r>
              <a:rPr lang="en-US" dirty="0"/>
              <a:t>Find data already out there - baseline</a:t>
            </a:r>
          </a:p>
          <a:p>
            <a:pPr lvl="1">
              <a:buFont typeface="Wingdings" panose="05000000000000000000" pitchFamily="2" charset="2"/>
              <a:buChar char="§"/>
            </a:pPr>
            <a:r>
              <a:rPr lang="en-US" dirty="0"/>
              <a:t>Try to find gaps</a:t>
            </a:r>
          </a:p>
          <a:p>
            <a:pPr lvl="1">
              <a:buFont typeface="Wingdings" panose="05000000000000000000" pitchFamily="2" charset="2"/>
              <a:buChar char="§"/>
            </a:pPr>
            <a:r>
              <a:rPr lang="en-US" dirty="0"/>
              <a:t>Pinpoint possible roadblocks</a:t>
            </a:r>
          </a:p>
          <a:p>
            <a:pPr lvl="1">
              <a:buFont typeface="Wingdings" panose="05000000000000000000" pitchFamily="2" charset="2"/>
              <a:buChar char="§"/>
            </a:pPr>
            <a:r>
              <a:rPr lang="en-US" dirty="0"/>
              <a:t>Ask others knowledgeable of the data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600808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609600"/>
            <a:ext cx="7024744" cy="7990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5"/>
          <p:cNvSpPr>
            <a:spLocks noGrp="1"/>
          </p:cNvSpPr>
          <p:nvPr>
            <p:ph sz="quarter" idx="13"/>
          </p:nvPr>
        </p:nvSpPr>
        <p:spPr>
          <a:xfrm>
            <a:off x="685800" y="1676400"/>
            <a:ext cx="3886200" cy="4419600"/>
          </a:xfrm>
        </p:spPr>
        <p:txBody>
          <a:bodyPr>
            <a:normAutofit fontScale="85000" lnSpcReduction="10000"/>
          </a:bodyPr>
          <a:lstStyle/>
          <a:p>
            <a:pPr marL="346075" indent="-346075">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77559" y="1600200"/>
            <a:ext cx="4378325" cy="387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098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747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2000" fill="hold"/>
                                        <p:tgtEl>
                                          <p:spTgt spid="4100"/>
                                        </p:tgtEl>
                                        <p:attrNameLst>
                                          <p:attrName>ppt_x</p:attrName>
                                        </p:attrNameLst>
                                      </p:cBhvr>
                                      <p:tavLst>
                                        <p:tav tm="0">
                                          <p:val>
                                            <p:strVal val="1+#ppt_w/2"/>
                                          </p:val>
                                        </p:tav>
                                        <p:tav tm="100000">
                                          <p:val>
                                            <p:strVal val="#ppt_x"/>
                                          </p:val>
                                        </p:tav>
                                      </p:tavLst>
                                    </p:anim>
                                    <p:anim calcmode="lin" valueType="num">
                                      <p:cBhvr additive="base">
                                        <p:cTn id="8" dur="20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838200"/>
          </a:xfrm>
        </p:spPr>
        <p:txBody>
          <a:bodyPr>
            <a:normAutofit/>
          </a:bodyPr>
          <a:lstStyle/>
          <a:p>
            <a:r>
              <a:rPr lang="en-US" dirty="0"/>
              <a:t>Stage 2: Collecting Data</a:t>
            </a:r>
          </a:p>
        </p:txBody>
      </p:sp>
      <p:sp>
        <p:nvSpPr>
          <p:cNvPr id="5" name="Content Placeholder 4"/>
          <p:cNvSpPr>
            <a:spLocks noGrp="1"/>
          </p:cNvSpPr>
          <p:nvPr>
            <p:ph idx="1"/>
          </p:nvPr>
        </p:nvSpPr>
        <p:spPr>
          <a:xfrm>
            <a:off x="1219200" y="1371600"/>
            <a:ext cx="5715000" cy="4384829"/>
          </a:xfrm>
        </p:spPr>
        <p:txBody>
          <a:bodyPr>
            <a:normAutofit/>
          </a:bodyPr>
          <a:lstStyle/>
          <a:p>
            <a:pPr marL="68580" indent="0">
              <a:buNone/>
            </a:pPr>
            <a:r>
              <a:rPr lang="en-US" dirty="0"/>
              <a:t>Answer questions to make an informed decision and act.</a:t>
            </a:r>
          </a:p>
          <a:p>
            <a:pPr marL="68580" indent="0">
              <a:buNone/>
            </a:pPr>
            <a:endParaRPr lang="en-US" sz="2600" dirty="0"/>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3" name="Diagram 2"/>
          <p:cNvGraphicFramePr/>
          <p:nvPr>
            <p:extLst>
              <p:ext uri="{D42A27DB-BD31-4B8C-83A1-F6EECF244321}">
                <p14:modId xmlns:p14="http://schemas.microsoft.com/office/powerpoint/2010/main" val="3190923017"/>
              </p:ext>
            </p:extLst>
          </p:nvPr>
        </p:nvGraphicFramePr>
        <p:xfrm>
          <a:off x="1219200" y="2362200"/>
          <a:ext cx="6934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705173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256" y="6096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685800" y="1600200"/>
            <a:ext cx="3886200" cy="4572000"/>
          </a:xfrm>
        </p:spPr>
        <p:txBody>
          <a:bodyPr>
            <a:normAutofit fontScale="85000" lnSpcReduction="10000"/>
          </a:bodyPr>
          <a:lstStyle/>
          <a:p>
            <a:pPr marL="346075" indent="-346075">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a:p>
            <a:endParaRPr lang="en-US" dirty="0"/>
          </a:p>
        </p:txBody>
      </p:sp>
      <p:pic>
        <p:nvPicPr>
          <p:cNvPr id="717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37877" y="1738330"/>
            <a:ext cx="4317609" cy="382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190764"/>
            <a:ext cx="1371600" cy="77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81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71" y="533400"/>
            <a:ext cx="7024744" cy="762000"/>
          </a:xfrm>
        </p:spPr>
        <p:txBody>
          <a:bodyPr>
            <a:normAutofit/>
          </a:bodyPr>
          <a:lstStyle/>
          <a:p>
            <a:r>
              <a:rPr lang="en-US" dirty="0"/>
              <a:t>Stage 3: Organizing Data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9" name="Text Placeholder 8"/>
          <p:cNvSpPr>
            <a:spLocks noGrp="1"/>
          </p:cNvSpPr>
          <p:nvPr>
            <p:ph type="body" sz="quarter" idx="3"/>
          </p:nvPr>
        </p:nvSpPr>
        <p:spPr>
          <a:xfrm>
            <a:off x="4800600" y="1524000"/>
            <a:ext cx="3581400" cy="1240222"/>
          </a:xfrm>
        </p:spPr>
        <p:txBody>
          <a:bodyPr>
            <a:noAutofit/>
          </a:bodyPr>
          <a:lstStyle/>
          <a:p>
            <a:pPr>
              <a:lnSpc>
                <a:spcPct val="80000"/>
              </a:lnSpc>
              <a:spcBef>
                <a:spcPts val="0"/>
              </a:spcBef>
            </a:pPr>
            <a:r>
              <a:rPr lang="en-US" dirty="0">
                <a:solidFill>
                  <a:schemeClr val="accent1">
                    <a:lumMod val="75000"/>
                  </a:schemeClr>
                </a:solidFill>
              </a:rPr>
              <a:t>Disaggregated Data: </a:t>
            </a:r>
          </a:p>
          <a:p>
            <a:pPr>
              <a:lnSpc>
                <a:spcPct val="80000"/>
              </a:lnSpc>
              <a:spcBef>
                <a:spcPts val="0"/>
              </a:spcBef>
            </a:pPr>
            <a:r>
              <a:rPr lang="en-US" sz="2200" b="0" dirty="0"/>
              <a:t>a whole set of data separated into its categories or subgroups</a:t>
            </a:r>
          </a:p>
        </p:txBody>
      </p:sp>
      <p:sp>
        <p:nvSpPr>
          <p:cNvPr id="10" name="Text Placeholder 9"/>
          <p:cNvSpPr>
            <a:spLocks noGrp="1"/>
          </p:cNvSpPr>
          <p:nvPr>
            <p:ph type="body" idx="1"/>
          </p:nvPr>
        </p:nvSpPr>
        <p:spPr>
          <a:xfrm>
            <a:off x="1147275" y="1524000"/>
            <a:ext cx="3402459" cy="1279371"/>
          </a:xfrm>
        </p:spPr>
        <p:txBody>
          <a:bodyPr>
            <a:normAutofit fontScale="92500" lnSpcReduction="20000"/>
          </a:bodyPr>
          <a:lstStyle/>
          <a:p>
            <a:r>
              <a:rPr lang="en-US" sz="2600" dirty="0">
                <a:solidFill>
                  <a:schemeClr val="accent1">
                    <a:lumMod val="75000"/>
                  </a:schemeClr>
                </a:solidFill>
              </a:rPr>
              <a:t>Aggregated Data: </a:t>
            </a:r>
          </a:p>
          <a:p>
            <a:pPr>
              <a:spcBef>
                <a:spcPts val="0"/>
              </a:spcBef>
            </a:pPr>
            <a:r>
              <a:rPr lang="en-US" b="0" dirty="0"/>
              <a:t>a whole set of data formed by combining several parts</a:t>
            </a:r>
          </a:p>
        </p:txBody>
      </p:sp>
      <p:cxnSp>
        <p:nvCxnSpPr>
          <p:cNvPr id="13" name="Straight Connector 12"/>
          <p:cNvCxnSpPr/>
          <p:nvPr/>
        </p:nvCxnSpPr>
        <p:spPr>
          <a:xfrm flipH="1">
            <a:off x="4572000" y="1524000"/>
            <a:ext cx="10886" cy="4267200"/>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6" name="Content Placeholder 5"/>
          <p:cNvGraphicFramePr>
            <a:graphicFrameLocks noGrp="1"/>
          </p:cNvGraphicFramePr>
          <p:nvPr>
            <p:ph sz="half" idx="2"/>
            <p:extLst>
              <p:ext uri="{D42A27DB-BD31-4B8C-83A1-F6EECF244321}">
                <p14:modId xmlns:p14="http://schemas.microsoft.com/office/powerpoint/2010/main" val="3240472572"/>
              </p:ext>
            </p:extLst>
          </p:nvPr>
        </p:nvGraphicFramePr>
        <p:xfrm>
          <a:off x="762000" y="2819401"/>
          <a:ext cx="3698875" cy="2990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val="2804756233"/>
              </p:ext>
            </p:extLst>
          </p:nvPr>
        </p:nvGraphicFramePr>
        <p:xfrm>
          <a:off x="4724400" y="2921289"/>
          <a:ext cx="3810000" cy="283527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442916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600200"/>
            <a:ext cx="7033708" cy="4232429"/>
          </a:xfrm>
        </p:spPr>
        <p:txBody>
          <a:bodyPr/>
          <a:lstStyle/>
          <a:p>
            <a:pPr marL="68580" indent="0">
              <a:buNone/>
            </a:pPr>
            <a:r>
              <a:rPr lang="en-US" b="1" dirty="0"/>
              <a:t>Triangulated Data: </a:t>
            </a:r>
          </a:p>
          <a:p>
            <a:pPr marL="63500" indent="0">
              <a:buNone/>
            </a:pPr>
            <a:r>
              <a:rPr lang="en-US" dirty="0"/>
              <a:t>Use of multiple independent sources of data to establish the truth &amp; accuracy of a claim.</a:t>
            </a:r>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Diagram 4"/>
          <p:cNvGraphicFramePr/>
          <p:nvPr>
            <p:extLst>
              <p:ext uri="{D42A27DB-BD31-4B8C-83A1-F6EECF244321}">
                <p14:modId xmlns:p14="http://schemas.microsoft.com/office/powerpoint/2010/main" val="1980700812"/>
              </p:ext>
            </p:extLst>
          </p:nvPr>
        </p:nvGraphicFramePr>
        <p:xfrm>
          <a:off x="1295400" y="2895600"/>
          <a:ext cx="7010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345657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600200"/>
            <a:ext cx="6777317" cy="4232429"/>
          </a:xfrm>
        </p:spPr>
        <p:txBody>
          <a:bodyPr>
            <a:normAutofit/>
          </a:bodyPr>
          <a:lstStyle/>
          <a:p>
            <a:pPr marL="0" indent="0">
              <a:buNone/>
            </a:pPr>
            <a:r>
              <a:rPr lang="en-US" sz="3000" b="1" dirty="0"/>
              <a:t>Tips for Interpreting Graphs</a:t>
            </a:r>
          </a:p>
          <a:p>
            <a:pPr marL="0" indent="0">
              <a:buNone/>
            </a:pPr>
            <a:r>
              <a:rPr lang="en-US" sz="2800" dirty="0"/>
              <a:t>Read all labels. </a:t>
            </a:r>
          </a:p>
          <a:p>
            <a:pPr>
              <a:buFont typeface="Wingdings" panose="05000000000000000000" pitchFamily="2" charset="2"/>
              <a:buChar char="§"/>
            </a:pPr>
            <a:r>
              <a:rPr lang="en-US" dirty="0"/>
              <a:t>What is… </a:t>
            </a:r>
          </a:p>
          <a:p>
            <a:pPr lvl="1"/>
            <a:r>
              <a:rPr lang="en-US" dirty="0"/>
              <a:t>in each COLUMN? </a:t>
            </a:r>
          </a:p>
          <a:p>
            <a:pPr lvl="1"/>
            <a:r>
              <a:rPr lang="en-US" dirty="0"/>
              <a:t>in each ROW? </a:t>
            </a:r>
          </a:p>
          <a:p>
            <a:pPr lvl="1"/>
            <a:r>
              <a:rPr lang="en-US" dirty="0"/>
              <a:t>the RANGE OF VALUES?</a:t>
            </a:r>
          </a:p>
          <a:p>
            <a:pPr>
              <a:buFont typeface="Wingdings" panose="05000000000000000000" pitchFamily="2" charset="2"/>
              <a:buChar char="§"/>
            </a:pPr>
            <a:r>
              <a:rPr lang="en-US" dirty="0"/>
              <a:t>Where was… </a:t>
            </a:r>
          </a:p>
          <a:p>
            <a:pPr lvl="1"/>
            <a:r>
              <a:rPr lang="en-US" dirty="0"/>
              <a:t>the MOST change or growth?</a:t>
            </a:r>
          </a:p>
          <a:p>
            <a:pPr lvl="1"/>
            <a:r>
              <a:rPr lang="en-US" dirty="0"/>
              <a:t>the LEAST change or growth?  </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3074" name="Picture 2" descr="C:\Users\ebraunel\AppData\Local\Microsoft\Windows\Temporary Internet Files\Content.IE5\L3GY044O\bargraph[1].gif"/>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9426" r="4200" b="10678"/>
          <a:stretch/>
        </p:blipFill>
        <p:spPr bwMode="auto">
          <a:xfrm>
            <a:off x="5320145" y="2286000"/>
            <a:ext cx="3186545" cy="2535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8254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524000"/>
            <a:ext cx="6777317" cy="4308629"/>
          </a:xfrm>
        </p:spPr>
        <p:txBody>
          <a:bodyPr/>
          <a:lstStyle/>
          <a:p>
            <a:pPr marL="0" indent="0" algn="ctr">
              <a:buNone/>
            </a:pPr>
            <a:r>
              <a:rPr lang="en-US" sz="3200" b="1" dirty="0"/>
              <a:t>A Snapshot in Time</a:t>
            </a:r>
            <a:endParaRPr lang="en-US" sz="8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126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600200" y="2133600"/>
            <a:ext cx="6014015" cy="380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97419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3: Organizing Data</a:t>
            </a:r>
          </a:p>
        </p:txBody>
      </p:sp>
      <p:sp>
        <p:nvSpPr>
          <p:cNvPr id="3" name="Content Placeholder 2"/>
          <p:cNvSpPr>
            <a:spLocks noGrp="1"/>
          </p:cNvSpPr>
          <p:nvPr>
            <p:ph idx="1"/>
          </p:nvPr>
        </p:nvSpPr>
        <p:spPr>
          <a:xfrm>
            <a:off x="1043492" y="1600200"/>
            <a:ext cx="6777317" cy="4232429"/>
          </a:xfrm>
        </p:spPr>
        <p:txBody>
          <a:bodyPr/>
          <a:lstStyle/>
          <a:p>
            <a:pPr marL="0" indent="0" algn="ctr">
              <a:buNone/>
            </a:pPr>
            <a:r>
              <a:rPr lang="en-US" sz="3200" b="1" dirty="0"/>
              <a:t>Comparisons</a:t>
            </a:r>
            <a:endParaRPr lang="en-US" sz="900" dirty="0"/>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71600" y="2133600"/>
            <a:ext cx="6224264" cy="394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83049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3: Organizing Data</a:t>
            </a:r>
          </a:p>
        </p:txBody>
      </p:sp>
      <p:sp>
        <p:nvSpPr>
          <p:cNvPr id="3" name="Content Placeholder 2"/>
          <p:cNvSpPr>
            <a:spLocks noGrp="1"/>
          </p:cNvSpPr>
          <p:nvPr>
            <p:ph idx="1"/>
          </p:nvPr>
        </p:nvSpPr>
        <p:spPr>
          <a:xfrm>
            <a:off x="1043492" y="1524000"/>
            <a:ext cx="6777317" cy="4308629"/>
          </a:xfrm>
        </p:spPr>
        <p:txBody>
          <a:bodyPr/>
          <a:lstStyle/>
          <a:p>
            <a:pPr marL="0" indent="0" algn="ctr">
              <a:buNone/>
            </a:pPr>
            <a:r>
              <a:rPr lang="en-US" sz="3200" b="1" dirty="0"/>
              <a:t>Trends</a:t>
            </a:r>
            <a:endParaRPr lang="en-US" sz="7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331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47800" y="1981200"/>
            <a:ext cx="6221093" cy="39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08944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R3PB4gFn_files\slide0001_image001.jpg"/>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zqCogq9N_files\slide0001_image001.jpg"/>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32581</TotalTime>
  <Words>34601</Words>
  <Application>Microsoft Office PowerPoint</Application>
  <PresentationFormat>On-screen Show (4:3)</PresentationFormat>
  <Paragraphs>3821</Paragraphs>
  <Slides>142</Slides>
  <Notes>142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142</vt:i4>
      </vt:variant>
    </vt:vector>
  </HeadingPairs>
  <TitlesOfParts>
    <vt:vector size="152" baseType="lpstr">
      <vt:lpstr>Arial</vt:lpstr>
      <vt:lpstr>Calibri</vt:lpstr>
      <vt:lpstr>Century Gothic</vt:lpstr>
      <vt:lpstr>MV Boli</vt:lpstr>
      <vt:lpstr>Segoe UI</vt:lpstr>
      <vt:lpstr>Tahoma</vt:lpstr>
      <vt:lpstr>Times New Roman</vt:lpstr>
      <vt:lpstr>Wingdings</vt:lpstr>
      <vt:lpstr>Wingdings 2</vt:lpstr>
      <vt:lpstr>ServingOnGroups</vt:lpstr>
      <vt:lpstr>Serving on Groups  That Make Decisions:  A Guide for Families</vt:lpstr>
      <vt:lpstr>What brings you here today?</vt:lpstr>
      <vt:lpstr>Agenda</vt:lpstr>
      <vt:lpstr>Objectives</vt:lpstr>
      <vt:lpstr>Beliefs in Leadership</vt:lpstr>
      <vt:lpstr>Family Engagement &amp; Leadership</vt:lpstr>
      <vt:lpstr>Family Engagement</vt:lpstr>
      <vt:lpstr>Benefits to (Shared) Decision Making</vt:lpstr>
      <vt:lpstr>Overview of Serving on Groups</vt:lpstr>
      <vt:lpstr>Sample Page</vt:lpstr>
      <vt:lpstr>Family Engagement &amp; Leadership Resources</vt:lpstr>
      <vt:lpstr>Family Engagement &amp; Leadership Resources</vt:lpstr>
      <vt:lpstr>Serving on Groups  That Make Decisions:  A Guide for Families</vt:lpstr>
      <vt:lpstr>Section 1: Opportunities to Get Involved</vt:lpstr>
      <vt:lpstr>How can I get involved?</vt:lpstr>
      <vt:lpstr>Step 1:  Who Am I?</vt:lpstr>
      <vt:lpstr>Step 2:  History</vt:lpstr>
      <vt:lpstr>Step 3:  Dreams</vt:lpstr>
      <vt:lpstr>Step 4:  Fears &amp; Concerns</vt:lpstr>
      <vt:lpstr>Step 5:  Needs</vt:lpstr>
      <vt:lpstr>Discussion</vt:lpstr>
      <vt:lpstr>Shared Decision Making</vt:lpstr>
      <vt:lpstr>Who can serve on groups?</vt:lpstr>
      <vt:lpstr>Where to begin?</vt:lpstr>
      <vt:lpstr>Section 1 Resources</vt:lpstr>
      <vt:lpstr>Section 1 Resources</vt:lpstr>
      <vt:lpstr>Serving on Groups  That Make Decisions:  A Guide for Families</vt:lpstr>
      <vt:lpstr>Section 2:  Types of Groups</vt:lpstr>
      <vt:lpstr>What Makes Decision-Making Groups Unique?</vt:lpstr>
      <vt:lpstr>Member Roles</vt:lpstr>
      <vt:lpstr>Sample Page</vt:lpstr>
      <vt:lpstr>Functions of Groups</vt:lpstr>
      <vt:lpstr>Governing</vt:lpstr>
      <vt:lpstr>Advisory</vt:lpstr>
      <vt:lpstr>Leadership </vt:lpstr>
      <vt:lpstr>Planning</vt:lpstr>
      <vt:lpstr>Evaluation</vt:lpstr>
      <vt:lpstr>Practice</vt:lpstr>
      <vt:lpstr>Section 2 Resources</vt:lpstr>
      <vt:lpstr>Section 2 Resources</vt:lpstr>
      <vt:lpstr>Serving on Groups  That Make Decisions:  A Guide for Families</vt:lpstr>
      <vt:lpstr>Section 3:   Processes Groups Use</vt:lpstr>
      <vt:lpstr>Guiding Principles of  Shared Decision-Making</vt:lpstr>
      <vt:lpstr>Guiding Principles Example</vt:lpstr>
      <vt:lpstr>Helpful Reminders:</vt:lpstr>
      <vt:lpstr>Processes Groups Use</vt:lpstr>
      <vt:lpstr>1. Information Gathering</vt:lpstr>
      <vt:lpstr>2. Goal Setting</vt:lpstr>
      <vt:lpstr>3. Planning</vt:lpstr>
      <vt:lpstr>Logic Model Example</vt:lpstr>
      <vt:lpstr>Logic Model Example</vt:lpstr>
      <vt:lpstr>4. Collaboration</vt:lpstr>
      <vt:lpstr>4. Collaboration</vt:lpstr>
      <vt:lpstr>4. Collaboration</vt:lpstr>
      <vt:lpstr>5. Evaluation</vt:lpstr>
      <vt:lpstr>6. Process for Reaching Agreement</vt:lpstr>
      <vt:lpstr>Tips to Help YOU Personally be Effective</vt:lpstr>
      <vt:lpstr>Section 3 Resources</vt:lpstr>
      <vt:lpstr>Section 3 Resources</vt:lpstr>
      <vt:lpstr>Serving on Groups  That Make Decisions:  A Guide for Families</vt:lpstr>
      <vt:lpstr>Section 4: Tools Groups Use</vt:lpstr>
      <vt:lpstr>Meeting Facilitator/Leader</vt:lpstr>
      <vt:lpstr>Agenda</vt:lpstr>
      <vt:lpstr>Meeting Minutes</vt:lpstr>
      <vt:lpstr>Meeting Time Management</vt:lpstr>
      <vt:lpstr>Written Guidance</vt:lpstr>
      <vt:lpstr>Open vs. Closed</vt:lpstr>
      <vt:lpstr>Common Reasons for Unproductive Meetings</vt:lpstr>
      <vt:lpstr>Section 4 Resources</vt:lpstr>
      <vt:lpstr>Section 4 Resources</vt:lpstr>
      <vt:lpstr>Serving on Groups  That Make Decisions:  A Guide for Families</vt:lpstr>
      <vt:lpstr>Section 5:  Tips &amp; Strategies for Groups</vt:lpstr>
      <vt:lpstr>Tips for Effective Meetings</vt:lpstr>
      <vt:lpstr>Improve  Group Dynamics</vt:lpstr>
      <vt:lpstr>PowerPoint Presentation</vt:lpstr>
      <vt:lpstr>Two-Way Communication</vt:lpstr>
      <vt:lpstr>What is culture?</vt:lpstr>
      <vt:lpstr>Culturally Responsive Family Engagement</vt:lpstr>
      <vt:lpstr>Cultural Competency &amp;  Cultural Humility</vt:lpstr>
      <vt:lpstr>Understand  Cultural Norms</vt:lpstr>
      <vt:lpstr>Section 5 Resources</vt:lpstr>
      <vt:lpstr>Section 5 Resources</vt:lpstr>
      <vt:lpstr>Serving on Groups  That Make Decisions:  A Guide for Families</vt:lpstr>
      <vt:lpstr>Section 6: Using Data as Information</vt:lpstr>
      <vt:lpstr>What is Data?</vt:lpstr>
      <vt:lpstr>Confidentiality</vt:lpstr>
      <vt:lpstr>Forms of Data</vt:lpstr>
      <vt:lpstr>Stages of Data Use</vt:lpstr>
      <vt:lpstr>Stages of Data Use</vt:lpstr>
      <vt:lpstr>Stage 1:  Planning &amp; Preparing to Use Data</vt:lpstr>
      <vt:lpstr>Stages of Data Use</vt:lpstr>
      <vt:lpstr>Stage 2: Collecting Data</vt:lpstr>
      <vt:lpstr>Stages of Data Use</vt:lpstr>
      <vt:lpstr>Stage 3: Organizing Data</vt:lpstr>
      <vt:lpstr>Stage 3: Organizing Data</vt:lpstr>
      <vt:lpstr>Stage 3: Organizing Data</vt:lpstr>
      <vt:lpstr>Stage 3: Organizing Data</vt:lpstr>
      <vt:lpstr>Stages 3: Organizing Data</vt:lpstr>
      <vt:lpstr>Stages 3: Organizing Data</vt:lpstr>
      <vt:lpstr>Stage 3: Organizing Data</vt:lpstr>
      <vt:lpstr>Stages of Data Use</vt:lpstr>
      <vt:lpstr>Stage 4: Analyzing Data</vt:lpstr>
      <vt:lpstr>Stage 4: Analyzing Data</vt:lpstr>
      <vt:lpstr>Stage 4: Analyzing Data</vt:lpstr>
      <vt:lpstr>Stages of Data Use</vt:lpstr>
      <vt:lpstr>Stage 5: Developing Hypotheses &amp; Making Recommendations</vt:lpstr>
      <vt:lpstr>Stages of Data Use</vt:lpstr>
      <vt:lpstr>Stage 6: Creating an Action Plan</vt:lpstr>
      <vt:lpstr>Stages of Data Use</vt:lpstr>
      <vt:lpstr>Stage 7: Displaying &amp; Sharing Results</vt:lpstr>
      <vt:lpstr>Stage 7: Displaying &amp; Sharing Results</vt:lpstr>
      <vt:lpstr>Stage 7: Displaying &amp; Sharing Results</vt:lpstr>
      <vt:lpstr>Stages of Data Use</vt:lpstr>
      <vt:lpstr>Stage 8: Continuous Monitoring for Progress &amp; Improvement</vt:lpstr>
      <vt:lpstr>Stage 8: Continuous Monitoring for Progress &amp; Improvement</vt:lpstr>
      <vt:lpstr>Review</vt:lpstr>
      <vt:lpstr>Tool for Using Data</vt:lpstr>
      <vt:lpstr>Section 6 Resources</vt:lpstr>
      <vt:lpstr>Section 6 Resources</vt:lpstr>
      <vt:lpstr>Serving on Groups  That Make Decisions:  A Guide for Families</vt:lpstr>
      <vt:lpstr>Section 7: The Role of Families on Groups</vt:lpstr>
      <vt:lpstr>The Group</vt:lpstr>
      <vt:lpstr>The Group</vt:lpstr>
      <vt:lpstr>Resource</vt:lpstr>
      <vt:lpstr>Your Role on the Group</vt:lpstr>
      <vt:lpstr>Resource</vt:lpstr>
      <vt:lpstr>Best Ways to Represent Others</vt:lpstr>
      <vt:lpstr>Section 7 Resources</vt:lpstr>
      <vt:lpstr>Section 7 Resources</vt:lpstr>
      <vt:lpstr>Serving on Groups  That Make Decisions:  A Guide for Families</vt:lpstr>
      <vt:lpstr>Section 8: Skills for Serving on Groups</vt:lpstr>
      <vt:lpstr>Prepare for a Meeting</vt:lpstr>
      <vt:lpstr>Participate in a Meeting</vt:lpstr>
      <vt:lpstr>Follow-Up after a Meeting</vt:lpstr>
      <vt:lpstr>Dealing with Conflict</vt:lpstr>
      <vt:lpstr>Resolving Conflict</vt:lpstr>
      <vt:lpstr>Facilitate a Meeting</vt:lpstr>
      <vt:lpstr>Section 8 Resources</vt:lpstr>
      <vt:lpstr>Section 8 Resources</vt:lpstr>
      <vt:lpstr>Where to Go From Here?</vt:lpstr>
      <vt:lpstr>For more information, explore:  www.servingongroups.org</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558</cp:revision>
  <cp:lastPrinted>2015-08-03T05:26:53Z</cp:lastPrinted>
  <dcterms:created xsi:type="dcterms:W3CDTF">2014-10-24T19:08:48Z</dcterms:created>
  <dcterms:modified xsi:type="dcterms:W3CDTF">2023-10-18T20:26:57Z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