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tags/tag16.xml" ContentType="application/vnd.openxmlformats-officedocument.presentationml.tags+xml"/>
  <Override PartName="/ppt/notesSlides/notesSlide9.xml" ContentType="application/vnd.openxmlformats-officedocument.presentationml.notesSlide+xml"/>
  <Override PartName="/ppt/tags/tag17.xml" ContentType="application/vnd.openxmlformats-officedocument.presentationml.tags+xml"/>
  <Override PartName="/ppt/notesSlides/notesSlide10.xml" ContentType="application/vnd.openxmlformats-officedocument.presentationml.notesSlide+xml"/>
  <Override PartName="/ppt/tags/tag18.xml" ContentType="application/vnd.openxmlformats-officedocument.presentationml.tags+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sldIdLst>
    <p:sldId id="256" r:id="rId2"/>
    <p:sldId id="330" r:id="rId3"/>
    <p:sldId id="257" r:id="rId4"/>
    <p:sldId id="259" r:id="rId5"/>
    <p:sldId id="302" r:id="rId6"/>
    <p:sldId id="260" r:id="rId7"/>
    <p:sldId id="338" r:id="rId8"/>
    <p:sldId id="337" r:id="rId9"/>
    <p:sldId id="335" r:id="rId10"/>
    <p:sldId id="336" r:id="rId11"/>
    <p:sldId id="334" r:id="rId12"/>
    <p:sldId id="339" r:id="rId13"/>
  </p:sldIdLst>
  <p:sldSz cx="9144000" cy="6858000" type="screen4x3"/>
  <p:notesSz cx="7077075" cy="90281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44">
          <p15:clr>
            <a:srgbClr val="A4A3A4"/>
          </p15:clr>
        </p15:guide>
        <p15:guide id="2" pos="22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82D4C1-C21E-4D7B-925B-47C01C5AC1C0}" v="4" dt="2025-10-08T17:56:01.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81" autoAdjust="0"/>
    <p:restoredTop sz="89520" autoAdjust="0"/>
  </p:normalViewPr>
  <p:slideViewPr>
    <p:cSldViewPr>
      <p:cViewPr varScale="1">
        <p:scale>
          <a:sx n="62" d="100"/>
          <a:sy n="62" d="100"/>
        </p:scale>
        <p:origin x="341"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742"/>
    </p:cViewPr>
  </p:sorterViewPr>
  <p:notesViewPr>
    <p:cSldViewPr>
      <p:cViewPr>
        <p:scale>
          <a:sx n="50" d="100"/>
          <a:sy n="50" d="100"/>
        </p:scale>
        <p:origin x="-1776" y="-162"/>
      </p:cViewPr>
      <p:guideLst>
        <p:guide orient="horz" pos="2844"/>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Voegeli" userId="cc286581-e797-462e-a2d6-a607d323bfce" providerId="ADAL" clId="{9782D4C1-C21E-4D7B-925B-47C01C5AC1C0}"/>
    <pc:docChg chg="undo redo custSel modSld replTag delTag">
      <pc:chgData name="Melissa Voegeli" userId="cc286581-e797-462e-a2d6-a607d323bfce" providerId="ADAL" clId="{9782D4C1-C21E-4D7B-925B-47C01C5AC1C0}" dt="2025-10-08T17:56:04.149" v="71" actId="20577"/>
      <pc:docMkLst>
        <pc:docMk/>
      </pc:docMkLst>
      <pc:sldChg chg="replTag delTag">
        <pc:chgData name="Melissa Voegeli" userId="cc286581-e797-462e-a2d6-a607d323bfce" providerId="ADAL" clId="{9782D4C1-C21E-4D7B-925B-47C01C5AC1C0}" dt="2025-10-08T17:37:32.239" v="7"/>
        <pc:sldMkLst>
          <pc:docMk/>
          <pc:sldMk cId="129000117" sldId="256"/>
        </pc:sldMkLst>
      </pc:sldChg>
      <pc:sldChg chg="modSp mod replTag delTag">
        <pc:chgData name="Melissa Voegeli" userId="cc286581-e797-462e-a2d6-a607d323bfce" providerId="ADAL" clId="{9782D4C1-C21E-4D7B-925B-47C01C5AC1C0}" dt="2025-10-08T17:52:35.244" v="58"/>
        <pc:sldMkLst>
          <pc:docMk/>
          <pc:sldMk cId="1697078394" sldId="334"/>
        </pc:sldMkLst>
        <pc:spChg chg="mod">
          <ac:chgData name="Melissa Voegeli" userId="cc286581-e797-462e-a2d6-a607d323bfce" providerId="ADAL" clId="{9782D4C1-C21E-4D7B-925B-47C01C5AC1C0}" dt="2025-10-08T17:51:48.762" v="50" actId="20577"/>
          <ac:spMkLst>
            <pc:docMk/>
            <pc:sldMk cId="1697078394" sldId="334"/>
            <ac:spMk id="3" creationId="{00000000-0000-0000-0000-000000000000}"/>
          </ac:spMkLst>
        </pc:spChg>
      </pc:sldChg>
      <pc:sldChg chg="modSp mod replTag delTag">
        <pc:chgData name="Melissa Voegeli" userId="cc286581-e797-462e-a2d6-a607d323bfce" providerId="ADAL" clId="{9782D4C1-C21E-4D7B-925B-47C01C5AC1C0}" dt="2025-10-08T17:56:04.149" v="71" actId="20577"/>
        <pc:sldMkLst>
          <pc:docMk/>
          <pc:sldMk cId="2253498165" sldId="339"/>
        </pc:sldMkLst>
        <pc:spChg chg="mod">
          <ac:chgData name="Melissa Voegeli" userId="cc286581-e797-462e-a2d6-a607d323bfce" providerId="ADAL" clId="{9782D4C1-C21E-4D7B-925B-47C01C5AC1C0}" dt="2025-10-08T17:56:04.149" v="71" actId="20577"/>
          <ac:spMkLst>
            <pc:docMk/>
            <pc:sldMk cId="2253498165" sldId="339"/>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A079F9-35A0-4AEB-ACC0-4593505073E3}" type="doc">
      <dgm:prSet loTypeId="urn:microsoft.com/office/officeart/2008/layout/BendingPictureCaption" loCatId="picture" qsTypeId="urn:microsoft.com/office/officeart/2005/8/quickstyle/simple1" qsCatId="simple" csTypeId="urn:microsoft.com/office/officeart/2005/8/colors/accent1_2" csCatId="accent1" phldr="1"/>
      <dgm:spPr/>
      <dgm:t>
        <a:bodyPr/>
        <a:lstStyle/>
        <a:p>
          <a:endParaRPr lang="en-US"/>
        </a:p>
      </dgm:t>
    </dgm:pt>
    <dgm:pt modelId="{159926A8-F636-4C86-83E8-1C460DC4E51F}">
      <dgm:prSet phldrT="[Text]"/>
      <dgm:spPr/>
      <dgm:t>
        <a:bodyPr/>
        <a:lstStyle/>
        <a:p>
          <a:r>
            <a:rPr lang="en-US" dirty="0"/>
            <a:t>School</a:t>
          </a:r>
        </a:p>
      </dgm:t>
    </dgm:pt>
    <dgm:pt modelId="{7BA44F19-0DFD-408B-ABDC-6FB53678B264}" type="parTrans" cxnId="{3B0B6727-5CEB-4082-B396-B0F09E2D13D0}">
      <dgm:prSet/>
      <dgm:spPr/>
      <dgm:t>
        <a:bodyPr/>
        <a:lstStyle/>
        <a:p>
          <a:endParaRPr lang="en-US"/>
        </a:p>
      </dgm:t>
    </dgm:pt>
    <dgm:pt modelId="{DB145BE2-FC97-4AA4-B45F-0A3D47CA596E}" type="sibTrans" cxnId="{3B0B6727-5CEB-4082-B396-B0F09E2D13D0}">
      <dgm:prSet/>
      <dgm:spPr/>
      <dgm:t>
        <a:bodyPr/>
        <a:lstStyle/>
        <a:p>
          <a:endParaRPr lang="en-US"/>
        </a:p>
      </dgm:t>
    </dgm:pt>
    <dgm:pt modelId="{D8AA69DD-EEF1-434B-A7FA-97513627F2BD}">
      <dgm:prSet phldrT="[Text]"/>
      <dgm:spPr/>
      <dgm:t>
        <a:bodyPr/>
        <a:lstStyle/>
        <a:p>
          <a:r>
            <a:rPr lang="en-US" dirty="0"/>
            <a:t>Family</a:t>
          </a:r>
        </a:p>
      </dgm:t>
    </dgm:pt>
    <dgm:pt modelId="{64FB0AEF-8E92-4CC5-A273-1017D48909B8}" type="parTrans" cxnId="{9E903DF1-85DF-45D8-AE16-ECDAC3038CD1}">
      <dgm:prSet/>
      <dgm:spPr/>
      <dgm:t>
        <a:bodyPr/>
        <a:lstStyle/>
        <a:p>
          <a:endParaRPr lang="en-US"/>
        </a:p>
      </dgm:t>
    </dgm:pt>
    <dgm:pt modelId="{1A3C6610-A8E8-4F41-BF25-D574CB231978}" type="sibTrans" cxnId="{9E903DF1-85DF-45D8-AE16-ECDAC3038CD1}">
      <dgm:prSet/>
      <dgm:spPr/>
      <dgm:t>
        <a:bodyPr/>
        <a:lstStyle/>
        <a:p>
          <a:endParaRPr lang="en-US"/>
        </a:p>
      </dgm:t>
    </dgm:pt>
    <dgm:pt modelId="{A78C674B-639C-4115-AA56-EFB4BB0D9656}">
      <dgm:prSet phldrT="[Text]"/>
      <dgm:spPr/>
      <dgm:t>
        <a:bodyPr/>
        <a:lstStyle/>
        <a:p>
          <a:r>
            <a:rPr lang="en-US" dirty="0"/>
            <a:t>Community</a:t>
          </a:r>
        </a:p>
      </dgm:t>
    </dgm:pt>
    <dgm:pt modelId="{0A2E57E0-F3E9-48B9-9C9A-E4830D52FADB}" type="parTrans" cxnId="{BDFD44B0-398E-43CC-8E8B-3D97E9B32165}">
      <dgm:prSet/>
      <dgm:spPr/>
      <dgm:t>
        <a:bodyPr/>
        <a:lstStyle/>
        <a:p>
          <a:endParaRPr lang="en-US"/>
        </a:p>
      </dgm:t>
    </dgm:pt>
    <dgm:pt modelId="{3D3B9B91-0125-4301-9174-80FE8974056A}" type="sibTrans" cxnId="{BDFD44B0-398E-43CC-8E8B-3D97E9B32165}">
      <dgm:prSet/>
      <dgm:spPr/>
      <dgm:t>
        <a:bodyPr/>
        <a:lstStyle/>
        <a:p>
          <a:endParaRPr lang="en-US"/>
        </a:p>
      </dgm:t>
    </dgm:pt>
    <dgm:pt modelId="{C067DF38-DE62-4A40-94CF-1DDEA4EE5A23}">
      <dgm:prSet phldrT="[Text]"/>
      <dgm:spPr/>
      <dgm:t>
        <a:bodyPr/>
        <a:lstStyle/>
        <a:p>
          <a:r>
            <a:rPr lang="en-US" dirty="0"/>
            <a:t>Leadership</a:t>
          </a:r>
        </a:p>
      </dgm:t>
    </dgm:pt>
    <dgm:pt modelId="{D020DFE5-EC19-4C67-AC42-BA123195FD80}" type="parTrans" cxnId="{187A447C-6264-4003-96BD-02262FA62493}">
      <dgm:prSet/>
      <dgm:spPr/>
      <dgm:t>
        <a:bodyPr/>
        <a:lstStyle/>
        <a:p>
          <a:endParaRPr lang="en-US"/>
        </a:p>
      </dgm:t>
    </dgm:pt>
    <dgm:pt modelId="{3F136EB9-D8D9-4B7A-BF2E-B66326FBD7BF}" type="sibTrans" cxnId="{187A447C-6264-4003-96BD-02262FA62493}">
      <dgm:prSet/>
      <dgm:spPr/>
      <dgm:t>
        <a:bodyPr/>
        <a:lstStyle/>
        <a:p>
          <a:endParaRPr lang="en-US"/>
        </a:p>
      </dgm:t>
    </dgm:pt>
    <dgm:pt modelId="{F40BB788-32CD-4787-B13A-70F4FB073EA1}" type="pres">
      <dgm:prSet presAssocID="{31A079F9-35A0-4AEB-ACC0-4593505073E3}" presName="diagram" presStyleCnt="0">
        <dgm:presLayoutVars>
          <dgm:dir/>
        </dgm:presLayoutVars>
      </dgm:prSet>
      <dgm:spPr/>
    </dgm:pt>
    <dgm:pt modelId="{AFE81E95-9C3E-4E01-BA0B-408F63B79B2D}" type="pres">
      <dgm:prSet presAssocID="{159926A8-F636-4C86-83E8-1C460DC4E51F}" presName="composite" presStyleCnt="0"/>
      <dgm:spPr/>
    </dgm:pt>
    <dgm:pt modelId="{2DBC118A-BCE1-4BDE-A162-BF354520368A}" type="pres">
      <dgm:prSet presAssocID="{159926A8-F636-4C86-83E8-1C460DC4E51F}" presName="Image" presStyleLbl="bgShp" presStyleIdx="0" presStyleCnt="4"/>
      <dgm:spPr>
        <a:blipFill>
          <a:blip xmlns:r="http://schemas.openxmlformats.org/officeDocument/2006/relationships" r:embed="rId1" cstate="screen">
            <a:extLst>
              <a:ext uri="{28A0092B-C50C-407E-A947-70E740481C1C}">
                <a14:useLocalDpi xmlns:a14="http://schemas.microsoft.com/office/drawing/2010/main" val="0"/>
              </a:ext>
            </a:extLst>
          </a:blip>
          <a:srcRect/>
          <a:stretch>
            <a:fillRect/>
          </a:stretch>
        </a:blipFill>
      </dgm:spPr>
    </dgm:pt>
    <dgm:pt modelId="{A02D7EAF-A253-4B6F-B3A3-193440D64D66}" type="pres">
      <dgm:prSet presAssocID="{159926A8-F636-4C86-83E8-1C460DC4E51F}" presName="Parent" presStyleLbl="node0" presStyleIdx="0" presStyleCnt="4">
        <dgm:presLayoutVars>
          <dgm:bulletEnabled val="1"/>
        </dgm:presLayoutVars>
      </dgm:prSet>
      <dgm:spPr/>
    </dgm:pt>
    <dgm:pt modelId="{3F17E684-DF14-4C48-AC2C-75635D834D72}" type="pres">
      <dgm:prSet presAssocID="{DB145BE2-FC97-4AA4-B45F-0A3D47CA596E}" presName="sibTrans" presStyleCnt="0"/>
      <dgm:spPr/>
    </dgm:pt>
    <dgm:pt modelId="{79EAA788-95B3-4CD0-94C9-37534ABDE79C}" type="pres">
      <dgm:prSet presAssocID="{D8AA69DD-EEF1-434B-A7FA-97513627F2BD}" presName="composite" presStyleCnt="0"/>
      <dgm:spPr/>
    </dgm:pt>
    <dgm:pt modelId="{3C17B9D7-E9E4-4585-A6AC-F72CC0C01FA4}" type="pres">
      <dgm:prSet presAssocID="{D8AA69DD-EEF1-434B-A7FA-97513627F2BD}" presName="Image" presStyleLbl="bgShp" presStyleIdx="1" presStyleCnt="4" custLinFactNeighborX="461" custLinFactNeighborY="-2591"/>
      <dgm:spPr>
        <a:blipFill>
          <a:blip xmlns:r="http://schemas.openxmlformats.org/officeDocument/2006/relationships" r:embed="rId2" cstate="screen">
            <a:extLst>
              <a:ext uri="{28A0092B-C50C-407E-A947-70E740481C1C}">
                <a14:useLocalDpi xmlns:a14="http://schemas.microsoft.com/office/drawing/2010/main" val="0"/>
              </a:ext>
            </a:extLst>
          </a:blip>
          <a:srcRect/>
          <a:stretch>
            <a:fillRect/>
          </a:stretch>
        </a:blipFill>
      </dgm:spPr>
    </dgm:pt>
    <dgm:pt modelId="{A535457F-421E-4FC5-BF08-520D5DBEF104}" type="pres">
      <dgm:prSet presAssocID="{D8AA69DD-EEF1-434B-A7FA-97513627F2BD}" presName="Parent" presStyleLbl="node0" presStyleIdx="1" presStyleCnt="4">
        <dgm:presLayoutVars>
          <dgm:bulletEnabled val="1"/>
        </dgm:presLayoutVars>
      </dgm:prSet>
      <dgm:spPr/>
    </dgm:pt>
    <dgm:pt modelId="{ECDF17F1-D7A9-46F2-8929-6FE54C9B18F2}" type="pres">
      <dgm:prSet presAssocID="{1A3C6610-A8E8-4F41-BF25-D574CB231978}" presName="sibTrans" presStyleCnt="0"/>
      <dgm:spPr/>
    </dgm:pt>
    <dgm:pt modelId="{1BD2BEFA-818D-4C4D-A265-89BF7F402278}" type="pres">
      <dgm:prSet presAssocID="{A78C674B-639C-4115-AA56-EFB4BB0D9656}" presName="composite" presStyleCnt="0"/>
      <dgm:spPr/>
    </dgm:pt>
    <dgm:pt modelId="{DF824A65-13D0-40FF-A3CE-A94D7AF56FD4}" type="pres">
      <dgm:prSet presAssocID="{A78C674B-639C-4115-AA56-EFB4BB0D9656}" presName="Image" presStyleLbl="bgShp" presStyleIdx="2" presStyleCnt="4"/>
      <dgm:spPr>
        <a:blipFill>
          <a:blip xmlns:r="http://schemas.openxmlformats.org/officeDocument/2006/relationships" r:embed="rId3" cstate="screen">
            <a:extLst>
              <a:ext uri="{28A0092B-C50C-407E-A947-70E740481C1C}">
                <a14:useLocalDpi xmlns:a14="http://schemas.microsoft.com/office/drawing/2010/main" val="0"/>
              </a:ext>
            </a:extLst>
          </a:blip>
          <a:srcRect/>
          <a:stretch>
            <a:fillRect/>
          </a:stretch>
        </a:blipFill>
      </dgm:spPr>
    </dgm:pt>
    <dgm:pt modelId="{75DB8C0B-C249-4E00-A381-885E25CECF72}" type="pres">
      <dgm:prSet presAssocID="{A78C674B-639C-4115-AA56-EFB4BB0D9656}" presName="Parent" presStyleLbl="node0" presStyleIdx="2" presStyleCnt="4">
        <dgm:presLayoutVars>
          <dgm:bulletEnabled val="1"/>
        </dgm:presLayoutVars>
      </dgm:prSet>
      <dgm:spPr/>
    </dgm:pt>
    <dgm:pt modelId="{6F60139D-0CA3-45EB-BDC3-C08EEFFF9317}" type="pres">
      <dgm:prSet presAssocID="{3D3B9B91-0125-4301-9174-80FE8974056A}" presName="sibTrans" presStyleCnt="0"/>
      <dgm:spPr/>
    </dgm:pt>
    <dgm:pt modelId="{B189EDC3-7D32-49C3-817B-886246C1F1E6}" type="pres">
      <dgm:prSet presAssocID="{C067DF38-DE62-4A40-94CF-1DDEA4EE5A23}" presName="composite" presStyleCnt="0"/>
      <dgm:spPr/>
    </dgm:pt>
    <dgm:pt modelId="{3E1B239A-FBF5-4488-973A-2BF5D1F04482}" type="pres">
      <dgm:prSet presAssocID="{C067DF38-DE62-4A40-94CF-1DDEA4EE5A23}" presName="Image" presStyleLbl="bgShp" presStyleIdx="3" presStyleCnt="4"/>
      <dgm:spPr>
        <a:blipFill>
          <a:blip xmlns:r="http://schemas.openxmlformats.org/officeDocument/2006/relationships" r:embed="rId4" cstate="screen">
            <a:extLst>
              <a:ext uri="{28A0092B-C50C-407E-A947-70E740481C1C}">
                <a14:useLocalDpi xmlns:a14="http://schemas.microsoft.com/office/drawing/2010/main" val="0"/>
              </a:ext>
            </a:extLst>
          </a:blip>
          <a:srcRect/>
          <a:stretch>
            <a:fillRect/>
          </a:stretch>
        </a:blipFill>
      </dgm:spPr>
    </dgm:pt>
    <dgm:pt modelId="{8AA4E3FB-A7BB-40CF-A869-B624126A322E}" type="pres">
      <dgm:prSet presAssocID="{C067DF38-DE62-4A40-94CF-1DDEA4EE5A23}" presName="Parent" presStyleLbl="node0" presStyleIdx="3" presStyleCnt="4">
        <dgm:presLayoutVars>
          <dgm:bulletEnabled val="1"/>
        </dgm:presLayoutVars>
      </dgm:prSet>
      <dgm:spPr/>
    </dgm:pt>
  </dgm:ptLst>
  <dgm:cxnLst>
    <dgm:cxn modelId="{3B0B6727-5CEB-4082-B396-B0F09E2D13D0}" srcId="{31A079F9-35A0-4AEB-ACC0-4593505073E3}" destId="{159926A8-F636-4C86-83E8-1C460DC4E51F}" srcOrd="0" destOrd="0" parTransId="{7BA44F19-0DFD-408B-ABDC-6FB53678B264}" sibTransId="{DB145BE2-FC97-4AA4-B45F-0A3D47CA596E}"/>
    <dgm:cxn modelId="{CDD12938-2DE9-475B-A812-9BD1F457CAA1}" type="presOf" srcId="{159926A8-F636-4C86-83E8-1C460DC4E51F}" destId="{A02D7EAF-A253-4B6F-B3A3-193440D64D66}" srcOrd="0" destOrd="0" presId="urn:microsoft.com/office/officeart/2008/layout/BendingPictureCaption"/>
    <dgm:cxn modelId="{7CE97040-02DF-4758-83A1-572F7CDA9BFA}" type="presOf" srcId="{D8AA69DD-EEF1-434B-A7FA-97513627F2BD}" destId="{A535457F-421E-4FC5-BF08-520D5DBEF104}" srcOrd="0" destOrd="0" presId="urn:microsoft.com/office/officeart/2008/layout/BendingPictureCaption"/>
    <dgm:cxn modelId="{E206517A-5DDE-44FE-8D31-88D79D3DB353}" type="presOf" srcId="{C067DF38-DE62-4A40-94CF-1DDEA4EE5A23}" destId="{8AA4E3FB-A7BB-40CF-A869-B624126A322E}" srcOrd="0" destOrd="0" presId="urn:microsoft.com/office/officeart/2008/layout/BendingPictureCaption"/>
    <dgm:cxn modelId="{187A447C-6264-4003-96BD-02262FA62493}" srcId="{31A079F9-35A0-4AEB-ACC0-4593505073E3}" destId="{C067DF38-DE62-4A40-94CF-1DDEA4EE5A23}" srcOrd="3" destOrd="0" parTransId="{D020DFE5-EC19-4C67-AC42-BA123195FD80}" sibTransId="{3F136EB9-D8D9-4B7A-BF2E-B66326FBD7BF}"/>
    <dgm:cxn modelId="{BDFD44B0-398E-43CC-8E8B-3D97E9B32165}" srcId="{31A079F9-35A0-4AEB-ACC0-4593505073E3}" destId="{A78C674B-639C-4115-AA56-EFB4BB0D9656}" srcOrd="2" destOrd="0" parTransId="{0A2E57E0-F3E9-48B9-9C9A-E4830D52FADB}" sibTransId="{3D3B9B91-0125-4301-9174-80FE8974056A}"/>
    <dgm:cxn modelId="{A035F5DB-EC16-46C4-B478-6B0257DD184F}" type="presOf" srcId="{A78C674B-639C-4115-AA56-EFB4BB0D9656}" destId="{75DB8C0B-C249-4E00-A381-885E25CECF72}" srcOrd="0" destOrd="0" presId="urn:microsoft.com/office/officeart/2008/layout/BendingPictureCaption"/>
    <dgm:cxn modelId="{569416E1-FCF0-41DB-B465-44321C4835B8}" type="presOf" srcId="{31A079F9-35A0-4AEB-ACC0-4593505073E3}" destId="{F40BB788-32CD-4787-B13A-70F4FB073EA1}" srcOrd="0" destOrd="0" presId="urn:microsoft.com/office/officeart/2008/layout/BendingPictureCaption"/>
    <dgm:cxn modelId="{9E903DF1-85DF-45D8-AE16-ECDAC3038CD1}" srcId="{31A079F9-35A0-4AEB-ACC0-4593505073E3}" destId="{D8AA69DD-EEF1-434B-A7FA-97513627F2BD}" srcOrd="1" destOrd="0" parTransId="{64FB0AEF-8E92-4CC5-A273-1017D48909B8}" sibTransId="{1A3C6610-A8E8-4F41-BF25-D574CB231978}"/>
    <dgm:cxn modelId="{9070A717-C9F1-4C3D-BF48-6E495377291A}" type="presParOf" srcId="{F40BB788-32CD-4787-B13A-70F4FB073EA1}" destId="{AFE81E95-9C3E-4E01-BA0B-408F63B79B2D}" srcOrd="0" destOrd="0" presId="urn:microsoft.com/office/officeart/2008/layout/BendingPictureCaption"/>
    <dgm:cxn modelId="{EC4F191B-BF8E-49D5-A91C-B65D12BB8C52}" type="presParOf" srcId="{AFE81E95-9C3E-4E01-BA0B-408F63B79B2D}" destId="{2DBC118A-BCE1-4BDE-A162-BF354520368A}" srcOrd="0" destOrd="0" presId="urn:microsoft.com/office/officeart/2008/layout/BendingPictureCaption"/>
    <dgm:cxn modelId="{D79499D2-ED47-412C-9A4C-17EFD5C7EA47}" type="presParOf" srcId="{AFE81E95-9C3E-4E01-BA0B-408F63B79B2D}" destId="{A02D7EAF-A253-4B6F-B3A3-193440D64D66}" srcOrd="1" destOrd="0" presId="urn:microsoft.com/office/officeart/2008/layout/BendingPictureCaption"/>
    <dgm:cxn modelId="{8BC6FBEB-4E4D-40C4-8118-61A8455C4975}" type="presParOf" srcId="{F40BB788-32CD-4787-B13A-70F4FB073EA1}" destId="{3F17E684-DF14-4C48-AC2C-75635D834D72}" srcOrd="1" destOrd="0" presId="urn:microsoft.com/office/officeart/2008/layout/BendingPictureCaption"/>
    <dgm:cxn modelId="{F616FE68-B57E-4723-AE4B-28C7D6F433CB}" type="presParOf" srcId="{F40BB788-32CD-4787-B13A-70F4FB073EA1}" destId="{79EAA788-95B3-4CD0-94C9-37534ABDE79C}" srcOrd="2" destOrd="0" presId="urn:microsoft.com/office/officeart/2008/layout/BendingPictureCaption"/>
    <dgm:cxn modelId="{76C1821D-0349-4BB9-97B7-1F58DB6E710F}" type="presParOf" srcId="{79EAA788-95B3-4CD0-94C9-37534ABDE79C}" destId="{3C17B9D7-E9E4-4585-A6AC-F72CC0C01FA4}" srcOrd="0" destOrd="0" presId="urn:microsoft.com/office/officeart/2008/layout/BendingPictureCaption"/>
    <dgm:cxn modelId="{0B35588F-9398-4AD2-B7FF-9E747F56440E}" type="presParOf" srcId="{79EAA788-95B3-4CD0-94C9-37534ABDE79C}" destId="{A535457F-421E-4FC5-BF08-520D5DBEF104}" srcOrd="1" destOrd="0" presId="urn:microsoft.com/office/officeart/2008/layout/BendingPictureCaption"/>
    <dgm:cxn modelId="{894A39B5-3AB7-412A-8F2A-D3714935BC6B}" type="presParOf" srcId="{F40BB788-32CD-4787-B13A-70F4FB073EA1}" destId="{ECDF17F1-D7A9-46F2-8929-6FE54C9B18F2}" srcOrd="3" destOrd="0" presId="urn:microsoft.com/office/officeart/2008/layout/BendingPictureCaption"/>
    <dgm:cxn modelId="{D5546442-F5BC-444F-A3BF-6DF48BFFE9DB}" type="presParOf" srcId="{F40BB788-32CD-4787-B13A-70F4FB073EA1}" destId="{1BD2BEFA-818D-4C4D-A265-89BF7F402278}" srcOrd="4" destOrd="0" presId="urn:microsoft.com/office/officeart/2008/layout/BendingPictureCaption"/>
    <dgm:cxn modelId="{A29EB3A0-BFF8-4487-9166-32E5DC3B79EF}" type="presParOf" srcId="{1BD2BEFA-818D-4C4D-A265-89BF7F402278}" destId="{DF824A65-13D0-40FF-A3CE-A94D7AF56FD4}" srcOrd="0" destOrd="0" presId="urn:microsoft.com/office/officeart/2008/layout/BendingPictureCaption"/>
    <dgm:cxn modelId="{3E9248FF-406C-4F1E-B8A1-1F07824DBDF8}" type="presParOf" srcId="{1BD2BEFA-818D-4C4D-A265-89BF7F402278}" destId="{75DB8C0B-C249-4E00-A381-885E25CECF72}" srcOrd="1" destOrd="0" presId="urn:microsoft.com/office/officeart/2008/layout/BendingPictureCaption"/>
    <dgm:cxn modelId="{6D4EC41A-80DD-43E1-8CB2-D95FAD06338D}" type="presParOf" srcId="{F40BB788-32CD-4787-B13A-70F4FB073EA1}" destId="{6F60139D-0CA3-45EB-BDC3-C08EEFFF9317}" srcOrd="5" destOrd="0" presId="urn:microsoft.com/office/officeart/2008/layout/BendingPictureCaption"/>
    <dgm:cxn modelId="{55DBFCB1-9F92-45B7-B9E6-C56ED08EE176}" type="presParOf" srcId="{F40BB788-32CD-4787-B13A-70F4FB073EA1}" destId="{B189EDC3-7D32-49C3-817B-886246C1F1E6}" srcOrd="6" destOrd="0" presId="urn:microsoft.com/office/officeart/2008/layout/BendingPictureCaption"/>
    <dgm:cxn modelId="{D14F346C-68BA-4BBC-A7EA-C0729F7D9013}" type="presParOf" srcId="{B189EDC3-7D32-49C3-817B-886246C1F1E6}" destId="{3E1B239A-FBF5-4488-973A-2BF5D1F04482}" srcOrd="0" destOrd="0" presId="urn:microsoft.com/office/officeart/2008/layout/BendingPictureCaption"/>
    <dgm:cxn modelId="{DDEB2957-B3F5-4F26-B094-8BB9BE3B1A34}" type="presParOf" srcId="{B189EDC3-7D32-49C3-817B-886246C1F1E6}" destId="{8AA4E3FB-A7BB-40CF-A869-B624126A322E}" srcOrd="1" destOrd="0" presId="urn:microsoft.com/office/officeart/2008/layout/BendingPictureCapti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BC118A-BCE1-4BDE-A162-BF354520368A}">
      <dsp:nvSpPr>
        <dsp:cNvPr id="0" name=""/>
        <dsp:cNvSpPr/>
      </dsp:nvSpPr>
      <dsp:spPr>
        <a:xfrm>
          <a:off x="431561" y="19137"/>
          <a:ext cx="2326268" cy="1719103"/>
        </a:xfrm>
        <a:prstGeom prst="rect">
          <a:avLst/>
        </a:prstGeom>
        <a:blipFill>
          <a:blip xmlns:r="http://schemas.openxmlformats.org/officeDocument/2006/relationships" r:embed="rId1" cstate="screen">
            <a:extLst>
              <a:ext uri="{28A0092B-C50C-407E-A947-70E740481C1C}">
                <a14:useLocalDpi xmlns:a14="http://schemas.microsoft.com/office/drawing/2010/main" val="0"/>
              </a:ext>
            </a:extLst>
          </a:blip>
          <a:srcRect/>
          <a:stretch>
            <a:fillRect/>
          </a:stretch>
        </a:blipFill>
        <a:ln>
          <a:noFill/>
        </a:ln>
        <a:effectLst/>
      </dsp:spPr>
      <dsp:style>
        <a:lnRef idx="0">
          <a:scrgbClr r="0" g="0" b="0"/>
        </a:lnRef>
        <a:fillRef idx="1">
          <a:scrgbClr r="0" g="0" b="0"/>
        </a:fillRef>
        <a:effectRef idx="0">
          <a:scrgbClr r="0" g="0" b="0"/>
        </a:effectRef>
        <a:fontRef idx="minor"/>
      </dsp:style>
    </dsp:sp>
    <dsp:sp modelId="{A02D7EAF-A253-4B6F-B3A3-193440D64D66}">
      <dsp:nvSpPr>
        <dsp:cNvPr id="0" name=""/>
        <dsp:cNvSpPr/>
      </dsp:nvSpPr>
      <dsp:spPr>
        <a:xfrm>
          <a:off x="901765" y="1426535"/>
          <a:ext cx="2004550" cy="4817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5000"/>
            </a:spcAft>
            <a:buNone/>
          </a:pPr>
          <a:r>
            <a:rPr lang="en-US" sz="2600" kern="1200" dirty="0"/>
            <a:t>School</a:t>
          </a:r>
        </a:p>
      </dsp:txBody>
      <dsp:txXfrm>
        <a:off x="901765" y="1426535"/>
        <a:ext cx="2004550" cy="481726"/>
      </dsp:txXfrm>
    </dsp:sp>
    <dsp:sp modelId="{3C17B9D7-E9E4-4585-A6AC-F72CC0C01FA4}">
      <dsp:nvSpPr>
        <dsp:cNvPr id="0" name=""/>
        <dsp:cNvSpPr/>
      </dsp:nvSpPr>
      <dsp:spPr>
        <a:xfrm>
          <a:off x="3200408" y="0"/>
          <a:ext cx="2326268" cy="1719103"/>
        </a:xfrm>
        <a:prstGeom prst="rect">
          <a:avLst/>
        </a:prstGeom>
        <a:blipFill>
          <a:blip xmlns:r="http://schemas.openxmlformats.org/officeDocument/2006/relationships" r:embed="rId2" cstate="screen">
            <a:extLst>
              <a:ext uri="{28A0092B-C50C-407E-A947-70E740481C1C}">
                <a14:useLocalDpi xmlns:a14="http://schemas.microsoft.com/office/drawing/2010/main" val="0"/>
              </a:ext>
            </a:extLst>
          </a:blip>
          <a:srcRect/>
          <a:stretch>
            <a:fillRect/>
          </a:stretch>
        </a:blipFill>
        <a:ln>
          <a:noFill/>
        </a:ln>
        <a:effectLst/>
      </dsp:spPr>
      <dsp:style>
        <a:lnRef idx="0">
          <a:scrgbClr r="0" g="0" b="0"/>
        </a:lnRef>
        <a:fillRef idx="1">
          <a:scrgbClr r="0" g="0" b="0"/>
        </a:fillRef>
        <a:effectRef idx="0">
          <a:scrgbClr r="0" g="0" b="0"/>
        </a:effectRef>
        <a:fontRef idx="minor"/>
      </dsp:style>
    </dsp:sp>
    <dsp:sp modelId="{A535457F-421E-4FC5-BF08-520D5DBEF104}">
      <dsp:nvSpPr>
        <dsp:cNvPr id="0" name=""/>
        <dsp:cNvSpPr/>
      </dsp:nvSpPr>
      <dsp:spPr>
        <a:xfrm>
          <a:off x="3659887" y="1426535"/>
          <a:ext cx="2004550" cy="4817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5000"/>
            </a:spcAft>
            <a:buNone/>
          </a:pPr>
          <a:r>
            <a:rPr lang="en-US" sz="2600" kern="1200" dirty="0"/>
            <a:t>Family</a:t>
          </a:r>
        </a:p>
      </dsp:txBody>
      <dsp:txXfrm>
        <a:off x="3659887" y="1426535"/>
        <a:ext cx="2004550" cy="481726"/>
      </dsp:txXfrm>
    </dsp:sp>
    <dsp:sp modelId="{DF824A65-13D0-40FF-A3CE-A94D7AF56FD4}">
      <dsp:nvSpPr>
        <dsp:cNvPr id="0" name=""/>
        <dsp:cNvSpPr/>
      </dsp:nvSpPr>
      <dsp:spPr>
        <a:xfrm>
          <a:off x="431561" y="2155737"/>
          <a:ext cx="2326268" cy="1719103"/>
        </a:xfrm>
        <a:prstGeom prst="rect">
          <a:avLst/>
        </a:prstGeom>
        <a:blipFill>
          <a:blip xmlns:r="http://schemas.openxmlformats.org/officeDocument/2006/relationships" r:embed="rId3" cstate="screen">
            <a:extLst>
              <a:ext uri="{28A0092B-C50C-407E-A947-70E740481C1C}">
                <a14:useLocalDpi xmlns:a14="http://schemas.microsoft.com/office/drawing/2010/main" val="0"/>
              </a:ext>
            </a:extLst>
          </a:blip>
          <a:srcRect/>
          <a:stretch>
            <a:fillRect/>
          </a:stretch>
        </a:blipFill>
        <a:ln>
          <a:noFill/>
        </a:ln>
        <a:effectLst/>
      </dsp:spPr>
      <dsp:style>
        <a:lnRef idx="0">
          <a:scrgbClr r="0" g="0" b="0"/>
        </a:lnRef>
        <a:fillRef idx="1">
          <a:scrgbClr r="0" g="0" b="0"/>
        </a:fillRef>
        <a:effectRef idx="0">
          <a:scrgbClr r="0" g="0" b="0"/>
        </a:effectRef>
        <a:fontRef idx="minor"/>
      </dsp:style>
    </dsp:sp>
    <dsp:sp modelId="{75DB8C0B-C249-4E00-A381-885E25CECF72}">
      <dsp:nvSpPr>
        <dsp:cNvPr id="0" name=""/>
        <dsp:cNvSpPr/>
      </dsp:nvSpPr>
      <dsp:spPr>
        <a:xfrm>
          <a:off x="901765" y="3563135"/>
          <a:ext cx="2004550" cy="4817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5000"/>
            </a:spcAft>
            <a:buNone/>
          </a:pPr>
          <a:r>
            <a:rPr lang="en-US" sz="2600" kern="1200" dirty="0"/>
            <a:t>Community</a:t>
          </a:r>
        </a:p>
      </dsp:txBody>
      <dsp:txXfrm>
        <a:off x="901765" y="3563135"/>
        <a:ext cx="2004550" cy="481726"/>
      </dsp:txXfrm>
    </dsp:sp>
    <dsp:sp modelId="{3E1B239A-FBF5-4488-973A-2BF5D1F04482}">
      <dsp:nvSpPr>
        <dsp:cNvPr id="0" name=""/>
        <dsp:cNvSpPr/>
      </dsp:nvSpPr>
      <dsp:spPr>
        <a:xfrm>
          <a:off x="3189684" y="2155737"/>
          <a:ext cx="2326268" cy="1719103"/>
        </a:xfrm>
        <a:prstGeom prst="rect">
          <a:avLst/>
        </a:prstGeom>
        <a:blipFill>
          <a:blip xmlns:r="http://schemas.openxmlformats.org/officeDocument/2006/relationships" r:embed="rId4" cstate="screen">
            <a:extLst>
              <a:ext uri="{28A0092B-C50C-407E-A947-70E740481C1C}">
                <a14:useLocalDpi xmlns:a14="http://schemas.microsoft.com/office/drawing/2010/main" val="0"/>
              </a:ext>
            </a:extLst>
          </a:blip>
          <a:srcRect/>
          <a:stretch>
            <a:fillRect/>
          </a:stretch>
        </a:blipFill>
        <a:ln>
          <a:noFill/>
        </a:ln>
        <a:effectLst/>
      </dsp:spPr>
      <dsp:style>
        <a:lnRef idx="0">
          <a:scrgbClr r="0" g="0" b="0"/>
        </a:lnRef>
        <a:fillRef idx="1">
          <a:scrgbClr r="0" g="0" b="0"/>
        </a:fillRef>
        <a:effectRef idx="0">
          <a:scrgbClr r="0" g="0" b="0"/>
        </a:effectRef>
        <a:fontRef idx="minor"/>
      </dsp:style>
    </dsp:sp>
    <dsp:sp modelId="{8AA4E3FB-A7BB-40CF-A869-B624126A322E}">
      <dsp:nvSpPr>
        <dsp:cNvPr id="0" name=""/>
        <dsp:cNvSpPr/>
      </dsp:nvSpPr>
      <dsp:spPr>
        <a:xfrm>
          <a:off x="3659887" y="3563135"/>
          <a:ext cx="2004550" cy="4817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5000"/>
            </a:spcAft>
            <a:buNone/>
          </a:pPr>
          <a:r>
            <a:rPr lang="en-US" sz="2600" kern="1200" dirty="0"/>
            <a:t>Leadership</a:t>
          </a:r>
        </a:p>
      </dsp:txBody>
      <dsp:txXfrm>
        <a:off x="3659887" y="3563135"/>
        <a:ext cx="2004550" cy="481726"/>
      </dsp:txXfrm>
    </dsp:sp>
  </dsp:spTree>
</dsp:drawing>
</file>

<file path=ppt/diagrams/layout1.xml><?xml version="1.0" encoding="utf-8"?>
<dgm:layoutDef xmlns:dgm="http://schemas.openxmlformats.org/drawingml/2006/diagram" xmlns:a="http://schemas.openxmlformats.org/drawingml/2006/main" uniqueId="urn:microsoft.com/office/officeart/2008/layout/BendingPictureCaption">
  <dgm:title val=""/>
  <dgm:desc val=""/>
  <dgm:catLst>
    <dgm:cat type="picture" pri="6000"/>
    <dgm:cat type="pictureconvert" pri="6000"/>
  </dgm:catLst>
  <dgm:sampData>
    <dgm:dataModel>
      <dgm:ptLst>
        <dgm:pt modelId="0" type="doc"/>
        <dgm:pt modelId="1">
          <dgm:prSet phldr="1"/>
        </dgm:pt>
        <dgm:pt modelId="2">
          <dgm:prSet phldr="1"/>
        </dgm:pt>
      </dgm:ptLst>
      <dgm:cxnLst>
        <dgm:cxn modelId="7" srcId="0" destId="1" srcOrd="0" destOrd="0"/>
        <dgm:cxn modelId="8" srcId="0" destId="2" srcOrd="1"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diagram">
    <dgm:varLst>
      <dgm:dir/>
    </dgm:varLst>
    <dgm:choose name="Name0">
      <dgm:if name="Name1" func="var" arg="dir" op="equ" val="norm">
        <dgm:alg type="snake">
          <dgm:param type="off" val="ctr"/>
        </dgm:alg>
      </dgm:if>
      <dgm:else name="Name2">
        <dgm:alg type="snake">
          <dgm:param type="grDir" val="tR"/>
          <dgm:param type="off" val="c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31"/>
        </dgm:alg>
        <dgm:shape xmlns:r="http://schemas.openxmlformats.org/officeDocument/2006/relationships" r:blip="">
          <dgm:adjLst/>
        </dgm:shape>
        <dgm:choose name="Name3">
          <dgm:if name="Name4" func="var" arg="dir" op="equ" val="norm">
            <dgm:constrLst>
              <dgm:constr type="l" for="ch" forName="Image" refType="w" fact="0"/>
              <dgm:constr type="t" for="ch" forName="Image" refType="h" fact="0"/>
              <dgm:constr type="w" for="ch" forName="Image" refType="w" fact="0.94"/>
              <dgm:constr type="h" for="ch" forName="Image" refType="h" fact="0.91"/>
              <dgm:constr type="l" for="ch" forName="Parent" refType="w" fact="0.19"/>
              <dgm:constr type="t" for="ch" forName="Parent" refType="h" fact="0.745"/>
              <dgm:constr type="w" for="ch" forName="Parent" refType="w" fact="0.81"/>
              <dgm:constr type="h" for="ch" forName="Parent" refType="h" fact="0.255"/>
            </dgm:constrLst>
          </dgm:if>
          <dgm:else name="Name5">
            <dgm:constrLst>
              <dgm:constr type="l" for="ch" forName="Image" refType="w" fact="0.06"/>
              <dgm:constr type="t" for="ch" forName="Image" refType="h" fact="0"/>
              <dgm:constr type="w" for="ch" forName="Image" refType="w" fact="0.94"/>
              <dgm:constr type="h" for="ch" forName="Image" refType="h" fact="0.91"/>
              <dgm:constr type="l" for="ch" forName="Parent" refType="w" fact="0"/>
              <dgm:constr type="t" for="ch" forName="Parent" refType="h" fact="0.745"/>
              <dgm:constr type="w" for="ch" forName="Parent" refType="w" fact="0.81"/>
              <dgm:constr type="h" for="ch" forName="Parent" refType="h" fact="0.255"/>
            </dgm:constrLst>
          </dgm:else>
        </dgm:choose>
        <dgm:layoutNode name="Image" styleLbl="bgShp">
          <dgm:alg type="sp"/>
          <dgm:shape xmlns:r="http://schemas.openxmlformats.org/officeDocument/2006/relationships" type="rect" r:blip="" blipPhldr="1">
            <dgm:adjLst/>
          </dgm:shape>
          <dgm:presOf/>
        </dgm:layoutNode>
        <dgm:layoutNode name="Parent" styleLbl="node0">
          <dgm:varLst>
            <dgm:bulletEnabled val="1"/>
          </dgm:varLst>
          <dgm:alg type="tx">
            <dgm:param type="txAnchorVertCh" val="mid"/>
            <dgm:param type="shpTxRTLAlignCh" val="r"/>
            <dgm:param type="lnSpAfParP" val="5"/>
          </dgm:alg>
          <dgm:shape xmlns:r="http://schemas.openxmlformats.org/officeDocument/2006/relationships" type="rect" r:blip="">
            <dgm:adjLst/>
          </dgm:shape>
          <dgm:presOf axis="desOr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2" cy="451406"/>
          </a:xfrm>
          <a:prstGeom prst="rect">
            <a:avLst/>
          </a:prstGeom>
        </p:spPr>
        <p:txBody>
          <a:bodyPr vert="horz" lIns="92024" tIns="46012" rIns="92024" bIns="46012" rtlCol="0"/>
          <a:lstStyle>
            <a:lvl1pPr algn="l">
              <a:defRPr sz="1200"/>
            </a:lvl1pPr>
          </a:lstStyle>
          <a:p>
            <a:endParaRPr lang="en-US"/>
          </a:p>
        </p:txBody>
      </p:sp>
      <p:sp>
        <p:nvSpPr>
          <p:cNvPr id="4" name="Slide Image Placeholder 3"/>
          <p:cNvSpPr>
            <a:spLocks noGrp="1" noRot="1" noChangeAspect="1"/>
          </p:cNvSpPr>
          <p:nvPr>
            <p:ph type="sldImg" idx="2"/>
          </p:nvPr>
        </p:nvSpPr>
        <p:spPr>
          <a:xfrm>
            <a:off x="1919288" y="557213"/>
            <a:ext cx="2843212" cy="2132012"/>
          </a:xfrm>
          <a:prstGeom prst="rect">
            <a:avLst/>
          </a:prstGeom>
          <a:noFill/>
          <a:ln w="12700">
            <a:solidFill>
              <a:prstClr val="black"/>
            </a:solidFill>
          </a:ln>
        </p:spPr>
        <p:txBody>
          <a:bodyPr vert="horz" lIns="92024" tIns="46012" rIns="92024" bIns="46012" rtlCol="0" anchor="ctr"/>
          <a:lstStyle/>
          <a:p>
            <a:endParaRPr lang="en-US"/>
          </a:p>
        </p:txBody>
      </p:sp>
      <p:sp>
        <p:nvSpPr>
          <p:cNvPr id="5" name="Notes Placeholder 4"/>
          <p:cNvSpPr>
            <a:spLocks noGrp="1"/>
          </p:cNvSpPr>
          <p:nvPr>
            <p:ph type="body" sz="quarter" idx="3"/>
          </p:nvPr>
        </p:nvSpPr>
        <p:spPr>
          <a:xfrm>
            <a:off x="425510" y="2828727"/>
            <a:ext cx="6226054" cy="5715464"/>
          </a:xfrm>
          <a:prstGeom prst="rect">
            <a:avLst/>
          </a:prstGeom>
        </p:spPr>
        <p:txBody>
          <a:bodyPr vert="horz" lIns="92024" tIns="46012" rIns="92024" bIns="4601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575141"/>
            <a:ext cx="3066732" cy="451406"/>
          </a:xfrm>
          <a:prstGeom prst="rect">
            <a:avLst/>
          </a:prstGeom>
        </p:spPr>
        <p:txBody>
          <a:bodyPr vert="horz" lIns="92024" tIns="46012" rIns="92024" bIns="46012" rtlCol="0" anchor="b"/>
          <a:lstStyle>
            <a:lvl1pPr algn="l">
              <a:defRPr sz="1200"/>
            </a:lvl1pPr>
          </a:lstStyle>
          <a:p>
            <a:endParaRPr lang="en-US"/>
          </a:p>
        </p:txBody>
      </p:sp>
      <p:sp>
        <p:nvSpPr>
          <p:cNvPr id="8" name="Slide Number Placeholder 7"/>
          <p:cNvSpPr>
            <a:spLocks noGrp="1"/>
          </p:cNvSpPr>
          <p:nvPr>
            <p:ph type="sldNum" sz="quarter" idx="5"/>
          </p:nvPr>
        </p:nvSpPr>
        <p:spPr>
          <a:xfrm>
            <a:off x="4008339" y="8574723"/>
            <a:ext cx="3067155" cy="451864"/>
          </a:xfrm>
          <a:prstGeom prst="rect">
            <a:avLst/>
          </a:prstGeom>
        </p:spPr>
        <p:txBody>
          <a:bodyPr vert="horz" lIns="89300" tIns="44650" rIns="89300" bIns="44650" rtlCol="0" anchor="b"/>
          <a:lstStyle>
            <a:lvl1pPr algn="r">
              <a:defRPr sz="1200"/>
            </a:lvl1pPr>
          </a:lstStyle>
          <a:p>
            <a:fld id="{1D94A9CC-91BA-4D30-8CFB-B7A6E1279EEA}" type="slidenum">
              <a:rPr lang="en-US" smtClean="0"/>
              <a:t>‹#›</a:t>
            </a:fld>
            <a:endParaRPr lang="en-US"/>
          </a:p>
        </p:txBody>
      </p:sp>
    </p:spTree>
    <p:extLst>
      <p:ext uri="{BB962C8B-B14F-4D97-AF65-F5344CB8AC3E}">
        <p14:creationId xmlns:p14="http://schemas.microsoft.com/office/powerpoint/2010/main" val="941439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www.sedl.org/pubs/fam18/" TargetMode="External"/><Relationship Id="rId3" Type="http://schemas.openxmlformats.org/officeDocument/2006/relationships/hyperlink" Target="http://www.sedl.org/connections/" TargetMode="External"/><Relationship Id="rId7" Type="http://schemas.openxmlformats.org/officeDocument/2006/relationships/hyperlink" Target="http://familieslead.org/"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www.ncpie.org/" TargetMode="External"/><Relationship Id="rId5" Type="http://schemas.openxmlformats.org/officeDocument/2006/relationships/hyperlink" Target="http://www.projectappleseed.org/chklist.html" TargetMode="External"/><Relationship Id="rId4" Type="http://schemas.openxmlformats.org/officeDocument/2006/relationships/hyperlink" Target="http://www.hfrp.org/" TargetMode="Externa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www.sedl.org/pubs/fam18/" TargetMode="External"/><Relationship Id="rId3" Type="http://schemas.openxmlformats.org/officeDocument/2006/relationships/hyperlink" Target="http://www.sedl.org/connections/" TargetMode="External"/><Relationship Id="rId7" Type="http://schemas.openxmlformats.org/officeDocument/2006/relationships/hyperlink" Target="http://familieslead.org/"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ncpie.org/" TargetMode="External"/><Relationship Id="rId5" Type="http://schemas.openxmlformats.org/officeDocument/2006/relationships/hyperlink" Target="http://www.projectappleseed.org/chklist.html" TargetMode="External"/><Relationship Id="rId4" Type="http://schemas.openxmlformats.org/officeDocument/2006/relationships/hyperlink" Target="http://www.hfrp.org/"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 </a:t>
            </a:r>
            <a:r>
              <a:rPr lang="en-US" dirty="0"/>
              <a:t> Welcome and Introduction</a:t>
            </a:r>
          </a:p>
          <a:p>
            <a:r>
              <a:rPr lang="en-US" dirty="0"/>
              <a:t>  </a:t>
            </a:r>
          </a:p>
          <a:p>
            <a:r>
              <a:rPr lang="en-US" b="1" dirty="0"/>
              <a:t>Procedural Directions:</a:t>
            </a:r>
            <a:endParaRPr lang="en-US" dirty="0"/>
          </a:p>
          <a:p>
            <a:pPr marL="223251" indent="-223251">
              <a:buFont typeface="+mj-lt"/>
              <a:buAutoNum type="arabicPeriod"/>
            </a:pPr>
            <a:r>
              <a:rPr lang="en-US" dirty="0"/>
              <a:t>Have a copy of the Guidebook and the Training manual with you.</a:t>
            </a:r>
          </a:p>
          <a:p>
            <a:pPr marL="223251" indent="-223251">
              <a:buFont typeface="+mj-lt"/>
              <a:buAutoNum type="arabicPeriod"/>
            </a:pPr>
            <a:r>
              <a:rPr lang="en-US" dirty="0"/>
              <a:t>Make sure everyone has the materials needed for the presentation.</a:t>
            </a:r>
          </a:p>
          <a:p>
            <a:pPr marL="223251" indent="-223251">
              <a:buFont typeface="+mj-lt"/>
              <a:buAutoNum type="arabicPeriod"/>
            </a:pPr>
            <a:r>
              <a:rPr lang="en-US" dirty="0"/>
              <a:t>Ask if everyone can hear you and see the slides.</a:t>
            </a:r>
          </a:p>
          <a:p>
            <a:pPr marL="223251" indent="-223251">
              <a:buFont typeface="+mj-lt"/>
              <a:buAutoNum type="arabicPeriod"/>
            </a:pPr>
            <a:r>
              <a:rPr lang="en-US" dirty="0"/>
              <a:t>Introduce yourself and give a brief background of your experience</a:t>
            </a:r>
            <a:r>
              <a:rPr lang="en-US" baseline="0" dirty="0"/>
              <a:t> (relevant to the group you are speaking to).</a:t>
            </a:r>
          </a:p>
          <a:p>
            <a:pPr marL="223251" indent="-223251">
              <a:buFont typeface="+mj-lt"/>
              <a:buAutoNum type="arabicPeriod"/>
            </a:pPr>
            <a:r>
              <a:rPr lang="en-US" baseline="0" dirty="0"/>
              <a:t>Address “housekeeping” such as restrooms, breaks, “parking lot”, group transitions, etc.</a:t>
            </a:r>
            <a:endParaRPr lang="en-US" dirty="0"/>
          </a:p>
          <a:p>
            <a:pPr defTabSz="920239">
              <a:defRPr/>
            </a:pPr>
            <a:endParaRPr lang="en-US" dirty="0"/>
          </a:p>
          <a:p>
            <a:pPr defTabSz="920239">
              <a:defRPr/>
            </a:pPr>
            <a:r>
              <a:rPr lang="en-US" b="1" dirty="0"/>
              <a:t>Presenter Notes:</a:t>
            </a:r>
          </a:p>
          <a:p>
            <a:pPr marL="167438" indent="-167438" defTabSz="920239">
              <a:buFont typeface="Arial" panose="020B0604020202020204" pitchFamily="34" charset="0"/>
              <a:buChar char="•"/>
              <a:defRPr/>
            </a:pPr>
            <a:r>
              <a:rPr lang="en-US" dirty="0"/>
              <a:t>Hello and welcome to this Serving on Groups that Make Decisions:  A Guide for Families training.  </a:t>
            </a:r>
          </a:p>
          <a:p>
            <a:pPr marL="167438" indent="-167438" defTabSz="920239">
              <a:buFont typeface="Arial" panose="020B0604020202020204" pitchFamily="34" charset="0"/>
              <a:buChar char="•"/>
              <a:defRPr/>
            </a:pPr>
            <a:r>
              <a:rPr lang="en-US" dirty="0"/>
              <a:t>My name is __</a:t>
            </a:r>
            <a:r>
              <a:rPr lang="en-US" u="sng" dirty="0"/>
              <a:t>insert name</a:t>
            </a:r>
            <a:r>
              <a:rPr lang="en-US" dirty="0"/>
              <a:t>___ and I am the ___</a:t>
            </a:r>
            <a:r>
              <a:rPr lang="en-US" u="sng" dirty="0"/>
              <a:t>insert </a:t>
            </a:r>
            <a:r>
              <a:rPr lang="en-US" u="sng" dirty="0" err="1"/>
              <a:t>position_</a:t>
            </a:r>
            <a:r>
              <a:rPr lang="en-US" u="none" dirty="0" err="1"/>
              <a:t>_</a:t>
            </a:r>
            <a:r>
              <a:rPr lang="en-US" dirty="0" err="1"/>
              <a:t>at</a:t>
            </a:r>
            <a:r>
              <a:rPr lang="en-US" dirty="0"/>
              <a:t> _</a:t>
            </a:r>
            <a:r>
              <a:rPr lang="en-US" u="sng" dirty="0"/>
              <a:t>insert location</a:t>
            </a:r>
            <a:r>
              <a:rPr lang="en-US" dirty="0"/>
              <a:t>__. </a:t>
            </a:r>
          </a:p>
          <a:p>
            <a:pPr marL="167438" indent="-167438" defTabSz="920239">
              <a:buFont typeface="Arial" panose="020B0604020202020204" pitchFamily="34" charset="0"/>
              <a:buChar char="•"/>
              <a:defRPr/>
            </a:pPr>
            <a:r>
              <a:rPr lang="en-US" dirty="0"/>
              <a:t>*Give a brief background of your experience</a:t>
            </a:r>
            <a:r>
              <a:rPr lang="en-US" baseline="0" dirty="0"/>
              <a:t> (relevant to the group you are speaking to)</a:t>
            </a:r>
            <a:r>
              <a:rPr lang="en-US" dirty="0"/>
              <a:t>. </a:t>
            </a:r>
          </a:p>
          <a:p>
            <a:r>
              <a:rPr lang="en-US" b="1" dirty="0"/>
              <a:t> </a:t>
            </a:r>
            <a:endParaRPr lang="en-US" dirty="0"/>
          </a:p>
          <a:p>
            <a:r>
              <a:rPr lang="en-US" b="1" dirty="0"/>
              <a:t>Activities  </a:t>
            </a:r>
            <a:endParaRPr lang="en-US" dirty="0"/>
          </a:p>
          <a:p>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1</a:t>
            </a:fld>
            <a:endParaRPr lang="en-US"/>
          </a:p>
        </p:txBody>
      </p:sp>
    </p:spTree>
    <p:extLst>
      <p:ext uri="{BB962C8B-B14F-4D97-AF65-F5344CB8AC3E}">
        <p14:creationId xmlns:p14="http://schemas.microsoft.com/office/powerpoint/2010/main" val="1973526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b="1" dirty="0"/>
              <a:t>Slide #11:  </a:t>
            </a:r>
            <a:r>
              <a:rPr lang="en-US" b="0" dirty="0"/>
              <a:t>Family</a:t>
            </a:r>
            <a:r>
              <a:rPr lang="en-US" b="0" baseline="0" dirty="0"/>
              <a:t> Engagement &amp; Leadership Resources</a:t>
            </a:r>
            <a:endParaRPr lang="en-US" dirty="0"/>
          </a:p>
          <a:p>
            <a:r>
              <a:rPr lang="en-US" dirty="0"/>
              <a:t>   </a:t>
            </a:r>
          </a:p>
          <a:p>
            <a:r>
              <a:rPr lang="en-US" b="1" dirty="0"/>
              <a:t>Procedural Directions:</a:t>
            </a:r>
            <a:endParaRPr lang="en-US" dirty="0"/>
          </a:p>
          <a:p>
            <a:pPr marL="223251" indent="-223251">
              <a:buFont typeface="+mj-lt"/>
              <a:buAutoNum type="arabicPeriod"/>
            </a:pPr>
            <a:r>
              <a:rPr lang="en-US" dirty="0"/>
              <a:t>Highlight 1 or 2 online</a:t>
            </a:r>
            <a:r>
              <a:rPr lang="en-US" baseline="0" dirty="0"/>
              <a:t> resources</a:t>
            </a:r>
            <a:r>
              <a:rPr lang="en-US" dirty="0"/>
              <a:t> listed on the slide. </a:t>
            </a:r>
          </a:p>
          <a:p>
            <a:pPr marL="223251" indent="-223251">
              <a:buFont typeface="+mj-lt"/>
              <a:buAutoNum type="arabicPeriod"/>
            </a:pPr>
            <a:r>
              <a:rPr lang="en-US" dirty="0"/>
              <a:t>Have one or two web links accessible and ready to show. </a:t>
            </a:r>
          </a:p>
          <a:p>
            <a:endParaRPr lang="en-US" dirty="0"/>
          </a:p>
          <a:p>
            <a:r>
              <a:rPr lang="en-US" b="1" dirty="0"/>
              <a:t>Presenter Notes:</a:t>
            </a:r>
          </a:p>
          <a:p>
            <a:r>
              <a:rPr lang="en-US" dirty="0"/>
              <a:t>National Center for Family and Community Connections with Schools</a:t>
            </a:r>
          </a:p>
          <a:p>
            <a:r>
              <a:rPr lang="en-US" u="sng" dirty="0">
                <a:hlinkClick r:id="rId3"/>
              </a:rPr>
              <a:t>http://www.sedl.org/connections/</a:t>
            </a:r>
            <a:endParaRPr lang="en-US" dirty="0"/>
          </a:p>
          <a:p>
            <a:r>
              <a:rPr lang="en-US" dirty="0"/>
              <a:t>The Harvard Family Research Project</a:t>
            </a:r>
          </a:p>
          <a:p>
            <a:r>
              <a:rPr lang="en-US" u="sng" dirty="0">
                <a:hlinkClick r:id="rId4"/>
              </a:rPr>
              <a:t>http://www.hfrp.org/</a:t>
            </a:r>
            <a:endParaRPr lang="en-US" dirty="0"/>
          </a:p>
          <a:p>
            <a:r>
              <a:rPr lang="en-US" dirty="0"/>
              <a:t>Project Appleseed: National Campaign for Public School Improvement</a:t>
            </a:r>
          </a:p>
          <a:p>
            <a:r>
              <a:rPr lang="en-US" u="sng" dirty="0">
                <a:hlinkClick r:id="rId5"/>
              </a:rPr>
              <a:t>http://www.projectappleseed.org/chklist.html</a:t>
            </a:r>
            <a:endParaRPr lang="en-US" dirty="0"/>
          </a:p>
          <a:p>
            <a:r>
              <a:rPr lang="en-US" dirty="0"/>
              <a:t>National Coalition for Parent Involvement in Education (NCPIE)</a:t>
            </a:r>
          </a:p>
          <a:p>
            <a:r>
              <a:rPr lang="en-US" u="sng" dirty="0">
                <a:hlinkClick r:id="rId6"/>
              </a:rPr>
              <a:t>http://www.ncpie.org</a:t>
            </a:r>
            <a:endParaRPr lang="en-US" dirty="0"/>
          </a:p>
          <a:p>
            <a:r>
              <a:rPr lang="en-US" dirty="0"/>
              <a:t>Family Leadership Project </a:t>
            </a:r>
          </a:p>
          <a:p>
            <a:r>
              <a:rPr lang="en-US" u="sng" dirty="0">
                <a:hlinkClick r:id="rId7"/>
              </a:rPr>
              <a:t>http://familieslead.org/</a:t>
            </a:r>
            <a:endParaRPr lang="en-US" dirty="0"/>
          </a:p>
          <a:p>
            <a:r>
              <a:rPr lang="en-US" dirty="0"/>
              <a:t>SEDL Creating Collaborative Action Teams: Working Together for Student Success</a:t>
            </a:r>
          </a:p>
          <a:p>
            <a:r>
              <a:rPr lang="en-US" u="sng" dirty="0">
                <a:hlinkClick r:id="rId8"/>
              </a:rPr>
              <a:t>http://www.sedl.org/pubs/fam18/</a:t>
            </a:r>
            <a:endParaRPr lang="en-US" dirty="0"/>
          </a:p>
          <a:p>
            <a:r>
              <a:rPr lang="en-US" dirty="0"/>
              <a:t> </a:t>
            </a:r>
          </a:p>
          <a:p>
            <a:r>
              <a:rPr lang="en-US" b="1" dirty="0"/>
              <a:t>Activities  </a:t>
            </a:r>
            <a:endParaRPr lang="en-US" dirty="0"/>
          </a:p>
          <a:p>
            <a:r>
              <a:rPr lang="en-US" dirty="0"/>
              <a:t>Handout:  Guidebook Sectional Resource List</a:t>
            </a:r>
          </a:p>
          <a:p>
            <a:endParaRPr lang="en-US" dirty="0"/>
          </a:p>
        </p:txBody>
      </p:sp>
      <p:sp>
        <p:nvSpPr>
          <p:cNvPr id="4" name="Slide Number Placeholder 3"/>
          <p:cNvSpPr>
            <a:spLocks noGrp="1"/>
          </p:cNvSpPr>
          <p:nvPr>
            <p:ph type="sldNum" sz="quarter" idx="10"/>
          </p:nvPr>
        </p:nvSpPr>
        <p:spPr/>
        <p:txBody>
          <a:bodyPr/>
          <a:lstStyle/>
          <a:p>
            <a:fld id="{1D94A9CC-91BA-4D30-8CFB-B7A6E1279EEA}" type="slidenum">
              <a:rPr lang="en-US" smtClean="0"/>
              <a:t>11</a:t>
            </a:fld>
            <a:endParaRPr lang="en-US"/>
          </a:p>
        </p:txBody>
      </p:sp>
    </p:spTree>
    <p:extLst>
      <p:ext uri="{BB962C8B-B14F-4D97-AF65-F5344CB8AC3E}">
        <p14:creationId xmlns:p14="http://schemas.microsoft.com/office/powerpoint/2010/main" val="1834204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b="1" dirty="0"/>
              <a:t>Slide #11:  </a:t>
            </a:r>
            <a:r>
              <a:rPr lang="en-US" b="0" dirty="0"/>
              <a:t>Family</a:t>
            </a:r>
            <a:r>
              <a:rPr lang="en-US" b="0" baseline="0" dirty="0"/>
              <a:t> Engagement &amp; Leadership Resources</a:t>
            </a:r>
            <a:endParaRPr lang="en-US" dirty="0"/>
          </a:p>
          <a:p>
            <a:r>
              <a:rPr lang="en-US" dirty="0"/>
              <a:t>   </a:t>
            </a:r>
          </a:p>
          <a:p>
            <a:r>
              <a:rPr lang="en-US" b="1" dirty="0"/>
              <a:t>Procedural Directions:</a:t>
            </a:r>
            <a:endParaRPr lang="en-US" dirty="0"/>
          </a:p>
          <a:p>
            <a:pPr marL="223251" indent="-223251">
              <a:buFont typeface="+mj-lt"/>
              <a:buAutoNum type="arabicPeriod"/>
            </a:pPr>
            <a:r>
              <a:rPr lang="en-US" dirty="0"/>
              <a:t>Highlight 1 or 2 online</a:t>
            </a:r>
            <a:r>
              <a:rPr lang="en-US" baseline="0" dirty="0"/>
              <a:t> resources</a:t>
            </a:r>
            <a:r>
              <a:rPr lang="en-US" dirty="0"/>
              <a:t> listed on the slide. </a:t>
            </a:r>
          </a:p>
          <a:p>
            <a:pPr marL="223251" indent="-223251">
              <a:buFont typeface="+mj-lt"/>
              <a:buAutoNum type="arabicPeriod"/>
            </a:pPr>
            <a:r>
              <a:rPr lang="en-US" dirty="0"/>
              <a:t>Have one or two web links accessible and ready to show. </a:t>
            </a:r>
          </a:p>
          <a:p>
            <a:endParaRPr lang="en-US" dirty="0"/>
          </a:p>
          <a:p>
            <a:r>
              <a:rPr lang="en-US" b="1" dirty="0"/>
              <a:t>Presenter Notes:</a:t>
            </a:r>
          </a:p>
          <a:p>
            <a:r>
              <a:rPr lang="en-US" dirty="0"/>
              <a:t>National Center for Family and Community Connections with Schools</a:t>
            </a:r>
          </a:p>
          <a:p>
            <a:r>
              <a:rPr lang="en-US" u="sng" dirty="0">
                <a:hlinkClick r:id="rId3"/>
              </a:rPr>
              <a:t>http://www.sedl.org/connections/</a:t>
            </a:r>
            <a:endParaRPr lang="en-US" dirty="0"/>
          </a:p>
          <a:p>
            <a:r>
              <a:rPr lang="en-US" dirty="0"/>
              <a:t>The Harvard Family Research Project</a:t>
            </a:r>
          </a:p>
          <a:p>
            <a:r>
              <a:rPr lang="en-US" u="sng" dirty="0">
                <a:hlinkClick r:id="rId4"/>
              </a:rPr>
              <a:t>http://www.hfrp.org/</a:t>
            </a:r>
            <a:endParaRPr lang="en-US" dirty="0"/>
          </a:p>
          <a:p>
            <a:r>
              <a:rPr lang="en-US" dirty="0"/>
              <a:t>Project Appleseed: National Campaign for Public School Improvement</a:t>
            </a:r>
          </a:p>
          <a:p>
            <a:r>
              <a:rPr lang="en-US" u="sng" dirty="0">
                <a:hlinkClick r:id="rId5"/>
              </a:rPr>
              <a:t>http://www.projectappleseed.org/chklist.html</a:t>
            </a:r>
            <a:endParaRPr lang="en-US" dirty="0"/>
          </a:p>
          <a:p>
            <a:r>
              <a:rPr lang="en-US" dirty="0"/>
              <a:t>National Coalition for Parent Involvement in Education (NCPIE)</a:t>
            </a:r>
          </a:p>
          <a:p>
            <a:r>
              <a:rPr lang="en-US" u="sng" dirty="0">
                <a:hlinkClick r:id="rId6"/>
              </a:rPr>
              <a:t>http://www.ncpie.org</a:t>
            </a:r>
            <a:endParaRPr lang="en-US" dirty="0"/>
          </a:p>
          <a:p>
            <a:r>
              <a:rPr lang="en-US" dirty="0"/>
              <a:t>Family Leadership Project </a:t>
            </a:r>
          </a:p>
          <a:p>
            <a:r>
              <a:rPr lang="en-US" u="sng" dirty="0">
                <a:hlinkClick r:id="rId7"/>
              </a:rPr>
              <a:t>http://familieslead.org/</a:t>
            </a:r>
            <a:endParaRPr lang="en-US" dirty="0"/>
          </a:p>
          <a:p>
            <a:r>
              <a:rPr lang="en-US" dirty="0"/>
              <a:t>SEDL Creating Collaborative Action Teams: Working Together for Student Success</a:t>
            </a:r>
          </a:p>
          <a:p>
            <a:r>
              <a:rPr lang="en-US" u="sng" dirty="0">
                <a:hlinkClick r:id="rId8"/>
              </a:rPr>
              <a:t>http://www.sedl.org/pubs/fam18/</a:t>
            </a:r>
            <a:endParaRPr lang="en-US" dirty="0"/>
          </a:p>
          <a:p>
            <a:r>
              <a:rPr lang="en-US" dirty="0"/>
              <a:t> </a:t>
            </a:r>
          </a:p>
          <a:p>
            <a:r>
              <a:rPr lang="en-US" b="1" dirty="0"/>
              <a:t>Activities  </a:t>
            </a:r>
            <a:endParaRPr lang="en-US" dirty="0"/>
          </a:p>
          <a:p>
            <a:r>
              <a:rPr lang="en-US" dirty="0"/>
              <a:t>Handout:  Guidebook Sectional Resource List</a:t>
            </a:r>
          </a:p>
          <a:p>
            <a:endParaRPr lang="en-US" dirty="0"/>
          </a:p>
        </p:txBody>
      </p:sp>
      <p:sp>
        <p:nvSpPr>
          <p:cNvPr id="4" name="Slide Number Placeholder 3"/>
          <p:cNvSpPr>
            <a:spLocks noGrp="1"/>
          </p:cNvSpPr>
          <p:nvPr>
            <p:ph type="sldNum" sz="quarter" idx="10"/>
          </p:nvPr>
        </p:nvSpPr>
        <p:spPr/>
        <p:txBody>
          <a:bodyPr/>
          <a:lstStyle/>
          <a:p>
            <a:fld id="{1D94A9CC-91BA-4D30-8CFB-B7A6E1279EEA}" type="slidenum">
              <a:rPr lang="en-US" smtClean="0"/>
              <a:t>12</a:t>
            </a:fld>
            <a:endParaRPr lang="en-US"/>
          </a:p>
        </p:txBody>
      </p:sp>
    </p:spTree>
    <p:extLst>
      <p:ext uri="{BB962C8B-B14F-4D97-AF65-F5344CB8AC3E}">
        <p14:creationId xmlns:p14="http://schemas.microsoft.com/office/powerpoint/2010/main" val="3124136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b="1" dirty="0"/>
              <a:t>Slide #2:  </a:t>
            </a:r>
            <a:r>
              <a:rPr lang="en-US" b="0" dirty="0"/>
              <a:t>Reason</a:t>
            </a:r>
            <a:r>
              <a:rPr lang="en-US" b="0" baseline="0" dirty="0"/>
              <a:t> for Attendance</a:t>
            </a:r>
            <a:endParaRPr lang="en-US" b="1" dirty="0"/>
          </a:p>
          <a:p>
            <a:r>
              <a:rPr lang="en-US" dirty="0"/>
              <a:t> </a:t>
            </a:r>
          </a:p>
          <a:p>
            <a:r>
              <a:rPr lang="en-US" b="1" dirty="0"/>
              <a:t>Procedural Directions:</a:t>
            </a:r>
            <a:endParaRPr lang="en-US" dirty="0"/>
          </a:p>
          <a:p>
            <a:pPr marL="223251" indent="-223251">
              <a:buFont typeface="+mj-lt"/>
              <a:buAutoNum type="arabicPeriod"/>
            </a:pPr>
            <a:r>
              <a:rPr lang="en-US" b="0" dirty="0"/>
              <a:t>Show</a:t>
            </a:r>
            <a:r>
              <a:rPr lang="en-US" b="0" baseline="0" dirty="0"/>
              <a:t> slide.</a:t>
            </a:r>
          </a:p>
          <a:p>
            <a:pPr marL="223251" indent="-223251">
              <a:buFont typeface="+mj-lt"/>
              <a:buAutoNum type="arabicPeriod"/>
            </a:pPr>
            <a:r>
              <a:rPr lang="en-US" b="0" baseline="0" dirty="0"/>
              <a:t>Have participants introduce themselves.</a:t>
            </a:r>
          </a:p>
          <a:p>
            <a:pPr marL="223251" indent="-223251">
              <a:buFont typeface="+mj-lt"/>
              <a:buAutoNum type="arabicPeriod"/>
            </a:pPr>
            <a:r>
              <a:rPr lang="en-US" b="0" baseline="0" dirty="0"/>
              <a:t>Ask suggested questions.  </a:t>
            </a:r>
          </a:p>
          <a:p>
            <a:pPr marL="223251" indent="-223251">
              <a:buFont typeface="+mj-lt"/>
              <a:buAutoNum type="arabicPeriod"/>
            </a:pPr>
            <a:r>
              <a:rPr lang="en-US" b="0" baseline="0" dirty="0"/>
              <a:t>Ask follow-up questions for more information, specific details, etc.</a:t>
            </a:r>
            <a:endParaRPr lang="en-US" b="0" dirty="0"/>
          </a:p>
          <a:p>
            <a:r>
              <a:rPr lang="en-US" b="1" dirty="0"/>
              <a:t> </a:t>
            </a:r>
            <a:endParaRPr lang="en-US" dirty="0"/>
          </a:p>
          <a:p>
            <a:pPr defTabSz="893003">
              <a:defRPr/>
            </a:pPr>
            <a:r>
              <a:rPr lang="en-US" b="1" dirty="0"/>
              <a:t>Presenter Notes:</a:t>
            </a:r>
          </a:p>
          <a:p>
            <a:pPr marL="167438" indent="-167438" defTabSz="893003">
              <a:buFont typeface="Arial" panose="020B0604020202020204" pitchFamily="34" charset="0"/>
              <a:buChar char="•"/>
              <a:defRPr/>
            </a:pPr>
            <a:r>
              <a:rPr lang="en-US" dirty="0"/>
              <a:t>The purpose of this workshop is to increase confidence and participation of all members</a:t>
            </a:r>
            <a:r>
              <a:rPr lang="en-US" baseline="0" dirty="0"/>
              <a:t> on decision-making groups.</a:t>
            </a:r>
            <a:endParaRPr lang="en-US" dirty="0"/>
          </a:p>
          <a:p>
            <a:pPr marL="167438" indent="-167438" defTabSz="893003">
              <a:buFont typeface="Arial" panose="020B0604020202020204" pitchFamily="34" charset="0"/>
              <a:buChar char="•"/>
              <a:defRPr/>
            </a:pPr>
            <a:r>
              <a:rPr lang="en-US" dirty="0"/>
              <a:t>Ask the question,</a:t>
            </a:r>
            <a:r>
              <a:rPr lang="en-US" baseline="0" dirty="0"/>
              <a:t> “</a:t>
            </a:r>
            <a:r>
              <a:rPr lang="en-US" dirty="0"/>
              <a:t>What</a:t>
            </a:r>
            <a:r>
              <a:rPr lang="en-US" baseline="0" dirty="0"/>
              <a:t> brings you to today’s workshop?”  </a:t>
            </a:r>
          </a:p>
          <a:p>
            <a:pPr marL="167438" indent="-167438" defTabSz="893003">
              <a:buFont typeface="Arial" panose="020B0604020202020204" pitchFamily="34" charset="0"/>
              <a:buChar char="•"/>
              <a:defRPr/>
            </a:pPr>
            <a:r>
              <a:rPr lang="en-US" baseline="0" dirty="0"/>
              <a:t>Please introduce yourself by sharing your name, where you live/work, and your role (family member/administrator/agency rep./community member/student/educator). </a:t>
            </a:r>
          </a:p>
          <a:p>
            <a:pPr marL="167438" indent="-167438" defTabSz="893003">
              <a:buFont typeface="Arial" panose="020B0604020202020204" pitchFamily="34" charset="0"/>
              <a:buChar char="•"/>
              <a:defRPr/>
            </a:pPr>
            <a:r>
              <a:rPr lang="en-US" baseline="0" dirty="0"/>
              <a:t>Also answer the question, “What do you hope to get out of today’s workshop?”</a:t>
            </a:r>
            <a:endParaRPr lang="en-US" b="0" dirty="0"/>
          </a:p>
          <a:p>
            <a:endParaRPr lang="en-US" b="1" dirty="0"/>
          </a:p>
          <a:p>
            <a:r>
              <a:rPr lang="en-US" b="1" dirty="0"/>
              <a:t>Activities  </a:t>
            </a:r>
            <a:endParaRPr lang="en-US" dirty="0"/>
          </a:p>
          <a:p>
            <a:pPr marL="171450" marR="0" indent="-171450" algn="l" defTabSz="8930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Participant introductions (name, location, role)</a:t>
            </a:r>
          </a:p>
          <a:p>
            <a:pPr marL="171450" indent="-171450" defTabSz="893003">
              <a:buFont typeface="Arial" panose="020B0604020202020204" pitchFamily="34" charset="0"/>
              <a:buChar char="•"/>
              <a:defRPr/>
            </a:pPr>
            <a:r>
              <a:rPr lang="en-US" dirty="0"/>
              <a:t>Question: What brings you to today’s workshop?</a:t>
            </a:r>
          </a:p>
          <a:p>
            <a:pPr marL="171450" indent="-171450" defTabSz="893003">
              <a:buFont typeface="Arial" panose="020B0604020202020204" pitchFamily="34" charset="0"/>
              <a:buChar char="•"/>
              <a:defRPr/>
            </a:pPr>
            <a:r>
              <a:rPr lang="en-US" dirty="0"/>
              <a:t>Question: What do you hope to get out of today’s workshop?</a:t>
            </a:r>
          </a:p>
          <a:p>
            <a:pPr marL="171450" indent="-171450" defTabSz="893003">
              <a:buFont typeface="Arial" panose="020B0604020202020204" pitchFamily="34" charset="0"/>
              <a:buChar char="•"/>
              <a:defRPr/>
            </a:pPr>
            <a:r>
              <a:rPr lang="en-US" dirty="0"/>
              <a:t>Activity:</a:t>
            </a:r>
            <a:r>
              <a:rPr lang="en-US" baseline="0" dirty="0"/>
              <a:t> Experts Unite! (Share with a partner about one thing that you know about decision-making groups.)</a:t>
            </a:r>
            <a:endParaRPr lang="en-US" dirty="0"/>
          </a:p>
          <a:p>
            <a:pPr marL="171450" marR="0" indent="-171450" algn="l" defTabSz="92023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cs typeface="Arial" charset="0"/>
              </a:rPr>
              <a:t>Adjust participant introductions to the size of the group.  (</a:t>
            </a:r>
            <a:r>
              <a:rPr lang="en-US" dirty="0" err="1">
                <a:solidFill>
                  <a:srgbClr val="000000"/>
                </a:solidFill>
                <a:cs typeface="Arial" charset="0"/>
              </a:rPr>
              <a:t>ie</a:t>
            </a:r>
            <a:r>
              <a:rPr lang="en-US" dirty="0">
                <a:solidFill>
                  <a:srgbClr val="000000"/>
                </a:solidFill>
                <a:cs typeface="Arial" charset="0"/>
              </a:rPr>
              <a:t> small group = share with whole group; large group = share with table or person(s) close by)</a:t>
            </a:r>
            <a:endParaRPr lang="en-US" dirty="0"/>
          </a:p>
          <a:p>
            <a:pPr defTabSz="920239">
              <a:defRPr/>
            </a:pPr>
            <a:endParaRPr lang="en-US" b="1" dirty="0"/>
          </a:p>
          <a:p>
            <a:pPr defTabSz="920239">
              <a:defRPr/>
            </a:pPr>
            <a:r>
              <a:rPr lang="en-US" b="1" dirty="0"/>
              <a:t>Activities</a:t>
            </a:r>
          </a:p>
          <a:p>
            <a:pPr defTabSz="920239">
              <a:defRPr/>
            </a:pPr>
            <a:endParaRPr lang="en-US" b="1" dirty="0"/>
          </a:p>
          <a:p>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2</a:t>
            </a:fld>
            <a:endParaRPr lang="en-US"/>
          </a:p>
        </p:txBody>
      </p:sp>
    </p:spTree>
    <p:extLst>
      <p:ext uri="{BB962C8B-B14F-4D97-AF65-F5344CB8AC3E}">
        <p14:creationId xmlns:p14="http://schemas.microsoft.com/office/powerpoint/2010/main" val="3741600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sz="1100" b="1" dirty="0"/>
              <a:t>Slide #3:  </a:t>
            </a:r>
            <a:r>
              <a:rPr lang="en-US" sz="1100" dirty="0"/>
              <a:t>Agenda: Workshop Outline</a:t>
            </a:r>
          </a:p>
          <a:p>
            <a:r>
              <a:rPr lang="en-US" sz="1100" dirty="0"/>
              <a:t>   </a:t>
            </a:r>
          </a:p>
          <a:p>
            <a:r>
              <a:rPr lang="en-US" sz="1100" b="1" dirty="0"/>
              <a:t>Procedural Directions:</a:t>
            </a:r>
            <a:endParaRPr lang="en-US" sz="1100" dirty="0"/>
          </a:p>
          <a:p>
            <a:pPr marL="223251" indent="-223251">
              <a:buFont typeface="+mj-lt"/>
              <a:buAutoNum type="arabicPeriod"/>
            </a:pPr>
            <a:r>
              <a:rPr lang="en-US" sz="1100" dirty="0"/>
              <a:t>Always include this slide in all workshops with all Guidebook sections listed.  It is important for participants to see the whole Guidebook, as well as the separate sections.</a:t>
            </a:r>
          </a:p>
          <a:p>
            <a:pPr marL="223251" indent="-223251" defTabSz="893003">
              <a:buFont typeface="+mj-lt"/>
              <a:buAutoNum type="arabicPeriod"/>
              <a:defRPr/>
            </a:pPr>
            <a:r>
              <a:rPr lang="en-US" sz="1100" dirty="0"/>
              <a:t>Explain the agenda and the structure of the Guidebook and the topic of each section. </a:t>
            </a:r>
          </a:p>
          <a:p>
            <a:pPr marL="223251" marR="0" indent="-223251" algn="l" defTabSz="893003" rtl="0" eaLnBrk="1" fontAlgn="auto" latinLnBrk="0" hangingPunct="1">
              <a:lnSpc>
                <a:spcPct val="100000"/>
              </a:lnSpc>
              <a:spcBef>
                <a:spcPts val="0"/>
              </a:spcBef>
              <a:spcAft>
                <a:spcPts val="0"/>
              </a:spcAft>
              <a:buClrTx/>
              <a:buSzTx/>
              <a:buFont typeface="+mj-lt"/>
              <a:buAutoNum type="arabicPeriod"/>
              <a:tabLst/>
              <a:defRPr/>
            </a:pPr>
            <a:r>
              <a:rPr lang="en-US" sz="1100" dirty="0"/>
              <a:t>If only presenting on certain sections, you can highlight those featured sections by using PowerPoint animation. </a:t>
            </a:r>
          </a:p>
          <a:p>
            <a:pPr marL="223251" indent="-223251">
              <a:buFont typeface="+mj-lt"/>
              <a:buAutoNum type="arabicPeriod"/>
            </a:pPr>
            <a:r>
              <a:rPr lang="en-US" sz="1100" dirty="0"/>
              <a:t>Provide opportunity for participants to develop agreed upon ground rules for this training. *Referred to in Section 4 of the Guidebook.</a:t>
            </a:r>
          </a:p>
          <a:p>
            <a:pPr marL="223251" indent="-223251">
              <a:buFont typeface="+mj-lt"/>
              <a:buAutoNum type="arabicPeriod"/>
            </a:pPr>
            <a:r>
              <a:rPr lang="en-US" sz="1100" dirty="0"/>
              <a:t>Determine culturally responsive practices for group management during the workshop (</a:t>
            </a:r>
            <a:r>
              <a:rPr lang="en-US" sz="1100" dirty="0" err="1"/>
              <a:t>ie</a:t>
            </a:r>
            <a:r>
              <a:rPr lang="en-US" sz="1100" dirty="0"/>
              <a:t> raised hands, chimes, etc.)</a:t>
            </a:r>
          </a:p>
          <a:p>
            <a:endParaRPr lang="en-US" sz="1100" dirty="0"/>
          </a:p>
          <a:p>
            <a:r>
              <a:rPr lang="en-US" sz="1100" b="1" dirty="0"/>
              <a:t>Presenter Notes:</a:t>
            </a:r>
          </a:p>
          <a:p>
            <a:pPr marL="167438" indent="-167438">
              <a:buFont typeface="Arial" panose="020B0604020202020204" pitchFamily="34" charset="0"/>
              <a:buChar char="•"/>
            </a:pPr>
            <a:r>
              <a:rPr lang="en-US" sz="1100" dirty="0"/>
              <a:t>Today’s agenda for the presentation will start with the workshop objectives.  </a:t>
            </a:r>
          </a:p>
          <a:p>
            <a:pPr marL="167438" indent="-167438">
              <a:buFont typeface="Arial" panose="020B0604020202020204" pitchFamily="34" charset="0"/>
              <a:buChar char="•"/>
            </a:pPr>
            <a:r>
              <a:rPr lang="en-US" sz="1100" dirty="0"/>
              <a:t>Next we will briefly introduce the Guidebook highlighting its intended audience and the features within it.  </a:t>
            </a:r>
          </a:p>
          <a:p>
            <a:pPr marL="167438" indent="-167438">
              <a:buFont typeface="Arial" panose="020B0604020202020204" pitchFamily="34" charset="0"/>
              <a:buChar char="•"/>
            </a:pPr>
            <a:r>
              <a:rPr lang="en-US" sz="1100" dirty="0"/>
              <a:t>There are a total of eight sections in the Guidebook.  Some sections are specific to individual skills for serving on a decision-making groups.  Other sections are specific on how groups function and make decisions.  </a:t>
            </a:r>
          </a:p>
          <a:p>
            <a:pPr marL="167438" indent="-167438">
              <a:buFont typeface="Arial" panose="020B0604020202020204" pitchFamily="34" charset="0"/>
              <a:buChar char="•"/>
            </a:pPr>
            <a:r>
              <a:rPr lang="en-US" sz="1100"/>
              <a:t>Then </a:t>
            </a:r>
            <a:r>
              <a:rPr lang="en-US" sz="1100" dirty="0"/>
              <a:t>we will focus on the information within sections of the Guidebook.  </a:t>
            </a:r>
          </a:p>
          <a:p>
            <a:pPr marL="167438" indent="-167438">
              <a:buFont typeface="Arial" panose="020B0604020202020204" pitchFamily="34" charset="0"/>
              <a:buChar char="•"/>
            </a:pPr>
            <a:r>
              <a:rPr lang="en-US" sz="1100" dirty="0"/>
              <a:t>Finally we will end with additional information and resources. </a:t>
            </a:r>
          </a:p>
          <a:p>
            <a:r>
              <a:rPr lang="en-US" sz="1100" dirty="0"/>
              <a:t>  </a:t>
            </a:r>
          </a:p>
          <a:p>
            <a:r>
              <a:rPr lang="en-US" sz="1100" b="1" dirty="0"/>
              <a:t>Activities  </a:t>
            </a:r>
            <a:endParaRPr lang="en-US" sz="1100" dirty="0"/>
          </a:p>
          <a:p>
            <a:r>
              <a:rPr lang="en-US" dirty="0"/>
              <a:t>Slide 3:  Workshop</a:t>
            </a:r>
            <a:r>
              <a:rPr lang="en-US" baseline="0" dirty="0"/>
              <a:t> Ground Rules</a:t>
            </a:r>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3</a:t>
            </a:fld>
            <a:endParaRPr lang="en-US"/>
          </a:p>
        </p:txBody>
      </p:sp>
    </p:spTree>
    <p:extLst>
      <p:ext uri="{BB962C8B-B14F-4D97-AF65-F5344CB8AC3E}">
        <p14:creationId xmlns:p14="http://schemas.microsoft.com/office/powerpoint/2010/main" val="661180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#4:  </a:t>
            </a:r>
            <a:r>
              <a:rPr lang="en-US" b="0" dirty="0"/>
              <a:t>Workshop </a:t>
            </a:r>
            <a:r>
              <a:rPr lang="en-US" dirty="0"/>
              <a:t>Objectives</a:t>
            </a:r>
          </a:p>
          <a:p>
            <a:r>
              <a:rPr lang="en-US" dirty="0"/>
              <a:t>  </a:t>
            </a:r>
          </a:p>
          <a:p>
            <a:r>
              <a:rPr lang="en-US" b="1" dirty="0"/>
              <a:t>Procedural Directions:</a:t>
            </a:r>
            <a:endParaRPr lang="en-US" dirty="0"/>
          </a:p>
          <a:p>
            <a:pPr marL="223251" indent="-223251">
              <a:buFont typeface="+mj-lt"/>
              <a:buAutoNum type="arabicPeriod"/>
            </a:pPr>
            <a:r>
              <a:rPr lang="en-US" dirty="0"/>
              <a:t>Review each objective.</a:t>
            </a:r>
          </a:p>
          <a:p>
            <a:pPr marL="223251" indent="-223251">
              <a:buFont typeface="+mj-lt"/>
              <a:buAutoNum type="arabicPeriod"/>
            </a:pPr>
            <a:r>
              <a:rPr lang="en-US" dirty="0"/>
              <a:t>Connect objectives and audience needs.  </a:t>
            </a:r>
          </a:p>
          <a:p>
            <a:pPr defTabSz="918453" fontAlgn="base">
              <a:spcAft>
                <a:spcPct val="0"/>
              </a:spcAft>
              <a:defRPr/>
            </a:pPr>
            <a:endParaRPr lang="en-US" dirty="0">
              <a:cs typeface="Arial" charset="0"/>
            </a:endParaRPr>
          </a:p>
          <a:p>
            <a:r>
              <a:rPr lang="en-US" b="1" dirty="0"/>
              <a:t>Presenter</a:t>
            </a:r>
            <a:r>
              <a:rPr lang="en-US" b="1" baseline="0" dirty="0"/>
              <a:t> Notes:</a:t>
            </a:r>
            <a:endParaRPr lang="en-US" b="1" dirty="0"/>
          </a:p>
          <a:p>
            <a:r>
              <a:rPr lang="en-US" dirty="0"/>
              <a:t>By the conclusion of the workshop, you will have:</a:t>
            </a:r>
          </a:p>
          <a:p>
            <a:pPr marL="167438" indent="-167438" defTabSz="893003">
              <a:buFont typeface="Arial" panose="020B0604020202020204" pitchFamily="34" charset="0"/>
              <a:buChar char="•"/>
              <a:defRPr/>
            </a:pPr>
            <a:r>
              <a:rPr lang="en-US" dirty="0"/>
              <a:t>Familiarized yourself with the Guidebook resource and the contents within it so it can support you and your group to be effective decision makers.</a:t>
            </a:r>
          </a:p>
          <a:p>
            <a:pPr marL="167438" indent="-167438">
              <a:buFont typeface="Arial" panose="020B0604020202020204" pitchFamily="34" charset="0"/>
              <a:buChar char="•"/>
            </a:pPr>
            <a:r>
              <a:rPr lang="en-US" dirty="0"/>
              <a:t>Built an understanding about decision making groups, learning how they function and what your role may be within them</a:t>
            </a:r>
          </a:p>
          <a:p>
            <a:pPr marL="167438" indent="-167438" defTabSz="893003">
              <a:buFont typeface="Arial" panose="020B0604020202020204" pitchFamily="34" charset="0"/>
              <a:buChar char="•"/>
              <a:defRPr/>
            </a:pPr>
            <a:r>
              <a:rPr lang="en-US" dirty="0"/>
              <a:t>Learned about the principles that guide group practices and the processes groups use</a:t>
            </a:r>
          </a:p>
          <a:p>
            <a:pPr marL="167438" indent="-167438" defTabSz="893003">
              <a:buFont typeface="Arial" panose="020B0604020202020204" pitchFamily="34" charset="0"/>
              <a:buChar char="•"/>
              <a:defRPr/>
            </a:pPr>
            <a:r>
              <a:rPr lang="en-US" dirty="0"/>
              <a:t>Gained strategies to help you confidently and actively participate in a decision making group of your choice</a:t>
            </a:r>
          </a:p>
          <a:p>
            <a:r>
              <a:rPr lang="en-US" dirty="0"/>
              <a:t> </a:t>
            </a:r>
          </a:p>
          <a:p>
            <a:r>
              <a:rPr lang="en-US" b="1" dirty="0"/>
              <a:t>Activities  </a:t>
            </a:r>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4</a:t>
            </a:fld>
            <a:endParaRPr lang="en-US"/>
          </a:p>
        </p:txBody>
      </p:sp>
    </p:spTree>
    <p:extLst>
      <p:ext uri="{BB962C8B-B14F-4D97-AF65-F5344CB8AC3E}">
        <p14:creationId xmlns:p14="http://schemas.microsoft.com/office/powerpoint/2010/main" val="2351487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#5:  </a:t>
            </a:r>
            <a:r>
              <a:rPr lang="en-US" dirty="0"/>
              <a:t>Beliefs</a:t>
            </a:r>
            <a:r>
              <a:rPr lang="en-US" baseline="0" dirty="0"/>
              <a:t> in Leadership</a:t>
            </a:r>
            <a:endParaRPr lang="en-US" dirty="0"/>
          </a:p>
          <a:p>
            <a:r>
              <a:rPr lang="en-US" dirty="0"/>
              <a:t>  </a:t>
            </a:r>
          </a:p>
          <a:p>
            <a:r>
              <a:rPr lang="en-US" b="1" dirty="0"/>
              <a:t>Procedural Directions:</a:t>
            </a:r>
            <a:r>
              <a:rPr lang="en-US" dirty="0"/>
              <a:t> </a:t>
            </a:r>
          </a:p>
          <a:p>
            <a:pPr marL="223251" indent="-223251">
              <a:buFont typeface="+mj-lt"/>
              <a:buAutoNum type="arabicPeriod"/>
            </a:pPr>
            <a:r>
              <a:rPr lang="en-US" dirty="0"/>
              <a:t>Share information</a:t>
            </a:r>
            <a:r>
              <a:rPr lang="en-US" baseline="0" dirty="0"/>
              <a:t> from the presenter notes.</a:t>
            </a:r>
            <a:endParaRPr lang="en-US" dirty="0"/>
          </a:p>
          <a:p>
            <a:pPr marL="223251" indent="-223251">
              <a:buFont typeface="+mj-lt"/>
              <a:buAutoNum type="arabicPeriod"/>
            </a:pPr>
            <a:r>
              <a:rPr lang="en-US" dirty="0"/>
              <a:t>*Slide contains animation.  Click for each section to appear. </a:t>
            </a:r>
          </a:p>
          <a:p>
            <a:pPr marL="223251" indent="-223251">
              <a:buFont typeface="+mj-lt"/>
              <a:buAutoNum type="arabicPeriod"/>
            </a:pPr>
            <a:r>
              <a:rPr lang="en-US" dirty="0"/>
              <a:t>Discuss each highlighted section.</a:t>
            </a:r>
          </a:p>
          <a:p>
            <a:pPr defTabSz="918453" fontAlgn="base">
              <a:spcAft>
                <a:spcPct val="0"/>
              </a:spcAft>
              <a:defRPr/>
            </a:pPr>
            <a:endParaRPr lang="en-US" dirty="0">
              <a:solidFill>
                <a:prstClr val="black"/>
              </a:solidFill>
            </a:endParaRPr>
          </a:p>
          <a:p>
            <a:r>
              <a:rPr lang="en-US" b="1" dirty="0"/>
              <a:t>Presenter Notes:</a:t>
            </a:r>
            <a:endParaRPr lang="en-US" dirty="0"/>
          </a:p>
          <a:p>
            <a:pPr marL="167438" indent="-167438">
              <a:buFont typeface="Arial" panose="020B0604020202020204" pitchFamily="34" charset="0"/>
              <a:buChar char="•"/>
            </a:pPr>
            <a:r>
              <a:rPr lang="en-US" dirty="0"/>
              <a:t>The</a:t>
            </a:r>
            <a:r>
              <a:rPr lang="en-US" baseline="0" dirty="0"/>
              <a:t> idea of who can be a leader has been changing.</a:t>
            </a:r>
          </a:p>
          <a:p>
            <a:pPr marL="167438" indent="-167438">
              <a:buFont typeface="Arial" panose="020B0604020202020204" pitchFamily="34" charset="0"/>
              <a:buChar char="•"/>
            </a:pPr>
            <a:r>
              <a:rPr lang="en-US" baseline="0" dirty="0"/>
              <a:t>The traditional model would have only a select few with transcendent vision and charismatic presence can be leaders.  They are elected or appointed to positions with high visibility and prestige.  Leadership would be maintained through power over others.</a:t>
            </a:r>
          </a:p>
          <a:p>
            <a:pPr marL="167438" indent="-167438">
              <a:buFont typeface="Arial" panose="020B0604020202020204" pitchFamily="34" charset="0"/>
              <a:buChar char="•"/>
            </a:pPr>
            <a:r>
              <a:rPr lang="en-US" baseline="0" dirty="0"/>
              <a:t>The service leadership model, which is becoming increasing popular, states that anyone willing to serve can be a leader.  It would be by ongoing service and care for others.  Leadership would be maintain through power shared with others.</a:t>
            </a:r>
            <a:endParaRPr lang="en-US" dirty="0"/>
          </a:p>
          <a:p>
            <a:r>
              <a:rPr lang="en-US" dirty="0"/>
              <a:t> </a:t>
            </a:r>
          </a:p>
          <a:p>
            <a:r>
              <a:rPr lang="en-US" b="1" dirty="0"/>
              <a:t>Activities  </a:t>
            </a:r>
            <a:endParaRPr lang="en-US" dirty="0"/>
          </a:p>
          <a:p>
            <a:r>
              <a:rPr lang="en-US" dirty="0"/>
              <a:t>Choral read the</a:t>
            </a:r>
            <a:r>
              <a:rPr lang="en-US" baseline="0" dirty="0"/>
              <a:t> bulleted points as a whole group or ask for volunteers.</a:t>
            </a:r>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5</a:t>
            </a:fld>
            <a:endParaRPr lang="en-US"/>
          </a:p>
        </p:txBody>
      </p:sp>
    </p:spTree>
    <p:extLst>
      <p:ext uri="{BB962C8B-B14F-4D97-AF65-F5344CB8AC3E}">
        <p14:creationId xmlns:p14="http://schemas.microsoft.com/office/powerpoint/2010/main" val="1350524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1738" y="557213"/>
            <a:ext cx="2290762" cy="1717675"/>
          </a:xfrm>
        </p:spPr>
      </p:sp>
      <p:sp>
        <p:nvSpPr>
          <p:cNvPr id="3" name="Notes Placeholder 2"/>
          <p:cNvSpPr>
            <a:spLocks noGrp="1"/>
          </p:cNvSpPr>
          <p:nvPr>
            <p:ph type="body" idx="1"/>
          </p:nvPr>
        </p:nvSpPr>
        <p:spPr>
          <a:xfrm>
            <a:off x="425510" y="2304256"/>
            <a:ext cx="6226054" cy="6459761"/>
          </a:xfrm>
        </p:spPr>
        <p:txBody>
          <a:bodyPr/>
          <a:lstStyle/>
          <a:p>
            <a:r>
              <a:rPr lang="en-US" b="1" dirty="0"/>
              <a:t>Slide #6:  </a:t>
            </a:r>
            <a:r>
              <a:rPr lang="en-US" dirty="0"/>
              <a:t>Research that supports the development of the Guidebook</a:t>
            </a:r>
          </a:p>
          <a:p>
            <a:r>
              <a:rPr lang="en-US" dirty="0"/>
              <a:t> </a:t>
            </a:r>
          </a:p>
          <a:p>
            <a:r>
              <a:rPr lang="en-US" b="1" dirty="0"/>
              <a:t>Procedural Directions:</a:t>
            </a:r>
            <a:endParaRPr lang="en-US" dirty="0"/>
          </a:p>
          <a:p>
            <a:pPr marL="223251" indent="-223251">
              <a:buFont typeface="+mj-lt"/>
              <a:buAutoNum type="arabicPeriod"/>
            </a:pPr>
            <a:r>
              <a:rPr lang="en-US" dirty="0"/>
              <a:t>Discuss family engagement and leadership as the purpose of Guidebook.</a:t>
            </a:r>
          </a:p>
          <a:p>
            <a:pPr marL="223251" indent="-223251">
              <a:buFont typeface="+mj-lt"/>
              <a:buAutoNum type="arabicPeriod"/>
            </a:pPr>
            <a:r>
              <a:rPr lang="en-US" dirty="0"/>
              <a:t>Share information from</a:t>
            </a:r>
            <a:r>
              <a:rPr lang="en-US" baseline="0" dirty="0"/>
              <a:t> the presenter notes.</a:t>
            </a:r>
            <a:endParaRPr lang="en-US" dirty="0"/>
          </a:p>
          <a:p>
            <a:pPr marL="223251" indent="-223251">
              <a:buFont typeface="+mj-lt"/>
              <a:buAutoNum type="arabicPeriod"/>
            </a:pPr>
            <a:r>
              <a:rPr lang="en-US" dirty="0"/>
              <a:t>Provide background Dr. Joyce Epstein’s research on family involvement. </a:t>
            </a:r>
            <a:endParaRPr lang="en-US" dirty="0">
              <a:solidFill>
                <a:srgbClr val="000000"/>
              </a:solidFill>
              <a:latin typeface="Arial" charset="0"/>
              <a:cs typeface="Arial" charset="0"/>
            </a:endParaRPr>
          </a:p>
          <a:p>
            <a:endParaRPr lang="en-US" b="1" dirty="0"/>
          </a:p>
          <a:p>
            <a:r>
              <a:rPr lang="en-US" b="1" dirty="0"/>
              <a:t>Presenter Notes:</a:t>
            </a:r>
            <a:endParaRPr lang="en-US" dirty="0"/>
          </a:p>
          <a:p>
            <a:pPr marL="167438" indent="-167438">
              <a:buFont typeface="Arial" panose="020B0604020202020204" pitchFamily="34" charset="0"/>
              <a:buChar char="•"/>
            </a:pPr>
            <a:r>
              <a:rPr lang="en-US" dirty="0"/>
              <a:t>The purpose of this workshop is to help support and increase participation of families on decision-making groups.  </a:t>
            </a:r>
          </a:p>
          <a:p>
            <a:pPr marL="167438" indent="-167438">
              <a:buFont typeface="Arial" panose="020B0604020202020204" pitchFamily="34" charset="0"/>
              <a:buChar char="•"/>
            </a:pPr>
            <a:r>
              <a:rPr lang="en-US" dirty="0"/>
              <a:t>Dr. Epstein and others have focused on the effects of family involvement and have come up with keys for successful school, family, and community partnerships.  The research have found: </a:t>
            </a:r>
          </a:p>
          <a:p>
            <a:pPr marL="624638" lvl="1" indent="-167438">
              <a:buFont typeface="Arial" panose="020B0604020202020204" pitchFamily="34" charset="0"/>
              <a:buChar char="•"/>
            </a:pPr>
            <a:r>
              <a:rPr lang="en-US" dirty="0"/>
              <a:t>children have better outcomes when families are involved in the decision-making process and </a:t>
            </a:r>
          </a:p>
          <a:p>
            <a:pPr marL="624638" lvl="1" indent="-167438">
              <a:buFont typeface="Arial" panose="020B0604020202020204" pitchFamily="34" charset="0"/>
              <a:buChar char="•"/>
            </a:pPr>
            <a:r>
              <a:rPr lang="en-US" dirty="0"/>
              <a:t>there needs to be support for families in decision-making groups  </a:t>
            </a:r>
          </a:p>
          <a:p>
            <a:pPr marL="167438" indent="-167438">
              <a:buFont typeface="Arial" panose="020B0604020202020204" pitchFamily="34" charset="0"/>
              <a:buChar char="•"/>
            </a:pPr>
            <a:r>
              <a:rPr lang="en-US" dirty="0"/>
              <a:t>Based on her research, Dr. Epstein identified 6 types of family involvement.  They are:</a:t>
            </a:r>
          </a:p>
          <a:p>
            <a:pPr marL="613940" lvl="1" indent="-167438">
              <a:buFont typeface="Arial" panose="020B0604020202020204" pitchFamily="34" charset="0"/>
              <a:buChar char="•"/>
            </a:pPr>
            <a:r>
              <a:rPr lang="en-US" dirty="0"/>
              <a:t>Parenting</a:t>
            </a:r>
          </a:p>
          <a:p>
            <a:pPr marL="613940" lvl="1" indent="-167438">
              <a:buFont typeface="Arial" panose="020B0604020202020204" pitchFamily="34" charset="0"/>
              <a:buChar char="•"/>
            </a:pPr>
            <a:r>
              <a:rPr lang="en-US" dirty="0"/>
              <a:t>Communicating</a:t>
            </a:r>
          </a:p>
          <a:p>
            <a:pPr marL="613940" lvl="1" indent="-167438">
              <a:buFont typeface="Arial" panose="020B0604020202020204" pitchFamily="34" charset="0"/>
              <a:buChar char="•"/>
            </a:pPr>
            <a:r>
              <a:rPr lang="en-US" dirty="0"/>
              <a:t>Volunteering</a:t>
            </a:r>
          </a:p>
          <a:p>
            <a:pPr marL="613940" lvl="1" indent="-167438">
              <a:buFont typeface="Arial" panose="020B0604020202020204" pitchFamily="34" charset="0"/>
              <a:buChar char="•"/>
            </a:pPr>
            <a:r>
              <a:rPr lang="en-US" dirty="0"/>
              <a:t>Learning at Home</a:t>
            </a:r>
          </a:p>
          <a:p>
            <a:pPr marL="613940" lvl="1" indent="-167438">
              <a:buFont typeface="Arial" panose="020B0604020202020204" pitchFamily="34" charset="0"/>
              <a:buChar char="•"/>
            </a:pPr>
            <a:r>
              <a:rPr lang="en-US" dirty="0"/>
              <a:t>Decision Making &amp;</a:t>
            </a:r>
          </a:p>
          <a:p>
            <a:pPr marL="613940" lvl="1" indent="-167438">
              <a:buFont typeface="Arial" panose="020B0604020202020204" pitchFamily="34" charset="0"/>
              <a:buChar char="•"/>
            </a:pPr>
            <a:r>
              <a:rPr lang="en-US" dirty="0"/>
              <a:t>Collaborating with the Community</a:t>
            </a:r>
          </a:p>
          <a:p>
            <a:pPr marL="167438" indent="-167438" defTabSz="893003">
              <a:buFont typeface="Arial" panose="020B0604020202020204" pitchFamily="34" charset="0"/>
              <a:buChar char="•"/>
              <a:defRPr/>
            </a:pPr>
            <a:r>
              <a:rPr lang="en-US" dirty="0"/>
              <a:t>All of the types are important.  This workshop focuses specifically on Decision Making.  </a:t>
            </a:r>
          </a:p>
          <a:p>
            <a:pPr marL="167438" indent="-167438">
              <a:buFont typeface="Arial" panose="020B0604020202020204" pitchFamily="34" charset="0"/>
              <a:buChar char="•"/>
            </a:pPr>
            <a:r>
              <a:rPr lang="en-US" dirty="0"/>
              <a:t>We are beginning to see a shift in thinking that emphasizes </a:t>
            </a:r>
            <a:r>
              <a:rPr lang="en-US" u="sng" dirty="0"/>
              <a:t>partnering</a:t>
            </a:r>
            <a:r>
              <a:rPr lang="en-US" dirty="0"/>
              <a:t> with families… not just asking parents to do what is needed at school.  Families are now regularly being invited into groups and committees that are working towards improved outcomes for kids.  What we’ve found though is that it’s not enough just to invite families to the table; the families need to be empowered to be active members of these groups.  </a:t>
            </a:r>
          </a:p>
          <a:p>
            <a:r>
              <a:rPr lang="en-US" dirty="0"/>
              <a:t> </a:t>
            </a:r>
          </a:p>
          <a:p>
            <a:r>
              <a:rPr lang="en-US" b="1" dirty="0"/>
              <a:t>Activities  </a:t>
            </a:r>
            <a:endParaRPr lang="en-US" dirty="0"/>
          </a:p>
          <a:p>
            <a:r>
              <a:rPr lang="en-US" dirty="0"/>
              <a:t>Handout:  Epstein’s Six Types of Family Involvement  </a:t>
            </a:r>
            <a:endParaRPr lang="en-US" dirty="0">
              <a:solidFill>
                <a:srgbClr val="000000"/>
              </a:solidFill>
              <a:latin typeface="Arial" charset="0"/>
              <a:cs typeface="Arial" charset="0"/>
            </a:endParaRPr>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6</a:t>
            </a:fld>
            <a:endParaRPr lang="en-US"/>
          </a:p>
        </p:txBody>
      </p:sp>
    </p:spTree>
    <p:extLst>
      <p:ext uri="{BB962C8B-B14F-4D97-AF65-F5344CB8AC3E}">
        <p14:creationId xmlns:p14="http://schemas.microsoft.com/office/powerpoint/2010/main" val="1599989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b="1" dirty="0"/>
              <a:t>Slide #8:  </a:t>
            </a:r>
            <a:r>
              <a:rPr lang="en-US" dirty="0"/>
              <a:t>Benefits for</a:t>
            </a:r>
            <a:r>
              <a:rPr lang="en-US" baseline="0" dirty="0"/>
              <a:t> families and professionals to shared</a:t>
            </a:r>
            <a:r>
              <a:rPr lang="en-US" dirty="0"/>
              <a:t> Decision Making </a:t>
            </a:r>
          </a:p>
          <a:p>
            <a:r>
              <a:rPr lang="en-US" dirty="0"/>
              <a:t>  </a:t>
            </a:r>
          </a:p>
          <a:p>
            <a:r>
              <a:rPr lang="en-US" b="1" dirty="0"/>
              <a:t>Procedural Directions:</a:t>
            </a:r>
            <a:endParaRPr lang="en-US" dirty="0"/>
          </a:p>
          <a:p>
            <a:pPr marL="223251" indent="-223251">
              <a:buFont typeface="+mj-lt"/>
              <a:buAutoNum type="arabicPeriod"/>
            </a:pPr>
            <a:r>
              <a:rPr lang="en-US" dirty="0"/>
              <a:t>Share information from the presenter</a:t>
            </a:r>
            <a:r>
              <a:rPr lang="en-US" baseline="0" dirty="0"/>
              <a:t> notes</a:t>
            </a:r>
            <a:r>
              <a:rPr lang="en-US" dirty="0"/>
              <a:t>. </a:t>
            </a:r>
          </a:p>
          <a:p>
            <a:pPr marL="223251" indent="-223251">
              <a:buFont typeface="+mj-lt"/>
              <a:buAutoNum type="arabicPeriod"/>
            </a:pPr>
            <a:r>
              <a:rPr lang="en-US" dirty="0"/>
              <a:t>Ask suggested</a:t>
            </a:r>
            <a:r>
              <a:rPr lang="en-US" baseline="0" dirty="0"/>
              <a:t> questions.</a:t>
            </a:r>
            <a:endParaRPr lang="en-US" dirty="0"/>
          </a:p>
          <a:p>
            <a:endParaRPr lang="en-US" dirty="0"/>
          </a:p>
          <a:p>
            <a:r>
              <a:rPr lang="en-US" b="1" dirty="0"/>
              <a:t>Presenter Notes:</a:t>
            </a:r>
          </a:p>
          <a:p>
            <a:pPr marL="167438" indent="-167438">
              <a:buFont typeface="Arial" panose="020B0604020202020204" pitchFamily="34" charset="0"/>
              <a:buChar char="•"/>
            </a:pPr>
            <a:r>
              <a:rPr lang="en-US" dirty="0"/>
              <a:t>Involving families in decision making activities has benefits for families as well as professionals.   </a:t>
            </a:r>
          </a:p>
          <a:p>
            <a:pPr marL="167438" indent="-167438">
              <a:buFont typeface="Arial" panose="020B0604020202020204" pitchFamily="34" charset="0"/>
              <a:buChar char="•"/>
            </a:pPr>
            <a:r>
              <a:rPr lang="en-US" dirty="0"/>
              <a:t>The benefits for families are an awareness and input on policies, a feeling of ownership, and shared experiences and connections with</a:t>
            </a:r>
            <a:r>
              <a:rPr lang="en-US" baseline="0" dirty="0"/>
              <a:t> professionals and</a:t>
            </a:r>
            <a:r>
              <a:rPr lang="en-US" dirty="0"/>
              <a:t> other families.  </a:t>
            </a:r>
          </a:p>
          <a:p>
            <a:pPr marL="167438" indent="-167438">
              <a:buFont typeface="Arial" panose="020B0604020202020204" pitchFamily="34" charset="0"/>
              <a:buChar char="•"/>
            </a:pPr>
            <a:r>
              <a:rPr lang="en-US" dirty="0"/>
              <a:t>The benefits for professionals are an awareness of family perspectives, increased</a:t>
            </a:r>
            <a:r>
              <a:rPr lang="en-US" baseline="0" dirty="0"/>
              <a:t> confidence and ability to partner with families</a:t>
            </a:r>
            <a:r>
              <a:rPr lang="en-US" dirty="0"/>
              <a:t>, and an acceptance of family representatives in leadership roles. </a:t>
            </a:r>
          </a:p>
          <a:p>
            <a:r>
              <a:rPr lang="en-US" dirty="0"/>
              <a:t> </a:t>
            </a:r>
          </a:p>
          <a:p>
            <a:r>
              <a:rPr lang="en-US" b="1" dirty="0"/>
              <a:t>Activities  </a:t>
            </a:r>
            <a:endParaRPr lang="en-US" dirty="0"/>
          </a:p>
          <a:p>
            <a:r>
              <a:rPr lang="en-US" dirty="0"/>
              <a:t>Question:</a:t>
            </a:r>
            <a:r>
              <a:rPr lang="en-US" baseline="0" dirty="0"/>
              <a:t>  Do these benefits reflect your experience?  </a:t>
            </a:r>
          </a:p>
          <a:p>
            <a:r>
              <a:rPr lang="en-US" baseline="0" dirty="0"/>
              <a:t>Question:  What other benefits are there for families? Professional?</a:t>
            </a:r>
            <a:endParaRPr lang="en-US" dirty="0"/>
          </a:p>
          <a:p>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8</a:t>
            </a:fld>
            <a:endParaRPr lang="en-US"/>
          </a:p>
        </p:txBody>
      </p:sp>
    </p:spTree>
    <p:extLst>
      <p:ext uri="{BB962C8B-B14F-4D97-AF65-F5344CB8AC3E}">
        <p14:creationId xmlns:p14="http://schemas.microsoft.com/office/powerpoint/2010/main" val="3348007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#9:  </a:t>
            </a:r>
            <a:r>
              <a:rPr lang="en-US" dirty="0"/>
              <a:t>Overview of Guidebook,</a:t>
            </a:r>
            <a:r>
              <a:rPr lang="en-US" baseline="0" dirty="0"/>
              <a:t> its development</a:t>
            </a:r>
            <a:r>
              <a:rPr lang="en-US" dirty="0"/>
              <a:t> and intended audience</a:t>
            </a:r>
          </a:p>
          <a:p>
            <a:r>
              <a:rPr lang="en-US" dirty="0"/>
              <a:t> </a:t>
            </a:r>
          </a:p>
          <a:p>
            <a:r>
              <a:rPr lang="en-US" b="1" dirty="0"/>
              <a:t>Procedural Directions:</a:t>
            </a:r>
            <a:endParaRPr lang="en-US" dirty="0"/>
          </a:p>
          <a:p>
            <a:pPr marL="223251" indent="-223251">
              <a:buFont typeface="+mj-lt"/>
              <a:buAutoNum type="arabicPeriod"/>
            </a:pPr>
            <a:r>
              <a:rPr lang="en-US" dirty="0"/>
              <a:t>Review the background development of the Guidebook by sharing information from the presenter</a:t>
            </a:r>
            <a:r>
              <a:rPr lang="en-US" baseline="0" dirty="0"/>
              <a:t> notes</a:t>
            </a:r>
            <a:r>
              <a:rPr lang="en-US" dirty="0"/>
              <a:t>. </a:t>
            </a:r>
          </a:p>
          <a:p>
            <a:endParaRPr lang="en-US" dirty="0"/>
          </a:p>
          <a:p>
            <a:pPr>
              <a:lnSpc>
                <a:spcPct val="115000"/>
              </a:lnSpc>
            </a:pPr>
            <a:r>
              <a:rPr lang="en-US" b="1" dirty="0">
                <a:ea typeface="Calibri"/>
                <a:cs typeface="Calibri"/>
              </a:rPr>
              <a:t>Presenter Notes:</a:t>
            </a:r>
            <a:endParaRPr lang="en-US" dirty="0">
              <a:ea typeface="Calibri"/>
              <a:cs typeface="Times New Roman"/>
            </a:endParaRPr>
          </a:p>
          <a:p>
            <a:pPr marL="167438" indent="-167438" defTabSz="893003">
              <a:lnSpc>
                <a:spcPct val="115000"/>
              </a:lnSpc>
              <a:buFont typeface="Arial" panose="020B0604020202020204" pitchFamily="34" charset="0"/>
              <a:buChar char="•"/>
              <a:defRPr/>
            </a:pPr>
            <a:r>
              <a:rPr lang="en-US" dirty="0">
                <a:ea typeface="Calibri"/>
                <a:cs typeface="Calibri"/>
              </a:rPr>
              <a:t>The genesis of the guidebook came from an identified need to support families in serving on decision-making groups, but the information and structure of the book is intended to support anyone serving on those groups.</a:t>
            </a:r>
            <a:endParaRPr lang="en-US" dirty="0">
              <a:ea typeface="Calibri"/>
              <a:cs typeface="Times New Roman"/>
            </a:endParaRPr>
          </a:p>
          <a:p>
            <a:pPr marL="167438" indent="-167438">
              <a:lnSpc>
                <a:spcPct val="115000"/>
              </a:lnSpc>
              <a:buFont typeface="Arial" panose="020B0604020202020204" pitchFamily="34" charset="0"/>
              <a:buChar char="•"/>
            </a:pPr>
            <a:r>
              <a:rPr lang="en-US" dirty="0">
                <a:ea typeface="Calibri"/>
                <a:cs typeface="Calibri"/>
              </a:rPr>
              <a:t>The Guidebook was developed from a grant that looks at education—the State Personnel Development Grant (or SPDG) from the WI Department of Public Instruction (or DPI).  But, the Guidebook itself applies to all decision making groups, not just in education.  Additionally, the information and skills included in the guidebook are NOT specific to Wisconsin.  </a:t>
            </a:r>
            <a:endParaRPr lang="en-US" dirty="0">
              <a:ea typeface="Calibri"/>
              <a:cs typeface="Times New Roman"/>
            </a:endParaRPr>
          </a:p>
          <a:p>
            <a:pPr marL="167438" indent="-167438">
              <a:lnSpc>
                <a:spcPct val="115000"/>
              </a:lnSpc>
              <a:buFont typeface="Arial" panose="020B0604020202020204" pitchFamily="34" charset="0"/>
              <a:buChar char="•"/>
            </a:pPr>
            <a:r>
              <a:rPr lang="en-US" dirty="0">
                <a:ea typeface="Calibri"/>
                <a:cs typeface="Calibri"/>
              </a:rPr>
              <a:t>There is something for everyone in the Guidebook.  It is a great introduction for some, a welcome refresher for others, and a resource for all, including experts and mentors, so everyone can come to the table ready to serve. </a:t>
            </a:r>
            <a:endParaRPr lang="en-US" dirty="0">
              <a:ea typeface="Calibri"/>
              <a:cs typeface="Times New Roman"/>
            </a:endParaRPr>
          </a:p>
          <a:p>
            <a:r>
              <a:rPr lang="en-US" dirty="0"/>
              <a:t> </a:t>
            </a:r>
          </a:p>
          <a:p>
            <a:r>
              <a:rPr lang="en-US" b="1" dirty="0"/>
              <a:t>Activities  </a:t>
            </a:r>
            <a:endParaRPr lang="en-US" dirty="0"/>
          </a:p>
          <a:p>
            <a:endParaRPr lang="en-US" dirty="0"/>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9</a:t>
            </a:fld>
            <a:endParaRPr lang="en-US"/>
          </a:p>
        </p:txBody>
      </p:sp>
    </p:spTree>
    <p:extLst>
      <p:ext uri="{BB962C8B-B14F-4D97-AF65-F5344CB8AC3E}">
        <p14:creationId xmlns:p14="http://schemas.microsoft.com/office/powerpoint/2010/main" val="2081719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9288" y="557213"/>
            <a:ext cx="2843212" cy="2132012"/>
          </a:xfrm>
        </p:spPr>
      </p:sp>
      <p:sp>
        <p:nvSpPr>
          <p:cNvPr id="3" name="Notes Placeholder 2"/>
          <p:cNvSpPr>
            <a:spLocks noGrp="1"/>
          </p:cNvSpPr>
          <p:nvPr>
            <p:ph type="body" idx="1"/>
          </p:nvPr>
        </p:nvSpPr>
        <p:spPr/>
        <p:txBody>
          <a:bodyPr/>
          <a:lstStyle/>
          <a:p>
            <a:r>
              <a:rPr lang="en-US" b="1" dirty="0"/>
              <a:t>Slide #10:  </a:t>
            </a:r>
            <a:r>
              <a:rPr lang="en-US" dirty="0"/>
              <a:t>Sample Page of Guidebook</a:t>
            </a:r>
          </a:p>
          <a:p>
            <a:r>
              <a:rPr lang="en-US" dirty="0"/>
              <a:t> </a:t>
            </a:r>
          </a:p>
          <a:p>
            <a:r>
              <a:rPr lang="en-US" b="1" dirty="0"/>
              <a:t>Procedural Directions:</a:t>
            </a:r>
            <a:r>
              <a:rPr lang="en-US" dirty="0"/>
              <a:t> </a:t>
            </a:r>
          </a:p>
          <a:p>
            <a:pPr marL="223251" indent="-223251">
              <a:buFont typeface="+mj-lt"/>
              <a:buAutoNum type="arabicPeriod"/>
            </a:pPr>
            <a:r>
              <a:rPr lang="en-US" dirty="0"/>
              <a:t>*Slide contains animation.  Click for each section to appear. </a:t>
            </a:r>
          </a:p>
          <a:p>
            <a:pPr marL="223251" indent="-223251">
              <a:buFont typeface="+mj-lt"/>
              <a:buAutoNum type="arabicPeriod"/>
            </a:pPr>
            <a:r>
              <a:rPr lang="en-US" dirty="0"/>
              <a:t>Discuss each highlighted section.</a:t>
            </a:r>
          </a:p>
          <a:p>
            <a:pPr defTabSz="918453" fontAlgn="base">
              <a:spcAft>
                <a:spcPct val="0"/>
              </a:spcAft>
              <a:defRPr/>
            </a:pPr>
            <a:endParaRPr lang="en-US" dirty="0">
              <a:solidFill>
                <a:prstClr val="black"/>
              </a:solidFill>
            </a:endParaRPr>
          </a:p>
          <a:p>
            <a:r>
              <a:rPr lang="en-US" b="1" dirty="0"/>
              <a:t>Presenter Notes:</a:t>
            </a:r>
            <a:endParaRPr lang="en-US" dirty="0"/>
          </a:p>
          <a:p>
            <a:pPr marL="167438" indent="-167438">
              <a:buFont typeface="Arial" panose="020B0604020202020204" pitchFamily="34" charset="0"/>
              <a:buChar char="•"/>
            </a:pPr>
            <a:r>
              <a:rPr lang="en-US" dirty="0"/>
              <a:t>Here is an example of a page from the guidebook.  </a:t>
            </a:r>
            <a:r>
              <a:rPr lang="en-US" i="1" dirty="0"/>
              <a:t>&lt;Point out each highlighted section.&gt;   </a:t>
            </a:r>
            <a:r>
              <a:rPr lang="en-US" dirty="0"/>
              <a:t>There are additional resources and activities embedded within</a:t>
            </a:r>
            <a:r>
              <a:rPr lang="en-US" baseline="0" dirty="0"/>
              <a:t> some </a:t>
            </a:r>
            <a:r>
              <a:rPr lang="en-US" dirty="0"/>
              <a:t>of the pages.  All</a:t>
            </a:r>
            <a:r>
              <a:rPr lang="en-US" baseline="0" dirty="0"/>
              <a:t> words bolded and italicized are found in the glossary in the appendix. </a:t>
            </a:r>
            <a:r>
              <a:rPr lang="en-US" dirty="0"/>
              <a:t> </a:t>
            </a:r>
          </a:p>
          <a:p>
            <a:pPr marL="167438" indent="-167438">
              <a:buFont typeface="Arial" panose="020B0604020202020204" pitchFamily="34" charset="0"/>
              <a:buChar char="•"/>
            </a:pPr>
            <a:r>
              <a:rPr lang="en-US" dirty="0"/>
              <a:t>It’s important to use this book in a way that is going to be most meaningful for you and your group.  If you need to use just one section, use just that section!  If you want to take the book as a whole curriculum, that works too.  The intention of the Guidebook is to meet the needs of the user.  Use it however you’d like.</a:t>
            </a:r>
          </a:p>
          <a:p>
            <a:r>
              <a:rPr lang="en-US" dirty="0"/>
              <a:t> </a:t>
            </a:r>
          </a:p>
          <a:p>
            <a:r>
              <a:rPr lang="en-US" b="1" dirty="0"/>
              <a:t>Activities  </a:t>
            </a:r>
            <a:endParaRPr lang="en-US" dirty="0"/>
          </a:p>
          <a:p>
            <a:pPr defTabSz="918453" fontAlgn="base">
              <a:spcAft>
                <a:spcPct val="0"/>
              </a:spcAft>
              <a:defRPr/>
            </a:pPr>
            <a:r>
              <a:rPr lang="en-US" dirty="0">
                <a:solidFill>
                  <a:prstClr val="black"/>
                </a:solidFill>
              </a:rPr>
              <a:t>Have participants turn to a page or two in the </a:t>
            </a:r>
            <a:r>
              <a:rPr lang="en-US" baseline="0" dirty="0">
                <a:solidFill>
                  <a:prstClr val="black"/>
                </a:solidFill>
              </a:rPr>
              <a:t>Guidebook section(s) that the workshop is focused on</a:t>
            </a:r>
            <a:r>
              <a:rPr lang="en-US" dirty="0">
                <a:solidFill>
                  <a:prstClr val="black"/>
                </a:solidFill>
              </a:rPr>
              <a:t>.</a:t>
            </a:r>
          </a:p>
        </p:txBody>
      </p:sp>
      <p:sp>
        <p:nvSpPr>
          <p:cNvPr id="4" name="Slide Number Placeholder 3"/>
          <p:cNvSpPr>
            <a:spLocks noGrp="1"/>
          </p:cNvSpPr>
          <p:nvPr>
            <p:ph type="sldNum" sz="quarter" idx="10"/>
          </p:nvPr>
        </p:nvSpPr>
        <p:spPr>
          <a:xfrm>
            <a:off x="4008705" y="8575141"/>
            <a:ext cx="3066732" cy="451406"/>
          </a:xfrm>
          <a:prstGeom prst="rect">
            <a:avLst/>
          </a:prstGeom>
        </p:spPr>
        <p:txBody>
          <a:bodyPr/>
          <a:lstStyle/>
          <a:p>
            <a:fld id="{E47A0219-52C6-4F38-8398-29CC82D2A3E1}" type="slidenum">
              <a:rPr lang="en-US" smtClean="0"/>
              <a:t>10</a:t>
            </a:fld>
            <a:endParaRPr lang="en-US"/>
          </a:p>
        </p:txBody>
      </p:sp>
    </p:spTree>
    <p:extLst>
      <p:ext uri="{BB962C8B-B14F-4D97-AF65-F5344CB8AC3E}">
        <p14:creationId xmlns:p14="http://schemas.microsoft.com/office/powerpoint/2010/main" val="35649810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userDrawn="1"/>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userDrawn="1"/>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userDrawn="1"/>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userDrawn="1"/>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userDrawn="1"/>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20764" y="0"/>
            <a:ext cx="3632635" cy="662940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592202" y="18247"/>
            <a:ext cx="3450552"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92201" y="2702290"/>
            <a:ext cx="3450552" cy="1655955"/>
          </a:xfrm>
        </p:spPr>
        <p:txBody>
          <a:bodyPr>
            <a:normAutofit/>
          </a:bodyPr>
          <a:lstStyle>
            <a:lvl1pPr>
              <a:defRPr sz="3600"/>
            </a:lvl1pPr>
          </a:lstStyle>
          <a:p>
            <a:r>
              <a:rPr lang="en-US" dirty="0"/>
              <a:t>Click to edit Master title style</a:t>
            </a:r>
          </a:p>
        </p:txBody>
      </p:sp>
      <p:sp>
        <p:nvSpPr>
          <p:cNvPr id="3" name="Subtitle 2"/>
          <p:cNvSpPr>
            <a:spLocks noGrp="1"/>
          </p:cNvSpPr>
          <p:nvPr>
            <p:ph type="subTitle" idx="1"/>
          </p:nvPr>
        </p:nvSpPr>
        <p:spPr>
          <a:xfrm>
            <a:off x="4592201" y="4545320"/>
            <a:ext cx="3450552" cy="1701100"/>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9" name="Rectangle 88"/>
          <p:cNvSpPr/>
          <p:nvPr/>
        </p:nvSpPr>
        <p:spPr>
          <a:xfrm>
            <a:off x="4592201" y="6400800"/>
            <a:ext cx="3450551" cy="92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Serving on Groups That Make Decisions</a:t>
            </a:r>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Serving on Groups That Make Decisions</a:t>
            </a:r>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r>
              <a:rPr lang="en-US"/>
              <a:t>Serving on Groups That Make Decisions</a:t>
            </a:r>
            <a:endParaRPr lang="en-US" dirty="0"/>
          </a:p>
        </p:txBody>
      </p:sp>
    </p:spTree>
    <p:extLst>
      <p:ext uri="{BB962C8B-B14F-4D97-AF65-F5344CB8AC3E}">
        <p14:creationId xmlns:p14="http://schemas.microsoft.com/office/powerpoint/2010/main" val="2513551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7024744" cy="68580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1043492" y="1676400"/>
            <a:ext cx="7033708" cy="4156229"/>
          </a:xfrm>
        </p:spPr>
        <p:txBody>
          <a:bodyPr/>
          <a:lstStyle>
            <a:lvl1pPr marL="342900" indent="-274320">
              <a:buFont typeface="Wingdings" panose="05000000000000000000" pitchFamily="2" charset="2"/>
              <a:buChar char="§"/>
              <a:defRPr/>
            </a:lvl1pPr>
            <a:lvl2pPr marL="640080" indent="-274320">
              <a:buFont typeface="Wingdings" panose="05000000000000000000" pitchFamily="2" charset="2"/>
              <a:buChar char="§"/>
              <a:defRPr/>
            </a:lvl2pPr>
            <a:lvl3pPr marL="914400" indent="-228600">
              <a:buFont typeface="Wingdings" panose="05000000000000000000" pitchFamily="2" charset="2"/>
              <a:buChar char="§"/>
              <a:defRPr/>
            </a:lvl3pPr>
            <a:lvl4pPr marL="1124712" indent="-228600">
              <a:buFont typeface="Wingdings" panose="05000000000000000000" pitchFamily="2" charset="2"/>
              <a:buChar char="§"/>
              <a:defRPr/>
            </a:lvl4pPr>
            <a:lvl5pPr marL="1325880" indent="-228600">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dirty="0"/>
              <a:t>Serving on Groups That Make Decisions</a:t>
            </a:r>
          </a:p>
        </p:txBody>
      </p:sp>
      <p:sp>
        <p:nvSpPr>
          <p:cNvPr id="6" name="Slide Number Placeholder 5"/>
          <p:cNvSpPr>
            <a:spLocks noGrp="1"/>
          </p:cNvSpPr>
          <p:nvPr>
            <p:ph type="sldNum" sz="quarter" idx="12"/>
          </p:nvPr>
        </p:nvSpPr>
        <p:spPr>
          <a:xfrm>
            <a:off x="7467600" y="6248400"/>
            <a:ext cx="685800" cy="304800"/>
          </a:xfrm>
          <a:prstGeom prst="rect">
            <a:avLst/>
          </a:prstGeom>
        </p:spPr>
        <p:txBody>
          <a:bodyPr/>
          <a:lstStyle>
            <a:lvl1pPr>
              <a:defRPr sz="1400"/>
            </a:lvl1pPr>
          </a:lstStyle>
          <a:p>
            <a:fld id="{075FE711-9723-4ABF-A8DC-F52F42632AF0}" type="slidenum">
              <a:rPr lang="en-US" smtClean="0"/>
              <a:pPr/>
              <a:t>‹#›</a:t>
            </a:fld>
            <a:endParaRPr lang="en-US" dirty="0"/>
          </a:p>
        </p:txBody>
      </p:sp>
    </p:spTree>
    <p:custDataLst>
      <p:tags r:id="rId1"/>
    </p:custData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6637468" cy="680571"/>
          </a:xfrm>
        </p:spPr>
        <p:txBody>
          <a:bodyPr anchor="b">
            <a:normAutofit/>
          </a:bodyPr>
          <a:lstStyle>
            <a:lvl1pPr algn="l">
              <a:defRPr sz="3600" b="0" cap="none" baseline="0"/>
            </a:lvl1pPr>
          </a:lstStyle>
          <a:p>
            <a:r>
              <a:rPr lang="en-US" dirty="0"/>
              <a:t>Click to edit Master title style</a:t>
            </a:r>
          </a:p>
        </p:txBody>
      </p:sp>
      <p:sp>
        <p:nvSpPr>
          <p:cNvPr id="3" name="Text Placeholder 2"/>
          <p:cNvSpPr>
            <a:spLocks noGrp="1"/>
          </p:cNvSpPr>
          <p:nvPr>
            <p:ph type="body" idx="1"/>
          </p:nvPr>
        </p:nvSpPr>
        <p:spPr>
          <a:xfrm>
            <a:off x="1258645" y="2209800"/>
            <a:ext cx="6637467" cy="3577813"/>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p:txBody>
          <a:bodyPr/>
          <a:lstStyle/>
          <a:p>
            <a:r>
              <a:rPr lang="en-US"/>
              <a:t>Serving on Groups That Make Decisions</a:t>
            </a:r>
          </a:p>
        </p:txBody>
      </p:sp>
      <p:sp>
        <p:nvSpPr>
          <p:cNvPr id="6" name="Slide Number Placeholder 5"/>
          <p:cNvSpPr>
            <a:spLocks noGrp="1"/>
          </p:cNvSpPr>
          <p:nvPr>
            <p:ph type="sldNum" sz="quarter" idx="12"/>
          </p:nvPr>
        </p:nvSpPr>
        <p:spPr>
          <a:xfrm>
            <a:off x="7467600" y="6248400"/>
            <a:ext cx="685800" cy="304800"/>
          </a:xfrm>
          <a:prstGeom prst="rect">
            <a:avLst/>
          </a:prstGeom>
        </p:spPr>
        <p:txBody>
          <a:bodyPr/>
          <a:lstStyle>
            <a:lvl1pPr>
              <a:defRPr sz="1400"/>
            </a:lvl1pPr>
          </a:lstStyle>
          <a:p>
            <a:fld id="{075FE711-9723-4ABF-A8DC-F52F42632AF0}" type="slidenum">
              <a:rPr lang="en-US" smtClean="0"/>
              <a:pPr/>
              <a:t>‹#›</a:t>
            </a:fld>
            <a:endParaRPr lang="en-US" dirty="0"/>
          </a:p>
        </p:txBody>
      </p:sp>
    </p:spTree>
    <p:custDataLst>
      <p:tags r:id="rId1"/>
    </p:custData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r>
              <a:rPr lang="en-US" dirty="0"/>
              <a:t>Serving on Groups That Make Decisions</a:t>
            </a:r>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5997388" y="224492"/>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dirty="0"/>
              <a:t>Serving on Groups That Make Decisions</a:t>
            </a:r>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Serving on Groups That Make Decisions</a:t>
            </a:r>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Serving on Groups That Make Decisions</a:t>
            </a:r>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a:t>Serving on Groups That Make Decisions</a:t>
            </a: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a:t>Serving on Groups That Make Decisions</a:t>
            </a:r>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075FE711-9723-4ABF-A8DC-F52F42632AF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35850" y="607761"/>
            <a:ext cx="7024744" cy="64873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43492" y="1600200"/>
            <a:ext cx="6952094" cy="42324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98369" y="5852160"/>
            <a:ext cx="3545231" cy="365125"/>
          </a:xfrm>
          <a:prstGeom prst="rect">
            <a:avLst/>
          </a:prstGeom>
        </p:spPr>
        <p:txBody>
          <a:bodyPr vert="horz" lIns="91440" tIns="45720" rIns="91440" bIns="45720" rtlCol="0" anchor="ctr"/>
          <a:lstStyle>
            <a:lvl1pPr algn="ctr">
              <a:defRPr sz="1200">
                <a:solidFill>
                  <a:schemeClr val="accent1"/>
                </a:solidFill>
              </a:defRPr>
            </a:lvl1pPr>
          </a:lstStyle>
          <a:p>
            <a:r>
              <a:rPr lang="en-US" dirty="0"/>
              <a:t>Serving on Groups That Make Decisions</a:t>
            </a:r>
          </a:p>
        </p:txBody>
      </p:sp>
      <p:pic>
        <p:nvPicPr>
          <p:cNvPr id="8" name="Picture 7"/>
          <p:cNvPicPr>
            <a:picLocks noChangeAspect="1"/>
          </p:cNvPicPr>
          <p:nvPr/>
        </p:nvPicPr>
        <p:blipFill>
          <a:blip r:embed="rId15" cstate="screen">
            <a:extLst>
              <a:ext uri="{28A0092B-C50C-407E-A947-70E740481C1C}">
                <a14:useLocalDpi xmlns:a14="http://schemas.microsoft.com/office/drawing/2010/main" val="0"/>
              </a:ext>
            </a:extLst>
          </a:blip>
          <a:stretch>
            <a:fillRect/>
          </a:stretch>
        </p:blipFill>
        <p:spPr>
          <a:xfrm>
            <a:off x="7870817" y="5870443"/>
            <a:ext cx="249539" cy="317023"/>
          </a:xfrm>
          <a:prstGeom prst="rect">
            <a:avLst/>
          </a:prstGeom>
        </p:spPr>
      </p:pic>
      <p:sp>
        <p:nvSpPr>
          <p:cNvPr id="48" name="Slide Number Placeholder 5"/>
          <p:cNvSpPr>
            <a:spLocks noGrp="1"/>
          </p:cNvSpPr>
          <p:nvPr>
            <p:ph type="sldNum" sz="quarter" idx="4"/>
          </p:nvPr>
        </p:nvSpPr>
        <p:spPr>
          <a:xfrm>
            <a:off x="7467600" y="6248400"/>
            <a:ext cx="685800" cy="304800"/>
          </a:xfrm>
          <a:prstGeom prst="rect">
            <a:avLst/>
          </a:prstGeom>
        </p:spPr>
        <p:txBody>
          <a:bodyPr/>
          <a:lstStyle>
            <a:lvl1pPr>
              <a:defRPr sz="1400"/>
            </a:lvl1pPr>
          </a:lstStyle>
          <a:p>
            <a:fld id="{075FE711-9723-4ABF-A8DC-F52F42632AF0}" type="slidenum">
              <a:rPr lang="en-US" smtClean="0"/>
              <a:pPr/>
              <a:t>‹#›</a:t>
            </a:fld>
            <a:endParaRPr lang="en-US" dirty="0"/>
          </a:p>
        </p:txBody>
      </p:sp>
      <p:pic>
        <p:nvPicPr>
          <p:cNvPr id="6" name="Picture 5"/>
          <p:cNvPicPr>
            <a:picLocks noChangeAspect="1"/>
          </p:cNvPicPr>
          <p:nvPr userDrawn="1"/>
        </p:nvPicPr>
        <p:blipFill rotWithShape="1">
          <a:blip r:embed="rId16" cstate="screen">
            <a:extLst>
              <a:ext uri="{28A0092B-C50C-407E-A947-70E740481C1C}">
                <a14:useLocalDpi xmlns:a14="http://schemas.microsoft.com/office/drawing/2010/main" val="0"/>
              </a:ext>
            </a:extLst>
          </a:blip>
          <a:srcRect/>
          <a:stretch/>
        </p:blipFill>
        <p:spPr>
          <a:xfrm>
            <a:off x="4593655" y="5870443"/>
            <a:ext cx="326666" cy="319746"/>
          </a:xfrm>
          <a:prstGeom prst="rect">
            <a:avLst/>
          </a:prstGeom>
        </p:spPr>
      </p:pic>
    </p:spTree>
    <p:custDataLst>
      <p:tags r:id="rId14"/>
    </p:custData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sldNum="0" hdr="0" dt="0"/>
  <p:txStyles>
    <p:title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panose="05000000000000000000" pitchFamily="2"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panose="05000000000000000000" pitchFamily="2"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panose="05000000000000000000" pitchFamily="2"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panose="05000000000000000000" pitchFamily="2"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panose="05000000000000000000" pitchFamily="2"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8" Type="http://schemas.openxmlformats.org/officeDocument/2006/relationships/hyperlink" Target="https://www.parentsatthetable.org/resources/main-resources/" TargetMode="External"/><Relationship Id="rId3" Type="http://schemas.openxmlformats.org/officeDocument/2006/relationships/notesSlide" Target="../notesSlides/notesSlide10.xml"/><Relationship Id="rId7" Type="http://schemas.openxmlformats.org/officeDocument/2006/relationships/hyperlink" Target="https://nafsce.org/page/Resources" TargetMode="External"/><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hyperlink" Target="http://www.projectappleseed.org/chklst" TargetMode="External"/><Relationship Id="rId5" Type="http://schemas.openxmlformats.org/officeDocument/2006/relationships/hyperlink" Target="http://www.sedl.org/connections/" TargetMode="External"/><Relationship Id="rId10" Type="http://schemas.openxmlformats.org/officeDocument/2006/relationships/hyperlink" Target="https://talkingpts.org/2021-family-engagement-study-insights-for-building-effective-school-family-partnerships/7173/" TargetMode="External"/><Relationship Id="rId4" Type="http://schemas.openxmlformats.org/officeDocument/2006/relationships/hyperlink" Target="https://safesupportivelearning.ed.gov/training-technical-assistance/education-level/early-learning/family-school-community-partnerships" TargetMode="External"/><Relationship Id="rId9" Type="http://schemas.openxmlformats.org/officeDocument/2006/relationships/hyperlink" Target="https://www.pta.org/home/run-your-pta/National-Standards-for-Family-School-Partnerships"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readingrockets.org/article/building-parent-teacher-relationships" TargetMode="External"/><Relationship Id="rId3" Type="http://schemas.openxmlformats.org/officeDocument/2006/relationships/notesSlide" Target="../notesSlides/notesSlide11.xml"/><Relationship Id="rId7" Type="http://schemas.openxmlformats.org/officeDocument/2006/relationships/hyperlink" Target="https://www.youtube.com/watch?v=eElzWQ6azMg" TargetMode="External"/><Relationship Id="rId12" Type="http://schemas.openxmlformats.org/officeDocument/2006/relationships/hyperlink" Target="http://www.servingongroups.org/" TargetMode="External"/><Relationship Id="rId2" Type="http://schemas.openxmlformats.org/officeDocument/2006/relationships/slideLayout" Target="../slideLayouts/slideLayout2.xml"/><Relationship Id="rId1" Type="http://schemas.openxmlformats.org/officeDocument/2006/relationships/tags" Target="../tags/tag18.xml"/><Relationship Id="rId6" Type="http://schemas.openxmlformats.org/officeDocument/2006/relationships/hyperlink" Target="https://www.dualcapacity.org/" TargetMode="External"/><Relationship Id="rId11" Type="http://schemas.openxmlformats.org/officeDocument/2006/relationships/hyperlink" Target="https://servingongroups.org/leading-by-convening" TargetMode="External"/><Relationship Id="rId5" Type="http://schemas.openxmlformats.org/officeDocument/2006/relationships/hyperlink" Target="https://fscalliance.org/category/resources/" TargetMode="External"/><Relationship Id="rId10" Type="http://schemas.openxmlformats.org/officeDocument/2006/relationships/hyperlink" Target="https://www.ecac-parentcenter.org/family-engagement-month-2024/" TargetMode="External"/><Relationship Id="rId4" Type="http://schemas.openxmlformats.org/officeDocument/2006/relationships/hyperlink" Target="https://www.childwelfare.gov/topics/famcentered/" TargetMode="External"/><Relationship Id="rId9" Type="http://schemas.openxmlformats.org/officeDocument/2006/relationships/hyperlink" Target="https://www.pta.org/docs/default-source/default-document-library/family-engagement-in-the-virtual-world.pdf"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4.xml"/><Relationship Id="rId1" Type="http://schemas.openxmlformats.org/officeDocument/2006/relationships/tags" Target="../tags/tag13.xml"/><Relationship Id="rId6" Type="http://schemas.openxmlformats.org/officeDocument/2006/relationships/hyperlink" Target="https://youtu.be/ej4AbNV2fTg" TargetMode="External"/><Relationship Id="rId5" Type="http://schemas.openxmlformats.org/officeDocument/2006/relationships/hyperlink" Target="https://youtu.be/w2Ce7U8HeiI" TargetMode="Externa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60619" y="2514600"/>
            <a:ext cx="3444759" cy="1752600"/>
          </a:xfrm>
        </p:spPr>
        <p:txBody>
          <a:bodyPr anchor="t">
            <a:noAutofit/>
          </a:bodyPr>
          <a:lstStyle/>
          <a:p>
            <a:pPr algn="ctr"/>
            <a:r>
              <a:rPr lang="en-US" sz="2500" b="1" dirty="0"/>
              <a:t>Serving on Groups </a:t>
            </a:r>
            <a:br>
              <a:rPr lang="en-US" sz="2500" b="1" dirty="0"/>
            </a:br>
            <a:r>
              <a:rPr lang="en-US" sz="2500" b="1" dirty="0"/>
              <a:t>That Make Decisions: </a:t>
            </a:r>
            <a:br>
              <a:rPr lang="en-US" sz="2500" b="1" dirty="0"/>
            </a:br>
            <a:r>
              <a:rPr lang="en-US" sz="2500" b="1" dirty="0"/>
              <a:t>A Guide for Families</a:t>
            </a:r>
          </a:p>
        </p:txBody>
      </p:sp>
      <p:sp>
        <p:nvSpPr>
          <p:cNvPr id="3" name="Subtitle 2"/>
          <p:cNvSpPr>
            <a:spLocks noGrp="1"/>
          </p:cNvSpPr>
          <p:nvPr>
            <p:ph type="subTitle" idx="1"/>
          </p:nvPr>
        </p:nvSpPr>
        <p:spPr>
          <a:xfrm>
            <a:off x="4660618" y="4343400"/>
            <a:ext cx="3340381" cy="1414509"/>
          </a:xfrm>
        </p:spPr>
        <p:txBody>
          <a:bodyPr>
            <a:normAutofit/>
          </a:bodyPr>
          <a:lstStyle/>
          <a:p>
            <a:r>
              <a:rPr lang="en-US" dirty="0"/>
              <a:t>Presented by:</a:t>
            </a:r>
          </a:p>
          <a:p>
            <a:r>
              <a:rPr lang="en-US" i="1" dirty="0">
                <a:solidFill>
                  <a:srgbClr val="FF0000"/>
                </a:solidFill>
              </a:rPr>
              <a:t>Name</a:t>
            </a:r>
          </a:p>
          <a:p>
            <a:r>
              <a:rPr lang="en-US" i="1" dirty="0">
                <a:solidFill>
                  <a:srgbClr val="FF0000"/>
                </a:solidFill>
              </a:rPr>
              <a:t>Organization/Agency</a:t>
            </a:r>
          </a:p>
        </p:txBody>
      </p:sp>
      <p:grpSp>
        <p:nvGrpSpPr>
          <p:cNvPr id="7" name="Group 6"/>
          <p:cNvGrpSpPr/>
          <p:nvPr/>
        </p:nvGrpSpPr>
        <p:grpSpPr>
          <a:xfrm>
            <a:off x="4660619" y="267104"/>
            <a:ext cx="3279202" cy="1984524"/>
            <a:chOff x="289148" y="3619500"/>
            <a:chExt cx="3854897" cy="2209800"/>
          </a:xfrm>
        </p:grpSpPr>
        <p:pic>
          <p:nvPicPr>
            <p:cNvPr id="1026" name="Picture 2"/>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289148" y="3619500"/>
              <a:ext cx="3854897"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1543915" y="3705225"/>
              <a:ext cx="1575089" cy="2038350"/>
            </a:xfrm>
            <a:prstGeom prst="rect">
              <a:avLst/>
            </a:prstGeom>
          </p:spPr>
        </p:pic>
      </p:grpSp>
      <p:sp>
        <p:nvSpPr>
          <p:cNvPr id="8" name="Rectangle 7"/>
          <p:cNvSpPr/>
          <p:nvPr/>
        </p:nvSpPr>
        <p:spPr>
          <a:xfrm>
            <a:off x="4749955" y="5930610"/>
            <a:ext cx="3100529" cy="369332"/>
          </a:xfrm>
          <a:prstGeom prst="rect">
            <a:avLst/>
          </a:prstGeom>
        </p:spPr>
        <p:txBody>
          <a:bodyPr wrap="none">
            <a:spAutoFit/>
          </a:bodyPr>
          <a:lstStyle/>
          <a:p>
            <a:r>
              <a:rPr lang="en-US" dirty="0">
                <a:solidFill>
                  <a:schemeClr val="tx1">
                    <a:lumMod val="65000"/>
                    <a:lumOff val="35000"/>
                  </a:schemeClr>
                </a:solidFill>
              </a:rPr>
              <a:t>www.servingongroups.org</a:t>
            </a:r>
          </a:p>
        </p:txBody>
      </p:sp>
    </p:spTree>
    <p:custDataLst>
      <p:tags r:id="rId1"/>
    </p:custDataLst>
    <p:extLst>
      <p:ext uri="{BB962C8B-B14F-4D97-AF65-F5344CB8AC3E}">
        <p14:creationId xmlns:p14="http://schemas.microsoft.com/office/powerpoint/2010/main" val="129000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4" cstate="screen">
            <a:extLst>
              <a:ext uri="{28A0092B-C50C-407E-A947-70E740481C1C}">
                <a14:useLocalDpi xmlns:a14="http://schemas.microsoft.com/office/drawing/2010/main" val="0"/>
              </a:ext>
            </a:extLst>
          </a:blip>
          <a:stretch>
            <a:fillRect/>
          </a:stretch>
        </p:blipFill>
        <p:spPr>
          <a:xfrm>
            <a:off x="2895600" y="1472644"/>
            <a:ext cx="3211512" cy="4156075"/>
          </a:xfrm>
          <a:ln w="3175">
            <a:solidFill>
              <a:schemeClr val="tx1"/>
            </a:solidFill>
          </a:ln>
          <a:effectLst>
            <a:outerShdw blurRad="76200" dir="18900000" sy="23000" kx="-1200000" algn="bl" rotWithShape="0">
              <a:prstClr val="black">
                <a:alpha val="20000"/>
              </a:prstClr>
            </a:outerShdw>
          </a:effectLst>
        </p:spPr>
      </p:pic>
      <p:sp>
        <p:nvSpPr>
          <p:cNvPr id="2" name="Title 1"/>
          <p:cNvSpPr>
            <a:spLocks noGrp="1"/>
          </p:cNvSpPr>
          <p:nvPr>
            <p:ph type="title"/>
          </p:nvPr>
        </p:nvSpPr>
        <p:spPr/>
        <p:txBody>
          <a:bodyPr/>
          <a:lstStyle/>
          <a:p>
            <a:r>
              <a:rPr lang="en-US" dirty="0"/>
              <a:t>Sample Page</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
        <p:nvSpPr>
          <p:cNvPr id="6" name="Content Placeholder 12"/>
          <p:cNvSpPr txBox="1">
            <a:spLocks/>
          </p:cNvSpPr>
          <p:nvPr/>
        </p:nvSpPr>
        <p:spPr bwMode="auto">
          <a:xfrm>
            <a:off x="786267" y="2800222"/>
            <a:ext cx="1605407" cy="1022187"/>
          </a:xfrm>
          <a:prstGeom prst="borderCallout1">
            <a:avLst>
              <a:gd name="adj1" fmla="val 2166"/>
              <a:gd name="adj2" fmla="val 97223"/>
              <a:gd name="adj3" fmla="val -47548"/>
              <a:gd name="adj4" fmla="val 171842"/>
            </a:avLst>
          </a:prstGeom>
          <a:solidFill>
            <a:schemeClr val="accent5">
              <a:lumMod val="90000"/>
            </a:schemeClr>
          </a:solidFill>
          <a:effectLst>
            <a:outerShdw blurRad="76200" dir="18900000" sy="23000" kx="-1200000" algn="bl"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marL="342900" indent="-274320" algn="l" defTabSz="914400" rtl="0" eaLnBrk="1" latinLnBrk="0" hangingPunct="1">
              <a:spcBef>
                <a:spcPct val="20000"/>
              </a:spcBef>
              <a:buClr>
                <a:schemeClr val="accent1"/>
              </a:buClr>
              <a:buSzPct val="76000"/>
              <a:buFont typeface="Wingdings" panose="05000000000000000000" pitchFamily="2" charset="2"/>
              <a:buChar char="§"/>
              <a:defRPr sz="2400" kern="1200">
                <a:solidFill>
                  <a:schemeClr val="dk1"/>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panose="05000000000000000000" pitchFamily="2" charset="2"/>
              <a:buChar char="§"/>
              <a:defRPr sz="2200" kern="1200">
                <a:solidFill>
                  <a:schemeClr val="dk1"/>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panose="05000000000000000000" pitchFamily="2" charset="2"/>
              <a:buChar char="§"/>
              <a:defRPr sz="2000" kern="1200">
                <a:solidFill>
                  <a:schemeClr val="dk1"/>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panose="05000000000000000000" pitchFamily="2" charset="2"/>
              <a:buChar char="§"/>
              <a:defRPr sz="1800" kern="1200">
                <a:solidFill>
                  <a:schemeClr val="dk1"/>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panose="05000000000000000000" pitchFamily="2" charset="2"/>
              <a:buChar char="§"/>
              <a:defRPr sz="1600" kern="1200" baseline="0">
                <a:solidFill>
                  <a:schemeClr val="dk1"/>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dk1"/>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dk1"/>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dk1"/>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dk1"/>
                </a:solidFill>
                <a:latin typeface="+mn-lt"/>
                <a:ea typeface="+mn-ea"/>
                <a:cs typeface="+mn-cs"/>
              </a:defRPr>
            </a:lvl9pPr>
          </a:lstStyle>
          <a:p>
            <a:pPr marL="0" indent="0" algn="ctr">
              <a:spcBef>
                <a:spcPts val="0"/>
              </a:spcBef>
              <a:buClrTx/>
              <a:buSzTx/>
              <a:buFontTx/>
              <a:buNone/>
              <a:defRPr/>
            </a:pPr>
            <a:r>
              <a:rPr lang="en-US" sz="1400" kern="0" dirty="0">
                <a:solidFill>
                  <a:srgbClr val="000000"/>
                </a:solidFill>
                <a:latin typeface="Tahoma"/>
                <a:cs typeface="Arial"/>
              </a:rPr>
              <a:t>Heading </a:t>
            </a:r>
          </a:p>
          <a:p>
            <a:pPr marL="0" indent="0" algn="ctr">
              <a:spcBef>
                <a:spcPts val="0"/>
              </a:spcBef>
              <a:buClrTx/>
              <a:buSzTx/>
              <a:buFontTx/>
              <a:buNone/>
              <a:defRPr/>
            </a:pPr>
            <a:r>
              <a:rPr lang="en-US" sz="1400" kern="0" dirty="0">
                <a:solidFill>
                  <a:srgbClr val="000000"/>
                </a:solidFill>
                <a:latin typeface="Tahoma"/>
                <a:cs typeface="Arial"/>
              </a:rPr>
              <a:t>with a </a:t>
            </a:r>
          </a:p>
          <a:p>
            <a:pPr marL="0" indent="0" algn="ctr">
              <a:spcBef>
                <a:spcPts val="0"/>
              </a:spcBef>
              <a:buClrTx/>
              <a:buSzTx/>
              <a:buFontTx/>
              <a:buNone/>
              <a:defRPr/>
            </a:pPr>
            <a:r>
              <a:rPr lang="en-US" sz="1400" kern="0" dirty="0">
                <a:solidFill>
                  <a:srgbClr val="000000"/>
                </a:solidFill>
                <a:latin typeface="Tahoma"/>
                <a:cs typeface="Arial"/>
              </a:rPr>
              <a:t>Focus Question </a:t>
            </a:r>
          </a:p>
          <a:p>
            <a:pPr marL="0" indent="0" algn="ctr">
              <a:spcBef>
                <a:spcPts val="0"/>
              </a:spcBef>
              <a:buClrTx/>
              <a:buSzTx/>
              <a:buFontTx/>
              <a:buNone/>
              <a:defRPr/>
            </a:pPr>
            <a:r>
              <a:rPr lang="en-US" sz="1400" kern="0" dirty="0">
                <a:solidFill>
                  <a:srgbClr val="000000"/>
                </a:solidFill>
                <a:latin typeface="Tahoma"/>
                <a:cs typeface="Arial"/>
              </a:rPr>
              <a:t>&amp; Objective</a:t>
            </a:r>
          </a:p>
        </p:txBody>
      </p:sp>
      <p:sp>
        <p:nvSpPr>
          <p:cNvPr id="7" name="Line Callout 1 6"/>
          <p:cNvSpPr/>
          <p:nvPr/>
        </p:nvSpPr>
        <p:spPr>
          <a:xfrm>
            <a:off x="786267" y="4572000"/>
            <a:ext cx="1676400" cy="914400"/>
          </a:xfrm>
          <a:prstGeom prst="borderCallout1">
            <a:avLst>
              <a:gd name="adj1" fmla="val 231"/>
              <a:gd name="adj2" fmla="val 97728"/>
              <a:gd name="adj3" fmla="val -142724"/>
              <a:gd name="adj4" fmla="val 152584"/>
            </a:avLst>
          </a:prstGeom>
          <a:solidFill>
            <a:schemeClr val="accent5">
              <a:lumMod val="90000"/>
            </a:schemeClr>
          </a:solidFill>
          <a:ln/>
          <a:effectLst>
            <a:outerShdw blurRad="76200" dir="18900000" sy="23000" kx="-1200000" algn="bl"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a:ea typeface="+mn-ea"/>
                <a:cs typeface="Arial"/>
              </a:rPr>
              <a:t>Informative Reading</a:t>
            </a:r>
          </a:p>
        </p:txBody>
      </p:sp>
      <p:sp>
        <p:nvSpPr>
          <p:cNvPr id="10" name="Line Callout 1 9"/>
          <p:cNvSpPr/>
          <p:nvPr/>
        </p:nvSpPr>
        <p:spPr>
          <a:xfrm>
            <a:off x="6858000" y="4465082"/>
            <a:ext cx="1371600" cy="838200"/>
          </a:xfrm>
          <a:prstGeom prst="borderCallout1">
            <a:avLst>
              <a:gd name="adj1" fmla="val 16729"/>
              <a:gd name="adj2" fmla="val -2160"/>
              <a:gd name="adj3" fmla="val 49555"/>
              <a:gd name="adj4" fmla="val -199338"/>
            </a:avLst>
          </a:prstGeom>
          <a:solidFill>
            <a:schemeClr val="accent5">
              <a:lumMod val="90000"/>
            </a:schemeClr>
          </a:solidFill>
          <a:ln/>
          <a:effectLst>
            <a:outerShdw blurRad="76200" dir="18900000" sy="23000" kx="-1200000" algn="bl"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Tahoma"/>
                <a:ea typeface="+mn-ea"/>
                <a:cs typeface="Arial"/>
              </a:rPr>
              <a:t>Additional Resources</a:t>
            </a:r>
          </a:p>
        </p:txBody>
      </p:sp>
      <p:sp>
        <p:nvSpPr>
          <p:cNvPr id="12" name="Line Callout 1 11"/>
          <p:cNvSpPr/>
          <p:nvPr/>
        </p:nvSpPr>
        <p:spPr>
          <a:xfrm>
            <a:off x="6572865" y="2257668"/>
            <a:ext cx="1371600" cy="838200"/>
          </a:xfrm>
          <a:prstGeom prst="borderCallout1">
            <a:avLst>
              <a:gd name="adj1" fmla="val 16729"/>
              <a:gd name="adj2" fmla="val -2160"/>
              <a:gd name="adj3" fmla="val 72429"/>
              <a:gd name="adj4" fmla="val -99337"/>
            </a:avLst>
          </a:prstGeom>
          <a:solidFill>
            <a:schemeClr val="accent5">
              <a:lumMod val="90000"/>
            </a:schemeClr>
          </a:solidFill>
          <a:ln/>
          <a:effectLst>
            <a:outerShdw blurRad="76200" dir="18900000" sy="23000" kx="-1200000" algn="bl"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Tahoma"/>
                <a:cs typeface="Arial"/>
              </a:rPr>
              <a:t>Real-Life Examples</a:t>
            </a:r>
            <a:endParaRPr kumimoji="0" lang="en-US" sz="1400" b="0" i="0" u="none" strike="noStrike" kern="0" cap="none" spc="0" normalizeH="0" baseline="0" noProof="0" dirty="0">
              <a:ln>
                <a:noFill/>
              </a:ln>
              <a:solidFill>
                <a:srgbClr val="000000"/>
              </a:solidFill>
              <a:effectLst/>
              <a:uLnTx/>
              <a:uFillTx/>
              <a:latin typeface="Tahoma"/>
              <a:ea typeface="+mn-ea"/>
              <a:cs typeface="Arial"/>
            </a:endParaRPr>
          </a:p>
        </p:txBody>
      </p:sp>
      <p:sp>
        <p:nvSpPr>
          <p:cNvPr id="13" name="Line Callout 1 12"/>
          <p:cNvSpPr/>
          <p:nvPr/>
        </p:nvSpPr>
        <p:spPr>
          <a:xfrm>
            <a:off x="6757220" y="3429000"/>
            <a:ext cx="1371600" cy="838200"/>
          </a:xfrm>
          <a:prstGeom prst="borderCallout1">
            <a:avLst>
              <a:gd name="adj1" fmla="val 16729"/>
              <a:gd name="adj2" fmla="val -2160"/>
              <a:gd name="adj3" fmla="val 49555"/>
              <a:gd name="adj4" fmla="val -199338"/>
            </a:avLst>
          </a:prstGeom>
          <a:solidFill>
            <a:schemeClr val="accent5">
              <a:lumMod val="90000"/>
            </a:schemeClr>
          </a:solidFill>
          <a:ln/>
          <a:effectLst>
            <a:outerShdw blurRad="76200" dir="18900000" sy="23000" kx="-1200000" algn="bl"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Tahoma"/>
                <a:cs typeface="Arial"/>
              </a:rPr>
              <a:t>Facts to Consider</a:t>
            </a:r>
            <a:endParaRPr kumimoji="0" lang="en-US" sz="1400" b="0" i="0" u="none" strike="noStrike" kern="0" cap="none" spc="0" normalizeH="0" baseline="0" noProof="0" dirty="0">
              <a:ln>
                <a:noFill/>
              </a:ln>
              <a:solidFill>
                <a:srgbClr val="000000"/>
              </a:solidFill>
              <a:effectLst/>
              <a:uLnTx/>
              <a:uFillTx/>
              <a:latin typeface="Tahoma"/>
              <a:ea typeface="+mn-ea"/>
              <a:cs typeface="Arial"/>
            </a:endParaRPr>
          </a:p>
        </p:txBody>
      </p:sp>
    </p:spTree>
    <p:custDataLst>
      <p:tags r:id="rId1"/>
    </p:custDataLst>
    <p:extLst>
      <p:ext uri="{BB962C8B-B14F-4D97-AF65-F5344CB8AC3E}">
        <p14:creationId xmlns:p14="http://schemas.microsoft.com/office/powerpoint/2010/main" val="1307627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animBg="1"/>
      <p:bldP spid="10"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7086600" cy="1295400"/>
          </a:xfrm>
        </p:spPr>
        <p:txBody>
          <a:bodyPr>
            <a:normAutofit/>
          </a:bodyPr>
          <a:lstStyle/>
          <a:p>
            <a:r>
              <a:rPr lang="en-US" dirty="0"/>
              <a:t>Family Engagement &amp; Leadership Resources</a:t>
            </a:r>
          </a:p>
        </p:txBody>
      </p:sp>
      <p:sp>
        <p:nvSpPr>
          <p:cNvPr id="3" name="Content Placeholder 2"/>
          <p:cNvSpPr>
            <a:spLocks noGrp="1"/>
          </p:cNvSpPr>
          <p:nvPr>
            <p:ph idx="1"/>
          </p:nvPr>
        </p:nvSpPr>
        <p:spPr>
          <a:xfrm>
            <a:off x="1043492" y="1828800"/>
            <a:ext cx="7033708" cy="4003829"/>
          </a:xfrm>
        </p:spPr>
        <p:txBody>
          <a:bodyPr>
            <a:normAutofit fontScale="70000" lnSpcReduction="20000"/>
          </a:bodyPr>
          <a:lstStyle/>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Family School Community Partnerships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4"/>
              </a:rPr>
              <a:t>https://safesupportivelearning.ed.gov/training-technical-assistance/education-level/early-learning/family-school-community-partnerships</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National Center for Family &amp; Community Connections with Schools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5"/>
              </a:rPr>
              <a:t>http://www.sedl.org/connections/</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Project Appleseed National Campaign for Public School Improvement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6"/>
              </a:rPr>
              <a:t>http://www.projectappleseed.org/chklst</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National Association for Family, School, and Community Engagement </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(toolkits, other resources)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7"/>
              </a:rPr>
              <a:t>https://nafsce.org/page/Resources</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National PLACE Family Engagement Resources (Parent Leadership Advocacy &amp; Community Empowerment)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8"/>
              </a:rPr>
              <a:t>https://www.parentsatthetable.org/resources/main-resources/</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National Standards for Family-School Partnerships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9"/>
              </a:rPr>
              <a:t>https://www.pta.org/home/run-your-pta/National-Standards-for-Family-School-Partnerships</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393192" marR="0" lvl="0" indent="-347472"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2021 Family Engagement Study: Insights for Building Effective School-Family Partnerships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10"/>
              </a:rPr>
              <a:t>https://talkingpts.org/2021-family-engagement-study-insights-for-building-effective-school-family-partnerships/7173/</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Tree>
    <p:custDataLst>
      <p:tags r:id="rId1"/>
    </p:custDataLst>
    <p:extLst>
      <p:ext uri="{BB962C8B-B14F-4D97-AF65-F5344CB8AC3E}">
        <p14:creationId xmlns:p14="http://schemas.microsoft.com/office/powerpoint/2010/main" val="1697078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7086600" cy="1295400"/>
          </a:xfrm>
        </p:spPr>
        <p:txBody>
          <a:bodyPr>
            <a:normAutofit/>
          </a:bodyPr>
          <a:lstStyle/>
          <a:p>
            <a:r>
              <a:rPr lang="en-US" dirty="0"/>
              <a:t>Family Engagement &amp; Leadership Resources</a:t>
            </a:r>
          </a:p>
        </p:txBody>
      </p:sp>
      <p:sp>
        <p:nvSpPr>
          <p:cNvPr id="3" name="Content Placeholder 2"/>
          <p:cNvSpPr>
            <a:spLocks noGrp="1"/>
          </p:cNvSpPr>
          <p:nvPr>
            <p:ph idx="1"/>
          </p:nvPr>
        </p:nvSpPr>
        <p:spPr>
          <a:xfrm>
            <a:off x="1043492" y="1828800"/>
            <a:ext cx="7033708" cy="4003829"/>
          </a:xfrm>
        </p:spPr>
        <p:txBody>
          <a:bodyPr>
            <a:normAutofit fontScale="77500" lnSpcReduction="20000"/>
          </a:bodyPr>
          <a:lstStyle/>
          <a:p>
            <a:pPr marL="393192" indent="-347472">
              <a:lnSpc>
                <a:spcPct val="120000"/>
              </a:lnSpc>
              <a:spcBef>
                <a:spcPts val="0"/>
              </a:spcBef>
            </a:pPr>
            <a:r>
              <a:rPr lang="en-US" sz="2000" b="1" dirty="0">
                <a:latin typeface="Calibri" panose="020F0502020204030204" pitchFamily="34" charset="0"/>
                <a:cs typeface="Calibri" panose="020F0502020204030204" pitchFamily="34" charset="0"/>
              </a:rPr>
              <a:t>Family Engagement Resources </a:t>
            </a:r>
            <a:r>
              <a:rPr lang="en-US" sz="2000" dirty="0">
                <a:latin typeface="Calibri" panose="020F0502020204030204" pitchFamily="34" charset="0"/>
                <a:cs typeface="Calibri" panose="020F0502020204030204" pitchFamily="34" charset="0"/>
              </a:rPr>
              <a:t>(U.S. DHHS/ACF/Children’s Bureau - ) </a:t>
            </a:r>
            <a:r>
              <a:rPr lang="en-US" sz="2000" dirty="0">
                <a:latin typeface="Calibri" panose="020F0502020204030204" pitchFamily="34" charset="0"/>
                <a:cs typeface="Calibri" panose="020F0502020204030204" pitchFamily="34" charset="0"/>
                <a:hlinkClick r:id="rId4"/>
              </a:rPr>
              <a:t>https://www.childwelfare.gov/topics/famcentered/</a:t>
            </a:r>
            <a:r>
              <a:rPr lang="en-US" sz="2000" dirty="0">
                <a:latin typeface="Calibri" panose="020F0502020204030204" pitchFamily="34" charset="0"/>
                <a:cs typeface="Calibri" panose="020F0502020204030204" pitchFamily="34" charset="0"/>
              </a:rPr>
              <a:t> </a:t>
            </a:r>
          </a:p>
          <a:p>
            <a:pPr marL="393192" indent="-347472">
              <a:lnSpc>
                <a:spcPct val="120000"/>
              </a:lnSpc>
              <a:spcBef>
                <a:spcPts val="0"/>
              </a:spcBef>
            </a:pPr>
            <a:r>
              <a:rPr lang="en-US" sz="2000" b="1" dirty="0">
                <a:latin typeface="Calibri" panose="020F0502020204030204" pitchFamily="34" charset="0"/>
                <a:cs typeface="Calibri" panose="020F0502020204030204" pitchFamily="34" charset="0"/>
              </a:rPr>
              <a:t>National Family-School-Community Alliance </a:t>
            </a:r>
            <a:r>
              <a:rPr lang="en-US" sz="2000" dirty="0">
                <a:latin typeface="Calibri" panose="020F0502020204030204" pitchFamily="34" charset="0"/>
                <a:cs typeface="Calibri" panose="020F0502020204030204" pitchFamily="34" charset="0"/>
                <a:hlinkClick r:id="rId5"/>
              </a:rPr>
              <a:t>https://fscalliance.org/category/resources/</a:t>
            </a:r>
            <a:endParaRPr lang="en-US" sz="2000" dirty="0">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dirty="0">
                <a:latin typeface="Calibri" panose="020F0502020204030204" pitchFamily="34" charset="0"/>
                <a:cs typeface="Calibri" panose="020F0502020204030204" pitchFamily="34" charset="0"/>
              </a:rPr>
              <a:t>Dual-Capacity Building Framework </a:t>
            </a:r>
            <a:r>
              <a:rPr lang="en-US" sz="2000" dirty="0">
                <a:latin typeface="Calibri" panose="020F0502020204030204" pitchFamily="34" charset="0"/>
                <a:cs typeface="Calibri" panose="020F0502020204030204" pitchFamily="34" charset="0"/>
                <a:hlinkClick r:id="rId6"/>
              </a:rPr>
              <a:t>https://www.dualcapacity.org/</a:t>
            </a:r>
            <a:endParaRPr lang="en-US" sz="2000" dirty="0">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dirty="0">
                <a:latin typeface="Calibri" panose="020F0502020204030204" pitchFamily="34" charset="0"/>
                <a:cs typeface="Calibri" panose="020F0502020204030204" pitchFamily="34" charset="0"/>
              </a:rPr>
              <a:t>WI Interview with Dr. Karen Mapp on Family Engagement </a:t>
            </a:r>
            <a:r>
              <a:rPr lang="en-US" sz="2000" dirty="0">
                <a:latin typeface="Calibri" panose="020F0502020204030204" pitchFamily="34" charset="0"/>
                <a:cs typeface="Calibri" panose="020F0502020204030204" pitchFamily="34" charset="0"/>
              </a:rPr>
              <a:t>(Video 17:11)</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hlinkClick r:id="rId7"/>
              </a:rPr>
              <a:t>https://www.youtube.com/watch?v=eElzWQ6azMg</a:t>
            </a:r>
            <a:endParaRPr lang="en-US" sz="2000" dirty="0">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dirty="0">
                <a:latin typeface="Calibri" panose="020F0502020204030204" pitchFamily="34" charset="0"/>
                <a:cs typeface="Calibri" panose="020F0502020204030204" pitchFamily="34" charset="0"/>
              </a:rPr>
              <a:t>Building Parent-Teacher Relationships </a:t>
            </a:r>
            <a:r>
              <a:rPr lang="en-US" sz="2000" dirty="0">
                <a:latin typeface="Calibri" panose="020F0502020204030204" pitchFamily="34" charset="0"/>
                <a:cs typeface="Calibri" panose="020F0502020204030204" pitchFamily="34" charset="0"/>
                <a:hlinkClick r:id="rId8"/>
              </a:rPr>
              <a:t>https://www.readingrockets.org/article/building-parent-teacher-relationships</a:t>
            </a:r>
            <a:endParaRPr lang="en-US" sz="2000" dirty="0">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i="0" dirty="0">
                <a:effectLst/>
                <a:latin typeface="Calibri" panose="020F0502020204030204" pitchFamily="34" charset="0"/>
                <a:cs typeface="Calibri" panose="020F0502020204030204" pitchFamily="34" charset="0"/>
              </a:rPr>
              <a:t>Family Engagement in a Virtual World </a:t>
            </a:r>
            <a:r>
              <a:rPr lang="en-US" sz="2000" i="0" dirty="0">
                <a:effectLst/>
                <a:latin typeface="Calibri" panose="020F0502020204030204" pitchFamily="34" charset="0"/>
                <a:cs typeface="Calibri" panose="020F0502020204030204" pitchFamily="34" charset="0"/>
                <a:hlinkClick r:id="rId9"/>
              </a:rPr>
              <a:t>https://www.pta.org/docs/default-source/default-document-library/family-engagement-in-the-virtual-world.pdf</a:t>
            </a:r>
            <a:endParaRPr lang="en-US" sz="2000" i="0" dirty="0">
              <a:effectLst/>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i="0" dirty="0">
                <a:effectLst/>
                <a:latin typeface="Calibri" panose="020F0502020204030204" pitchFamily="34" charset="0"/>
                <a:cs typeface="Calibri" panose="020F0502020204030204" pitchFamily="34" charset="0"/>
              </a:rPr>
              <a:t>Family Engagement Month Ideas </a:t>
            </a:r>
            <a:r>
              <a:rPr lang="en-US" sz="2000" i="0" dirty="0">
                <a:effectLst/>
                <a:latin typeface="Calibri" panose="020F0502020204030204" pitchFamily="34" charset="0"/>
                <a:cs typeface="Calibri" panose="020F0502020204030204" pitchFamily="34" charset="0"/>
                <a:hlinkClick r:id="rId10"/>
              </a:rPr>
              <a:t>https://www.ecac-parentcenter.org/family-engagement-month-2024/</a:t>
            </a:r>
            <a:endParaRPr lang="en-US" sz="2000" i="0" dirty="0">
              <a:effectLst/>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i="0" dirty="0">
                <a:effectLst/>
                <a:latin typeface="Calibri" panose="020F0502020204030204" pitchFamily="34" charset="0"/>
                <a:cs typeface="Calibri" panose="020F0502020204030204" pitchFamily="34" charset="0"/>
              </a:rPr>
              <a:t>Leading by Convening </a:t>
            </a:r>
            <a:r>
              <a:rPr lang="en-US" sz="2000" i="0" dirty="0">
                <a:effectLst/>
                <a:latin typeface="Calibri" panose="020F0502020204030204" pitchFamily="34" charset="0"/>
                <a:cs typeface="Calibri" panose="020F0502020204030204" pitchFamily="34" charset="0"/>
                <a:hlinkClick r:id="rId11"/>
              </a:rPr>
              <a:t>https://servingongroups.org/leading-by-convening</a:t>
            </a:r>
            <a:endParaRPr lang="en-US" sz="2000" i="0" dirty="0">
              <a:effectLst/>
              <a:latin typeface="Calibri" panose="020F0502020204030204" pitchFamily="34" charset="0"/>
              <a:cs typeface="Calibri" panose="020F0502020204030204" pitchFamily="34" charset="0"/>
            </a:endParaRPr>
          </a:p>
          <a:p>
            <a:pPr marL="393192" indent="-347472">
              <a:lnSpc>
                <a:spcPct val="120000"/>
              </a:lnSpc>
              <a:spcBef>
                <a:spcPts val="0"/>
              </a:spcBef>
            </a:pPr>
            <a:r>
              <a:rPr lang="en-US" sz="2000" b="1" i="0" dirty="0">
                <a:effectLst/>
                <a:latin typeface="Calibri" panose="020F0502020204030204" pitchFamily="34" charset="0"/>
                <a:cs typeface="Calibri" panose="020F0502020204030204" pitchFamily="34" charset="0"/>
              </a:rPr>
              <a:t>Serving on Groups </a:t>
            </a:r>
            <a:r>
              <a:rPr lang="en-US" sz="2000" b="0" i="0" u="sng" dirty="0">
                <a:solidFill>
                  <a:srgbClr val="23527C"/>
                </a:solidFill>
                <a:effectLst/>
                <a:latin typeface="Calibri" panose="020F0502020204030204" pitchFamily="34" charset="0"/>
                <a:cs typeface="Calibri" panose="020F0502020204030204" pitchFamily="34" charset="0"/>
                <a:hlinkClick r:id="rId12"/>
              </a:rPr>
              <a:t>http://www.servingongroups.org/</a:t>
            </a:r>
            <a:endParaRPr lang="en-US" sz="2000" b="1" dirty="0">
              <a:latin typeface="Calibri" panose="020F0502020204030204" pitchFamily="34" charset="0"/>
              <a:cs typeface="Calibri" panose="020F0502020204030204" pitchFamily="34" charset="0"/>
            </a:endParaRP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Tree>
    <p:custDataLst>
      <p:tags r:id="rId1"/>
    </p:custDataLst>
    <p:extLst>
      <p:ext uri="{BB962C8B-B14F-4D97-AF65-F5344CB8AC3E}">
        <p14:creationId xmlns:p14="http://schemas.microsoft.com/office/powerpoint/2010/main" val="225349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brings you here today?</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graphicFrame>
        <p:nvGraphicFramePr>
          <p:cNvPr id="5" name="Diagram 4"/>
          <p:cNvGraphicFramePr/>
          <p:nvPr>
            <p:extLst>
              <p:ext uri="{D42A27DB-BD31-4B8C-83A1-F6EECF244321}">
                <p14:modId xmlns:p14="http://schemas.microsoft.com/office/powerpoint/2010/main" val="1125570739"/>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159854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024744" cy="609600"/>
          </a:xfrm>
        </p:spPr>
        <p:txBody>
          <a:bodyPr>
            <a:normAutofit fontScale="90000"/>
          </a:bodyPr>
          <a:lstStyle/>
          <a:p>
            <a:r>
              <a:rPr lang="en-US" dirty="0"/>
              <a:t>Agenda</a:t>
            </a:r>
          </a:p>
        </p:txBody>
      </p:sp>
      <p:sp>
        <p:nvSpPr>
          <p:cNvPr id="3" name="Content Placeholder 2"/>
          <p:cNvSpPr>
            <a:spLocks noGrp="1"/>
          </p:cNvSpPr>
          <p:nvPr>
            <p:ph idx="1"/>
          </p:nvPr>
        </p:nvSpPr>
        <p:spPr>
          <a:xfrm>
            <a:off x="1043492" y="1371600"/>
            <a:ext cx="6777317" cy="4461029"/>
          </a:xfrm>
        </p:spPr>
        <p:txBody>
          <a:bodyPr>
            <a:normAutofit fontScale="92500" lnSpcReduction="10000"/>
          </a:bodyPr>
          <a:lstStyle/>
          <a:p>
            <a:r>
              <a:rPr lang="en-US" dirty="0"/>
              <a:t>Workshop Objectives</a:t>
            </a:r>
          </a:p>
          <a:p>
            <a:r>
              <a:rPr lang="en-US" dirty="0"/>
              <a:t>Guidebook Overview</a:t>
            </a:r>
          </a:p>
          <a:p>
            <a:pPr lvl="1"/>
            <a:r>
              <a:rPr lang="en-US" dirty="0"/>
              <a:t>Family Engagement &amp; Leadership</a:t>
            </a:r>
          </a:p>
          <a:p>
            <a:r>
              <a:rPr lang="en-US" dirty="0"/>
              <a:t>Guidebook Sections</a:t>
            </a:r>
          </a:p>
          <a:p>
            <a:pPr lvl="2"/>
            <a:r>
              <a:rPr lang="en-US" dirty="0"/>
              <a:t>1. Opportunities to Get Involved</a:t>
            </a:r>
          </a:p>
          <a:p>
            <a:pPr lvl="2"/>
            <a:r>
              <a:rPr lang="en-US" dirty="0"/>
              <a:t>2. Types of Groups</a:t>
            </a:r>
          </a:p>
          <a:p>
            <a:pPr lvl="2"/>
            <a:r>
              <a:rPr lang="en-US" dirty="0"/>
              <a:t>3. Processes Groups Use</a:t>
            </a:r>
          </a:p>
          <a:p>
            <a:pPr lvl="2"/>
            <a:r>
              <a:rPr lang="en-US" dirty="0"/>
              <a:t>4. Tools Groups Use</a:t>
            </a:r>
          </a:p>
          <a:p>
            <a:pPr lvl="2"/>
            <a:r>
              <a:rPr lang="en-US" dirty="0"/>
              <a:t>5. Tips and Strategies for Groups</a:t>
            </a:r>
          </a:p>
          <a:p>
            <a:pPr lvl="2"/>
            <a:r>
              <a:rPr lang="en-US" dirty="0"/>
              <a:t>6. Understanding Data as Information</a:t>
            </a:r>
          </a:p>
          <a:p>
            <a:pPr lvl="2"/>
            <a:r>
              <a:rPr lang="en-US" dirty="0"/>
              <a:t>7. The Role of Families on Groups</a:t>
            </a:r>
          </a:p>
          <a:p>
            <a:pPr lvl="2"/>
            <a:r>
              <a:rPr lang="en-US" dirty="0"/>
              <a:t>8. Skills for Serving on Groups</a:t>
            </a:r>
          </a:p>
          <a:p>
            <a:r>
              <a:rPr lang="en-US" dirty="0"/>
              <a:t>Additional Information &amp; Resources</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pic>
        <p:nvPicPr>
          <p:cNvPr id="7" name="Picture 6"/>
          <p:cNvPicPr>
            <a:picLocks noChangeAspect="1"/>
          </p:cNvPicPr>
          <p:nvPr/>
        </p:nvPicPr>
        <p:blipFill rotWithShape="1">
          <a:blip r:embed="rId4" cstate="screen">
            <a:extLst>
              <a:ext uri="{28A0092B-C50C-407E-A947-70E740481C1C}">
                <a14:useLocalDpi xmlns:a14="http://schemas.microsoft.com/office/drawing/2010/main" val="0"/>
              </a:ext>
            </a:extLst>
          </a:blip>
          <a:srcRect/>
          <a:stretch/>
        </p:blipFill>
        <p:spPr>
          <a:xfrm>
            <a:off x="6670964" y="838200"/>
            <a:ext cx="1620982" cy="2279073"/>
          </a:xfrm>
          <a:prstGeom prst="rect">
            <a:avLst/>
          </a:prstGeom>
        </p:spPr>
      </p:pic>
    </p:spTree>
    <p:custDataLst>
      <p:tags r:id="rId1"/>
    </p:custDataLst>
    <p:extLst>
      <p:ext uri="{BB962C8B-B14F-4D97-AF65-F5344CB8AC3E}">
        <p14:creationId xmlns:p14="http://schemas.microsoft.com/office/powerpoint/2010/main" val="3501689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7024744" cy="914400"/>
          </a:xfrm>
        </p:spPr>
        <p:txBody>
          <a:bodyPr/>
          <a:lstStyle/>
          <a:p>
            <a:r>
              <a:rPr lang="en-US" dirty="0"/>
              <a:t>Objectives</a:t>
            </a:r>
          </a:p>
        </p:txBody>
      </p:sp>
      <p:sp>
        <p:nvSpPr>
          <p:cNvPr id="3" name="Content Placeholder 2"/>
          <p:cNvSpPr>
            <a:spLocks noGrp="1"/>
          </p:cNvSpPr>
          <p:nvPr>
            <p:ph idx="1"/>
          </p:nvPr>
        </p:nvSpPr>
        <p:spPr>
          <a:xfrm>
            <a:off x="1043492" y="2057400"/>
            <a:ext cx="7033708" cy="3775229"/>
          </a:xfrm>
        </p:spPr>
        <p:txBody>
          <a:bodyPr>
            <a:normAutofit/>
          </a:bodyPr>
          <a:lstStyle/>
          <a:p>
            <a:r>
              <a:rPr lang="en-US" dirty="0"/>
              <a:t>Familiarize yourself with the Guidebook resource and the contents within it</a:t>
            </a:r>
          </a:p>
          <a:p>
            <a:r>
              <a:rPr lang="en-US" dirty="0"/>
              <a:t>Build an understanding about decision-making groups</a:t>
            </a:r>
          </a:p>
          <a:p>
            <a:pPr lvl="0"/>
            <a:r>
              <a:rPr lang="en-US" dirty="0"/>
              <a:t>Learn about the principles that guide group practices and the processes groups use</a:t>
            </a:r>
          </a:p>
          <a:p>
            <a:r>
              <a:rPr lang="en-US" dirty="0"/>
              <a:t>Gain strategies to help you confidently and actively participate in a decision-making group </a:t>
            </a:r>
          </a:p>
          <a:p>
            <a:pPr lvl="0"/>
            <a:endParaRPr lang="en-US" dirty="0"/>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pic>
        <p:nvPicPr>
          <p:cNvPr id="1026" name="Picture 2" descr="C:\Users\ebraunel\AppData\Local\Microsoft\Windows\Temporary Internet Files\Content.IE5\L3GY044O\long-winding-road2[1].jpg"/>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6629400" y="609600"/>
            <a:ext cx="1696720" cy="112448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463453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7024744" cy="762000"/>
          </a:xfrm>
        </p:spPr>
        <p:txBody>
          <a:bodyPr/>
          <a:lstStyle/>
          <a:p>
            <a:r>
              <a:rPr lang="en-US" dirty="0"/>
              <a:t>Beliefs in Leadership</a:t>
            </a:r>
          </a:p>
        </p:txBody>
      </p:sp>
      <p:sp>
        <p:nvSpPr>
          <p:cNvPr id="3" name="Content Placeholder 2"/>
          <p:cNvSpPr>
            <a:spLocks noGrp="1"/>
          </p:cNvSpPr>
          <p:nvPr>
            <p:ph idx="1"/>
          </p:nvPr>
        </p:nvSpPr>
        <p:spPr>
          <a:xfrm>
            <a:off x="1043492" y="1447800"/>
            <a:ext cx="6777317" cy="4384829"/>
          </a:xfrm>
        </p:spPr>
        <p:txBody>
          <a:bodyPr>
            <a:noAutofit/>
          </a:bodyPr>
          <a:lstStyle/>
          <a:p>
            <a:pPr marL="457200" indent="-457200">
              <a:tabLst>
                <a:tab pos="341313" algn="l"/>
              </a:tabLst>
            </a:pPr>
            <a:r>
              <a:rPr lang="en-US" altLang="en-US" sz="2200" dirty="0"/>
              <a:t>Leaders are not born ~ they rise out of a person’s passion for how they want the world to be.</a:t>
            </a:r>
          </a:p>
          <a:p>
            <a:pPr marL="457200" indent="-457200">
              <a:tabLst>
                <a:tab pos="341313" algn="l"/>
              </a:tabLst>
            </a:pPr>
            <a:r>
              <a:rPr lang="en-US" altLang="en-US" sz="2200" dirty="0"/>
              <a:t>Leadership isn’t a gift ~ it’s accessible to anyone who wants it.</a:t>
            </a:r>
          </a:p>
          <a:p>
            <a:pPr marL="457200" indent="-457200">
              <a:tabLst>
                <a:tab pos="341313" algn="l"/>
              </a:tabLst>
            </a:pPr>
            <a:r>
              <a:rPr lang="en-US" altLang="en-US" sz="2200" dirty="0"/>
              <a:t>Leadership isn’t a calling ~ it’s a matter of listening to a question and trying to come up with an answer.</a:t>
            </a:r>
          </a:p>
          <a:p>
            <a:pPr marL="457200" indent="-457200">
              <a:tabLst>
                <a:tab pos="341313" algn="l"/>
              </a:tabLst>
            </a:pPr>
            <a:r>
              <a:rPr lang="en-US" altLang="en-US" sz="2200" dirty="0"/>
              <a:t>A leader is anyone who has a very BIG and COMPELLING story of how it could all turn out.</a:t>
            </a:r>
            <a:endParaRPr lang="en-US" altLang="en-US" sz="2000" dirty="0"/>
          </a:p>
          <a:p>
            <a:pPr marL="1778508" lvl="8" indent="0" algn="r">
              <a:buNone/>
              <a:tabLst>
                <a:tab pos="341313" algn="l"/>
              </a:tabLst>
            </a:pPr>
            <a:r>
              <a:rPr lang="en-US" altLang="en-US" sz="1000" dirty="0"/>
              <a:t>Barbara Walsh, HP</a:t>
            </a:r>
          </a:p>
          <a:p>
            <a:pPr marL="1778508" lvl="8" indent="0" algn="r">
              <a:buNone/>
              <a:tabLst>
                <a:tab pos="341313" algn="l"/>
              </a:tabLst>
            </a:pPr>
            <a:r>
              <a:rPr lang="en-US" altLang="en-US" sz="1000" dirty="0"/>
              <a:t>Family Leadership Project</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Tree>
    <p:custDataLst>
      <p:tags r:id="rId1"/>
    </p:custDataLst>
    <p:extLst>
      <p:ext uri="{BB962C8B-B14F-4D97-AF65-F5344CB8AC3E}">
        <p14:creationId xmlns:p14="http://schemas.microsoft.com/office/powerpoint/2010/main" val="193671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848600" cy="685800"/>
          </a:xfrm>
        </p:spPr>
        <p:txBody>
          <a:bodyPr>
            <a:noAutofit/>
          </a:bodyPr>
          <a:lstStyle/>
          <a:p>
            <a:r>
              <a:rPr lang="en-US" dirty="0"/>
              <a:t>Family Engagement &amp; Leadership</a:t>
            </a:r>
          </a:p>
        </p:txBody>
      </p:sp>
      <p:sp>
        <p:nvSpPr>
          <p:cNvPr id="3" name="Content Placeholder 2"/>
          <p:cNvSpPr>
            <a:spLocks noGrp="1"/>
          </p:cNvSpPr>
          <p:nvPr>
            <p:ph idx="1"/>
          </p:nvPr>
        </p:nvSpPr>
        <p:spPr>
          <a:xfrm>
            <a:off x="3019678" y="1614487"/>
            <a:ext cx="5433509" cy="4156229"/>
          </a:xfrm>
        </p:spPr>
        <p:txBody>
          <a:bodyPr/>
          <a:lstStyle/>
          <a:p>
            <a:r>
              <a:rPr lang="en-US" dirty="0"/>
              <a:t>To support and increase participation of families on decision-making groups</a:t>
            </a:r>
          </a:p>
          <a:p>
            <a:r>
              <a:rPr lang="en-US" dirty="0"/>
              <a:t>Research on family involvement in the decision-making process have found:</a:t>
            </a:r>
          </a:p>
          <a:p>
            <a:pPr lvl="1"/>
            <a:r>
              <a:rPr lang="en-US" dirty="0"/>
              <a:t>Children have better outcomes when families are involved </a:t>
            </a:r>
          </a:p>
          <a:p>
            <a:pPr lvl="1"/>
            <a:r>
              <a:rPr lang="en-US" dirty="0"/>
              <a:t>There needs to be support for families</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pic>
        <p:nvPicPr>
          <p:cNvPr id="4098" name="Picture 2"/>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933670" y="2133600"/>
            <a:ext cx="2051174" cy="2737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5486399"/>
            <a:ext cx="3200400" cy="276999"/>
          </a:xfrm>
          <a:prstGeom prst="rect">
            <a:avLst/>
          </a:prstGeom>
          <a:noFill/>
        </p:spPr>
        <p:txBody>
          <a:bodyPr wrap="square" rtlCol="0">
            <a:spAutoFit/>
          </a:bodyPr>
          <a:lstStyle/>
          <a:p>
            <a:r>
              <a:rPr lang="en-US" sz="1200" dirty="0">
                <a:solidFill>
                  <a:schemeClr val="accent1">
                    <a:lumMod val="60000"/>
                    <a:lumOff val="40000"/>
                  </a:schemeClr>
                </a:solidFill>
              </a:rPr>
              <a:t>Research of Dr. Joyce Epstein &amp; others</a:t>
            </a:r>
          </a:p>
        </p:txBody>
      </p:sp>
    </p:spTree>
    <p:custDataLst>
      <p:tags r:id="rId1"/>
    </p:custDataLst>
    <p:extLst>
      <p:ext uri="{BB962C8B-B14F-4D97-AF65-F5344CB8AC3E}">
        <p14:creationId xmlns:p14="http://schemas.microsoft.com/office/powerpoint/2010/main" val="516014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Family Engagement</a:t>
            </a:r>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
        <p:nvSpPr>
          <p:cNvPr id="6" name="Content Placeholder 5"/>
          <p:cNvSpPr>
            <a:spLocks noGrp="1"/>
          </p:cNvSpPr>
          <p:nvPr>
            <p:ph sz="quarter" idx="13"/>
          </p:nvPr>
        </p:nvSpPr>
        <p:spPr>
          <a:xfrm>
            <a:off x="1042416" y="1447800"/>
            <a:ext cx="3419856" cy="4358640"/>
          </a:xfrm>
        </p:spPr>
        <p:txBody>
          <a:bodyPr>
            <a:normAutofit/>
          </a:bodyPr>
          <a:lstStyle/>
          <a:p>
            <a:r>
              <a:rPr lang="en-US" sz="1800" dirty="0"/>
              <a:t>Family Perspective</a:t>
            </a:r>
          </a:p>
        </p:txBody>
      </p:sp>
      <p:sp>
        <p:nvSpPr>
          <p:cNvPr id="7" name="Content Placeholder 6"/>
          <p:cNvSpPr>
            <a:spLocks noGrp="1"/>
          </p:cNvSpPr>
          <p:nvPr>
            <p:ph sz="quarter" idx="14"/>
          </p:nvPr>
        </p:nvSpPr>
        <p:spPr>
          <a:xfrm>
            <a:off x="4645152" y="1447800"/>
            <a:ext cx="3419856" cy="4358639"/>
          </a:xfrm>
        </p:spPr>
        <p:txBody>
          <a:bodyPr>
            <a:normAutofit/>
          </a:bodyPr>
          <a:lstStyle/>
          <a:p>
            <a:r>
              <a:rPr lang="en-US" sz="1800" dirty="0"/>
              <a:t>Professional Perspective</a:t>
            </a:r>
          </a:p>
        </p:txBody>
      </p:sp>
      <p:pic>
        <p:nvPicPr>
          <p:cNvPr id="8" name="Picture 7"/>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1219200" y="1872465"/>
            <a:ext cx="2907957" cy="2213519"/>
          </a:xfrm>
          <a:prstGeom prst="rect">
            <a:avLst/>
          </a:prstGeom>
        </p:spPr>
      </p:pic>
      <p:pic>
        <p:nvPicPr>
          <p:cNvPr id="9" name="Picture 8"/>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4953000" y="1887705"/>
            <a:ext cx="2932853" cy="2232470"/>
          </a:xfrm>
          <a:prstGeom prst="rect">
            <a:avLst/>
          </a:prstGeom>
        </p:spPr>
      </p:pic>
      <p:sp>
        <p:nvSpPr>
          <p:cNvPr id="10" name="TextBox 9"/>
          <p:cNvSpPr txBox="1"/>
          <p:nvPr/>
        </p:nvSpPr>
        <p:spPr>
          <a:xfrm>
            <a:off x="299441" y="4648200"/>
            <a:ext cx="4582715" cy="978751"/>
          </a:xfrm>
          <a:prstGeom prst="rect">
            <a:avLst/>
          </a:prstGeom>
          <a:noFill/>
        </p:spPr>
        <p:txBody>
          <a:bodyPr wrap="square" rtlCol="0">
            <a:spAutoFit/>
          </a:bodyPr>
          <a:lstStyle/>
          <a:p>
            <a:pPr algn="ctr"/>
            <a:r>
              <a:rPr lang="en-US" sz="1400" dirty="0">
                <a:solidFill>
                  <a:schemeClr val="tx2"/>
                </a:solidFill>
                <a:latin typeface="Tahoma" pitchFamily="34" charset="0"/>
                <a:ea typeface="Tahoma" pitchFamily="34" charset="0"/>
                <a:cs typeface="Tahoma" pitchFamily="34" charset="0"/>
              </a:rPr>
              <a:t>Minnie Pearce-Tate</a:t>
            </a:r>
          </a:p>
          <a:p>
            <a:pPr algn="ctr"/>
            <a:r>
              <a:rPr lang="en-US" sz="1400" dirty="0">
                <a:solidFill>
                  <a:schemeClr val="tx2"/>
                </a:solidFill>
                <a:latin typeface="Tahoma" pitchFamily="34" charset="0"/>
                <a:ea typeface="Tahoma" pitchFamily="34" charset="0"/>
                <a:cs typeface="Tahoma" pitchFamily="34" charset="0"/>
              </a:rPr>
              <a:t>Parent Representative &amp; Parent/Community Engagement Consultant</a:t>
            </a:r>
          </a:p>
          <a:p>
            <a:pPr algn="ctr"/>
            <a:r>
              <a:rPr lang="en-US" sz="1400" dirty="0">
                <a:solidFill>
                  <a:schemeClr val="tx2"/>
                </a:solidFill>
                <a:latin typeface="Tahoma" pitchFamily="34" charset="0"/>
                <a:ea typeface="Tahoma" pitchFamily="34" charset="0"/>
                <a:cs typeface="Tahoma" pitchFamily="34" charset="0"/>
              </a:rPr>
              <a:t>National Coalition of ESEA Title 1 Parents</a:t>
            </a:r>
          </a:p>
        </p:txBody>
      </p:sp>
      <p:sp>
        <p:nvSpPr>
          <p:cNvPr id="11" name="TextBox 10"/>
          <p:cNvSpPr txBox="1"/>
          <p:nvPr/>
        </p:nvSpPr>
        <p:spPr>
          <a:xfrm>
            <a:off x="4429154" y="4758703"/>
            <a:ext cx="3980543" cy="757744"/>
          </a:xfrm>
          <a:prstGeom prst="rect">
            <a:avLst/>
          </a:prstGeom>
          <a:noFill/>
        </p:spPr>
        <p:txBody>
          <a:bodyPr wrap="square" rtlCol="0">
            <a:spAutoFit/>
          </a:bodyPr>
          <a:lstStyle/>
          <a:p>
            <a:pPr algn="ctr"/>
            <a:r>
              <a:rPr lang="en-US" sz="1400" dirty="0">
                <a:solidFill>
                  <a:schemeClr val="tx2"/>
                </a:solidFill>
                <a:latin typeface="Tahoma" pitchFamily="34" charset="0"/>
                <a:ea typeface="Tahoma" pitchFamily="34" charset="0"/>
                <a:cs typeface="Tahoma" pitchFamily="34" charset="0"/>
              </a:rPr>
              <a:t>Ron </a:t>
            </a:r>
            <a:r>
              <a:rPr lang="en-US" sz="1400" dirty="0" err="1">
                <a:solidFill>
                  <a:schemeClr val="tx2"/>
                </a:solidFill>
                <a:latin typeface="Tahoma" pitchFamily="34" charset="0"/>
                <a:ea typeface="Tahoma" pitchFamily="34" charset="0"/>
                <a:cs typeface="Tahoma" pitchFamily="34" charset="0"/>
              </a:rPr>
              <a:t>Mirr</a:t>
            </a:r>
            <a:endParaRPr lang="en-US" sz="1400" dirty="0">
              <a:solidFill>
                <a:schemeClr val="tx2"/>
              </a:solidFill>
              <a:latin typeface="Tahoma" pitchFamily="34" charset="0"/>
              <a:ea typeface="Tahoma" pitchFamily="34" charset="0"/>
              <a:cs typeface="Tahoma" pitchFamily="34" charset="0"/>
            </a:endParaRPr>
          </a:p>
          <a:p>
            <a:pPr algn="ctr"/>
            <a:r>
              <a:rPr lang="en-US" sz="1400" dirty="0">
                <a:solidFill>
                  <a:schemeClr val="tx2"/>
                </a:solidFill>
                <a:latin typeface="Tahoma" pitchFamily="34" charset="0"/>
                <a:ea typeface="Tahoma" pitchFamily="34" charset="0"/>
                <a:cs typeface="Tahoma" pitchFamily="34" charset="0"/>
              </a:rPr>
              <a:t>President</a:t>
            </a:r>
          </a:p>
          <a:p>
            <a:pPr algn="ctr"/>
            <a:r>
              <a:rPr lang="en-US" sz="1400" dirty="0">
                <a:solidFill>
                  <a:schemeClr val="tx2"/>
                </a:solidFill>
                <a:latin typeface="Tahoma" pitchFamily="34" charset="0"/>
                <a:ea typeface="Tahoma" pitchFamily="34" charset="0"/>
                <a:cs typeface="Tahoma" pitchFamily="34" charset="0"/>
              </a:rPr>
              <a:t>RM Consulting</a:t>
            </a:r>
          </a:p>
        </p:txBody>
      </p:sp>
      <p:sp>
        <p:nvSpPr>
          <p:cNvPr id="12" name="TextBox 11"/>
          <p:cNvSpPr txBox="1"/>
          <p:nvPr/>
        </p:nvSpPr>
        <p:spPr>
          <a:xfrm>
            <a:off x="606310" y="4124088"/>
            <a:ext cx="4133736" cy="246221"/>
          </a:xfrm>
          <a:prstGeom prst="rect">
            <a:avLst/>
          </a:prstGeom>
          <a:noFill/>
        </p:spPr>
        <p:txBody>
          <a:bodyPr wrap="square" rtlCol="0">
            <a:spAutoFit/>
          </a:bodyPr>
          <a:lstStyle/>
          <a:p>
            <a:r>
              <a:rPr lang="en-US" sz="1000" b="0" i="0" u="sng" dirty="0">
                <a:solidFill>
                  <a:srgbClr val="0563C1"/>
                </a:solidFill>
                <a:effectLst/>
                <a:latin typeface="Segoe UI" panose="020B0502040204020203" pitchFamily="34" charset="0"/>
                <a:hlinkClick r:id="rId5"/>
              </a:rPr>
              <a:t>https://youtu.be/w2Ce7U8HeiI</a:t>
            </a:r>
            <a:endParaRPr lang="en-US" sz="1000" dirty="0">
              <a:solidFill>
                <a:schemeClr val="tx2"/>
              </a:solidFill>
            </a:endParaRPr>
          </a:p>
        </p:txBody>
      </p:sp>
      <p:sp>
        <p:nvSpPr>
          <p:cNvPr id="13" name="TextBox 12"/>
          <p:cNvSpPr txBox="1"/>
          <p:nvPr/>
        </p:nvSpPr>
        <p:spPr>
          <a:xfrm>
            <a:off x="4727065" y="4124088"/>
            <a:ext cx="4136571" cy="246221"/>
          </a:xfrm>
          <a:prstGeom prst="rect">
            <a:avLst/>
          </a:prstGeom>
          <a:noFill/>
        </p:spPr>
        <p:txBody>
          <a:bodyPr wrap="square" rtlCol="0">
            <a:spAutoFit/>
          </a:bodyPr>
          <a:lstStyle/>
          <a:p>
            <a:r>
              <a:rPr lang="en-US" sz="1000" b="0" i="0" u="sng" dirty="0">
                <a:solidFill>
                  <a:srgbClr val="0563C1"/>
                </a:solidFill>
                <a:effectLst/>
                <a:latin typeface="Segoe UI" panose="020B0502040204020203" pitchFamily="34" charset="0"/>
                <a:hlinkClick r:id="rId6"/>
              </a:rPr>
              <a:t>https://youtu.be/ej4AbNV2fTg</a:t>
            </a:r>
            <a:endParaRPr lang="en-US" sz="1000" dirty="0">
              <a:solidFill>
                <a:schemeClr val="tx2"/>
              </a:solidFill>
            </a:endParaRPr>
          </a:p>
        </p:txBody>
      </p:sp>
    </p:spTree>
    <p:custDataLst>
      <p:tags r:id="rId1"/>
    </p:custDataLst>
    <p:extLst>
      <p:ext uri="{BB962C8B-B14F-4D97-AF65-F5344CB8AC3E}">
        <p14:creationId xmlns:p14="http://schemas.microsoft.com/office/powerpoint/2010/main" val="2921219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620000" cy="685800"/>
          </a:xfrm>
        </p:spPr>
        <p:txBody>
          <a:bodyPr>
            <a:normAutofit fontScale="90000"/>
          </a:bodyPr>
          <a:lstStyle/>
          <a:p>
            <a:r>
              <a:rPr lang="en-US" dirty="0"/>
              <a:t>Benefits to (Shared) Decision Making</a:t>
            </a:r>
          </a:p>
        </p:txBody>
      </p:sp>
      <p:sp>
        <p:nvSpPr>
          <p:cNvPr id="5" name="Content Placeholder 4"/>
          <p:cNvSpPr>
            <a:spLocks noGrp="1"/>
          </p:cNvSpPr>
          <p:nvPr>
            <p:ph idx="1"/>
          </p:nvPr>
        </p:nvSpPr>
        <p:spPr>
          <a:xfrm>
            <a:off x="533400" y="1676399"/>
            <a:ext cx="8077200" cy="3581401"/>
          </a:xfrm>
        </p:spPr>
        <p:txBody>
          <a:bodyPr numCol="2" spcCol="548640">
            <a:noAutofit/>
          </a:bodyPr>
          <a:lstStyle/>
          <a:p>
            <a:pPr marL="0" lvl="0" indent="0" fontAlgn="base">
              <a:spcAft>
                <a:spcPct val="0"/>
              </a:spcAft>
              <a:buClr>
                <a:schemeClr val="tx2"/>
              </a:buClr>
              <a:buSzPct val="65000"/>
              <a:buNone/>
              <a:defRPr/>
            </a:pPr>
            <a:r>
              <a:rPr lang="en-US" b="1" kern="0" dirty="0">
                <a:cs typeface="Arial"/>
              </a:rPr>
              <a:t>Results for Families</a:t>
            </a:r>
          </a:p>
          <a:p>
            <a:pPr marL="445770" indent="-285750" fontAlgn="base">
              <a:spcAft>
                <a:spcPct val="0"/>
              </a:spcAft>
              <a:buClr>
                <a:schemeClr val="tx2"/>
              </a:buClr>
              <a:buSzPct val="65000"/>
              <a:defRPr/>
            </a:pPr>
            <a:r>
              <a:rPr lang="en-US" sz="2200" kern="0" dirty="0">
                <a:cs typeface="Arial"/>
              </a:rPr>
              <a:t>Awareness and input on policies</a:t>
            </a:r>
          </a:p>
          <a:p>
            <a:pPr marL="445770" indent="-285750" fontAlgn="base">
              <a:spcAft>
                <a:spcPct val="0"/>
              </a:spcAft>
              <a:buClr>
                <a:schemeClr val="tx2"/>
              </a:buClr>
              <a:buSzPct val="65000"/>
              <a:defRPr/>
            </a:pPr>
            <a:r>
              <a:rPr lang="en-US" sz="2200" kern="0" dirty="0">
                <a:cs typeface="Arial"/>
              </a:rPr>
              <a:t>Feeling of ownership</a:t>
            </a:r>
          </a:p>
          <a:p>
            <a:pPr marL="445770" indent="-285750" fontAlgn="base">
              <a:spcAft>
                <a:spcPct val="0"/>
              </a:spcAft>
              <a:buClr>
                <a:schemeClr val="tx2"/>
              </a:buClr>
              <a:buSzPct val="65000"/>
              <a:defRPr/>
            </a:pPr>
            <a:r>
              <a:rPr lang="en-US" sz="2200" kern="0" dirty="0">
                <a:cs typeface="Arial"/>
              </a:rPr>
              <a:t>Shared experiences and connections with professionals and other families</a:t>
            </a:r>
            <a:endParaRPr lang="en-US" kern="0" dirty="0">
              <a:cs typeface="Arial"/>
            </a:endParaRPr>
          </a:p>
          <a:p>
            <a:pPr marL="742950" lvl="1" indent="-285750" fontAlgn="base">
              <a:spcAft>
                <a:spcPct val="0"/>
              </a:spcAft>
              <a:buClr>
                <a:schemeClr val="tx2"/>
              </a:buClr>
              <a:buSzPct val="65000"/>
              <a:defRPr/>
            </a:pPr>
            <a:endParaRPr lang="en-US" sz="2100" kern="0" dirty="0">
              <a:cs typeface="Arial"/>
            </a:endParaRPr>
          </a:p>
          <a:p>
            <a:pPr marL="0" lvl="0" indent="0" fontAlgn="base">
              <a:spcAft>
                <a:spcPct val="0"/>
              </a:spcAft>
              <a:buClr>
                <a:schemeClr val="tx2"/>
              </a:buClr>
              <a:buSzPct val="65000"/>
              <a:buNone/>
              <a:defRPr/>
            </a:pPr>
            <a:r>
              <a:rPr lang="en-US" b="1" kern="0" dirty="0">
                <a:cs typeface="Arial"/>
              </a:rPr>
              <a:t>Results for Professionals</a:t>
            </a:r>
            <a:endParaRPr lang="en-US" kern="0" dirty="0">
              <a:cs typeface="Arial"/>
            </a:endParaRPr>
          </a:p>
          <a:p>
            <a:pPr marL="445770" indent="-285750" fontAlgn="base">
              <a:spcAft>
                <a:spcPct val="0"/>
              </a:spcAft>
              <a:buClr>
                <a:schemeClr val="tx2"/>
              </a:buClr>
              <a:buSzPct val="65000"/>
              <a:defRPr/>
            </a:pPr>
            <a:r>
              <a:rPr lang="en-US" sz="2200" kern="0" dirty="0">
                <a:cs typeface="Arial"/>
              </a:rPr>
              <a:t>Awareness of family perspectives</a:t>
            </a:r>
          </a:p>
          <a:p>
            <a:pPr marL="445770" indent="-285750" fontAlgn="base">
              <a:spcAft>
                <a:spcPct val="0"/>
              </a:spcAft>
              <a:buClr>
                <a:schemeClr val="tx2"/>
              </a:buClr>
              <a:buSzPct val="65000"/>
              <a:defRPr/>
            </a:pPr>
            <a:r>
              <a:rPr lang="en-US" sz="2200" kern="0" dirty="0">
                <a:cs typeface="Arial"/>
              </a:rPr>
              <a:t>Increased confidence and ability to partner with families</a:t>
            </a:r>
          </a:p>
          <a:p>
            <a:pPr marL="445770" indent="-285750" fontAlgn="base">
              <a:spcAft>
                <a:spcPct val="0"/>
              </a:spcAft>
              <a:buClr>
                <a:schemeClr val="tx2"/>
              </a:buClr>
              <a:buSzPct val="65000"/>
              <a:defRPr/>
            </a:pPr>
            <a:r>
              <a:rPr lang="en-US" sz="2200" kern="0" dirty="0">
                <a:cs typeface="Arial"/>
              </a:rPr>
              <a:t>Acceptance of family representatives in leadership roles</a:t>
            </a:r>
          </a:p>
        </p:txBody>
      </p:sp>
      <p:sp>
        <p:nvSpPr>
          <p:cNvPr id="3" name="Footer Placeholder 2"/>
          <p:cNvSpPr>
            <a:spLocks noGrp="1"/>
          </p:cNvSpPr>
          <p:nvPr>
            <p:ph type="ftr" sz="quarter" idx="11"/>
          </p:nvPr>
        </p:nvSpPr>
        <p:spPr/>
        <p:txBody>
          <a:bodyPr/>
          <a:lstStyle/>
          <a:p>
            <a:r>
              <a:rPr lang="en-US"/>
              <a:t>Serving on Groups That Make Decisions</a:t>
            </a:r>
            <a:endParaRPr lang="en-US" dirty="0"/>
          </a:p>
        </p:txBody>
      </p:sp>
      <p:sp>
        <p:nvSpPr>
          <p:cNvPr id="4" name="TextBox 3"/>
          <p:cNvSpPr txBox="1"/>
          <p:nvPr/>
        </p:nvSpPr>
        <p:spPr>
          <a:xfrm>
            <a:off x="4591050" y="5498247"/>
            <a:ext cx="3657600" cy="276999"/>
          </a:xfrm>
          <a:prstGeom prst="rect">
            <a:avLst/>
          </a:prstGeom>
          <a:noFill/>
        </p:spPr>
        <p:txBody>
          <a:bodyPr wrap="square" rtlCol="0">
            <a:spAutoFit/>
          </a:bodyPr>
          <a:lstStyle/>
          <a:p>
            <a:r>
              <a:rPr lang="en-US" sz="1200" dirty="0">
                <a:solidFill>
                  <a:schemeClr val="accent1">
                    <a:lumMod val="60000"/>
                    <a:lumOff val="40000"/>
                  </a:schemeClr>
                </a:solidFill>
              </a:rPr>
              <a:t>Adapted from studies from J. Epstein &amp; others</a:t>
            </a:r>
          </a:p>
        </p:txBody>
      </p:sp>
    </p:spTree>
    <p:custDataLst>
      <p:tags r:id="rId1"/>
    </p:custDataLst>
    <p:extLst>
      <p:ext uri="{BB962C8B-B14F-4D97-AF65-F5344CB8AC3E}">
        <p14:creationId xmlns:p14="http://schemas.microsoft.com/office/powerpoint/2010/main" val="40844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Scale>
                                      <p:cBhvr>
                                        <p:cTn id="7"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1" end="1"/>
                                            </p:txEl>
                                          </p:spTgt>
                                        </p:tgtEl>
                                        <p:attrNameLst>
                                          <p:attrName>ppt_x</p:attrName>
                                          <p:attrName>ppt_y</p:attrName>
                                        </p:attrNameLst>
                                      </p:cBhvr>
                                    </p:animMotion>
                                    <p:animEffect transition="in" filter="fade">
                                      <p:cBhvr>
                                        <p:cTn id="9" dur="1000"/>
                                        <p:tgtEl>
                                          <p:spTgt spid="5">
                                            <p:txEl>
                                              <p:pRg st="1" end="1"/>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Scale>
                                      <p:cBhvr>
                                        <p:cTn id="12"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5">
                                            <p:txEl>
                                              <p:pRg st="2" end="2"/>
                                            </p:txEl>
                                          </p:spTgt>
                                        </p:tgtEl>
                                        <p:attrNameLst>
                                          <p:attrName>ppt_x</p:attrName>
                                          <p:attrName>ppt_y</p:attrName>
                                        </p:attrNameLst>
                                      </p:cBhvr>
                                    </p:animMotion>
                                    <p:animEffect transition="in" filter="fade">
                                      <p:cBhvr>
                                        <p:cTn id="14" dur="1000"/>
                                        <p:tgtEl>
                                          <p:spTgt spid="5">
                                            <p:txEl>
                                              <p:pRg st="2" end="2"/>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Scale>
                                      <p:cBhvr>
                                        <p:cTn id="17"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txEl>
                                              <p:pRg st="3" end="3"/>
                                            </p:txEl>
                                          </p:spTgt>
                                        </p:tgtEl>
                                        <p:attrNameLst>
                                          <p:attrName>ppt_x</p:attrName>
                                          <p:attrName>ppt_y</p:attrName>
                                        </p:attrNameLst>
                                      </p:cBhvr>
                                    </p:animMotion>
                                    <p:animEffect transition="in" filter="fade">
                                      <p:cBhvr>
                                        <p:cTn id="19" dur="10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Scale>
                                      <p:cBhvr>
                                        <p:cTn id="24" dur="1000" decel="50000" fill="hold">
                                          <p:stCondLst>
                                            <p:cond delay="0"/>
                                          </p:stCondLst>
                                        </p:cTn>
                                        <p:tgtEl>
                                          <p:spTgt spid="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5">
                                            <p:txEl>
                                              <p:pRg st="6" end="6"/>
                                            </p:txEl>
                                          </p:spTgt>
                                        </p:tgtEl>
                                        <p:attrNameLst>
                                          <p:attrName>ppt_x</p:attrName>
                                          <p:attrName>ppt_y</p:attrName>
                                        </p:attrNameLst>
                                      </p:cBhvr>
                                    </p:animMotion>
                                    <p:animEffect transition="in" filter="fade">
                                      <p:cBhvr>
                                        <p:cTn id="26" dur="1000"/>
                                        <p:tgtEl>
                                          <p:spTgt spid="5">
                                            <p:txEl>
                                              <p:pRg st="6" end="6"/>
                                            </p:txEl>
                                          </p:spTgt>
                                        </p:tgtEl>
                                      </p:cBhvr>
                                    </p:animEffect>
                                  </p:childTnLst>
                                </p:cTn>
                              </p:par>
                              <p:par>
                                <p:cTn id="27" presetID="52"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Scale>
                                      <p:cBhvr>
                                        <p:cTn id="29" dur="1000" decel="50000" fill="hold">
                                          <p:stCondLst>
                                            <p:cond delay="0"/>
                                          </p:stCondLst>
                                        </p:cTn>
                                        <p:tgtEl>
                                          <p:spTgt spid="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5">
                                            <p:txEl>
                                              <p:pRg st="7" end="7"/>
                                            </p:txEl>
                                          </p:spTgt>
                                        </p:tgtEl>
                                        <p:attrNameLst>
                                          <p:attrName>ppt_x</p:attrName>
                                          <p:attrName>ppt_y</p:attrName>
                                        </p:attrNameLst>
                                      </p:cBhvr>
                                    </p:animMotion>
                                    <p:animEffect transition="in" filter="fade">
                                      <p:cBhvr>
                                        <p:cTn id="31" dur="1000"/>
                                        <p:tgtEl>
                                          <p:spTgt spid="5">
                                            <p:txEl>
                                              <p:pRg st="7" end="7"/>
                                            </p:txEl>
                                          </p:spTgt>
                                        </p:tgtEl>
                                      </p:cBhvr>
                                    </p:animEffect>
                                  </p:childTnLst>
                                </p:cTn>
                              </p:par>
                              <p:par>
                                <p:cTn id="32" presetID="52" presetClass="entr" presetSubtype="0" fill="hold" nodeType="withEffect">
                                  <p:stCondLst>
                                    <p:cond delay="0"/>
                                  </p:stCondLst>
                                  <p:childTnLst>
                                    <p:set>
                                      <p:cBhvr>
                                        <p:cTn id="33" dur="1" fill="hold">
                                          <p:stCondLst>
                                            <p:cond delay="0"/>
                                          </p:stCondLst>
                                        </p:cTn>
                                        <p:tgtEl>
                                          <p:spTgt spid="5">
                                            <p:txEl>
                                              <p:pRg st="8" end="8"/>
                                            </p:txEl>
                                          </p:spTgt>
                                        </p:tgtEl>
                                        <p:attrNameLst>
                                          <p:attrName>style.visibility</p:attrName>
                                        </p:attrNameLst>
                                      </p:cBhvr>
                                      <p:to>
                                        <p:strVal val="visible"/>
                                      </p:to>
                                    </p:set>
                                    <p:animScale>
                                      <p:cBhvr>
                                        <p:cTn id="34" dur="1000" decel="50000" fill="hold">
                                          <p:stCondLst>
                                            <p:cond delay="0"/>
                                          </p:stCondLst>
                                        </p:cTn>
                                        <p:tgtEl>
                                          <p:spTgt spid="5">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5">
                                            <p:txEl>
                                              <p:pRg st="8" end="8"/>
                                            </p:txEl>
                                          </p:spTgt>
                                        </p:tgtEl>
                                        <p:attrNameLst>
                                          <p:attrName>ppt_x</p:attrName>
                                          <p:attrName>ppt_y</p:attrName>
                                        </p:attrNameLst>
                                      </p:cBhvr>
                                    </p:animMotion>
                                    <p:animEffect transition="in" filter="fade">
                                      <p:cBhvr>
                                        <p:cTn id="36" dur="1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a:t>
            </a:r>
            <a:r>
              <a:rPr lang="en-US" i="1" dirty="0"/>
              <a:t>Serving on Groups</a:t>
            </a:r>
          </a:p>
        </p:txBody>
      </p:sp>
      <p:pic>
        <p:nvPicPr>
          <p:cNvPr id="6" name="Picture 5"/>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4572000" y="2590800"/>
            <a:ext cx="3912340" cy="2607266"/>
          </a:xfrm>
          <a:prstGeom prst="rect">
            <a:avLst/>
          </a:prstGeom>
        </p:spPr>
      </p:pic>
      <p:sp>
        <p:nvSpPr>
          <p:cNvPr id="3" name="Content Placeholder 2"/>
          <p:cNvSpPr>
            <a:spLocks noGrp="1"/>
          </p:cNvSpPr>
          <p:nvPr>
            <p:ph idx="1"/>
          </p:nvPr>
        </p:nvSpPr>
        <p:spPr/>
        <p:txBody>
          <a:bodyPr/>
          <a:lstStyle/>
          <a:p>
            <a:r>
              <a:rPr lang="en-US" dirty="0"/>
              <a:t>Developed due to an identified need</a:t>
            </a:r>
          </a:p>
          <a:p>
            <a:r>
              <a:rPr lang="en-US" dirty="0"/>
              <a:t>Collaborative effort by stakeholders</a:t>
            </a:r>
          </a:p>
          <a:p>
            <a:r>
              <a:rPr lang="en-US" dirty="0"/>
              <a:t>Audience</a:t>
            </a:r>
          </a:p>
          <a:p>
            <a:pPr lvl="1"/>
            <a:r>
              <a:rPr lang="en-US" dirty="0"/>
              <a:t>Family Members</a:t>
            </a:r>
          </a:p>
          <a:p>
            <a:pPr lvl="1"/>
            <a:r>
              <a:rPr lang="en-US" dirty="0"/>
              <a:t>Students</a:t>
            </a:r>
          </a:p>
          <a:p>
            <a:pPr lvl="1"/>
            <a:r>
              <a:rPr lang="en-US" dirty="0"/>
              <a:t>Educators</a:t>
            </a:r>
          </a:p>
          <a:p>
            <a:pPr lvl="1"/>
            <a:r>
              <a:rPr lang="en-US" dirty="0"/>
              <a:t>Groups</a:t>
            </a:r>
          </a:p>
          <a:p>
            <a:pPr lvl="1"/>
            <a:r>
              <a:rPr lang="en-US" dirty="0"/>
              <a:t>Community Members</a:t>
            </a:r>
          </a:p>
          <a:p>
            <a:pPr lvl="1"/>
            <a:r>
              <a:rPr lang="en-US" dirty="0"/>
              <a:t>Administrators</a:t>
            </a:r>
          </a:p>
          <a:p>
            <a:pPr lvl="1"/>
            <a:endParaRPr lang="en-US" dirty="0"/>
          </a:p>
        </p:txBody>
      </p:sp>
      <p:sp>
        <p:nvSpPr>
          <p:cNvPr id="4" name="Footer Placeholder 3"/>
          <p:cNvSpPr>
            <a:spLocks noGrp="1"/>
          </p:cNvSpPr>
          <p:nvPr>
            <p:ph type="ftr" sz="quarter" idx="11"/>
          </p:nvPr>
        </p:nvSpPr>
        <p:spPr/>
        <p:txBody>
          <a:bodyPr/>
          <a:lstStyle/>
          <a:p>
            <a:r>
              <a:rPr lang="en-US"/>
              <a:t>Serving on Groups That Make Decisions</a:t>
            </a:r>
            <a:endParaRPr lang="en-US" dirty="0"/>
          </a:p>
        </p:txBody>
      </p:sp>
    </p:spTree>
    <p:custDataLst>
      <p:tags r:id="rId1"/>
    </p:custDataLst>
    <p:extLst>
      <p:ext uri="{BB962C8B-B14F-4D97-AF65-F5344CB8AC3E}">
        <p14:creationId xmlns:p14="http://schemas.microsoft.com/office/powerpoint/2010/main" val="39998526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ervingOnGroups">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24845</TotalTime>
  <Words>2670</Words>
  <Application>Microsoft Office PowerPoint</Application>
  <PresentationFormat>On-screen Show (4:3)</PresentationFormat>
  <Paragraphs>311</Paragraphs>
  <Slides>12</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Century Gothic</vt:lpstr>
      <vt:lpstr>Segoe UI</vt:lpstr>
      <vt:lpstr>Tahoma</vt:lpstr>
      <vt:lpstr>Wingdings</vt:lpstr>
      <vt:lpstr>Wingdings 2</vt:lpstr>
      <vt:lpstr>ServingOnGroups</vt:lpstr>
      <vt:lpstr>Serving on Groups  That Make Decisions:  A Guide for Families</vt:lpstr>
      <vt:lpstr>What brings you here today?</vt:lpstr>
      <vt:lpstr>Agenda</vt:lpstr>
      <vt:lpstr>Objectives</vt:lpstr>
      <vt:lpstr>Beliefs in Leadership</vt:lpstr>
      <vt:lpstr>Family Engagement &amp; Leadership</vt:lpstr>
      <vt:lpstr>Family Engagement</vt:lpstr>
      <vt:lpstr>Benefits to (Shared) Decision Making</vt:lpstr>
      <vt:lpstr>Overview of Serving on Groups</vt:lpstr>
      <vt:lpstr>Sample Page</vt:lpstr>
      <vt:lpstr>Family Engagement &amp; Leadership Resources</vt:lpstr>
      <vt:lpstr>Family Engagement &amp; Leadership Resources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Emilie Braunel</dc:creator>
  <cp:lastModifiedBy>Melissa Voegeli</cp:lastModifiedBy>
  <cp:revision>535</cp:revision>
  <cp:lastPrinted>2015-08-03T05:26:53Z</cp:lastPrinted>
  <dcterms:created xsi:type="dcterms:W3CDTF">2014-10-24T19:08:48Z</dcterms:created>
  <dcterms:modified xsi:type="dcterms:W3CDTF">2025-10-08T17:56:07Z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D999AB26-E06E-4B1A-86C5-2DED342800D1</vt:lpwstr>
  </property>
  <property fmtid="{D5CDD505-2E9C-101B-9397-08002B2CF9AE}" pid="3" name="ArticulatePath">
    <vt:lpwstr>Tips &amp; Tools for DM Groups_11.13.14</vt:lpwstr>
  </property>
</Properties>
</file>