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56" saveSubsetFonts="1">
  <p:sldMasterIdLst>
    <p:sldMasterId id="2147483708" r:id="rId1"/>
    <p:sldMasterId id="2147483721" r:id="rId2"/>
  </p:sldMasterIdLst>
  <p:notesMasterIdLst>
    <p:notesMasterId r:id="rId14"/>
  </p:notesMasterIdLst>
  <p:sldIdLst>
    <p:sldId id="398" r:id="rId3"/>
    <p:sldId id="384" r:id="rId4"/>
    <p:sldId id="387" r:id="rId5"/>
    <p:sldId id="389" r:id="rId6"/>
    <p:sldId id="392" r:id="rId7"/>
    <p:sldId id="394" r:id="rId8"/>
    <p:sldId id="395" r:id="rId9"/>
    <p:sldId id="396" r:id="rId10"/>
    <p:sldId id="397" r:id="rId11"/>
    <p:sldId id="385" r:id="rId12"/>
    <p:sldId id="399" r:id="rId13"/>
  </p:sldIdLst>
  <p:sldSz cx="9144000" cy="6858000" type="screen4x3"/>
  <p:notesSz cx="7077075" cy="90281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1AC9A-9C47-436C-BE96-06D8B19BCAD3}" v="2" dt="2025-10-09T18:29:03.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77255" autoAdjust="0"/>
  </p:normalViewPr>
  <p:slideViewPr>
    <p:cSldViewPr>
      <p:cViewPr varScale="1">
        <p:scale>
          <a:sx n="63" d="100"/>
          <a:sy n="63" d="100"/>
        </p:scale>
        <p:origin x="208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0" d="100"/>
          <a:sy n="60" d="100"/>
        </p:scale>
        <p:origin x="-1584" y="-7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Voegeli" userId="cc286581-e797-462e-a2d6-a607d323bfce" providerId="ADAL" clId="{7E91AC9A-9C47-436C-BE96-06D8B19BCAD3}"/>
    <pc:docChg chg="undo custSel modSld replTag delTag">
      <pc:chgData name="Melissa Voegeli" userId="cc286581-e797-462e-a2d6-a607d323bfce" providerId="ADAL" clId="{7E91AC9A-9C47-436C-BE96-06D8B19BCAD3}" dt="2025-10-09T18:31:23.482" v="120"/>
      <pc:docMkLst>
        <pc:docMk/>
      </pc:docMkLst>
      <pc:sldChg chg="replTag delTag">
        <pc:chgData name="Melissa Voegeli" userId="cc286581-e797-462e-a2d6-a607d323bfce" providerId="ADAL" clId="{7E91AC9A-9C47-436C-BE96-06D8B19BCAD3}" dt="2025-10-09T17:58:37.430" v="11"/>
        <pc:sldMkLst>
          <pc:docMk/>
          <pc:sldMk cId="2029226227" sldId="384"/>
        </pc:sldMkLst>
      </pc:sldChg>
      <pc:sldChg chg="modSp mod replTag delTag">
        <pc:chgData name="Melissa Voegeli" userId="cc286581-e797-462e-a2d6-a607d323bfce" providerId="ADAL" clId="{7E91AC9A-9C47-436C-BE96-06D8B19BCAD3}" dt="2025-10-09T18:31:23.482" v="120"/>
        <pc:sldMkLst>
          <pc:docMk/>
          <pc:sldMk cId="3715166883" sldId="385"/>
        </pc:sldMkLst>
        <pc:spChg chg="mod">
          <ac:chgData name="Melissa Voegeli" userId="cc286581-e797-462e-a2d6-a607d323bfce" providerId="ADAL" clId="{7E91AC9A-9C47-436C-BE96-06D8B19BCAD3}" dt="2025-10-09T18:31:19.433" v="112" actId="27636"/>
          <ac:spMkLst>
            <pc:docMk/>
            <pc:sldMk cId="3715166883" sldId="385"/>
            <ac:spMk id="3" creationId="{00000000-0000-0000-0000-000000000000}"/>
          </ac:spMkLst>
        </pc:spChg>
      </pc:sldChg>
      <pc:sldChg chg="replTag delTag">
        <pc:chgData name="Melissa Voegeli" userId="cc286581-e797-462e-a2d6-a607d323bfce" providerId="ADAL" clId="{7E91AC9A-9C47-436C-BE96-06D8B19BCAD3}" dt="2025-10-09T17:40:59.055" v="7"/>
        <pc:sldMkLst>
          <pc:docMk/>
          <pc:sldMk cId="4015561416" sldId="398"/>
        </pc:sldMkLst>
      </pc:sldChg>
      <pc:sldChg chg="modSp mod replTag delTag modNotesTx">
        <pc:chgData name="Melissa Voegeli" userId="cc286581-e797-462e-a2d6-a607d323bfce" providerId="ADAL" clId="{7E91AC9A-9C47-436C-BE96-06D8B19BCAD3}" dt="2025-10-09T18:31:23.482" v="118"/>
        <pc:sldMkLst>
          <pc:docMk/>
          <pc:sldMk cId="2393953863" sldId="399"/>
        </pc:sldMkLst>
        <pc:spChg chg="mod">
          <ac:chgData name="Melissa Voegeli" userId="cc286581-e797-462e-a2d6-a607d323bfce" providerId="ADAL" clId="{7E91AC9A-9C47-436C-BE96-06D8B19BCAD3}" dt="2025-10-09T18:30:47.396" v="94" actId="1076"/>
          <ac:spMkLst>
            <pc:docMk/>
            <pc:sldMk cId="2393953863" sldId="399"/>
            <ac:spMk id="2" creationId="{00000000-0000-0000-0000-000000000000}"/>
          </ac:spMkLst>
        </pc:spChg>
        <pc:spChg chg="mod">
          <ac:chgData name="Melissa Voegeli" userId="cc286581-e797-462e-a2d6-a607d323bfce" providerId="ADAL" clId="{7E91AC9A-9C47-436C-BE96-06D8B19BCAD3}" dt="2025-10-09T18:30:49.788" v="95" actId="1076"/>
          <ac:spMkLst>
            <pc:docMk/>
            <pc:sldMk cId="2393953863" sldId="39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50F28-3F86-421E-B906-E1336950821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5C5036C-DE0C-4A67-9A0E-2680411641EC}">
      <dgm:prSet phldrT="[Text]"/>
      <dgm:spPr/>
      <dgm:t>
        <a:bodyPr/>
        <a:lstStyle/>
        <a:p>
          <a:r>
            <a:rPr lang="en-US" sz="1700" b="1" dirty="0">
              <a:solidFill>
                <a:schemeClr val="tx1"/>
              </a:solidFill>
              <a:latin typeface="+mn-lt"/>
            </a:rPr>
            <a:t>The Opening</a:t>
          </a:r>
        </a:p>
      </dgm:t>
    </dgm:pt>
    <dgm:pt modelId="{24A1CD8E-1B1E-4AF0-859F-C1357ABD72DC}" type="parTrans" cxnId="{F5170F6B-4447-4E78-B2D1-2D60D6FF5276}">
      <dgm:prSet/>
      <dgm:spPr/>
      <dgm:t>
        <a:bodyPr/>
        <a:lstStyle/>
        <a:p>
          <a:endParaRPr lang="en-US">
            <a:solidFill>
              <a:schemeClr val="tx1"/>
            </a:solidFill>
          </a:endParaRPr>
        </a:p>
      </dgm:t>
    </dgm:pt>
    <dgm:pt modelId="{67EB868A-D72D-40C7-BF76-19BF1E8CD70A}" type="sibTrans" cxnId="{F5170F6B-4447-4E78-B2D1-2D60D6FF5276}">
      <dgm:prSet/>
      <dgm:spPr/>
      <dgm:t>
        <a:bodyPr/>
        <a:lstStyle/>
        <a:p>
          <a:endParaRPr lang="en-US">
            <a:solidFill>
              <a:schemeClr val="tx1"/>
            </a:solidFill>
          </a:endParaRPr>
        </a:p>
      </dgm:t>
    </dgm:pt>
    <dgm:pt modelId="{4793ED63-0516-4A32-B6E4-90AFD942C4CF}">
      <dgm:prSet phldrT="[Text]" custT="1"/>
      <dgm:spPr/>
      <dgm:t>
        <a:bodyPr/>
        <a:lstStyle/>
        <a:p>
          <a:r>
            <a:rPr lang="en-US" sz="1400" dirty="0">
              <a:solidFill>
                <a:schemeClr val="tx1"/>
              </a:solidFill>
              <a:latin typeface="+mn-lt"/>
            </a:rPr>
            <a:t>Welcome and introduce participants</a:t>
          </a:r>
        </a:p>
      </dgm:t>
    </dgm:pt>
    <dgm:pt modelId="{C936CBF3-BBDB-4E21-90F4-A6B2F1A4C55E}" type="parTrans" cxnId="{48C9412E-A537-4A63-BA8C-5FABE86ACBE8}">
      <dgm:prSet/>
      <dgm:spPr/>
      <dgm:t>
        <a:bodyPr/>
        <a:lstStyle/>
        <a:p>
          <a:endParaRPr lang="en-US">
            <a:solidFill>
              <a:schemeClr val="tx1"/>
            </a:solidFill>
          </a:endParaRPr>
        </a:p>
      </dgm:t>
    </dgm:pt>
    <dgm:pt modelId="{CADCFDBA-9A8E-4C85-8811-58DA5B79205E}" type="sibTrans" cxnId="{48C9412E-A537-4A63-BA8C-5FABE86ACBE8}">
      <dgm:prSet/>
      <dgm:spPr/>
      <dgm:t>
        <a:bodyPr/>
        <a:lstStyle/>
        <a:p>
          <a:endParaRPr lang="en-US">
            <a:solidFill>
              <a:schemeClr val="tx1"/>
            </a:solidFill>
          </a:endParaRPr>
        </a:p>
      </dgm:t>
    </dgm:pt>
    <dgm:pt modelId="{09197BD7-D1AD-4861-B1EB-FA519275AA47}">
      <dgm:prSet phldrT="[Text]"/>
      <dgm:spPr/>
      <dgm:t>
        <a:bodyPr/>
        <a:lstStyle/>
        <a:p>
          <a:r>
            <a:rPr lang="en-US" sz="1600" b="1" dirty="0">
              <a:solidFill>
                <a:schemeClr val="tx1"/>
              </a:solidFill>
              <a:latin typeface="+mn-lt"/>
            </a:rPr>
            <a:t>Discussions &amp; Decisions</a:t>
          </a:r>
        </a:p>
      </dgm:t>
    </dgm:pt>
    <dgm:pt modelId="{95697E6A-5B10-4124-9E12-412B1D5E9839}" type="parTrans" cxnId="{F72AB56E-FD69-419A-90EE-86EB828C7B61}">
      <dgm:prSet/>
      <dgm:spPr/>
      <dgm:t>
        <a:bodyPr/>
        <a:lstStyle/>
        <a:p>
          <a:endParaRPr lang="en-US">
            <a:solidFill>
              <a:schemeClr val="tx1"/>
            </a:solidFill>
          </a:endParaRPr>
        </a:p>
      </dgm:t>
    </dgm:pt>
    <dgm:pt modelId="{5E391C83-D20C-457D-A8E5-09D4D633CF5E}" type="sibTrans" cxnId="{F72AB56E-FD69-419A-90EE-86EB828C7B61}">
      <dgm:prSet/>
      <dgm:spPr/>
      <dgm:t>
        <a:bodyPr/>
        <a:lstStyle/>
        <a:p>
          <a:endParaRPr lang="en-US">
            <a:solidFill>
              <a:schemeClr val="tx1"/>
            </a:solidFill>
          </a:endParaRPr>
        </a:p>
      </dgm:t>
    </dgm:pt>
    <dgm:pt modelId="{5A8526DD-48D3-424E-BFEA-BE714856C31F}">
      <dgm:prSet phldrT="[Text]" custT="1"/>
      <dgm:spPr/>
      <dgm:t>
        <a:bodyPr/>
        <a:lstStyle/>
        <a:p>
          <a:r>
            <a:rPr lang="en-US" sz="1400" dirty="0">
              <a:solidFill>
                <a:schemeClr val="tx1"/>
              </a:solidFill>
              <a:latin typeface="+mn-lt"/>
            </a:rPr>
            <a:t>Keep the group on task</a:t>
          </a:r>
        </a:p>
      </dgm:t>
    </dgm:pt>
    <dgm:pt modelId="{71FFD21F-5E90-49FA-9860-581B5E7118A1}" type="parTrans" cxnId="{4A9E7DC7-DFF7-448C-A10F-4FC4F8F2FB54}">
      <dgm:prSet/>
      <dgm:spPr/>
      <dgm:t>
        <a:bodyPr/>
        <a:lstStyle/>
        <a:p>
          <a:endParaRPr lang="en-US">
            <a:solidFill>
              <a:schemeClr val="tx1"/>
            </a:solidFill>
          </a:endParaRPr>
        </a:p>
      </dgm:t>
    </dgm:pt>
    <dgm:pt modelId="{3755FCA3-AA1B-4811-89CE-8578970260F1}" type="sibTrans" cxnId="{4A9E7DC7-DFF7-448C-A10F-4FC4F8F2FB54}">
      <dgm:prSet/>
      <dgm:spPr/>
      <dgm:t>
        <a:bodyPr/>
        <a:lstStyle/>
        <a:p>
          <a:endParaRPr lang="en-US">
            <a:solidFill>
              <a:schemeClr val="tx1"/>
            </a:solidFill>
          </a:endParaRPr>
        </a:p>
      </dgm:t>
    </dgm:pt>
    <dgm:pt modelId="{C767C240-72D7-4D8D-B540-EE6A3D1C2175}">
      <dgm:prSet phldrT="[Text]"/>
      <dgm:spPr/>
      <dgm:t>
        <a:bodyPr/>
        <a:lstStyle/>
        <a:p>
          <a:r>
            <a:rPr lang="en-US" sz="1600" b="1" dirty="0">
              <a:solidFill>
                <a:schemeClr val="tx1"/>
              </a:solidFill>
              <a:latin typeface="+mn-lt"/>
            </a:rPr>
            <a:t>The Conclusion</a:t>
          </a:r>
        </a:p>
      </dgm:t>
    </dgm:pt>
    <dgm:pt modelId="{B819AAD5-B9FA-4501-B8EA-5306A84AC24C}" type="parTrans" cxnId="{27934886-6D2D-4B81-BE6E-678F4EAFE1D5}">
      <dgm:prSet/>
      <dgm:spPr/>
      <dgm:t>
        <a:bodyPr/>
        <a:lstStyle/>
        <a:p>
          <a:endParaRPr lang="en-US">
            <a:solidFill>
              <a:schemeClr val="tx1"/>
            </a:solidFill>
          </a:endParaRPr>
        </a:p>
      </dgm:t>
    </dgm:pt>
    <dgm:pt modelId="{244D6B1F-3857-465D-960D-E6E4C996C32A}" type="sibTrans" cxnId="{27934886-6D2D-4B81-BE6E-678F4EAFE1D5}">
      <dgm:prSet/>
      <dgm:spPr/>
      <dgm:t>
        <a:bodyPr/>
        <a:lstStyle/>
        <a:p>
          <a:endParaRPr lang="en-US">
            <a:solidFill>
              <a:schemeClr val="tx1"/>
            </a:solidFill>
          </a:endParaRPr>
        </a:p>
      </dgm:t>
    </dgm:pt>
    <dgm:pt modelId="{703DCDC8-7025-4E56-9266-3009E7CA7A19}">
      <dgm:prSet phldrT="[Text]" custT="1"/>
      <dgm:spPr/>
      <dgm:t>
        <a:bodyPr/>
        <a:lstStyle/>
        <a:p>
          <a:r>
            <a:rPr lang="en-US" sz="1200" dirty="0">
              <a:solidFill>
                <a:schemeClr val="tx1"/>
              </a:solidFill>
              <a:latin typeface="+mn-lt"/>
            </a:rPr>
            <a:t>I</a:t>
          </a:r>
          <a:r>
            <a:rPr lang="en-US" sz="1400" dirty="0">
              <a:solidFill>
                <a:schemeClr val="tx1"/>
              </a:solidFill>
              <a:latin typeface="+mn-lt"/>
            </a:rPr>
            <a:t>dentify next steps &amp; future agenda items</a:t>
          </a:r>
        </a:p>
      </dgm:t>
    </dgm:pt>
    <dgm:pt modelId="{A3F30A86-B84E-403E-AB8C-C2C43F3AA147}" type="parTrans" cxnId="{688E6D0F-D008-4004-BF0D-AE7E0AF3654F}">
      <dgm:prSet/>
      <dgm:spPr/>
      <dgm:t>
        <a:bodyPr/>
        <a:lstStyle/>
        <a:p>
          <a:endParaRPr lang="en-US">
            <a:solidFill>
              <a:schemeClr val="tx1"/>
            </a:solidFill>
          </a:endParaRPr>
        </a:p>
      </dgm:t>
    </dgm:pt>
    <dgm:pt modelId="{E587E72B-C9EC-4C61-83E8-6758E3DBCA39}" type="sibTrans" cxnId="{688E6D0F-D008-4004-BF0D-AE7E0AF3654F}">
      <dgm:prSet/>
      <dgm:spPr/>
      <dgm:t>
        <a:bodyPr/>
        <a:lstStyle/>
        <a:p>
          <a:endParaRPr lang="en-US">
            <a:solidFill>
              <a:schemeClr val="tx1"/>
            </a:solidFill>
          </a:endParaRPr>
        </a:p>
      </dgm:t>
    </dgm:pt>
    <dgm:pt modelId="{15140CFD-6FE8-4428-8BFE-017753ECCF7D}">
      <dgm:prSet custT="1"/>
      <dgm:spPr/>
      <dgm:t>
        <a:bodyPr/>
        <a:lstStyle/>
        <a:p>
          <a:r>
            <a:rPr lang="en-US" sz="1400" dirty="0">
              <a:solidFill>
                <a:schemeClr val="tx1"/>
              </a:solidFill>
              <a:latin typeface="+mn-lt"/>
            </a:rPr>
            <a:t>Review and approve agenda</a:t>
          </a:r>
        </a:p>
      </dgm:t>
    </dgm:pt>
    <dgm:pt modelId="{41281A74-B2D2-4BDE-B8D8-CF1E2C6F0EF0}" type="parTrans" cxnId="{83A5E304-655F-43A7-8764-DCD6EDC52C9E}">
      <dgm:prSet/>
      <dgm:spPr/>
      <dgm:t>
        <a:bodyPr/>
        <a:lstStyle/>
        <a:p>
          <a:endParaRPr lang="en-US">
            <a:solidFill>
              <a:schemeClr val="tx1"/>
            </a:solidFill>
          </a:endParaRPr>
        </a:p>
      </dgm:t>
    </dgm:pt>
    <dgm:pt modelId="{89E3F408-1277-4641-A1AE-DB583D15E6B5}" type="sibTrans" cxnId="{83A5E304-655F-43A7-8764-DCD6EDC52C9E}">
      <dgm:prSet/>
      <dgm:spPr/>
      <dgm:t>
        <a:bodyPr/>
        <a:lstStyle/>
        <a:p>
          <a:endParaRPr lang="en-US">
            <a:solidFill>
              <a:schemeClr val="tx1"/>
            </a:solidFill>
          </a:endParaRPr>
        </a:p>
      </dgm:t>
    </dgm:pt>
    <dgm:pt modelId="{9D254CF2-DA1A-457B-86D9-7129CBDD10A0}">
      <dgm:prSet custT="1"/>
      <dgm:spPr/>
      <dgm:t>
        <a:bodyPr/>
        <a:lstStyle/>
        <a:p>
          <a:r>
            <a:rPr lang="en-US" sz="1400" dirty="0">
              <a:solidFill>
                <a:schemeClr val="tx1"/>
              </a:solidFill>
              <a:latin typeface="+mn-lt"/>
            </a:rPr>
            <a:t>Review minutes from previous meeting</a:t>
          </a:r>
        </a:p>
      </dgm:t>
    </dgm:pt>
    <dgm:pt modelId="{F1E86D5E-6C12-47C3-AD3D-BD770BEE4603}" type="parTrans" cxnId="{C2679D66-7DA1-4B62-9C8E-26AE679D74EF}">
      <dgm:prSet/>
      <dgm:spPr/>
      <dgm:t>
        <a:bodyPr/>
        <a:lstStyle/>
        <a:p>
          <a:endParaRPr lang="en-US">
            <a:solidFill>
              <a:schemeClr val="tx1"/>
            </a:solidFill>
          </a:endParaRPr>
        </a:p>
      </dgm:t>
    </dgm:pt>
    <dgm:pt modelId="{B1F610D1-F94D-4C1B-B947-7E22F9213C5D}" type="sibTrans" cxnId="{C2679D66-7DA1-4B62-9C8E-26AE679D74EF}">
      <dgm:prSet/>
      <dgm:spPr/>
      <dgm:t>
        <a:bodyPr/>
        <a:lstStyle/>
        <a:p>
          <a:endParaRPr lang="en-US">
            <a:solidFill>
              <a:schemeClr val="tx1"/>
            </a:solidFill>
          </a:endParaRPr>
        </a:p>
      </dgm:t>
    </dgm:pt>
    <dgm:pt modelId="{5D8A2DBB-6237-4B9A-B447-90374BBB4BA4}">
      <dgm:prSet custT="1"/>
      <dgm:spPr/>
      <dgm:t>
        <a:bodyPr/>
        <a:lstStyle/>
        <a:p>
          <a:r>
            <a:rPr lang="en-US" sz="1400" dirty="0">
              <a:solidFill>
                <a:schemeClr val="tx1"/>
              </a:solidFill>
              <a:latin typeface="+mn-lt"/>
            </a:rPr>
            <a:t>Assess the group’s interest level</a:t>
          </a:r>
        </a:p>
      </dgm:t>
    </dgm:pt>
    <dgm:pt modelId="{04B1A914-CE96-4D94-8F21-7CB512A8B943}" type="parTrans" cxnId="{4EA86225-BD72-4F93-992C-81DF56AEE59B}">
      <dgm:prSet/>
      <dgm:spPr/>
      <dgm:t>
        <a:bodyPr/>
        <a:lstStyle/>
        <a:p>
          <a:endParaRPr lang="en-US">
            <a:solidFill>
              <a:schemeClr val="tx1"/>
            </a:solidFill>
          </a:endParaRPr>
        </a:p>
      </dgm:t>
    </dgm:pt>
    <dgm:pt modelId="{536C3738-D1DA-4666-9B47-8BAAAA466A03}" type="sibTrans" cxnId="{4EA86225-BD72-4F93-992C-81DF56AEE59B}">
      <dgm:prSet/>
      <dgm:spPr/>
      <dgm:t>
        <a:bodyPr/>
        <a:lstStyle/>
        <a:p>
          <a:endParaRPr lang="en-US">
            <a:solidFill>
              <a:schemeClr val="tx1"/>
            </a:solidFill>
          </a:endParaRPr>
        </a:p>
      </dgm:t>
    </dgm:pt>
    <dgm:pt modelId="{51668799-8942-4DB3-ADB8-0123EC9DBF57}">
      <dgm:prSet custT="1"/>
      <dgm:spPr/>
      <dgm:t>
        <a:bodyPr/>
        <a:lstStyle/>
        <a:p>
          <a:r>
            <a:rPr lang="en-US" sz="1400" dirty="0">
              <a:solidFill>
                <a:schemeClr val="tx1"/>
              </a:solidFill>
              <a:latin typeface="+mn-lt"/>
            </a:rPr>
            <a:t>Discuss old &amp; new business</a:t>
          </a:r>
        </a:p>
      </dgm:t>
    </dgm:pt>
    <dgm:pt modelId="{80F69BF6-760C-4A35-8D2D-3FDD9CAC4579}" type="parTrans" cxnId="{E69FCE94-42CC-46B2-8CC8-CD01FD6FD80C}">
      <dgm:prSet/>
      <dgm:spPr/>
      <dgm:t>
        <a:bodyPr/>
        <a:lstStyle/>
        <a:p>
          <a:endParaRPr lang="en-US">
            <a:solidFill>
              <a:schemeClr val="tx1"/>
            </a:solidFill>
          </a:endParaRPr>
        </a:p>
      </dgm:t>
    </dgm:pt>
    <dgm:pt modelId="{E7709B16-A6F8-414E-B6E4-D2F89F52F643}" type="sibTrans" cxnId="{E69FCE94-42CC-46B2-8CC8-CD01FD6FD80C}">
      <dgm:prSet/>
      <dgm:spPr/>
      <dgm:t>
        <a:bodyPr/>
        <a:lstStyle/>
        <a:p>
          <a:endParaRPr lang="en-US">
            <a:solidFill>
              <a:schemeClr val="tx1"/>
            </a:solidFill>
          </a:endParaRPr>
        </a:p>
      </dgm:t>
    </dgm:pt>
    <dgm:pt modelId="{7DFF9342-79B7-4D2E-AEE4-827FED466EF7}">
      <dgm:prSet custT="1"/>
      <dgm:spPr/>
      <dgm:t>
        <a:bodyPr/>
        <a:lstStyle/>
        <a:p>
          <a:r>
            <a:rPr lang="en-US" sz="1400" dirty="0">
              <a:solidFill>
                <a:schemeClr val="tx1"/>
              </a:solidFill>
              <a:latin typeface="+mn-lt"/>
            </a:rPr>
            <a:t>Provide feedback </a:t>
          </a:r>
        </a:p>
      </dgm:t>
    </dgm:pt>
    <dgm:pt modelId="{82F03E4D-3FD8-4EF6-B2C3-7598E7C88186}" type="parTrans" cxnId="{47873BA9-C757-4DF5-B3B0-71B63EA9B88F}">
      <dgm:prSet/>
      <dgm:spPr/>
      <dgm:t>
        <a:bodyPr/>
        <a:lstStyle/>
        <a:p>
          <a:endParaRPr lang="en-US">
            <a:solidFill>
              <a:schemeClr val="tx1"/>
            </a:solidFill>
          </a:endParaRPr>
        </a:p>
      </dgm:t>
    </dgm:pt>
    <dgm:pt modelId="{0A90AFAB-E94A-4535-91E7-AB2173DEFFAD}" type="sibTrans" cxnId="{47873BA9-C757-4DF5-B3B0-71B63EA9B88F}">
      <dgm:prSet/>
      <dgm:spPr/>
      <dgm:t>
        <a:bodyPr/>
        <a:lstStyle/>
        <a:p>
          <a:endParaRPr lang="en-US">
            <a:solidFill>
              <a:schemeClr val="tx1"/>
            </a:solidFill>
          </a:endParaRPr>
        </a:p>
      </dgm:t>
    </dgm:pt>
    <dgm:pt modelId="{E735AE8E-E92D-40A1-91BB-D280C5897AD9}">
      <dgm:prSet custT="1"/>
      <dgm:spPr/>
      <dgm:t>
        <a:bodyPr/>
        <a:lstStyle/>
        <a:p>
          <a:r>
            <a:rPr lang="en-US" sz="1400" dirty="0">
              <a:solidFill>
                <a:schemeClr val="tx1"/>
              </a:solidFill>
              <a:latin typeface="+mn-lt"/>
            </a:rPr>
            <a:t>Enforce ground rules</a:t>
          </a:r>
        </a:p>
      </dgm:t>
    </dgm:pt>
    <dgm:pt modelId="{CD69DDB3-707B-44AC-A30D-7024C533DBD7}" type="parTrans" cxnId="{0562ED7C-AA73-4AF7-89B2-D8758809630F}">
      <dgm:prSet/>
      <dgm:spPr/>
      <dgm:t>
        <a:bodyPr/>
        <a:lstStyle/>
        <a:p>
          <a:endParaRPr lang="en-US">
            <a:solidFill>
              <a:schemeClr val="tx1"/>
            </a:solidFill>
          </a:endParaRPr>
        </a:p>
      </dgm:t>
    </dgm:pt>
    <dgm:pt modelId="{DA110CCC-E35A-40B6-88B6-2C78C0385FA9}" type="sibTrans" cxnId="{0562ED7C-AA73-4AF7-89B2-D8758809630F}">
      <dgm:prSet/>
      <dgm:spPr/>
      <dgm:t>
        <a:bodyPr/>
        <a:lstStyle/>
        <a:p>
          <a:endParaRPr lang="en-US">
            <a:solidFill>
              <a:schemeClr val="tx1"/>
            </a:solidFill>
          </a:endParaRPr>
        </a:p>
      </dgm:t>
    </dgm:pt>
    <dgm:pt modelId="{3CE7570C-286D-4554-9D89-615794D1AD82}">
      <dgm:prSet custT="1"/>
      <dgm:spPr/>
      <dgm:t>
        <a:bodyPr/>
        <a:lstStyle/>
        <a:p>
          <a:r>
            <a:rPr lang="en-US" sz="1400" dirty="0">
              <a:solidFill>
                <a:schemeClr val="tx1"/>
              </a:solidFill>
              <a:latin typeface="+mn-lt"/>
            </a:rPr>
            <a:t>Evaluate the meeting</a:t>
          </a:r>
        </a:p>
      </dgm:t>
    </dgm:pt>
    <dgm:pt modelId="{7AD74CE7-6C50-40FC-8BF1-399B2C268340}" type="parTrans" cxnId="{7FE09DCF-4705-4D92-A497-AA87F58D33C4}">
      <dgm:prSet/>
      <dgm:spPr/>
      <dgm:t>
        <a:bodyPr/>
        <a:lstStyle/>
        <a:p>
          <a:endParaRPr lang="en-US">
            <a:solidFill>
              <a:schemeClr val="tx1"/>
            </a:solidFill>
          </a:endParaRPr>
        </a:p>
      </dgm:t>
    </dgm:pt>
    <dgm:pt modelId="{46267F05-5A4A-4AC2-A5FC-5F2437E8A86B}" type="sibTrans" cxnId="{7FE09DCF-4705-4D92-A497-AA87F58D33C4}">
      <dgm:prSet/>
      <dgm:spPr/>
      <dgm:t>
        <a:bodyPr/>
        <a:lstStyle/>
        <a:p>
          <a:endParaRPr lang="en-US">
            <a:solidFill>
              <a:schemeClr val="tx1"/>
            </a:solidFill>
          </a:endParaRPr>
        </a:p>
      </dgm:t>
    </dgm:pt>
    <dgm:pt modelId="{A0F4A4D5-425A-4978-BDA4-570BA0FA3C80}">
      <dgm:prSet custT="1"/>
      <dgm:spPr/>
      <dgm:t>
        <a:bodyPr/>
        <a:lstStyle/>
        <a:p>
          <a:r>
            <a:rPr lang="en-US" sz="1400" dirty="0">
              <a:solidFill>
                <a:schemeClr val="tx1"/>
              </a:solidFill>
              <a:latin typeface="+mn-lt"/>
            </a:rPr>
            <a:t>Set the tone and pace</a:t>
          </a:r>
        </a:p>
      </dgm:t>
    </dgm:pt>
    <dgm:pt modelId="{CC96925D-73FE-4263-A6E8-C8218A004DFD}" type="parTrans" cxnId="{39DB3CBF-5692-46A0-B1FD-C26D063F4BFB}">
      <dgm:prSet/>
      <dgm:spPr/>
      <dgm:t>
        <a:bodyPr/>
        <a:lstStyle/>
        <a:p>
          <a:endParaRPr lang="en-US"/>
        </a:p>
      </dgm:t>
    </dgm:pt>
    <dgm:pt modelId="{199714D9-2E9B-413D-B9F4-978041B4077B}" type="sibTrans" cxnId="{39DB3CBF-5692-46A0-B1FD-C26D063F4BFB}">
      <dgm:prSet/>
      <dgm:spPr/>
      <dgm:t>
        <a:bodyPr/>
        <a:lstStyle/>
        <a:p>
          <a:endParaRPr lang="en-US"/>
        </a:p>
      </dgm:t>
    </dgm:pt>
    <dgm:pt modelId="{9069368F-58F0-481C-BA8C-6B20A884BC6A}">
      <dgm:prSet phldrT="[Text]" custT="1"/>
      <dgm:spPr/>
      <dgm:t>
        <a:bodyPr/>
        <a:lstStyle/>
        <a:p>
          <a:r>
            <a:rPr lang="en-US" sz="1400" dirty="0">
              <a:solidFill>
                <a:schemeClr val="tx1"/>
              </a:solidFill>
              <a:latin typeface="+mn-lt"/>
            </a:rPr>
            <a:t>Announcements</a:t>
          </a:r>
        </a:p>
      </dgm:t>
    </dgm:pt>
    <dgm:pt modelId="{095945DA-27FB-4970-AE11-9A96441AD58F}" type="parTrans" cxnId="{969D3DD6-CC2B-41C6-9084-E05F474F4068}">
      <dgm:prSet/>
      <dgm:spPr/>
      <dgm:t>
        <a:bodyPr/>
        <a:lstStyle/>
        <a:p>
          <a:endParaRPr lang="en-US"/>
        </a:p>
      </dgm:t>
    </dgm:pt>
    <dgm:pt modelId="{69F2E0F5-FE2B-4BC1-9336-921094D2E4C8}" type="sibTrans" cxnId="{969D3DD6-CC2B-41C6-9084-E05F474F4068}">
      <dgm:prSet/>
      <dgm:spPr/>
      <dgm:t>
        <a:bodyPr/>
        <a:lstStyle/>
        <a:p>
          <a:endParaRPr lang="en-US"/>
        </a:p>
      </dgm:t>
    </dgm:pt>
    <dgm:pt modelId="{36C46303-AD52-4017-9A5B-7D98AFE6C590}">
      <dgm:prSet custT="1"/>
      <dgm:spPr/>
      <dgm:t>
        <a:bodyPr/>
        <a:lstStyle/>
        <a:p>
          <a:r>
            <a:rPr lang="en-US" sz="1400" dirty="0">
              <a:solidFill>
                <a:schemeClr val="tx1"/>
              </a:solidFill>
              <a:latin typeface="+mn-lt"/>
            </a:rPr>
            <a:t>Make decisions</a:t>
          </a:r>
        </a:p>
      </dgm:t>
    </dgm:pt>
    <dgm:pt modelId="{A91F83B6-49B4-4C2A-90F5-776200CD0154}" type="parTrans" cxnId="{288485CD-9974-40BF-9EC8-B1EAEBE31D40}">
      <dgm:prSet/>
      <dgm:spPr/>
      <dgm:t>
        <a:bodyPr/>
        <a:lstStyle/>
        <a:p>
          <a:endParaRPr lang="en-US"/>
        </a:p>
      </dgm:t>
    </dgm:pt>
    <dgm:pt modelId="{C1C9A41D-5CE0-429F-B543-DEDDF3269D66}" type="sibTrans" cxnId="{288485CD-9974-40BF-9EC8-B1EAEBE31D40}">
      <dgm:prSet/>
      <dgm:spPr/>
      <dgm:t>
        <a:bodyPr/>
        <a:lstStyle/>
        <a:p>
          <a:endParaRPr lang="en-US"/>
        </a:p>
      </dgm:t>
    </dgm:pt>
    <dgm:pt modelId="{0E114833-752B-4A92-890A-A7BB671B9702}" type="pres">
      <dgm:prSet presAssocID="{57B50F28-3F86-421E-B906-E13369508216}" presName="Name0" presStyleCnt="0">
        <dgm:presLayoutVars>
          <dgm:dir/>
          <dgm:resizeHandles val="exact"/>
        </dgm:presLayoutVars>
      </dgm:prSet>
      <dgm:spPr/>
    </dgm:pt>
    <dgm:pt modelId="{3DBC6E24-AB16-464C-A0C7-52CC003556F2}" type="pres">
      <dgm:prSet presAssocID="{F5C5036C-DE0C-4A67-9A0E-2680411641EC}" presName="node" presStyleLbl="node1" presStyleIdx="0" presStyleCnt="3" custScaleX="112637" custScaleY="98441" custLinFactNeighborX="33349" custLinFactNeighborY="1019">
        <dgm:presLayoutVars>
          <dgm:bulletEnabled val="1"/>
        </dgm:presLayoutVars>
      </dgm:prSet>
      <dgm:spPr/>
    </dgm:pt>
    <dgm:pt modelId="{0228C415-0783-4854-8A33-FBC1FBD61B62}" type="pres">
      <dgm:prSet presAssocID="{67EB868A-D72D-40C7-BF76-19BF1E8CD70A}" presName="sibTrans" presStyleLbl="sibTrans2D1" presStyleIdx="0" presStyleCnt="2" custScaleX="156961" custScaleY="68431" custLinFactNeighborX="20354" custLinFactNeighborY="-150"/>
      <dgm:spPr/>
    </dgm:pt>
    <dgm:pt modelId="{775772C2-A33C-42C7-9696-5EF8D464AB7C}" type="pres">
      <dgm:prSet presAssocID="{67EB868A-D72D-40C7-BF76-19BF1E8CD70A}" presName="connectorText" presStyleLbl="sibTrans2D1" presStyleIdx="0" presStyleCnt="2"/>
      <dgm:spPr/>
    </dgm:pt>
    <dgm:pt modelId="{0EA2D6BE-02D0-4767-A163-1A7E6191D37D}" type="pres">
      <dgm:prSet presAssocID="{09197BD7-D1AD-4861-B1EB-FA519275AA47}" presName="node" presStyleLbl="node1" presStyleIdx="1" presStyleCnt="3" custScaleX="135455" custScaleY="100428">
        <dgm:presLayoutVars>
          <dgm:bulletEnabled val="1"/>
        </dgm:presLayoutVars>
      </dgm:prSet>
      <dgm:spPr/>
    </dgm:pt>
    <dgm:pt modelId="{4F6DC552-D9F9-4F34-937F-BD1603F2442E}" type="pres">
      <dgm:prSet presAssocID="{5E391C83-D20C-457D-A8E5-09D4D633CF5E}" presName="sibTrans" presStyleLbl="sibTrans2D1" presStyleIdx="1" presStyleCnt="2" custFlipHor="0" custScaleX="134060" custScaleY="68431"/>
      <dgm:spPr/>
    </dgm:pt>
    <dgm:pt modelId="{40BE8F9E-904A-41F6-9C61-A804A4AE56C0}" type="pres">
      <dgm:prSet presAssocID="{5E391C83-D20C-457D-A8E5-09D4D633CF5E}" presName="connectorText" presStyleLbl="sibTrans2D1" presStyleIdx="1" presStyleCnt="2"/>
      <dgm:spPr/>
    </dgm:pt>
    <dgm:pt modelId="{3B194027-4E5B-47CF-A9DF-740820CFFF6E}" type="pres">
      <dgm:prSet presAssocID="{C767C240-72D7-4D8D-B540-EE6A3D1C2175}" presName="node" presStyleLbl="node1" presStyleIdx="2" presStyleCnt="3" custScaleX="124915" custScaleY="98488" custLinFactNeighborX="-18423" custLinFactNeighborY="970">
        <dgm:presLayoutVars>
          <dgm:bulletEnabled val="1"/>
        </dgm:presLayoutVars>
      </dgm:prSet>
      <dgm:spPr/>
    </dgm:pt>
  </dgm:ptLst>
  <dgm:cxnLst>
    <dgm:cxn modelId="{83A5E304-655F-43A7-8764-DCD6EDC52C9E}" srcId="{F5C5036C-DE0C-4A67-9A0E-2680411641EC}" destId="{15140CFD-6FE8-4428-8BFE-017753ECCF7D}" srcOrd="2" destOrd="0" parTransId="{41281A74-B2D2-4BDE-B8D8-CF1E2C6F0EF0}" sibTransId="{89E3F408-1277-4641-A1AE-DB583D15E6B5}"/>
    <dgm:cxn modelId="{688E6D0F-D008-4004-BF0D-AE7E0AF3654F}" srcId="{C767C240-72D7-4D8D-B540-EE6A3D1C2175}" destId="{703DCDC8-7025-4E56-9266-3009E7CA7A19}" srcOrd="0" destOrd="0" parTransId="{A3F30A86-B84E-403E-AB8C-C2C43F3AA147}" sibTransId="{E587E72B-C9EC-4C61-83E8-6758E3DBCA39}"/>
    <dgm:cxn modelId="{C9297713-92D6-4D53-B685-D8CF05F235FC}" type="presOf" srcId="{09197BD7-D1AD-4861-B1EB-FA519275AA47}" destId="{0EA2D6BE-02D0-4767-A163-1A7E6191D37D}" srcOrd="0" destOrd="0" presId="urn:microsoft.com/office/officeart/2005/8/layout/process1"/>
    <dgm:cxn modelId="{02377E18-927F-402F-9938-CECA2DE6CA26}" type="presOf" srcId="{15140CFD-6FE8-4428-8BFE-017753ECCF7D}" destId="{3DBC6E24-AB16-464C-A0C7-52CC003556F2}" srcOrd="0" destOrd="3" presId="urn:microsoft.com/office/officeart/2005/8/layout/process1"/>
    <dgm:cxn modelId="{EAB00219-61F2-4E4B-A78B-309DCA3298BB}" type="presOf" srcId="{67EB868A-D72D-40C7-BF76-19BF1E8CD70A}" destId="{775772C2-A33C-42C7-9696-5EF8D464AB7C}" srcOrd="1" destOrd="0" presId="urn:microsoft.com/office/officeart/2005/8/layout/process1"/>
    <dgm:cxn modelId="{CCA9BC1C-818C-4A1F-AD50-B0024D59D8CD}" type="presOf" srcId="{E735AE8E-E92D-40A1-91BB-D280C5897AD9}" destId="{0EA2D6BE-02D0-4767-A163-1A7E6191D37D}" srcOrd="0" destOrd="6" presId="urn:microsoft.com/office/officeart/2005/8/layout/process1"/>
    <dgm:cxn modelId="{9115D923-0110-4192-98AB-C62F3E522866}" type="presOf" srcId="{5E391C83-D20C-457D-A8E5-09D4D633CF5E}" destId="{40BE8F9E-904A-41F6-9C61-A804A4AE56C0}" srcOrd="1" destOrd="0" presId="urn:microsoft.com/office/officeart/2005/8/layout/process1"/>
    <dgm:cxn modelId="{4EA86225-BD72-4F93-992C-81DF56AEE59B}" srcId="{09197BD7-D1AD-4861-B1EB-FA519275AA47}" destId="{5D8A2DBB-6237-4B9A-B447-90374BBB4BA4}" srcOrd="1" destOrd="0" parTransId="{04B1A914-CE96-4D94-8F21-7CB512A8B943}" sibTransId="{536C3738-D1DA-4666-9B47-8BAAAA466A03}"/>
    <dgm:cxn modelId="{91794F2B-30DC-4543-9C07-749F5295C35F}" type="presOf" srcId="{5E391C83-D20C-457D-A8E5-09D4D633CF5E}" destId="{4F6DC552-D9F9-4F34-937F-BD1603F2442E}" srcOrd="0" destOrd="0" presId="urn:microsoft.com/office/officeart/2005/8/layout/process1"/>
    <dgm:cxn modelId="{48C9412E-A537-4A63-BA8C-5FABE86ACBE8}" srcId="{F5C5036C-DE0C-4A67-9A0E-2680411641EC}" destId="{4793ED63-0516-4A32-B6E4-90AFD942C4CF}" srcOrd="0" destOrd="0" parTransId="{C936CBF3-BBDB-4E21-90F4-A6B2F1A4C55E}" sibTransId="{CADCFDBA-9A8E-4C85-8811-58DA5B79205E}"/>
    <dgm:cxn modelId="{7E652334-FCDD-431F-9B6B-C1DCF6AF1074}" type="presOf" srcId="{7DFF9342-79B7-4D2E-AEE4-827FED466EF7}" destId="{0EA2D6BE-02D0-4767-A163-1A7E6191D37D}" srcOrd="0" destOrd="5" presId="urn:microsoft.com/office/officeart/2005/8/layout/process1"/>
    <dgm:cxn modelId="{EA0E4262-0850-4EE6-BAEF-DAFE35B76269}" type="presOf" srcId="{F5C5036C-DE0C-4A67-9A0E-2680411641EC}" destId="{3DBC6E24-AB16-464C-A0C7-52CC003556F2}" srcOrd="0" destOrd="0" presId="urn:microsoft.com/office/officeart/2005/8/layout/process1"/>
    <dgm:cxn modelId="{02CCFE45-A6F1-4903-9EE1-E01661A4A2F6}" type="presOf" srcId="{3CE7570C-286D-4554-9D89-615794D1AD82}" destId="{3B194027-4E5B-47CF-A9DF-740820CFFF6E}" srcOrd="0" destOrd="3" presId="urn:microsoft.com/office/officeart/2005/8/layout/process1"/>
    <dgm:cxn modelId="{C2679D66-7DA1-4B62-9C8E-26AE679D74EF}" srcId="{F5C5036C-DE0C-4A67-9A0E-2680411641EC}" destId="{9D254CF2-DA1A-457B-86D9-7129CBDD10A0}" srcOrd="3" destOrd="0" parTransId="{F1E86D5E-6C12-47C3-AD3D-BD770BEE4603}" sibTransId="{B1F610D1-F94D-4C1B-B947-7E22F9213C5D}"/>
    <dgm:cxn modelId="{F5170F6B-4447-4E78-B2D1-2D60D6FF5276}" srcId="{57B50F28-3F86-421E-B906-E13369508216}" destId="{F5C5036C-DE0C-4A67-9A0E-2680411641EC}" srcOrd="0" destOrd="0" parTransId="{24A1CD8E-1B1E-4AF0-859F-C1357ABD72DC}" sibTransId="{67EB868A-D72D-40C7-BF76-19BF1E8CD70A}"/>
    <dgm:cxn modelId="{F72AB56E-FD69-419A-90EE-86EB828C7B61}" srcId="{57B50F28-3F86-421E-B906-E13369508216}" destId="{09197BD7-D1AD-4861-B1EB-FA519275AA47}" srcOrd="1" destOrd="0" parTransId="{95697E6A-5B10-4124-9E12-412B1D5E9839}" sibTransId="{5E391C83-D20C-457D-A8E5-09D4D633CF5E}"/>
    <dgm:cxn modelId="{0562ED7C-AA73-4AF7-89B2-D8758809630F}" srcId="{09197BD7-D1AD-4861-B1EB-FA519275AA47}" destId="{E735AE8E-E92D-40A1-91BB-D280C5897AD9}" srcOrd="5" destOrd="0" parTransId="{CD69DDB3-707B-44AC-A30D-7024C533DBD7}" sibTransId="{DA110CCC-E35A-40B6-88B6-2C78C0385FA9}"/>
    <dgm:cxn modelId="{27934886-6D2D-4B81-BE6E-678F4EAFE1D5}" srcId="{57B50F28-3F86-421E-B906-E13369508216}" destId="{C767C240-72D7-4D8D-B540-EE6A3D1C2175}" srcOrd="2" destOrd="0" parTransId="{B819AAD5-B9FA-4501-B8EA-5306A84AC24C}" sibTransId="{244D6B1F-3857-465D-960D-E6E4C996C32A}"/>
    <dgm:cxn modelId="{39B6F586-651D-480F-8064-C32153349DDC}" type="presOf" srcId="{C767C240-72D7-4D8D-B540-EE6A3D1C2175}" destId="{3B194027-4E5B-47CF-A9DF-740820CFFF6E}" srcOrd="0" destOrd="0" presId="urn:microsoft.com/office/officeart/2005/8/layout/process1"/>
    <dgm:cxn modelId="{E69FCE94-42CC-46B2-8CC8-CD01FD6FD80C}" srcId="{09197BD7-D1AD-4861-B1EB-FA519275AA47}" destId="{51668799-8942-4DB3-ADB8-0123EC9DBF57}" srcOrd="2" destOrd="0" parTransId="{80F69BF6-760C-4A35-8D2D-3FDD9CAC4579}" sibTransId="{E7709B16-A6F8-414E-B6E4-D2F89F52F643}"/>
    <dgm:cxn modelId="{288C9295-6E0A-4920-BA3D-D52FE1DFB6C1}" type="presOf" srcId="{9069368F-58F0-481C-BA8C-6B20A884BC6A}" destId="{3B194027-4E5B-47CF-A9DF-740820CFFF6E}" srcOrd="0" destOrd="2" presId="urn:microsoft.com/office/officeart/2005/8/layout/process1"/>
    <dgm:cxn modelId="{20FE529C-FB57-4CC3-B75F-34811ABDC13C}" type="presOf" srcId="{5A8526DD-48D3-424E-BFEA-BE714856C31F}" destId="{0EA2D6BE-02D0-4767-A163-1A7E6191D37D}" srcOrd="0" destOrd="1" presId="urn:microsoft.com/office/officeart/2005/8/layout/process1"/>
    <dgm:cxn modelId="{FDA7CC9C-770C-4E34-A3B7-9DF684A440FD}" type="presOf" srcId="{4793ED63-0516-4A32-B6E4-90AFD942C4CF}" destId="{3DBC6E24-AB16-464C-A0C7-52CC003556F2}" srcOrd="0" destOrd="1" presId="urn:microsoft.com/office/officeart/2005/8/layout/process1"/>
    <dgm:cxn modelId="{47873BA9-C757-4DF5-B3B0-71B63EA9B88F}" srcId="{09197BD7-D1AD-4861-B1EB-FA519275AA47}" destId="{7DFF9342-79B7-4D2E-AEE4-827FED466EF7}" srcOrd="4" destOrd="0" parTransId="{82F03E4D-3FD8-4EF6-B2C3-7598E7C88186}" sibTransId="{0A90AFAB-E94A-4535-91E7-AB2173DEFFAD}"/>
    <dgm:cxn modelId="{3353BCAA-BAD0-46F6-8AF6-073565E4C4B6}" type="presOf" srcId="{67EB868A-D72D-40C7-BF76-19BF1E8CD70A}" destId="{0228C415-0783-4854-8A33-FBC1FBD61B62}" srcOrd="0" destOrd="0" presId="urn:microsoft.com/office/officeart/2005/8/layout/process1"/>
    <dgm:cxn modelId="{B1A0DFB1-1CE6-4A66-BCAE-03018D05F629}" type="presOf" srcId="{51668799-8942-4DB3-ADB8-0123EC9DBF57}" destId="{0EA2D6BE-02D0-4767-A163-1A7E6191D37D}" srcOrd="0" destOrd="3" presId="urn:microsoft.com/office/officeart/2005/8/layout/process1"/>
    <dgm:cxn modelId="{39DB3CBF-5692-46A0-B1FD-C26D063F4BFB}" srcId="{F5C5036C-DE0C-4A67-9A0E-2680411641EC}" destId="{A0F4A4D5-425A-4978-BDA4-570BA0FA3C80}" srcOrd="1" destOrd="0" parTransId="{CC96925D-73FE-4263-A6E8-C8218A004DFD}" sibTransId="{199714D9-2E9B-413D-B9F4-978041B4077B}"/>
    <dgm:cxn modelId="{4A9E7DC7-DFF7-448C-A10F-4FC4F8F2FB54}" srcId="{09197BD7-D1AD-4861-B1EB-FA519275AA47}" destId="{5A8526DD-48D3-424E-BFEA-BE714856C31F}" srcOrd="0" destOrd="0" parTransId="{71FFD21F-5E90-49FA-9860-581B5E7118A1}" sibTransId="{3755FCA3-AA1B-4811-89CE-8578970260F1}"/>
    <dgm:cxn modelId="{288485CD-9974-40BF-9EC8-B1EAEBE31D40}" srcId="{09197BD7-D1AD-4861-B1EB-FA519275AA47}" destId="{36C46303-AD52-4017-9A5B-7D98AFE6C590}" srcOrd="3" destOrd="0" parTransId="{A91F83B6-49B4-4C2A-90F5-776200CD0154}" sibTransId="{C1C9A41D-5CE0-429F-B543-DEDDF3269D66}"/>
    <dgm:cxn modelId="{7FE09DCF-4705-4D92-A497-AA87F58D33C4}" srcId="{C767C240-72D7-4D8D-B540-EE6A3D1C2175}" destId="{3CE7570C-286D-4554-9D89-615794D1AD82}" srcOrd="2" destOrd="0" parTransId="{7AD74CE7-6C50-40FC-8BF1-399B2C268340}" sibTransId="{46267F05-5A4A-4AC2-A5FC-5F2437E8A86B}"/>
    <dgm:cxn modelId="{E9B104D4-8A33-4FCC-A83C-522157F739A5}" type="presOf" srcId="{5D8A2DBB-6237-4B9A-B447-90374BBB4BA4}" destId="{0EA2D6BE-02D0-4767-A163-1A7E6191D37D}" srcOrd="0" destOrd="2" presId="urn:microsoft.com/office/officeart/2005/8/layout/process1"/>
    <dgm:cxn modelId="{969D3DD6-CC2B-41C6-9084-E05F474F4068}" srcId="{C767C240-72D7-4D8D-B540-EE6A3D1C2175}" destId="{9069368F-58F0-481C-BA8C-6B20A884BC6A}" srcOrd="1" destOrd="0" parTransId="{095945DA-27FB-4970-AE11-9A96441AD58F}" sibTransId="{69F2E0F5-FE2B-4BC1-9336-921094D2E4C8}"/>
    <dgm:cxn modelId="{030C6CE0-CF6E-4625-BC98-883097C1FED4}" type="presOf" srcId="{36C46303-AD52-4017-9A5B-7D98AFE6C590}" destId="{0EA2D6BE-02D0-4767-A163-1A7E6191D37D}" srcOrd="0" destOrd="4" presId="urn:microsoft.com/office/officeart/2005/8/layout/process1"/>
    <dgm:cxn modelId="{2769F9EC-12B3-4833-B515-5B9689417E13}" type="presOf" srcId="{703DCDC8-7025-4E56-9266-3009E7CA7A19}" destId="{3B194027-4E5B-47CF-A9DF-740820CFFF6E}" srcOrd="0" destOrd="1" presId="urn:microsoft.com/office/officeart/2005/8/layout/process1"/>
    <dgm:cxn modelId="{C0BD76F1-056A-45B8-98D5-778ADD762F55}" type="presOf" srcId="{57B50F28-3F86-421E-B906-E13369508216}" destId="{0E114833-752B-4A92-890A-A7BB671B9702}" srcOrd="0" destOrd="0" presId="urn:microsoft.com/office/officeart/2005/8/layout/process1"/>
    <dgm:cxn modelId="{456DF3F5-D2F7-4356-A650-9EEAAF672D41}" type="presOf" srcId="{A0F4A4D5-425A-4978-BDA4-570BA0FA3C80}" destId="{3DBC6E24-AB16-464C-A0C7-52CC003556F2}" srcOrd="0" destOrd="2" presId="urn:microsoft.com/office/officeart/2005/8/layout/process1"/>
    <dgm:cxn modelId="{E51929FE-D2BC-42C3-85E1-FB4E2BA1FA70}" type="presOf" srcId="{9D254CF2-DA1A-457B-86D9-7129CBDD10A0}" destId="{3DBC6E24-AB16-464C-A0C7-52CC003556F2}" srcOrd="0" destOrd="4" presId="urn:microsoft.com/office/officeart/2005/8/layout/process1"/>
    <dgm:cxn modelId="{DA938D4E-181F-40C0-8790-E63166A1F2D1}" type="presParOf" srcId="{0E114833-752B-4A92-890A-A7BB671B9702}" destId="{3DBC6E24-AB16-464C-A0C7-52CC003556F2}" srcOrd="0" destOrd="0" presId="urn:microsoft.com/office/officeart/2005/8/layout/process1"/>
    <dgm:cxn modelId="{3D9B34D0-FE15-4690-B8EE-EAF6E19A94FF}" type="presParOf" srcId="{0E114833-752B-4A92-890A-A7BB671B9702}" destId="{0228C415-0783-4854-8A33-FBC1FBD61B62}" srcOrd="1" destOrd="0" presId="urn:microsoft.com/office/officeart/2005/8/layout/process1"/>
    <dgm:cxn modelId="{E44DCA38-45D7-42B1-B541-054EB1223FA1}" type="presParOf" srcId="{0228C415-0783-4854-8A33-FBC1FBD61B62}" destId="{775772C2-A33C-42C7-9696-5EF8D464AB7C}" srcOrd="0" destOrd="0" presId="urn:microsoft.com/office/officeart/2005/8/layout/process1"/>
    <dgm:cxn modelId="{6E8547E3-3275-4D5C-B534-556F4E12CE9E}" type="presParOf" srcId="{0E114833-752B-4A92-890A-A7BB671B9702}" destId="{0EA2D6BE-02D0-4767-A163-1A7E6191D37D}" srcOrd="2" destOrd="0" presId="urn:microsoft.com/office/officeart/2005/8/layout/process1"/>
    <dgm:cxn modelId="{3614AA68-B0CD-4C36-A110-FC703E8B2089}" type="presParOf" srcId="{0E114833-752B-4A92-890A-A7BB671B9702}" destId="{4F6DC552-D9F9-4F34-937F-BD1603F2442E}" srcOrd="3" destOrd="0" presId="urn:microsoft.com/office/officeart/2005/8/layout/process1"/>
    <dgm:cxn modelId="{57A1D0EE-ABF7-426F-92D0-8209AEF0EFF4}" type="presParOf" srcId="{4F6DC552-D9F9-4F34-937F-BD1603F2442E}" destId="{40BE8F9E-904A-41F6-9C61-A804A4AE56C0}" srcOrd="0" destOrd="0" presId="urn:microsoft.com/office/officeart/2005/8/layout/process1"/>
    <dgm:cxn modelId="{56CAB141-6F40-4113-AB39-473DC4F17568}" type="presParOf" srcId="{0E114833-752B-4A92-890A-A7BB671B9702}" destId="{3B194027-4E5B-47CF-A9DF-740820CFFF6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C6E24-AB16-464C-A0C7-52CC003556F2}">
      <dsp:nvSpPr>
        <dsp:cNvPr id="0" name=""/>
        <dsp:cNvSpPr/>
      </dsp:nvSpPr>
      <dsp:spPr>
        <a:xfrm>
          <a:off x="134473" y="421210"/>
          <a:ext cx="1728026" cy="286918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mn-lt"/>
            </a:rPr>
            <a:t>The Opening</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Welcome and introduce participants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Set the tone and pace</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and approve agenda</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Review minutes from previous meeting</a:t>
          </a:r>
        </a:p>
      </dsp:txBody>
      <dsp:txXfrm>
        <a:off x="185085" y="471822"/>
        <a:ext cx="1626802" cy="2767958"/>
      </dsp:txXfrm>
    </dsp:sp>
    <dsp:sp modelId="{0228C415-0783-4854-8A33-FBC1FBD61B62}">
      <dsp:nvSpPr>
        <dsp:cNvPr id="0" name=""/>
        <dsp:cNvSpPr/>
      </dsp:nvSpPr>
      <dsp:spPr>
        <a:xfrm rot="21557217">
          <a:off x="1962493" y="1711199"/>
          <a:ext cx="402067" cy="2603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1962496" y="1763757"/>
        <a:ext cx="323959" cy="156215"/>
      </dsp:txXfrm>
    </dsp:sp>
    <dsp:sp modelId="{0EA2D6BE-02D0-4767-A163-1A7E6191D37D}">
      <dsp:nvSpPr>
        <dsp:cNvPr id="0" name=""/>
        <dsp:cNvSpPr/>
      </dsp:nvSpPr>
      <dsp:spPr>
        <a:xfrm>
          <a:off x="2345779" y="362553"/>
          <a:ext cx="2078090" cy="29270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Discussions &amp;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Keep the group on task</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Assess the group’s interest level</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Discuss old &amp; new business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Make decisions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Provide feedback </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Enforce ground rules</a:t>
          </a:r>
        </a:p>
      </dsp:txBody>
      <dsp:txXfrm>
        <a:off x="2406644" y="423418"/>
        <a:ext cx="1956360" cy="2805366"/>
      </dsp:txXfrm>
    </dsp:sp>
    <dsp:sp modelId="{4F6DC552-D9F9-4F34-937F-BD1603F2442E}">
      <dsp:nvSpPr>
        <dsp:cNvPr id="0" name=""/>
        <dsp:cNvSpPr/>
      </dsp:nvSpPr>
      <dsp:spPr>
        <a:xfrm rot="38466">
          <a:off x="4508413" y="1710598"/>
          <a:ext cx="376122" cy="2603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endParaRPr>
        </a:p>
      </dsp:txBody>
      <dsp:txXfrm>
        <a:off x="4508415" y="1762233"/>
        <a:ext cx="298014" cy="156215"/>
      </dsp:txXfrm>
    </dsp:sp>
    <dsp:sp modelId="{3B194027-4E5B-47CF-A9DF-740820CFFF6E}">
      <dsp:nvSpPr>
        <dsp:cNvPr id="0" name=""/>
        <dsp:cNvSpPr/>
      </dsp:nvSpPr>
      <dsp:spPr>
        <a:xfrm>
          <a:off x="4953199" y="419097"/>
          <a:ext cx="1916390" cy="28705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mn-lt"/>
            </a:rPr>
            <a:t>The Conclusion</a:t>
          </a:r>
        </a:p>
        <a:p>
          <a:pPr marL="114300" lvl="1" indent="-114300" algn="l" defTabSz="533400">
            <a:lnSpc>
              <a:spcPct val="90000"/>
            </a:lnSpc>
            <a:spcBef>
              <a:spcPct val="0"/>
            </a:spcBef>
            <a:spcAft>
              <a:spcPct val="15000"/>
            </a:spcAft>
            <a:buChar char="•"/>
          </a:pPr>
          <a:r>
            <a:rPr lang="en-US" sz="1200" kern="1200" dirty="0">
              <a:solidFill>
                <a:schemeClr val="tx1"/>
              </a:solidFill>
              <a:latin typeface="+mn-lt"/>
            </a:rPr>
            <a:t>I</a:t>
          </a:r>
          <a:r>
            <a:rPr lang="en-US" sz="1400" kern="1200" dirty="0">
              <a:solidFill>
                <a:schemeClr val="tx1"/>
              </a:solidFill>
              <a:latin typeface="+mn-lt"/>
            </a:rPr>
            <a:t>dentify next steps &amp; future agenda items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Announcements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rPr>
            <a:t>Evaluate the meeting</a:t>
          </a:r>
        </a:p>
      </dsp:txBody>
      <dsp:txXfrm>
        <a:off x="5009328" y="475226"/>
        <a:ext cx="1804132" cy="27582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lifehack.org/804185/meeting-minutes" TargetMode="External"/><Relationship Id="rId3" Type="http://schemas.openxmlformats.org/officeDocument/2006/relationships/hyperlink" Target="https://www.youtube.com/watch?v=oPZJQ-Mhwq0" TargetMode="External"/><Relationship Id="rId7" Type="http://schemas.openxmlformats.org/officeDocument/2006/relationships/hyperlink" Target="http://www.mindtools.com/pages/article/newTMC_0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hbr.org/2016/06/8-ground-rules-for-great-meetings" TargetMode="External"/><Relationship Id="rId5" Type="http://schemas.openxmlformats.org/officeDocument/2006/relationships/hyperlink" Target="https://www.youtube.com/watch?v=Mm5YLxZrdgk" TargetMode="External"/><Relationship Id="rId4" Type="http://schemas.openxmlformats.org/officeDocument/2006/relationships/hyperlink" Target="https://www.youtube.com/watch?v=NPVTLroz2Ck" TargetMode="External"/><Relationship Id="rId9" Type="http://schemas.openxmlformats.org/officeDocument/2006/relationships/hyperlink" Target="https://blog.joangarry.com/board-report-template/"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americorps.gov/sites/default/files/document/Member%20Handbook-2021_10.28.21_1.pdf" TargetMode="External"/><Relationship Id="rId3" Type="http://schemas.openxmlformats.org/officeDocument/2006/relationships/hyperlink" Target="https://www.forbes.com/sites/francesbridges/2021/03/30/stanford-researchers-identify-four-major-causes-for-zoom-fatigue-and-their-solutions/?sh=3b98d07157d7" TargetMode="External"/><Relationship Id="rId7" Type="http://schemas.openxmlformats.org/officeDocument/2006/relationships/hyperlink" Target="http://www.mycommittee.com/BestPractice/Committees/Policiesandprocedures/tabid/248/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ml.org/pdf/resources/publications/ebooks/GLV_Hamdbook_by_chapter/CH%2013%20Importance%20of%20Written%20Policies%20and%20Procedures%20x.pdf" TargetMode="External"/><Relationship Id="rId5" Type="http://schemas.openxmlformats.org/officeDocument/2006/relationships/hyperlink" Target="https://form1023.org/how-to-draft-nonprofit-bylaws-with-examples" TargetMode="External"/><Relationship Id="rId4" Type="http://schemas.openxmlformats.org/officeDocument/2006/relationships/hyperlink" Target="https://www.doj.state.wi.us/sites/default/files/office-open-government/Resources/OML-GUIDE.pdf" TargetMode="External"/><Relationship Id="rId9" Type="http://schemas.openxmlformats.org/officeDocument/2006/relationships/hyperlink" Target="http://www.mindtools.com/pages/article/newTMC_00.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#56: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dirty="0">
                <a:cs typeface="Calibri" panose="020F0502020204030204" pitchFamily="34" charset="0"/>
              </a:rPr>
              <a:t>How to Facilitate Your First Meeting </a:t>
            </a:r>
            <a:r>
              <a:rPr lang="en-US" sz="1200" dirty="0">
                <a:cs typeface="Calibri" panose="020F0502020204030204" pitchFamily="34" charset="0"/>
              </a:rPr>
              <a:t>(Video 6:07)</a:t>
            </a:r>
            <a:r>
              <a:rPr lang="en-US" sz="1200" dirty="0">
                <a:cs typeface="Calibri" panose="020F0502020204030204" pitchFamily="34" charset="0"/>
                <a:hlinkClick r:id="rId3"/>
              </a:rPr>
              <a:t> https://www.youtube.com/watch?v=oPZJQ-Mhwq0</a:t>
            </a:r>
            <a:endParaRPr lang="en-US" sz="1200" dirty="0">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Run a Virtual Meeting </a:t>
            </a:r>
            <a:r>
              <a:rPr lang="en-US" sz="1200" dirty="0">
                <a:solidFill>
                  <a:srgbClr val="212529"/>
                </a:solidFill>
                <a:cs typeface="Calibri" panose="020F0502020204030204" pitchFamily="34" charset="0"/>
              </a:rPr>
              <a:t>(Video 5:07) </a:t>
            </a:r>
            <a:r>
              <a:rPr lang="en-US" sz="1200" dirty="0">
                <a:solidFill>
                  <a:srgbClr val="212529"/>
                </a:solidFill>
                <a:cs typeface="Calibri" panose="020F0502020204030204" pitchFamily="34" charset="0"/>
                <a:hlinkClick r:id="rId4"/>
              </a:rPr>
              <a:t>https://www.youtube.com/watch?v=NPVTLroz2Ck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Ground Rules for Effective Meetings </a:t>
            </a:r>
            <a:r>
              <a:rPr lang="en-US" sz="1200" dirty="0">
                <a:solidFill>
                  <a:srgbClr val="212529"/>
                </a:solidFill>
                <a:cs typeface="Calibri" panose="020F0502020204030204" pitchFamily="34" charset="0"/>
              </a:rPr>
              <a:t>(Video 6:51) </a:t>
            </a:r>
            <a:r>
              <a:rPr lang="en-US" sz="1200" dirty="0">
                <a:solidFill>
                  <a:srgbClr val="212529"/>
                </a:solidFill>
                <a:cs typeface="Calibri" panose="020F0502020204030204" pitchFamily="34" charset="0"/>
                <a:hlinkClick r:id="rId5"/>
              </a:rPr>
              <a:t>https://www.youtube.com/watch?v=Mm5YLxZrdgk</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8 Ground Rules for Great Meetings </a:t>
            </a:r>
            <a:r>
              <a:rPr lang="en-US" sz="1200" dirty="0">
                <a:solidFill>
                  <a:srgbClr val="212529"/>
                </a:solidFill>
                <a:cs typeface="Calibri" panose="020F0502020204030204" pitchFamily="34" charset="0"/>
                <a:hlinkClick r:id="rId6"/>
              </a:rPr>
              <a:t>https://hbr.org/2016/06/8-ground-rules-for-great-meetings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t>Mind Tools on problem solving, decision making, and practical creativity </a:t>
            </a:r>
            <a:r>
              <a:rPr lang="en-US" sz="1200" u="sng" dirty="0">
                <a:hlinkClick r:id="rId7"/>
              </a:rPr>
              <a:t>http://www.mindtools.com/pages/article/newTMC_00.htm</a:t>
            </a:r>
            <a:endParaRPr lang="en-US" sz="1200" dirty="0"/>
          </a:p>
          <a:p>
            <a:pPr marL="393192" indent="-347472">
              <a:lnSpc>
                <a:spcPct val="120000"/>
              </a:lnSpc>
              <a:spcBef>
                <a:spcPts val="0"/>
              </a:spcBef>
            </a:pPr>
            <a:r>
              <a:rPr lang="en-US" sz="1200" b="1" dirty="0">
                <a:cs typeface="Calibri" panose="020F0502020204030204" pitchFamily="34" charset="0"/>
              </a:rPr>
              <a:t>How To Write Minutes of Meeting Effectively </a:t>
            </a:r>
            <a:r>
              <a:rPr lang="en-US" sz="1200" dirty="0">
                <a:solidFill>
                  <a:srgbClr val="212529"/>
                </a:solidFill>
                <a:cs typeface="Calibri" panose="020F0502020204030204" pitchFamily="34" charset="0"/>
                <a:hlinkClick r:id="rId8"/>
              </a:rPr>
              <a:t>https://www.lifehack.org/804185/meeting-minutes</a:t>
            </a:r>
            <a:endParaRPr lang="en-US" sz="1200" dirty="0">
              <a:solidFill>
                <a:srgbClr val="212529"/>
              </a:solidFill>
              <a:cs typeface="Calibri" panose="020F0502020204030204" pitchFamily="34" charset="0"/>
            </a:endParaRPr>
          </a:p>
          <a:p>
            <a:pPr marL="393192" indent="-347472">
              <a:lnSpc>
                <a:spcPct val="120000"/>
              </a:lnSpc>
              <a:spcBef>
                <a:spcPts val="0"/>
              </a:spcBef>
            </a:pPr>
            <a:r>
              <a:rPr lang="en-US" sz="1200" b="1" dirty="0">
                <a:cs typeface="Calibri" panose="020F0502020204030204" pitchFamily="34" charset="0"/>
              </a:rPr>
              <a:t>How to Write a Good Board Report </a:t>
            </a:r>
            <a:r>
              <a:rPr lang="en-US" sz="1200" dirty="0">
                <a:cs typeface="Calibri" panose="020F0502020204030204" pitchFamily="34" charset="0"/>
                <a:hlinkClick r:id="rId9"/>
              </a:rPr>
              <a:t>https://blog.joangarry.com/board-report-template/</a:t>
            </a:r>
            <a:endParaRPr lang="en-US" sz="1200" dirty="0">
              <a:cs typeface="Calibri" panose="020F0502020204030204" pitchFamily="34" charset="0"/>
            </a:endParaRP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65</a:t>
            </a:fld>
            <a:endParaRPr lang="en-US"/>
          </a:p>
        </p:txBody>
      </p:sp>
    </p:spTree>
    <p:extLst>
      <p:ext uri="{BB962C8B-B14F-4D97-AF65-F5344CB8AC3E}">
        <p14:creationId xmlns:p14="http://schemas.microsoft.com/office/powerpoint/2010/main" val="7576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#65:  </a:t>
            </a:r>
            <a:r>
              <a:rPr lang="en-US" dirty="0"/>
              <a:t>Section 4</a:t>
            </a:r>
            <a:r>
              <a:rPr lang="en-US" baseline="0" dirty="0"/>
              <a:t> Resources</a:t>
            </a:r>
            <a:endParaRPr lang="en-US" dirty="0"/>
          </a:p>
          <a:p>
            <a:endParaRPr lang="en-US" dirty="0"/>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7472">
              <a:lnSpc>
                <a:spcPct val="120000"/>
              </a:lnSpc>
              <a:spcBef>
                <a:spcPts val="0"/>
              </a:spcBef>
            </a:pPr>
            <a:r>
              <a:rPr lang="en-US" sz="1200" b="1" kern="1800" dirty="0">
                <a:latin typeface="Calibri" panose="020F0502020204030204" pitchFamily="34" charset="0"/>
                <a:ea typeface="Times New Roman" panose="02020603050405020304" pitchFamily="18" charset="0"/>
                <a:cs typeface="Calibri" panose="020F0502020204030204" pitchFamily="34" charset="0"/>
              </a:rPr>
              <a:t>Four Major Causes for Zoom Fatigue &amp; Their Solutions </a:t>
            </a:r>
            <a:r>
              <a:rPr lang="en-US" sz="1200" u="sng" spc="-15" dirty="0">
                <a:solidFill>
                  <a:srgbClr val="737373"/>
                </a:solidFill>
                <a:latin typeface="Calibri" panose="020F0502020204030204" pitchFamily="34" charset="0"/>
                <a:ea typeface="Times New Roman" panose="02020603050405020304" pitchFamily="18" charset="0"/>
                <a:cs typeface="Calibri" panose="020F0502020204030204" pitchFamily="34" charset="0"/>
                <a:hlinkClick r:id="rId3"/>
              </a:rPr>
              <a:t>https://www.forbes.com/sites/francesbridges/2021/03/30/stanford-researchers-identify-four-major-causes-for-zoom-fatigue-and-their-solutions/?sh=3b98d07157d7</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Wisconsin’s Open Meetings Law </a:t>
            </a:r>
            <a:r>
              <a:rPr lang="en-US" sz="1200" dirty="0">
                <a:latin typeface="Calibri" panose="020F0502020204030204" pitchFamily="34" charset="0"/>
                <a:cs typeface="Calibri" panose="020F0502020204030204" pitchFamily="34" charset="0"/>
                <a:hlinkClick r:id="rId4"/>
              </a:rPr>
              <a:t>https://www.doj.state.wi.us/sites/default/files/office-open-government/Resources/OML-GUIDE.pdf</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Nonprofit Bylaws </a:t>
            </a:r>
            <a:r>
              <a:rPr lang="en-US" sz="1200" dirty="0">
                <a:latin typeface="Calibri" panose="020F0502020204030204" pitchFamily="34" charset="0"/>
                <a:cs typeface="Calibri" panose="020F0502020204030204" pitchFamily="34" charset="0"/>
              </a:rPr>
              <a:t>(Templates) </a:t>
            </a:r>
            <a:r>
              <a:rPr lang="en-US" sz="1200" dirty="0">
                <a:latin typeface="Calibri" panose="020F0502020204030204" pitchFamily="34" charset="0"/>
                <a:cs typeface="Calibri" panose="020F0502020204030204" pitchFamily="34" charset="0"/>
                <a:hlinkClick r:id="rId5"/>
              </a:rPr>
              <a:t>https://form1023.org/how-to-draft-nonprofit-bylaws-with-examples</a:t>
            </a:r>
            <a:endParaRPr lang="en-US" sz="1200"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Why You Should Put Policies &amp; Procedures in Writing </a:t>
            </a:r>
            <a:r>
              <a:rPr lang="en-US" sz="1200" u="sng" dirty="0">
                <a:latin typeface="Calibri" panose="020F0502020204030204" pitchFamily="34" charset="0"/>
                <a:cs typeface="Calibri" panose="020F0502020204030204" pitchFamily="34" charset="0"/>
                <a:hlinkClick r:id="rId6"/>
              </a:rPr>
              <a:t>https://www.mml.org/pdf/resources/publications/ebooks/GLV_Hamdbook_by_chapter/CH%2013%20Importance%20of%20Written%20Policies%20and%20Procedures%20x.pdf</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Policies and Procedures </a:t>
            </a:r>
            <a:r>
              <a:rPr lang="en-US" sz="1200" u="sng" dirty="0">
                <a:latin typeface="Calibri" panose="020F0502020204030204" pitchFamily="34" charset="0"/>
                <a:cs typeface="Calibri" panose="020F0502020204030204" pitchFamily="34" charset="0"/>
                <a:hlinkClick r:id="rId7"/>
              </a:rPr>
              <a:t>http://www.mycommittee.com/BestPractice/Committees/Policiesandprocedures/tabid/248/Default.aspx</a:t>
            </a:r>
            <a:endParaRPr lang="en-US" sz="1200" u="sng" dirty="0">
              <a:latin typeface="Calibri" panose="020F0502020204030204" pitchFamily="34" charset="0"/>
              <a:cs typeface="Calibri" panose="020F0502020204030204" pitchFamily="34" charset="0"/>
            </a:endParaRPr>
          </a:p>
          <a:p>
            <a:pPr marL="393192" indent="-347472">
              <a:lnSpc>
                <a:spcPct val="120000"/>
              </a:lnSpc>
              <a:spcBef>
                <a:spcPts val="0"/>
              </a:spcBef>
            </a:pPr>
            <a:r>
              <a:rPr lang="en-US" sz="1200" b="1" dirty="0">
                <a:highlight>
                  <a:srgbClr val="FFFF00"/>
                </a:highlight>
                <a:latin typeface="Calibri" panose="020F0502020204030204" pitchFamily="34" charset="0"/>
                <a:cs typeface="Calibri" panose="020F0502020204030204" pitchFamily="34" charset="0"/>
              </a:rPr>
              <a:t>Policies &amp; Procedures Handbook (</a:t>
            </a:r>
            <a:r>
              <a:rPr lang="en-US" sz="1200" b="1" dirty="0" err="1">
                <a:highlight>
                  <a:srgbClr val="FFFF00"/>
                </a:highlight>
                <a:latin typeface="Calibri" panose="020F0502020204030204" pitchFamily="34" charset="0"/>
                <a:cs typeface="Calibri" panose="020F0502020204030204" pitchFamily="34" charset="0"/>
              </a:rPr>
              <a:t>Americorps</a:t>
            </a:r>
            <a:r>
              <a:rPr lang="en-US" sz="1200" b="1" dirty="0">
                <a:highlight>
                  <a:srgbClr val="FFFF00"/>
                </a:highlight>
                <a:latin typeface="Calibri" panose="020F0502020204030204" pitchFamily="34" charset="0"/>
                <a:cs typeface="Calibri" panose="020F0502020204030204" pitchFamily="34" charset="0"/>
              </a:rPr>
              <a:t> Sample) </a:t>
            </a:r>
            <a:r>
              <a:rPr lang="en-US" sz="1200" dirty="0">
                <a:highlight>
                  <a:srgbClr val="FFFF00"/>
                </a:highlight>
                <a:latin typeface="Calibri" panose="020F0502020204030204" pitchFamily="34" charset="0"/>
                <a:cs typeface="Calibri" panose="020F0502020204030204" pitchFamily="34" charset="0"/>
                <a:hlinkClick r:id="rId8"/>
              </a:rPr>
              <a:t>https://www.americorps.gov/sites/default/files/document/Member%20Handbook-2021_10.28.21_1.pdf</a:t>
            </a:r>
            <a:r>
              <a:rPr lang="en-US" sz="1200" dirty="0">
                <a:highlight>
                  <a:srgbClr val="FFFF00"/>
                </a:highlight>
                <a:latin typeface="Calibri" panose="020F0502020204030204" pitchFamily="34" charset="0"/>
                <a:cs typeface="Calibri" panose="020F0502020204030204" pitchFamily="34" charset="0"/>
              </a:rPr>
              <a:t> </a:t>
            </a:r>
          </a:p>
          <a:p>
            <a:pPr marL="393192" indent="-347472">
              <a:lnSpc>
                <a:spcPct val="120000"/>
              </a:lnSpc>
              <a:spcBef>
                <a:spcPts val="0"/>
              </a:spcBef>
            </a:pPr>
            <a:r>
              <a:rPr lang="en-US" sz="1200" b="1" dirty="0">
                <a:latin typeface="Calibri" panose="020F0502020204030204" pitchFamily="34" charset="0"/>
                <a:cs typeface="Calibri" panose="020F0502020204030204" pitchFamily="34" charset="0"/>
              </a:rPr>
              <a:t>Mind Tools </a:t>
            </a:r>
            <a:r>
              <a:rPr lang="en-US" sz="1200" dirty="0">
                <a:latin typeface="Calibri" panose="020F0502020204030204" pitchFamily="34" charset="0"/>
                <a:cs typeface="Calibri" panose="020F0502020204030204" pitchFamily="34" charset="0"/>
                <a:hlinkClick r:id="rId9"/>
              </a:rPr>
              <a:t>h</a:t>
            </a:r>
            <a:r>
              <a:rPr lang="en-US" sz="1200" u="sng" dirty="0">
                <a:latin typeface="Calibri" panose="020F0502020204030204" pitchFamily="34" charset="0"/>
                <a:cs typeface="Calibri" panose="020F0502020204030204" pitchFamily="34" charset="0"/>
                <a:hlinkClick r:id="rId9"/>
              </a:rPr>
              <a:t>ttp://www.mindtools.com/pages/article/newTMC_00.htm</a:t>
            </a:r>
            <a:endParaRPr lang="en-US" sz="1200" u="sng" dirty="0">
              <a:latin typeface="Calibri" panose="020F0502020204030204" pitchFamily="34" charset="0"/>
              <a:cs typeface="Calibri" panose="020F0502020204030204" pitchFamily="34" charset="0"/>
            </a:endParaRPr>
          </a:p>
          <a:p>
            <a:endParaRPr lang="en-US" b="1"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66</a:t>
            </a:fld>
            <a:endParaRPr lang="en-US"/>
          </a:p>
        </p:txBody>
      </p:sp>
    </p:spTree>
    <p:extLst>
      <p:ext uri="{BB962C8B-B14F-4D97-AF65-F5344CB8AC3E}">
        <p14:creationId xmlns:p14="http://schemas.microsoft.com/office/powerpoint/2010/main" val="124270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#57:  </a:t>
            </a:r>
            <a:r>
              <a:rPr lang="en-US" dirty="0"/>
              <a:t>Section 4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cs typeface="Arial" charset="0"/>
              </a:rPr>
              <a:t>In this section about the tools groups use, we really get into the nuts and bolts of how groups operate.  </a:t>
            </a:r>
          </a:p>
          <a:p>
            <a:pPr marL="167438" indent="-167438" defTabSz="893003">
              <a:buFont typeface="Arial" panose="020B0604020202020204" pitchFamily="34" charset="0"/>
              <a:buChar char="•"/>
              <a:defRPr/>
            </a:pPr>
            <a:r>
              <a:rPr lang="en-US" dirty="0">
                <a:solidFill>
                  <a:srgbClr val="000000"/>
                </a:solidFill>
                <a:cs typeface="Arial" charset="0"/>
              </a:rPr>
              <a:t>Here is a list of tools groups use.  </a:t>
            </a:r>
          </a:p>
          <a:p>
            <a:pPr marL="167438" indent="-167438" defTabSz="893003">
              <a:buFont typeface="Arial" panose="020B0604020202020204" pitchFamily="34" charset="0"/>
              <a:buChar char="•"/>
              <a:defRPr/>
            </a:pPr>
            <a:r>
              <a:rPr lang="en-US" dirty="0">
                <a:solidFill>
                  <a:srgbClr val="000000"/>
                </a:solidFill>
                <a:cs typeface="Arial" charset="0"/>
              </a:rPr>
              <a:t>In the following slides, we will discuss these tools in further detail. </a:t>
            </a:r>
            <a:r>
              <a:rPr lang="en-US" dirty="0"/>
              <a:t> </a:t>
            </a:r>
          </a:p>
          <a:p>
            <a:endParaRPr lang="en-US" dirty="0"/>
          </a:p>
          <a:p>
            <a:r>
              <a:rPr lang="en-US" b="1" dirty="0"/>
              <a:t>Activities  </a:t>
            </a:r>
            <a:endParaRPr lang="en-US" dirty="0"/>
          </a:p>
          <a:p>
            <a:pPr defTabSz="946466" fontAlgn="base">
              <a:lnSpc>
                <a:spcPct val="80000"/>
              </a:lnSpc>
              <a:spcAft>
                <a:spcPct val="0"/>
              </a:spcAft>
              <a:defRPr/>
            </a:pPr>
            <a:endParaRPr lang="en-US" b="1"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57</a:t>
            </a:fld>
            <a:endParaRPr lang="en-US"/>
          </a:p>
        </p:txBody>
      </p:sp>
    </p:spTree>
    <p:extLst>
      <p:ext uri="{BB962C8B-B14F-4D97-AF65-F5344CB8AC3E}">
        <p14:creationId xmlns:p14="http://schemas.microsoft.com/office/powerpoint/2010/main" val="234014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557213"/>
            <a:ext cx="2622550" cy="1966912"/>
          </a:xfrm>
        </p:spPr>
      </p:sp>
      <p:sp>
        <p:nvSpPr>
          <p:cNvPr id="3" name="Notes Placeholder 2"/>
          <p:cNvSpPr>
            <a:spLocks noGrp="1"/>
          </p:cNvSpPr>
          <p:nvPr>
            <p:ph type="body" idx="1"/>
          </p:nvPr>
        </p:nvSpPr>
        <p:spPr>
          <a:xfrm>
            <a:off x="425510" y="2608901"/>
            <a:ext cx="6226054" cy="5862015"/>
          </a:xfrm>
        </p:spPr>
        <p:txBody>
          <a:bodyPr/>
          <a:lstStyle/>
          <a:p>
            <a:r>
              <a:rPr lang="en-US" b="1" dirty="0"/>
              <a:t>Slide #58:  </a:t>
            </a:r>
            <a:r>
              <a:rPr lang="en-US" dirty="0"/>
              <a:t>Tools</a:t>
            </a:r>
            <a:r>
              <a:rPr lang="en-US" baseline="0" dirty="0"/>
              <a:t> Groups Use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p>
          <a:p>
            <a:pPr marL="223251" indent="-223251">
              <a:buFont typeface="+mj-lt"/>
              <a:buAutoNum type="arabicPeriod"/>
            </a:pPr>
            <a:r>
              <a:rPr lang="en-US" baseline="0" dirty="0"/>
              <a:t>Ask suggested activity question.</a:t>
            </a:r>
            <a:endParaRPr lang="en-US" dirty="0"/>
          </a:p>
          <a:p>
            <a:pPr defTabSz="946466" fontAlgn="base">
              <a:lnSpc>
                <a:spcPct val="80000"/>
              </a:lnSpc>
              <a:spcAft>
                <a:spcPct val="0"/>
              </a:spcAft>
              <a:defRPr/>
            </a:pPr>
            <a:endParaRPr lang="en-US" b="1" dirty="0">
              <a:solidFill>
                <a:srgbClr val="000000"/>
              </a:solidFill>
              <a:cs typeface="Arial" charset="0"/>
            </a:endParaRPr>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 meeting facilitator/leader/chairperson keeps discussion going and makes sure everyone is able to share.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To facilitate a meeting, there are some common strategies good facilitators have. (Information</a:t>
            </a:r>
            <a:r>
              <a:rPr lang="en-US" baseline="0" dirty="0">
                <a:solidFill>
                  <a:srgbClr val="000000"/>
                </a:solidFill>
                <a:cs typeface="Arial" charset="0"/>
              </a:rPr>
              <a:t> also found in Section 8).</a:t>
            </a:r>
            <a:r>
              <a:rPr lang="en-US" dirty="0">
                <a:solidFill>
                  <a:srgbClr val="000000"/>
                </a:solidFill>
                <a:cs typeface="Arial" charset="0"/>
              </a:rPr>
              <a:t> </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make everyone feel comfortable and valued.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encourage participation by all members.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prevent or manage conflict.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actively listen and observe the others in the</a:t>
            </a:r>
            <a:r>
              <a:rPr lang="en-US" baseline="0" dirty="0">
                <a:solidFill>
                  <a:srgbClr val="000000"/>
                </a:solidFill>
                <a:cs typeface="Arial" charset="0"/>
              </a:rPr>
              <a:t> group</a:t>
            </a:r>
            <a:r>
              <a:rPr lang="en-US" dirty="0">
                <a:solidFill>
                  <a:srgbClr val="000000"/>
                </a:solidFill>
                <a:cs typeface="Arial" charset="0"/>
              </a:rPr>
              <a: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They ensure quality decisions are being made.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Finally, they make sure the meetings stay on track and the group is getting done what needs to be</a:t>
            </a:r>
            <a:r>
              <a:rPr lang="en-US" baseline="0" dirty="0">
                <a:solidFill>
                  <a:srgbClr val="000000"/>
                </a:solidFill>
                <a:cs typeface="Arial" charset="0"/>
              </a:rPr>
              <a:t> done</a:t>
            </a:r>
            <a:r>
              <a:rPr lang="en-US" dirty="0">
                <a:solidFill>
                  <a:srgbClr val="000000"/>
                </a:solidFill>
                <a:cs typeface="Arial" charset="0"/>
              </a:rPr>
              <a:t>.  </a:t>
            </a:r>
          </a:p>
          <a:p>
            <a:pPr marL="177462" indent="-177462" defTabSz="946466" fontAlgn="base">
              <a:lnSpc>
                <a:spcPct val="80000"/>
              </a:lnSpc>
              <a:spcAft>
                <a:spcPct val="0"/>
              </a:spcAft>
              <a:buFontTx/>
              <a:buChar char="-"/>
              <a:defRPr/>
            </a:pP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Ground rules create an atmosphere where thoughts and</a:t>
            </a:r>
            <a:r>
              <a:rPr lang="en-US" baseline="0" dirty="0">
                <a:solidFill>
                  <a:srgbClr val="000000"/>
                </a:solidFill>
                <a:cs typeface="Arial" charset="0"/>
              </a:rPr>
              <a:t> perspective</a:t>
            </a:r>
            <a:r>
              <a:rPr lang="en-US" dirty="0">
                <a:solidFill>
                  <a:srgbClr val="000000"/>
                </a:solidFill>
                <a:cs typeface="Arial" charset="0"/>
              </a:rPr>
              <a:t>s can be openly shared.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Other</a:t>
            </a:r>
            <a:r>
              <a:rPr lang="en-US" baseline="0" dirty="0">
                <a:solidFill>
                  <a:srgbClr val="000000"/>
                </a:solidFill>
                <a:cs typeface="Arial" charset="0"/>
              </a:rPr>
              <a:t> terms for “ground rules” could include “working norms”, “group guidelines”, “group norms”, etc.</a:t>
            </a:r>
            <a:endParaRPr lang="en-US" dirty="0">
              <a:solidFill>
                <a:srgbClr val="000000"/>
              </a:solidFill>
              <a:cs typeface="Arial" charset="0"/>
            </a:endParaRP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It is helpful if the groups agrees on the rules and reviews them and possibly posting them at the beginning of each meeting.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Members may need reminders about the ground rules throughout the meetings too.  </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Some examples of ground rules are: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speak openly and honestly</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ask questions (sometimes families</a:t>
            </a:r>
            <a:r>
              <a:rPr lang="en-US" baseline="0" dirty="0">
                <a:solidFill>
                  <a:srgbClr val="000000"/>
                </a:solidFill>
                <a:cs typeface="Arial" charset="0"/>
              </a:rPr>
              <a:t> and others new to the group need that permission)</a:t>
            </a:r>
            <a:endParaRPr lang="en-US" dirty="0">
              <a:solidFill>
                <a:srgbClr val="000000"/>
              </a:solidFill>
              <a:cs typeface="Arial" charset="0"/>
            </a:endParaRP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be additive, not repetitive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listen carefully and respectfully to each person (no sidebars)</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keep comments brief and stay focused on task</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turn cellphones to silent</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start and end on time</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explore differences respectfully and look for common ground</a:t>
            </a:r>
          </a:p>
          <a:p>
            <a:pPr marL="613940" lvl="1" indent="-167438" defTabSz="946466" fontAlgn="base">
              <a:lnSpc>
                <a:spcPct val="80000"/>
              </a:lnSpc>
              <a:spcAft>
                <a:spcPct val="0"/>
              </a:spcAft>
              <a:buFont typeface="Arial" panose="020B0604020202020204" pitchFamily="34" charset="0"/>
              <a:buChar char="•"/>
              <a:defRPr/>
            </a:pPr>
            <a:r>
              <a:rPr lang="en-US" dirty="0">
                <a:solidFill>
                  <a:srgbClr val="000000"/>
                </a:solidFill>
                <a:cs typeface="Arial" charset="0"/>
              </a:rPr>
              <a:t>all shared information is confidential</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Times New Roman"/>
              </a:rPr>
              <a:t>Sometimes meetings are very formal and follow rules and procedures.  Other meetings are very informal and may feel more like a conversation.  It is important for groups to agree on how meetings will run.</a:t>
            </a:r>
            <a:endParaRPr lang="en-US" dirty="0"/>
          </a:p>
          <a:p>
            <a:endParaRPr lang="en-US" b="1" dirty="0"/>
          </a:p>
          <a:p>
            <a:r>
              <a:rPr lang="en-US" b="1" dirty="0"/>
              <a:t>Activities  </a:t>
            </a:r>
            <a:endParaRPr lang="en-US" dirty="0"/>
          </a:p>
          <a:p>
            <a:r>
              <a:rPr lang="en-US" dirty="0"/>
              <a:t>Question: What ground rules are important to you?</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58</a:t>
            </a:fld>
            <a:endParaRPr lang="en-US"/>
          </a:p>
        </p:txBody>
      </p:sp>
    </p:spTree>
    <p:extLst>
      <p:ext uri="{BB962C8B-B14F-4D97-AF65-F5344CB8AC3E}">
        <p14:creationId xmlns:p14="http://schemas.microsoft.com/office/powerpoint/2010/main" val="191373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557213"/>
            <a:ext cx="2625725" cy="1968500"/>
          </a:xfrm>
        </p:spPr>
      </p:sp>
      <p:sp>
        <p:nvSpPr>
          <p:cNvPr id="3" name="Notes Placeholder 2"/>
          <p:cNvSpPr>
            <a:spLocks noGrp="1"/>
          </p:cNvSpPr>
          <p:nvPr>
            <p:ph type="body" idx="1"/>
          </p:nvPr>
        </p:nvSpPr>
        <p:spPr>
          <a:xfrm>
            <a:off x="425510" y="2608901"/>
            <a:ext cx="6226054" cy="5935290"/>
          </a:xfrm>
        </p:spPr>
        <p:txBody>
          <a:bodyPr/>
          <a:lstStyle/>
          <a:p>
            <a:r>
              <a:rPr lang="en-US" b="1" dirty="0"/>
              <a:t>Slide #59:  </a:t>
            </a:r>
            <a:r>
              <a:rPr lang="en-US" b="0" dirty="0"/>
              <a:t>Agenda</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E</a:t>
            </a:r>
            <a:r>
              <a:rPr lang="en-US" dirty="0">
                <a:solidFill>
                  <a:srgbClr val="000000"/>
                </a:solidFill>
                <a:cs typeface="Arial" charset="0"/>
              </a:rPr>
              <a:t>xamples of a formal and informal</a:t>
            </a:r>
            <a:r>
              <a:rPr lang="en-US" baseline="0" dirty="0">
                <a:solidFill>
                  <a:srgbClr val="000000"/>
                </a:solidFill>
                <a:cs typeface="Arial" charset="0"/>
              </a:rPr>
              <a:t> agenda are found in the Guidebook on pages 27 and 28</a:t>
            </a:r>
            <a:r>
              <a:rPr lang="en-US" dirty="0">
                <a:solidFill>
                  <a:srgbClr val="000000"/>
                </a:solidFill>
                <a:cs typeface="Arial" charset="0"/>
              </a:rPr>
              <a:t>.</a:t>
            </a:r>
            <a:endParaRPr lang="en-US" dirty="0"/>
          </a:p>
          <a:p>
            <a:pPr defTabSz="920154" fontAlgn="base">
              <a:spcAft>
                <a:spcPct val="0"/>
              </a:spcAft>
              <a:defRPr/>
            </a:pPr>
            <a:endParaRPr lang="en-US" b="1" dirty="0">
              <a:solidFill>
                <a:srgbClr val="000000"/>
              </a:solidFill>
              <a:cs typeface="Arial" charset="0"/>
            </a:endParaRPr>
          </a:p>
          <a:p>
            <a:pPr defTabSz="946466" fontAlgn="base">
              <a:spcAft>
                <a:spcPct val="0"/>
              </a:spcAft>
              <a:defRPr/>
            </a:pPr>
            <a:r>
              <a:rPr lang="en-US" b="1" dirty="0">
                <a:solidFill>
                  <a:srgbClr val="000000"/>
                </a:solidFill>
                <a:cs typeface="Arial" charset="0"/>
              </a:rPr>
              <a:t>Presenter Notes:</a:t>
            </a:r>
          </a:p>
          <a:p>
            <a:pPr marL="167438" indent="-167438">
              <a:buFont typeface="Arial" panose="020B0604020202020204" pitchFamily="34" charset="0"/>
              <a:buChar char="•"/>
            </a:pPr>
            <a:r>
              <a:rPr lang="en-US" dirty="0">
                <a:solidFill>
                  <a:srgbClr val="000000"/>
                </a:solidFill>
                <a:ea typeface="Times New Roman"/>
                <a:cs typeface="Times New Roman"/>
              </a:rPr>
              <a:t>An agenda is a roadmap for the meeting. </a:t>
            </a:r>
          </a:p>
          <a:p>
            <a:pPr marL="167438" indent="-167438">
              <a:buFont typeface="Arial" panose="020B0604020202020204" pitchFamily="34" charset="0"/>
              <a:buChar char="•"/>
            </a:pPr>
            <a:r>
              <a:rPr lang="en-US" dirty="0">
                <a:solidFill>
                  <a:srgbClr val="000000"/>
                </a:solidFill>
                <a:ea typeface="Times New Roman"/>
                <a:cs typeface="Times New Roman"/>
              </a:rPr>
              <a:t>Agendas can be formal or informal and should only included items to be discussed at the meeting.  </a:t>
            </a:r>
          </a:p>
          <a:p>
            <a:pPr marL="167438" indent="-167438">
              <a:buFont typeface="Arial" panose="020B0604020202020204" pitchFamily="34" charset="0"/>
              <a:buChar char="•"/>
            </a:pPr>
            <a:r>
              <a:rPr lang="en-US" dirty="0">
                <a:solidFill>
                  <a:srgbClr val="000000"/>
                </a:solidFill>
                <a:ea typeface="Times New Roman"/>
                <a:cs typeface="Times New Roman"/>
              </a:rPr>
              <a:t>Agendas</a:t>
            </a:r>
            <a:r>
              <a:rPr lang="en-US" baseline="0" dirty="0">
                <a:solidFill>
                  <a:srgbClr val="000000"/>
                </a:solidFill>
                <a:ea typeface="Times New Roman"/>
                <a:cs typeface="Times New Roman"/>
              </a:rPr>
              <a:t> are created by the group’s leader or the executive (or steering) committee.</a:t>
            </a:r>
            <a:endParaRPr lang="en-US" dirty="0">
              <a:solidFill>
                <a:srgbClr val="000000"/>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Many groups ask their members if they would like to add anything to the agenda before the meeting.  This is a good way to put your topics or issues in front of the group.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Agendas are </a:t>
            </a:r>
            <a:r>
              <a:rPr lang="en-US" u="sng" dirty="0">
                <a:solidFill>
                  <a:srgbClr val="000000"/>
                </a:solidFill>
                <a:ea typeface="Times New Roman"/>
                <a:cs typeface="Times New Roman"/>
              </a:rPr>
              <a:t>most</a:t>
            </a:r>
            <a:r>
              <a:rPr lang="en-US" dirty="0">
                <a:solidFill>
                  <a:srgbClr val="000000"/>
                </a:solidFill>
                <a:ea typeface="Times New Roman"/>
                <a:cs typeface="Times New Roman"/>
              </a:rPr>
              <a:t> useful if prepared in advance, preferably at</a:t>
            </a:r>
            <a:r>
              <a:rPr lang="en-US" baseline="0" dirty="0">
                <a:solidFill>
                  <a:srgbClr val="000000"/>
                </a:solidFill>
                <a:ea typeface="Times New Roman"/>
                <a:cs typeface="Times New Roman"/>
              </a:rPr>
              <a:t> least a</a:t>
            </a:r>
            <a:r>
              <a:rPr lang="en-US" dirty="0">
                <a:solidFill>
                  <a:srgbClr val="000000"/>
                </a:solidFill>
                <a:ea typeface="Times New Roman"/>
                <a:cs typeface="Times New Roman"/>
              </a:rPr>
              <a:t> few days before the meeting occurs.</a:t>
            </a:r>
          </a:p>
          <a:p>
            <a:pPr marL="167438" indent="-167438">
              <a:buFont typeface="Arial" panose="020B0604020202020204" pitchFamily="34" charset="0"/>
              <a:buChar char="•"/>
            </a:pPr>
            <a:r>
              <a:rPr lang="en-US" dirty="0">
                <a:solidFill>
                  <a:srgbClr val="000000"/>
                </a:solidFill>
                <a:ea typeface="Times New Roman"/>
                <a:cs typeface="Times New Roman"/>
              </a:rPr>
              <a:t>They are also most useful if they are followed during the meeting!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The meeting facilitator follows the agenda and does the following activities:</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During the opening, the facilitator will welcome participants and allow for introductions.  They are responsible for setting the tone and pace of the meeting. </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middle part of the agenda is where discussion and decisions occur.  The facilitator is responsible for keeping the group on task, assess the group's interest level, seek clarification of discussions and materials, provide feedback and enforce the ground rules.  It is important to keep things moving along smoothly.</a:t>
            </a:r>
            <a:endParaRPr lang="en-US" dirty="0">
              <a:ea typeface="Times New Roman"/>
              <a:cs typeface="Times New Roman"/>
            </a:endParaRPr>
          </a:p>
          <a:p>
            <a:pPr marL="613940" lvl="1" indent="-167438">
              <a:buFont typeface="Arial" panose="020B0604020202020204" pitchFamily="34" charset="0"/>
              <a:buChar char="•"/>
            </a:pPr>
            <a:r>
              <a:rPr lang="en-US" dirty="0">
                <a:solidFill>
                  <a:srgbClr val="000000"/>
                </a:solidFill>
                <a:ea typeface="Times New Roman"/>
                <a:cs typeface="Times New Roman"/>
              </a:rPr>
              <a:t>The conclusion of the meeting is usually a wrap up time where the group will identify next steps.  This includes setting agenda items for the next meeting as well as a meeting date, time, and location.</a:t>
            </a:r>
            <a:endParaRPr lang="en-US" dirty="0">
              <a:ea typeface="Times New Roman"/>
              <a:cs typeface="Times New Roman"/>
            </a:endParaRPr>
          </a:p>
          <a:p>
            <a:pPr marL="167438" indent="-167438">
              <a:buFont typeface="Arial" panose="020B0604020202020204" pitchFamily="34" charset="0"/>
              <a:buChar char="•"/>
            </a:pPr>
            <a:endParaRPr lang="en-US" dirty="0"/>
          </a:p>
          <a:p>
            <a:r>
              <a:rPr lang="en-US" b="1" dirty="0"/>
              <a:t>Activities  </a:t>
            </a:r>
            <a:endParaRPr lang="en-US" dirty="0"/>
          </a:p>
          <a:p>
            <a:pPr defTabSz="946466" fontAlgn="base">
              <a:lnSpc>
                <a:spcPct val="80000"/>
              </a:lnSpc>
              <a:spcAft>
                <a:spcPct val="0"/>
              </a:spcAft>
              <a:defRPr/>
            </a:pPr>
            <a:r>
              <a:rPr lang="en-US"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59</a:t>
            </a:fld>
            <a:endParaRPr lang="en-US"/>
          </a:p>
        </p:txBody>
      </p:sp>
    </p:spTree>
    <p:extLst>
      <p:ext uri="{BB962C8B-B14F-4D97-AF65-F5344CB8AC3E}">
        <p14:creationId xmlns:p14="http://schemas.microsoft.com/office/powerpoint/2010/main" val="393214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#60:  </a:t>
            </a:r>
            <a:r>
              <a:rPr lang="en-US" dirty="0"/>
              <a:t>Meeting Minutes</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to emphasize</a:t>
            </a:r>
            <a:r>
              <a:rPr lang="en-US" baseline="0" dirty="0"/>
              <a:t> reminder on slide.</a:t>
            </a:r>
            <a:endParaRPr lang="en-US" dirty="0"/>
          </a:p>
          <a:p>
            <a:pPr marL="223251" indent="-223251" defTabSz="893003">
              <a:buFont typeface="+mj-lt"/>
              <a:buAutoNum type="arabicPeriod"/>
              <a:defRPr/>
            </a:pPr>
            <a:r>
              <a:rPr lang="en-US" dirty="0"/>
              <a:t>Share information from the presenter notes.</a:t>
            </a:r>
            <a:r>
              <a:rPr lang="en-US" dirty="0">
                <a:solidFill>
                  <a:srgbClr val="000000"/>
                </a:solidFill>
                <a:cs typeface="Arial" charset="0"/>
              </a:rPr>
              <a:t> </a:t>
            </a:r>
          </a:p>
          <a:p>
            <a:pPr marL="223251" indent="-223251" defTabSz="893003">
              <a:buFont typeface="+mj-lt"/>
              <a:buAutoNum type="arabicPeriod"/>
              <a:defRPr/>
            </a:pPr>
            <a:r>
              <a:rPr lang="en-US" dirty="0">
                <a:solidFill>
                  <a:srgbClr val="000000"/>
                </a:solidFill>
                <a:cs typeface="Arial" charset="0"/>
              </a:rPr>
              <a:t>An example of meeting minutes is</a:t>
            </a:r>
            <a:r>
              <a:rPr lang="en-US" baseline="0" dirty="0">
                <a:solidFill>
                  <a:srgbClr val="000000"/>
                </a:solidFill>
                <a:cs typeface="Arial" charset="0"/>
              </a:rPr>
              <a:t> found in the Guidebook on page 30</a:t>
            </a:r>
            <a:r>
              <a:rPr lang="en-US" dirty="0">
                <a:solidFill>
                  <a:srgbClr val="000000"/>
                </a:solidFill>
                <a:cs typeface="Arial" charset="0"/>
              </a:rPr>
              <a:t>.</a:t>
            </a:r>
            <a:endParaRPr lang="en-US" dirty="0"/>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Times New Roman"/>
              </a:rPr>
              <a:t>At each meeting someone should be responsible for taking the meeting minutes or informal</a:t>
            </a:r>
            <a:r>
              <a:rPr lang="en-US" baseline="0" dirty="0">
                <a:solidFill>
                  <a:srgbClr val="000000"/>
                </a:solidFill>
                <a:ea typeface="Times New Roman"/>
                <a:cs typeface="Times New Roman"/>
              </a:rPr>
              <a:t> </a:t>
            </a:r>
            <a:r>
              <a:rPr lang="en-US" dirty="0">
                <a:solidFill>
                  <a:srgbClr val="000000"/>
                </a:solidFill>
                <a:ea typeface="Times New Roman"/>
                <a:cs typeface="Times New Roman"/>
              </a:rPr>
              <a:t>notes.  </a:t>
            </a:r>
          </a:p>
          <a:p>
            <a:pPr marL="167438" indent="-167438">
              <a:buFont typeface="Arial" panose="020B0604020202020204" pitchFamily="34" charset="0"/>
              <a:buChar char="•"/>
            </a:pPr>
            <a:r>
              <a:rPr lang="en-US" dirty="0">
                <a:solidFill>
                  <a:srgbClr val="000000"/>
                </a:solidFill>
                <a:ea typeface="Times New Roman"/>
                <a:cs typeface="Times New Roman"/>
              </a:rPr>
              <a:t>They are the summary of what happened in the meeting and are the record of that meeting.  </a:t>
            </a:r>
          </a:p>
          <a:p>
            <a:pPr marL="167438" indent="-167438">
              <a:buFont typeface="Arial" panose="020B0604020202020204" pitchFamily="34" charset="0"/>
              <a:buChar char="•"/>
            </a:pPr>
            <a:r>
              <a:rPr lang="en-US" dirty="0">
                <a:solidFill>
                  <a:srgbClr val="000000"/>
                </a:solidFill>
                <a:ea typeface="Times New Roman"/>
                <a:cs typeface="Times New Roman"/>
              </a:rPr>
              <a:t>They record the decisions that were made and the actions to follow-up on. </a:t>
            </a: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One of your roles on a group will be to make sure that meeting minutes from the last meeting are accurate.  </a:t>
            </a:r>
          </a:p>
          <a:p>
            <a:pPr marL="167438" indent="-167438">
              <a:buFont typeface="Arial" panose="020B0604020202020204" pitchFamily="34" charset="0"/>
              <a:buChar char="•"/>
            </a:pPr>
            <a:r>
              <a:rPr lang="en-US" dirty="0">
                <a:solidFill>
                  <a:srgbClr val="000000"/>
                </a:solidFill>
                <a:ea typeface="Times New Roman"/>
                <a:cs typeface="Times New Roman"/>
              </a:rPr>
              <a:t>Between meetings the minutes are typed and distributed to the members of the group for their review.  </a:t>
            </a:r>
          </a:p>
          <a:p>
            <a:pPr marL="167438" indent="-167438">
              <a:buFont typeface="Arial" panose="020B0604020202020204" pitchFamily="34" charset="0"/>
              <a:buChar char="•"/>
            </a:pPr>
            <a:r>
              <a:rPr lang="en-US" dirty="0">
                <a:solidFill>
                  <a:srgbClr val="000000"/>
                </a:solidFill>
                <a:ea typeface="Times New Roman"/>
                <a:cs typeface="Times New Roman"/>
              </a:rPr>
              <a:t>At the beginning of each meeting, the previous meeting minutes will be reviewed.  </a:t>
            </a:r>
          </a:p>
          <a:p>
            <a:pPr marL="167438" indent="-167438">
              <a:buFont typeface="Arial" panose="020B0604020202020204" pitchFamily="34" charset="0"/>
              <a:buChar char="•"/>
            </a:pPr>
            <a:r>
              <a:rPr lang="en-US" dirty="0">
                <a:solidFill>
                  <a:srgbClr val="000000"/>
                </a:solidFill>
                <a:ea typeface="Times New Roman"/>
                <a:cs typeface="Times New Roman"/>
              </a:rPr>
              <a:t>Corrections or additions may be made and then the minutes are “approved”.</a:t>
            </a:r>
            <a:endParaRPr lang="en-US" dirty="0">
              <a:ea typeface="Times New Roman"/>
              <a:cs typeface="Times New Roman"/>
            </a:endParaRPr>
          </a:p>
          <a:p>
            <a:pPr marL="167438" indent="-167438">
              <a:buFont typeface="Arial" panose="020B0604020202020204" pitchFamily="34" charset="0"/>
              <a:buChar char="•"/>
            </a:pP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Times New Roman"/>
              </a:rPr>
              <a:t>Groups that receive any type of government funding should make sure that their meeting minutes are made available to the public in some way.  </a:t>
            </a:r>
          </a:p>
          <a:p>
            <a:pPr marL="167438" indent="-167438">
              <a:buFont typeface="Arial" panose="020B0604020202020204" pitchFamily="34" charset="0"/>
              <a:buChar char="•"/>
            </a:pPr>
            <a:endParaRPr lang="en-US" dirty="0">
              <a:solidFill>
                <a:srgbClr val="000000"/>
              </a:solidFill>
              <a:ea typeface="Times New Roman"/>
              <a:cs typeface="Times New Roman"/>
            </a:endParaRPr>
          </a:p>
          <a:p>
            <a:pPr marL="167438" marR="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Remember</a:t>
            </a:r>
            <a:r>
              <a:rPr lang="en-US" baseline="0" dirty="0">
                <a:solidFill>
                  <a:srgbClr val="000000"/>
                </a:solidFill>
                <a:ea typeface="Times New Roman"/>
                <a:cs typeface="Times New Roman"/>
              </a:rPr>
              <a:t> to still take your own notes of the meeting!</a:t>
            </a:r>
            <a:r>
              <a:rPr lang="en-US" dirty="0">
                <a:solidFill>
                  <a:srgbClr val="000000"/>
                </a:solidFill>
                <a:ea typeface="Times New Roman"/>
                <a:cs typeface="Times New Roman"/>
              </a:rPr>
              <a:t> </a:t>
            </a:r>
            <a:endParaRPr lang="en-US" dirty="0">
              <a:ea typeface="Times New Roman"/>
              <a:cs typeface="Times New Roman"/>
            </a:endParaRPr>
          </a:p>
          <a:p>
            <a:r>
              <a:rPr lang="en-US" dirty="0">
                <a:ea typeface="Times New Roman"/>
                <a:cs typeface="Times New Roman"/>
              </a:rPr>
              <a:t> </a:t>
            </a:r>
            <a:r>
              <a:rPr lang="en-US" dirty="0"/>
              <a:t> </a:t>
            </a:r>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60</a:t>
            </a:fld>
            <a:endParaRPr lang="en-US"/>
          </a:p>
        </p:txBody>
      </p:sp>
    </p:spTree>
    <p:extLst>
      <p:ext uri="{BB962C8B-B14F-4D97-AF65-F5344CB8AC3E}">
        <p14:creationId xmlns:p14="http://schemas.microsoft.com/office/powerpoint/2010/main" val="33640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#61:  </a:t>
            </a:r>
            <a:r>
              <a:rPr lang="en-US" b="0" dirty="0"/>
              <a:t>Meeting</a:t>
            </a:r>
            <a:r>
              <a:rPr lang="en-US" b="0" baseline="0" dirty="0"/>
              <a:t> </a:t>
            </a:r>
            <a:r>
              <a:rPr lang="en-US" dirty="0"/>
              <a:t>Time Management</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 and slide.</a:t>
            </a:r>
            <a:endParaRPr lang="en-US" dirty="0"/>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a meeting is running over the time limit, you could suggest that the topic be continued at the next meeting.</a:t>
            </a:r>
            <a:endParaRPr lang="en-US" dirty="0">
              <a:ea typeface="Times New Roman"/>
              <a:cs typeface="Times New Roman"/>
            </a:endParaRPr>
          </a:p>
          <a:p>
            <a:pPr marL="167438" indent="-167438">
              <a:lnSpc>
                <a:spcPct val="115000"/>
              </a:lnSpc>
              <a:buFont typeface="Arial" panose="020B0604020202020204" pitchFamily="34" charset="0"/>
              <a:buChar char="•"/>
            </a:pPr>
            <a:r>
              <a:rPr lang="en-US" dirty="0">
                <a:solidFill>
                  <a:srgbClr val="000000"/>
                </a:solidFill>
                <a:ea typeface="Times New Roman"/>
                <a:cs typeface="Calibri"/>
              </a:rPr>
              <a:t>If meetings continue to run over time, you may ask the group:</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Is the agenda too full?</a:t>
            </a:r>
            <a:r>
              <a:rPr lang="en-US" dirty="0">
                <a:latin typeface="Times New Roman"/>
                <a:ea typeface="Times New Roman"/>
                <a:cs typeface="Times New Roman"/>
              </a:rPr>
              <a:t>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 ground rules need to be established?</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there need to be a “time keeper”?</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Does more time need to be scheduled for meetings?</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61</a:t>
            </a:fld>
            <a:endParaRPr lang="en-US"/>
          </a:p>
        </p:txBody>
      </p:sp>
    </p:spTree>
    <p:extLst>
      <p:ext uri="{BB962C8B-B14F-4D97-AF65-F5344CB8AC3E}">
        <p14:creationId xmlns:p14="http://schemas.microsoft.com/office/powerpoint/2010/main" val="258994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#62:  </a:t>
            </a:r>
            <a:r>
              <a:rPr lang="en-US" dirty="0"/>
              <a:t>Written Guidance</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slides.</a:t>
            </a:r>
          </a:p>
          <a:p>
            <a:pPr marL="223251" indent="-223251">
              <a:buFont typeface="+mj-lt"/>
              <a:buAutoNum type="arabicPeriod"/>
            </a:pPr>
            <a:r>
              <a:rPr lang="en-US" baseline="0" dirty="0"/>
              <a:t>Conduct suggested activity.</a:t>
            </a:r>
            <a:endParaRPr lang="en-US" dirty="0"/>
          </a:p>
          <a:p>
            <a:endParaRPr lang="en-US" dirty="0"/>
          </a:p>
          <a:p>
            <a:r>
              <a:rPr lang="en-US" b="1" dirty="0"/>
              <a:t>Presenter Notes:</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helps individuals know how to interact with the group. </a:t>
            </a: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All of the business your group does must conform with group's written guidance. </a:t>
            </a:r>
            <a:endParaRPr lang="en-US" dirty="0">
              <a:ea typeface="Times New Roman"/>
              <a:cs typeface="Times New Roman"/>
            </a:endParaRPr>
          </a:p>
          <a:p>
            <a:pPr marL="167438" indent="-167438">
              <a:lnSpc>
                <a:spcPct val="80000"/>
              </a:lnSpc>
              <a:buFont typeface="Arial" panose="020B0604020202020204" pitchFamily="34" charset="0"/>
              <a:buChar char="•"/>
            </a:pPr>
            <a:r>
              <a:rPr lang="en-US" dirty="0">
                <a:solidFill>
                  <a:srgbClr val="000000"/>
                </a:solidFill>
                <a:ea typeface="Times New Roman"/>
                <a:cs typeface="Times New Roman"/>
              </a:rPr>
              <a:t>Written guidance may include the following.</a:t>
            </a: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Bylaws which are designed to help a group function in an orderly manner and can be considered the group's operating manual.  </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Policies differ from rules or laws.  While laws can compel or prohibit a behavior, a policy typically guides actions toward those that are most likely to achieve a desired outcome.”.  Robert's Rules of Oder for meetings is a policy.</a:t>
            </a:r>
          </a:p>
          <a:p>
            <a:pPr marL="613940" lvl="1" indent="-167438">
              <a:lnSpc>
                <a:spcPct val="80000"/>
              </a:lnSpc>
              <a:buFont typeface="Arial" panose="020B0604020202020204" pitchFamily="34" charset="0"/>
              <a:buChar char="•"/>
            </a:pPr>
            <a:endParaRPr lang="en-US" dirty="0">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Procedures and protocols are detailed, step-by-step instructions instructing how to complete a specific task. While policies describe the rules of an organization, a procedure describes in detail how a policy is translated into action. Both policies and procedures contribute to the overall efficiency and effectiveness of an organization by providing clearly written operational standards or guidelines. They are usually developed by those who oversee carrying out those decisions. </a:t>
            </a:r>
            <a:endParaRPr lang="en-US" dirty="0">
              <a:solidFill>
                <a:schemeClr val="tx1"/>
              </a:solidFill>
              <a:ea typeface="Times New Roman"/>
              <a:cs typeface="Times New Roman"/>
            </a:endParaRPr>
          </a:p>
          <a:p>
            <a:pPr marL="167438" indent="-167438">
              <a:lnSpc>
                <a:spcPct val="80000"/>
              </a:lnSpc>
              <a:buFont typeface="Arial" panose="020B0604020202020204" pitchFamily="34" charset="0"/>
              <a:buChar char="•"/>
            </a:pPr>
            <a:endParaRPr lang="en-US" dirty="0">
              <a:solidFill>
                <a:schemeClr val="tx1"/>
              </a:solidFill>
              <a:ea typeface="Times New Roman"/>
              <a:cs typeface="Times New Roman"/>
            </a:endParaRPr>
          </a:p>
          <a:p>
            <a:pPr marL="613940" lvl="1" indent="-167438">
              <a:lnSpc>
                <a:spcPct val="80000"/>
              </a:lnSpc>
              <a:buFont typeface="Arial" panose="020B0604020202020204" pitchFamily="34" charset="0"/>
              <a:buChar char="•"/>
            </a:pPr>
            <a:r>
              <a:rPr lang="en-US" dirty="0">
                <a:solidFill>
                  <a:srgbClr val="000000"/>
                </a:solidFill>
                <a:ea typeface="Times New Roman"/>
                <a:cs typeface="Times New Roman"/>
              </a:rPr>
              <a:t>Compacts are like agreements.  Groups can find it helpful to write a statement of common purpose, goals, and actions they will commit to.  By writing the information down and having everyone sign the agreement, it becomes very clear how they will share the responsibility.  Reviewing the compact will help keep the group focused and also helps them see what they have accomplished together. </a:t>
            </a:r>
          </a:p>
          <a:p>
            <a:pPr lvl="1">
              <a:lnSpc>
                <a:spcPct val="80000"/>
              </a:lnSpc>
            </a:pPr>
            <a:r>
              <a:rPr lang="en-US" dirty="0">
                <a:latin typeface="Times New Roman"/>
                <a:ea typeface="Times New Roman"/>
                <a:cs typeface="Times New Roman"/>
              </a:rPr>
              <a:t> </a:t>
            </a:r>
            <a:r>
              <a:rPr lang="en-US" dirty="0"/>
              <a:t> </a:t>
            </a:r>
          </a:p>
          <a:p>
            <a:r>
              <a:rPr lang="en-US" b="1" dirty="0"/>
              <a:t>Activities  </a:t>
            </a:r>
            <a:endParaRPr lang="en-US" dirty="0"/>
          </a:p>
          <a:p>
            <a:r>
              <a:rPr lang="en-US" dirty="0"/>
              <a:t>Activity:  Scavenger</a:t>
            </a:r>
            <a:r>
              <a:rPr lang="en-US" baseline="0" dirty="0"/>
              <a:t> Hunt</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62</a:t>
            </a:fld>
            <a:endParaRPr lang="en-US"/>
          </a:p>
        </p:txBody>
      </p:sp>
    </p:spTree>
    <p:extLst>
      <p:ext uri="{BB962C8B-B14F-4D97-AF65-F5344CB8AC3E}">
        <p14:creationId xmlns:p14="http://schemas.microsoft.com/office/powerpoint/2010/main" val="310239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#63:  </a:t>
            </a:r>
            <a:r>
              <a:rPr lang="en-US" dirty="0"/>
              <a:t>Open</a:t>
            </a:r>
            <a:r>
              <a:rPr lang="en-US" baseline="0" dirty="0"/>
              <a:t> vs. Closed Meetings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presenter</a:t>
            </a:r>
            <a:r>
              <a:rPr lang="en-US" baseline="0" dirty="0"/>
              <a:t> notes and slides.</a:t>
            </a:r>
            <a:endParaRPr lang="en-US" dirty="0"/>
          </a:p>
          <a:p>
            <a:endParaRPr lang="en-US" dirty="0"/>
          </a:p>
          <a:p>
            <a:pPr defTabSz="920154" fontAlgn="base">
              <a:lnSpc>
                <a:spcPct val="80000"/>
              </a:lnSpc>
              <a:spcAft>
                <a:spcPct val="0"/>
              </a:spcAft>
              <a:defRPr/>
            </a:pPr>
            <a:r>
              <a:rPr lang="en-US" b="1" dirty="0">
                <a:solidFill>
                  <a:srgbClr val="000000"/>
                </a:solidFill>
                <a:latin typeface="Arial" charset="0"/>
                <a:cs typeface="Arial" charset="0"/>
              </a:rPr>
              <a:t>Presenter Notes:</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Some groups are required to conduct their meetings openly.  There are times, though, that a group may need to discuss issues privately.</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are open to anyone who wants to attend.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 public is invited to listen to the group’s discussion.</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They</a:t>
            </a:r>
            <a:r>
              <a:rPr lang="en-US" baseline="0" dirty="0">
                <a:solidFill>
                  <a:srgbClr val="000000"/>
                </a:solidFill>
                <a:cs typeface="Arial" charset="0"/>
              </a:rPr>
              <a:t> </a:t>
            </a:r>
            <a:r>
              <a:rPr lang="en-US" dirty="0">
                <a:solidFill>
                  <a:srgbClr val="000000"/>
                </a:solidFill>
                <a:cs typeface="Arial" charset="0"/>
              </a:rPr>
              <a:t>MAY</a:t>
            </a:r>
            <a:r>
              <a:rPr lang="en-US" baseline="0" dirty="0">
                <a:solidFill>
                  <a:srgbClr val="000000"/>
                </a:solidFill>
                <a:cs typeface="Arial" charset="0"/>
              </a:rPr>
              <a:t> also be</a:t>
            </a:r>
            <a:r>
              <a:rPr lang="en-US" dirty="0">
                <a:solidFill>
                  <a:srgbClr val="000000"/>
                </a:solidFill>
                <a:cs typeface="Arial" charset="0"/>
              </a:rPr>
              <a:t> given an opportunity to share their views on topics during a scheduled public participation</a:t>
            </a:r>
            <a:r>
              <a:rPr lang="en-US" baseline="0" dirty="0">
                <a:solidFill>
                  <a:srgbClr val="000000"/>
                </a:solidFill>
                <a:cs typeface="Arial" charset="0"/>
              </a:rPr>
              <a:t> time (also known as public comment, citizen forum, or citizen input)</a:t>
            </a:r>
            <a:r>
              <a:rPr lang="en-US" dirty="0">
                <a:solidFill>
                  <a:srgbClr val="000000"/>
                </a:solidFill>
                <a:cs typeface="Arial" charset="0"/>
              </a:rPr>
              <a:t>.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Open meetings build trust and credibility in your work as a group.</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Closed sessions may be used by a group when it is not appropriate for the public or non-members to listen to discussion on an agenda item.  There are certain topics that groups need to deal with in closed sessions.  They are personnel issues and confidential information.  </a:t>
            </a:r>
          </a:p>
          <a:p>
            <a:pPr marL="167438" indent="-167438" defTabSz="920154" fontAlgn="base">
              <a:lnSpc>
                <a:spcPct val="80000"/>
              </a:lnSpc>
              <a:spcAft>
                <a:spcPct val="0"/>
              </a:spcAft>
              <a:buFont typeface="Arial" panose="020B0604020202020204" pitchFamily="34" charset="0"/>
              <a:buChar char="•"/>
              <a:defRPr/>
            </a:pPr>
            <a:r>
              <a:rPr lang="en-US" dirty="0">
                <a:solidFill>
                  <a:srgbClr val="000000"/>
                </a:solidFill>
                <a:cs typeface="Arial" charset="0"/>
              </a:rPr>
              <a:t>Meeting minutes should not detail closed session topics.  Instead they may simply state that group went into closed session at, say, 3:30pm to discuss confidential information</a:t>
            </a:r>
            <a:r>
              <a:rPr lang="en-US" dirty="0">
                <a:solidFill>
                  <a:srgbClr val="000000"/>
                </a:solidFill>
                <a:latin typeface="Arial" charset="0"/>
                <a:cs typeface="Arial" charset="0"/>
              </a:rPr>
              <a:t>.</a:t>
            </a:r>
            <a:r>
              <a:rPr lang="en-US" dirty="0"/>
              <a:t> </a:t>
            </a:r>
          </a:p>
          <a:p>
            <a:endParaRPr lang="en-US" dirty="0"/>
          </a:p>
          <a:p>
            <a:r>
              <a:rPr lang="en-US" b="1" dirty="0"/>
              <a:t>Activities  </a:t>
            </a:r>
            <a:endParaRPr lang="en-US" dirty="0"/>
          </a:p>
          <a:p>
            <a:pPr defTabSz="920154" fontAlgn="base">
              <a:lnSpc>
                <a:spcPct val="80000"/>
              </a:lnSpc>
              <a:spcAft>
                <a:spcPct val="0"/>
              </a:spcAft>
              <a:defRPr/>
            </a:pPr>
            <a:endParaRPr lang="en-US" b="1"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63</a:t>
            </a:fld>
            <a:endParaRPr lang="en-US"/>
          </a:p>
        </p:txBody>
      </p:sp>
    </p:spTree>
    <p:extLst>
      <p:ext uri="{BB962C8B-B14F-4D97-AF65-F5344CB8AC3E}">
        <p14:creationId xmlns:p14="http://schemas.microsoft.com/office/powerpoint/2010/main" val="49152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#64:  </a:t>
            </a:r>
            <a:r>
              <a:rPr lang="en-US" dirty="0"/>
              <a:t>Unproductive</a:t>
            </a:r>
            <a:r>
              <a:rPr lang="en-US" baseline="0" dirty="0"/>
              <a:t> Meetings</a:t>
            </a:r>
            <a:endParaRPr lang="en-US" dirty="0"/>
          </a:p>
          <a:p>
            <a:r>
              <a:rPr lang="en-US" dirty="0"/>
              <a:t> </a:t>
            </a:r>
          </a:p>
          <a:p>
            <a:r>
              <a:rPr lang="en-US" b="1" dirty="0"/>
              <a:t>Procedural Directions:</a:t>
            </a:r>
            <a:endParaRPr lang="en-U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Share example from presenter notes of the MCI network study.</a:t>
            </a:r>
          </a:p>
          <a:p>
            <a:pPr marL="223251" indent="-223251">
              <a:buFont typeface="+mj-lt"/>
              <a:buAutoNum type="arabicPeriod"/>
            </a:pPr>
            <a:r>
              <a:rPr lang="en-US" dirty="0"/>
              <a:t>Allow time for participants to review the list of reasons for unproductive meetings.</a:t>
            </a:r>
          </a:p>
          <a:p>
            <a:pPr marL="223251" indent="-223251">
              <a:buFont typeface="+mj-lt"/>
              <a:buAutoNum type="arabicPeriod"/>
            </a:pPr>
            <a:r>
              <a:rPr lang="en-US" dirty="0"/>
              <a:t>Ask suggested activity question.</a:t>
            </a:r>
          </a:p>
          <a:p>
            <a:endParaRPr lang="en-US" dirty="0"/>
          </a:p>
          <a:p>
            <a:r>
              <a:rPr lang="en-US" b="1" dirty="0"/>
              <a:t>Presenter Notes:</a:t>
            </a:r>
          </a:p>
          <a:p>
            <a:pPr marL="167438" indent="-167438" fontAlgn="base">
              <a:buFont typeface="Arial" panose="020B0604020202020204" pitchFamily="34" charset="0"/>
              <a:buChar char="•"/>
            </a:pPr>
            <a:r>
              <a:rPr lang="en-US" dirty="0"/>
              <a:t>Most professionals who meet on a regular basis admit to daydreaming (91%), missing meetings (96%) or missing parts of meetings (95%). A large percentage (73%) say they have brought other work to meetings and 39% say they have dozed during meetings.</a:t>
            </a:r>
            <a:r>
              <a:rPr lang="en-US" baseline="0" dirty="0"/>
              <a:t>  </a:t>
            </a:r>
            <a:r>
              <a:rPr lang="en-US" sz="1000" dirty="0"/>
              <a:t>(A network MCI Conferencing White Paper, </a:t>
            </a:r>
            <a:r>
              <a:rPr lang="en-US" sz="1000" i="1" dirty="0"/>
              <a:t>Meetings in America: A study of trends, costs and attitudes toward business travel, teleconferencing, and their impact on productivity</a:t>
            </a:r>
            <a:r>
              <a:rPr lang="en-US" sz="1000" dirty="0"/>
              <a:t> (Greenwich, CT: INFOCOMM, 1998), 10.)</a:t>
            </a:r>
          </a:p>
          <a:p>
            <a:pPr fontAlgn="base"/>
            <a:r>
              <a:rPr lang="en-US" dirty="0"/>
              <a:t> </a:t>
            </a:r>
          </a:p>
          <a:p>
            <a:pPr marL="167438" indent="-167438" fontAlgn="base">
              <a:buFont typeface="Arial" panose="020B0604020202020204" pitchFamily="34" charset="0"/>
              <a:buChar char="•"/>
            </a:pPr>
            <a:r>
              <a:rPr lang="en-US" dirty="0"/>
              <a:t>There are many reasons why meetings are unproductive.  </a:t>
            </a:r>
          </a:p>
          <a:p>
            <a:pPr marL="167438" indent="-167438" fontAlgn="base">
              <a:buFont typeface="Arial" panose="020B0604020202020204" pitchFamily="34" charset="0"/>
              <a:buChar char="•"/>
            </a:pPr>
            <a:r>
              <a:rPr lang="en-US" dirty="0"/>
              <a:t>Some common reasons are…</a:t>
            </a:r>
          </a:p>
          <a:p>
            <a:pPr marL="624638" lvl="1" indent="-167438" fontAlgn="base">
              <a:buFont typeface="Arial" panose="020B0604020202020204" pitchFamily="34" charset="0"/>
              <a:buChar char="•"/>
            </a:pPr>
            <a:r>
              <a:rPr lang="en-US" dirty="0"/>
              <a:t>participants aren’t prepared the meeting, </a:t>
            </a:r>
          </a:p>
          <a:p>
            <a:pPr marL="624638" lvl="1" indent="-167438" fontAlgn="base">
              <a:buFont typeface="Arial" panose="020B0604020202020204" pitchFamily="34" charset="0"/>
              <a:buChar char="•"/>
            </a:pPr>
            <a:r>
              <a:rPr lang="en-US" dirty="0"/>
              <a:t>an agenda isn’t given in advance,  </a:t>
            </a:r>
          </a:p>
          <a:p>
            <a:pPr marL="624638" lvl="1" indent="-167438" fontAlgn="base">
              <a:buFont typeface="Arial" panose="020B0604020202020204" pitchFamily="34" charset="0"/>
              <a:buChar char="•"/>
            </a:pPr>
            <a:r>
              <a:rPr lang="en-US" dirty="0"/>
              <a:t>the group doesn’t follow the agenda, </a:t>
            </a:r>
          </a:p>
          <a:p>
            <a:pPr marL="624638" lvl="1" indent="-167438" fontAlgn="base">
              <a:buFont typeface="Arial" panose="020B0604020202020204" pitchFamily="34" charset="0"/>
              <a:buChar char="•"/>
            </a:pPr>
            <a:r>
              <a:rPr lang="en-US" dirty="0"/>
              <a:t>not everyone feels like their voices are being heard, </a:t>
            </a:r>
          </a:p>
          <a:p>
            <a:pPr marL="624638" lvl="1" indent="-167438" fontAlgn="base">
              <a:buFont typeface="Arial" panose="020B0604020202020204" pitchFamily="34" charset="0"/>
              <a:buChar char="•"/>
            </a:pPr>
            <a:r>
              <a:rPr lang="en-US" dirty="0"/>
              <a:t>data is lacking or not used in making decisions, </a:t>
            </a:r>
          </a:p>
          <a:p>
            <a:pPr marL="624638" lvl="1" indent="-167438" fontAlgn="base">
              <a:buFont typeface="Arial" panose="020B0604020202020204" pitchFamily="34" charset="0"/>
              <a:buChar char="•"/>
            </a:pPr>
            <a:r>
              <a:rPr lang="en-US" dirty="0"/>
              <a:t>no action items are given, </a:t>
            </a:r>
          </a:p>
          <a:p>
            <a:pPr marL="624638" lvl="1" indent="-167438" fontAlgn="base">
              <a:buFont typeface="Arial" panose="020B0604020202020204" pitchFamily="34" charset="0"/>
              <a:buChar char="•"/>
            </a:pPr>
            <a:r>
              <a:rPr lang="en-US" dirty="0"/>
              <a:t>or if there are action items, no timelines, deadlines or follow-ups are set.  </a:t>
            </a:r>
          </a:p>
          <a:p>
            <a:r>
              <a:rPr lang="en-US" dirty="0"/>
              <a:t> </a:t>
            </a:r>
          </a:p>
          <a:p>
            <a:r>
              <a:rPr lang="en-US" b="1" dirty="0"/>
              <a:t>Activities  </a:t>
            </a:r>
            <a:endParaRPr lang="en-US" dirty="0"/>
          </a:p>
          <a:p>
            <a:pPr defTabSz="893003">
              <a:defRPr/>
            </a:pPr>
            <a:r>
              <a:rPr lang="en-US" dirty="0"/>
              <a:t>Question:  Do any of these reasons for unproductive meetings resonate with you?</a:t>
            </a:r>
          </a:p>
          <a:p>
            <a:pPr defTabSz="920154" fontAlgn="base">
              <a:spcAft>
                <a:spcPct val="0"/>
              </a:spcAft>
              <a:defRPr/>
            </a:pPr>
            <a:endParaRPr lang="en-US" b="1" dirty="0">
              <a:solidFill>
                <a:prstClr val="black"/>
              </a:solidFill>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64</a:t>
            </a:fld>
            <a:endParaRPr lang="en-US"/>
          </a:p>
        </p:txBody>
      </p:sp>
    </p:spTree>
    <p:extLst>
      <p:ext uri="{BB962C8B-B14F-4D97-AF65-F5344CB8AC3E}">
        <p14:creationId xmlns:p14="http://schemas.microsoft.com/office/powerpoint/2010/main" val="346292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81940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60137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95968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6553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49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9990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73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09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296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777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214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183392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93801"/>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1867" y="5893801"/>
            <a:ext cx="323088" cy="316992"/>
          </a:xfrm>
          <a:prstGeom prst="rect">
            <a:avLst/>
          </a:prstGeom>
        </p:spPr>
      </p:pic>
    </p:spTree>
    <p:custDataLst>
      <p:tags r:id="rId14"/>
    </p:custDataLst>
    <p:extLst>
      <p:ext uri="{BB962C8B-B14F-4D97-AF65-F5344CB8AC3E}">
        <p14:creationId xmlns:p14="http://schemas.microsoft.com/office/powerpoint/2010/main" val="18242071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fehack.org/804185/meeting-minutes" TargetMode="External"/><Relationship Id="rId3" Type="http://schemas.openxmlformats.org/officeDocument/2006/relationships/notesSlide" Target="../notesSlides/notesSlide10.xml"/><Relationship Id="rId7" Type="http://schemas.openxmlformats.org/officeDocument/2006/relationships/hyperlink" Target="https://hbr.org/2016/06/8-ground-rules-for-great-meetings"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www.youtube.com/watch?v=Mm5YLxZrdgk" TargetMode="External"/><Relationship Id="rId5" Type="http://schemas.openxmlformats.org/officeDocument/2006/relationships/hyperlink" Target="https://www.youtube.com/watch?v=NPVTLroz2Ck" TargetMode="External"/><Relationship Id="rId4" Type="http://schemas.openxmlformats.org/officeDocument/2006/relationships/hyperlink" Target="https://www.youtube.com/watch?v=oPZJQ-Mhwq0" TargetMode="External"/><Relationship Id="rId9" Type="http://schemas.openxmlformats.org/officeDocument/2006/relationships/hyperlink" Target="https://blog.joangarry.com/board-report-templat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powerdms.com/policy-learning-center/how-to-write-policies-and-procedures" TargetMode="External"/><Relationship Id="rId3" Type="http://schemas.openxmlformats.org/officeDocument/2006/relationships/notesSlide" Target="../notesSlides/notesSlide11.xml"/><Relationship Id="rId7" Type="http://schemas.openxmlformats.org/officeDocument/2006/relationships/hyperlink" Target="https://mml.org/insurance/risk_resources/publications/s_and_h_manual/1A.pdf"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form1023.org/how-to-draft-nonprofit-bylaws-with-examples" TargetMode="External"/><Relationship Id="rId5" Type="http://schemas.openxmlformats.org/officeDocument/2006/relationships/hyperlink" Target="https://www.doj.state.wi.us/sites/default/files/office-open-government/Resources/OML-GUIDE.pdf" TargetMode="External"/><Relationship Id="rId4" Type="http://schemas.openxmlformats.org/officeDocument/2006/relationships/hyperlink" Target="https://www.forbes.com/sites/francesbridges/2021/03/30/stanford-researchers-identify-four-major-causes-for-zoom-fatigue-and-their-solutions/?sh=3b98d07157d7" TargetMode="External"/><Relationship Id="rId9" Type="http://schemas.openxmlformats.org/officeDocument/2006/relationships/hyperlink" Target="https://www.americorps.gov/sites/default/files/document/Member%20Handbook-2021_10.28.21_1.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5" Type="http://schemas.microsoft.com/office/2007/relationships/hdphoto" Target="../media/hdphoto2.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556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4 Resources</a:t>
            </a:r>
          </a:p>
        </p:txBody>
      </p:sp>
      <p:sp>
        <p:nvSpPr>
          <p:cNvPr id="3" name="Content Placeholder 2"/>
          <p:cNvSpPr>
            <a:spLocks noGrp="1"/>
          </p:cNvSpPr>
          <p:nvPr>
            <p:ph idx="1"/>
          </p:nvPr>
        </p:nvSpPr>
        <p:spPr>
          <a:xfrm>
            <a:off x="685800" y="1676400"/>
            <a:ext cx="7924800" cy="4156229"/>
          </a:xfrm>
        </p:spPr>
        <p:txBody>
          <a:bodyPr>
            <a:normAutofit fontScale="85000" lnSpcReduction="10000"/>
          </a:bodyPr>
          <a:lstStyle/>
          <a:p>
            <a:pPr marL="393192" indent="-347472">
              <a:lnSpc>
                <a:spcPct val="120000"/>
              </a:lnSpc>
              <a:spcBef>
                <a:spcPts val="0"/>
              </a:spcBef>
            </a:pPr>
            <a:r>
              <a:rPr lang="en-US" sz="2400" b="1" dirty="0">
                <a:cs typeface="Calibri" panose="020F0502020204030204" pitchFamily="34" charset="0"/>
              </a:rPr>
              <a:t>How to Facilitate Your First Meeting </a:t>
            </a:r>
            <a:r>
              <a:rPr lang="en-US" sz="2400" dirty="0">
                <a:cs typeface="Calibri" panose="020F0502020204030204" pitchFamily="34" charset="0"/>
              </a:rPr>
              <a:t>(Video 6:07)</a:t>
            </a:r>
            <a:r>
              <a:rPr lang="en-US" sz="2400" dirty="0">
                <a:cs typeface="Calibri" panose="020F0502020204030204" pitchFamily="34" charset="0"/>
                <a:hlinkClick r:id="rId4"/>
              </a:rPr>
              <a:t> https://www.youtube.com/watch?v=oPZJQ-Mhwq0</a:t>
            </a:r>
            <a:endParaRPr lang="en-US" sz="2400" dirty="0">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Run a Virtual Meeting </a:t>
            </a:r>
            <a:r>
              <a:rPr lang="en-US" sz="2400" dirty="0">
                <a:solidFill>
                  <a:srgbClr val="212529"/>
                </a:solidFill>
                <a:cs typeface="Calibri" panose="020F0502020204030204" pitchFamily="34" charset="0"/>
              </a:rPr>
              <a:t>(Video 5:07) </a:t>
            </a:r>
            <a:r>
              <a:rPr lang="en-US" sz="2400" dirty="0">
                <a:solidFill>
                  <a:srgbClr val="212529"/>
                </a:solidFill>
                <a:cs typeface="Calibri" panose="020F0502020204030204" pitchFamily="34" charset="0"/>
                <a:hlinkClick r:id="rId5"/>
              </a:rPr>
              <a:t>https://www.youtube.com/watch?v=NPVTLroz2Ck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Ground Rules for Effective Meetings </a:t>
            </a:r>
            <a:r>
              <a:rPr lang="en-US" sz="2400" dirty="0">
                <a:solidFill>
                  <a:srgbClr val="212529"/>
                </a:solidFill>
                <a:cs typeface="Calibri" panose="020F0502020204030204" pitchFamily="34" charset="0"/>
              </a:rPr>
              <a:t>(Video 6:51) </a:t>
            </a:r>
            <a:r>
              <a:rPr lang="en-US" sz="2400" dirty="0">
                <a:solidFill>
                  <a:srgbClr val="212529"/>
                </a:solidFill>
                <a:cs typeface="Calibri" panose="020F0502020204030204" pitchFamily="34" charset="0"/>
                <a:hlinkClick r:id="rId6"/>
              </a:rPr>
              <a:t>https://www.youtube.com/watch?v=Mm5YLxZrdgk</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8 Ground Rules for Great Meetings </a:t>
            </a:r>
            <a:r>
              <a:rPr lang="en-US" sz="2400" dirty="0">
                <a:solidFill>
                  <a:srgbClr val="212529"/>
                </a:solidFill>
                <a:cs typeface="Calibri" panose="020F0502020204030204" pitchFamily="34" charset="0"/>
                <a:hlinkClick r:id="rId7"/>
              </a:rPr>
              <a:t>https://hbr.org/2016/06/8-ground-rules-for-great-meetings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Write Minutes of Meeting Effectively </a:t>
            </a:r>
            <a:r>
              <a:rPr lang="en-US" sz="2400" dirty="0">
                <a:solidFill>
                  <a:srgbClr val="212529"/>
                </a:solidFill>
                <a:cs typeface="Calibri" panose="020F0502020204030204" pitchFamily="34" charset="0"/>
                <a:hlinkClick r:id="rId8"/>
              </a:rPr>
              <a:t>https://www.lifehack.org/804185/meeting-minutes</a:t>
            </a:r>
            <a:endParaRPr lang="en-US" sz="2400" dirty="0">
              <a:solidFill>
                <a:srgbClr val="212529"/>
              </a:solidFill>
              <a:cs typeface="Calibri" panose="020F0502020204030204" pitchFamily="34" charset="0"/>
            </a:endParaRPr>
          </a:p>
          <a:p>
            <a:pPr marL="393192" indent="-347472">
              <a:lnSpc>
                <a:spcPct val="120000"/>
              </a:lnSpc>
              <a:spcBef>
                <a:spcPts val="0"/>
              </a:spcBef>
            </a:pPr>
            <a:r>
              <a:rPr lang="en-US" sz="2400" b="1" dirty="0">
                <a:cs typeface="Calibri" panose="020F0502020204030204" pitchFamily="34" charset="0"/>
              </a:rPr>
              <a:t>How to Write a Good Board Report </a:t>
            </a:r>
            <a:r>
              <a:rPr lang="en-US" sz="2400" dirty="0">
                <a:cs typeface="Calibri" panose="020F0502020204030204" pitchFamily="34" charset="0"/>
                <a:hlinkClick r:id="rId9"/>
              </a:rPr>
              <a:t>https://blog.joangarry.com/board-report-template/</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71516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457200"/>
            <a:ext cx="7024744" cy="914400"/>
          </a:xfrm>
        </p:spPr>
        <p:txBody>
          <a:bodyPr anchor="ctr">
            <a:normAutofit/>
          </a:bodyPr>
          <a:lstStyle/>
          <a:p>
            <a:r>
              <a:rPr lang="en-US" dirty="0"/>
              <a:t>Section 4 Resources</a:t>
            </a:r>
          </a:p>
        </p:txBody>
      </p:sp>
      <p:sp>
        <p:nvSpPr>
          <p:cNvPr id="3" name="Content Placeholder 2"/>
          <p:cNvSpPr>
            <a:spLocks noGrp="1"/>
          </p:cNvSpPr>
          <p:nvPr>
            <p:ph idx="1"/>
          </p:nvPr>
        </p:nvSpPr>
        <p:spPr>
          <a:xfrm>
            <a:off x="533400" y="1417941"/>
            <a:ext cx="8077200" cy="4156229"/>
          </a:xfrm>
        </p:spPr>
        <p:txBody>
          <a:bodyPr>
            <a:noAutofit/>
          </a:bodyPr>
          <a:lstStyle/>
          <a:p>
            <a:pPr marL="393192" indent="-347472">
              <a:lnSpc>
                <a:spcPct val="120000"/>
              </a:lnSpc>
              <a:spcBef>
                <a:spcPts val="0"/>
              </a:spcBef>
            </a:pPr>
            <a:r>
              <a:rPr lang="en-US" sz="1600" b="1" kern="1800" dirty="0">
                <a:latin typeface="Arial" panose="020B0604020202020204" pitchFamily="34" charset="0"/>
                <a:ea typeface="Times New Roman" panose="02020603050405020304" pitchFamily="18" charset="0"/>
                <a:cs typeface="Arial" panose="020B0604020202020204" pitchFamily="34" charset="0"/>
              </a:rPr>
              <a:t>Four Major Causes for Zoom Fatigue &amp; Their Solutions </a:t>
            </a:r>
            <a:r>
              <a:rPr lang="en-US" sz="1600" u="sng" spc="-15" dirty="0">
                <a:solidFill>
                  <a:srgbClr val="737373"/>
                </a:solidFill>
                <a:latin typeface="Arial" panose="020B0604020202020204" pitchFamily="34" charset="0"/>
                <a:ea typeface="Times New Roman" panose="02020603050405020304" pitchFamily="18" charset="0"/>
                <a:cs typeface="Arial" panose="020B0604020202020204" pitchFamily="34" charset="0"/>
                <a:hlinkClick r:id="rId4"/>
              </a:rPr>
              <a:t>https://www.forbes.com/sites/francesbridges/2021/03/30/stanford-researchers-identify-four-major-causes-for-zoom-fatigue-and-their-solutions/?sh=3b98d07157d7</a:t>
            </a:r>
            <a:endParaRPr lang="en-US" sz="1600" dirty="0">
              <a:latin typeface="Arial" panose="020B0604020202020204" pitchFamily="34" charset="0"/>
              <a:ea typeface="Calibri" panose="020F0502020204030204" pitchFamily="34" charset="0"/>
              <a:cs typeface="Arial" panose="020B0604020202020204" pitchFamily="34" charset="0"/>
            </a:endParaRPr>
          </a:p>
          <a:p>
            <a:pPr marL="393192" indent="-347472">
              <a:lnSpc>
                <a:spcPct val="120000"/>
              </a:lnSpc>
              <a:spcBef>
                <a:spcPts val="0"/>
              </a:spcBef>
            </a:pPr>
            <a:r>
              <a:rPr lang="en-US" sz="1600" b="1" dirty="0">
                <a:latin typeface="Arial" panose="020B0604020202020204" pitchFamily="34" charset="0"/>
                <a:cs typeface="Arial" panose="020B0604020202020204" pitchFamily="34" charset="0"/>
              </a:rPr>
              <a:t>Wisconsin’s Open Meetings Law </a:t>
            </a:r>
            <a:r>
              <a:rPr lang="en-US" sz="1600" dirty="0">
                <a:latin typeface="Arial" panose="020B0604020202020204" pitchFamily="34" charset="0"/>
                <a:cs typeface="Arial" panose="020B0604020202020204" pitchFamily="34" charset="0"/>
                <a:hlinkClick r:id="rId5"/>
              </a:rPr>
              <a:t>https://www.doj.state.wi.us/sites/default/files/office-open-government/Resources/OML-GUIDE.pdf</a:t>
            </a:r>
            <a:endParaRPr lang="en-US" sz="1600" dirty="0">
              <a:latin typeface="Arial" panose="020B0604020202020204" pitchFamily="34" charset="0"/>
              <a:cs typeface="Arial" panose="020B0604020202020204" pitchFamily="34" charset="0"/>
            </a:endParaRPr>
          </a:p>
          <a:p>
            <a:pPr marL="393192" indent="-347472">
              <a:lnSpc>
                <a:spcPct val="120000"/>
              </a:lnSpc>
              <a:spcBef>
                <a:spcPts val="0"/>
              </a:spcBef>
            </a:pPr>
            <a:r>
              <a:rPr lang="en-US" sz="1600" b="1" dirty="0">
                <a:latin typeface="Arial" panose="020B0604020202020204" pitchFamily="34" charset="0"/>
                <a:cs typeface="Arial" panose="020B0604020202020204" pitchFamily="34" charset="0"/>
              </a:rPr>
              <a:t>Nonprofit Bylaws </a:t>
            </a:r>
            <a:r>
              <a:rPr lang="en-US" sz="1600" dirty="0">
                <a:latin typeface="Arial" panose="020B0604020202020204" pitchFamily="34" charset="0"/>
                <a:cs typeface="Arial" panose="020B0604020202020204" pitchFamily="34" charset="0"/>
              </a:rPr>
              <a:t>(Templates) </a:t>
            </a:r>
            <a:r>
              <a:rPr lang="en-US" sz="1600" dirty="0">
                <a:latin typeface="Arial" panose="020B0604020202020204" pitchFamily="34" charset="0"/>
                <a:cs typeface="Arial" panose="020B0604020202020204" pitchFamily="34" charset="0"/>
                <a:hlinkClick r:id="rId6"/>
              </a:rPr>
              <a:t>https://form1023.org/how-to-draft-nonprofit-bylaws-with-examples</a:t>
            </a:r>
            <a:endParaRPr lang="en-US" sz="1600" dirty="0">
              <a:latin typeface="Arial" panose="020B0604020202020204" pitchFamily="34" charset="0"/>
              <a:cs typeface="Arial" panose="020B0604020202020204" pitchFamily="34" charset="0"/>
            </a:endParaRPr>
          </a:p>
          <a:p>
            <a:pPr>
              <a:spcBef>
                <a:spcPts val="0"/>
              </a:spcBef>
            </a:pPr>
            <a:r>
              <a:rPr lang="en-US" sz="1600" b="1" dirty="0">
                <a:latin typeface="Arial" panose="020B0604020202020204" pitchFamily="34" charset="0"/>
                <a:cs typeface="Arial" panose="020B0604020202020204" pitchFamily="34" charset="0"/>
              </a:rPr>
              <a:t>Why You Should Put Policies &amp; Procedures in Writing </a:t>
            </a:r>
            <a:r>
              <a:rPr lang="en-US" sz="1600" dirty="0">
                <a:latin typeface="Arial" panose="020B0604020202020204" pitchFamily="34" charset="0"/>
                <a:cs typeface="Arial" panose="020B0604020202020204" pitchFamily="34" charset="0"/>
                <a:hlinkClick r:id="rId7"/>
              </a:rPr>
              <a:t>https://mml.org/insurance/risk_resources/publications/s_and_h_manual/1A.pdf</a:t>
            </a:r>
            <a:endParaRPr lang="en-US" sz="1600" dirty="0">
              <a:latin typeface="Arial" panose="020B0604020202020204" pitchFamily="34" charset="0"/>
              <a:cs typeface="Arial" panose="020B0604020202020204" pitchFamily="34" charset="0"/>
            </a:endParaRPr>
          </a:p>
          <a:p>
            <a:pPr marL="393192" indent="-347472">
              <a:lnSpc>
                <a:spcPct val="120000"/>
              </a:lnSpc>
              <a:spcBef>
                <a:spcPts val="0"/>
              </a:spcBef>
            </a:pPr>
            <a:r>
              <a:rPr lang="en-US" sz="1600" b="1" dirty="0">
                <a:latin typeface="Arial" panose="020B0604020202020204" pitchFamily="34" charset="0"/>
                <a:cs typeface="Arial" panose="020B0604020202020204" pitchFamily="34" charset="0"/>
              </a:rPr>
              <a:t>How to Write  Policies and Procedures (template) </a:t>
            </a:r>
            <a:r>
              <a:rPr lang="en-US" sz="1600" dirty="0">
                <a:latin typeface="Arial" panose="020B0604020202020204" pitchFamily="34" charset="0"/>
                <a:cs typeface="Arial" panose="020B0604020202020204" pitchFamily="34" charset="0"/>
                <a:hlinkClick r:id="rId8"/>
              </a:rPr>
              <a:t>https://www.powerdms.com/policy-learning-center/how-to-write-policies-and-procedures</a:t>
            </a:r>
            <a:endParaRPr lang="en-US" sz="1600" dirty="0">
              <a:latin typeface="Arial" panose="020B0604020202020204" pitchFamily="34" charset="0"/>
              <a:cs typeface="Arial" panose="020B0604020202020204" pitchFamily="34" charset="0"/>
            </a:endParaRPr>
          </a:p>
          <a:p>
            <a:pPr marL="393192" indent="-347472">
              <a:lnSpc>
                <a:spcPct val="120000"/>
              </a:lnSpc>
              <a:spcBef>
                <a:spcPts val="0"/>
              </a:spcBef>
            </a:pPr>
            <a:r>
              <a:rPr lang="en-US" sz="1600" b="1" dirty="0">
                <a:latin typeface="Arial" panose="020B0604020202020204" pitchFamily="34" charset="0"/>
                <a:cs typeface="Arial" panose="020B0604020202020204" pitchFamily="34" charset="0"/>
              </a:rPr>
              <a:t>Policies &amp; Procedures Handbook (</a:t>
            </a:r>
            <a:r>
              <a:rPr lang="en-US" sz="1600" b="1" dirty="0" err="1">
                <a:latin typeface="Arial" panose="020B0604020202020204" pitchFamily="34" charset="0"/>
                <a:cs typeface="Arial" panose="020B0604020202020204" pitchFamily="34" charset="0"/>
              </a:rPr>
              <a:t>Americorps</a:t>
            </a:r>
            <a:r>
              <a:rPr lang="en-US" sz="1600" b="1" dirty="0">
                <a:latin typeface="Arial" panose="020B0604020202020204" pitchFamily="34" charset="0"/>
                <a:cs typeface="Arial" panose="020B0604020202020204" pitchFamily="34" charset="0"/>
              </a:rPr>
              <a:t> Sample) </a:t>
            </a:r>
            <a:r>
              <a:rPr lang="en-US" sz="1600" dirty="0">
                <a:latin typeface="Arial" panose="020B0604020202020204" pitchFamily="34" charset="0"/>
                <a:cs typeface="Arial" panose="020B0604020202020204" pitchFamily="34" charset="0"/>
                <a:hlinkClick r:id="rId9"/>
              </a:rPr>
              <a:t>https://www.americorps.gov/sites/default/files/document/Member%20Handbook-2021_10.28.21_1.pdf</a:t>
            </a:r>
            <a:endParaRPr lang="en-US" sz="1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9395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4:</a:t>
            </a:r>
            <a:br>
              <a:rPr lang="en-US" dirty="0"/>
            </a:br>
            <a:r>
              <a:rPr lang="en-US" dirty="0"/>
              <a:t>Tools Groups Use</a:t>
            </a:r>
          </a:p>
        </p:txBody>
      </p:sp>
      <p:sp>
        <p:nvSpPr>
          <p:cNvPr id="3" name="Text Placeholder 2"/>
          <p:cNvSpPr>
            <a:spLocks noGrp="1"/>
          </p:cNvSpPr>
          <p:nvPr>
            <p:ph type="body" idx="1"/>
          </p:nvPr>
        </p:nvSpPr>
        <p:spPr/>
        <p:txBody>
          <a:bodyPr/>
          <a:lstStyle/>
          <a:p>
            <a:r>
              <a:rPr lang="en-US" dirty="0"/>
              <a:t>What are helpful tools groups use?</a:t>
            </a:r>
          </a:p>
          <a:p>
            <a:pPr marL="979488" indent="-174625">
              <a:buFont typeface="Arial" panose="020B0604020202020204" pitchFamily="34" charset="0"/>
              <a:buChar char="•"/>
            </a:pPr>
            <a:r>
              <a:rPr lang="en-US" dirty="0"/>
              <a:t>Meeting Facilitator/Leader</a:t>
            </a:r>
          </a:p>
          <a:p>
            <a:pPr marL="979488" indent="-174625">
              <a:buFont typeface="Arial" panose="020B0604020202020204" pitchFamily="34" charset="0"/>
              <a:buChar char="•"/>
            </a:pPr>
            <a:r>
              <a:rPr lang="en-US" dirty="0"/>
              <a:t>Ground Rules</a:t>
            </a:r>
          </a:p>
          <a:p>
            <a:pPr marL="979488" indent="-174625">
              <a:buFont typeface="Arial" panose="020B0604020202020204" pitchFamily="34" charset="0"/>
              <a:buChar char="•"/>
            </a:pPr>
            <a:r>
              <a:rPr lang="en-US" dirty="0"/>
              <a:t>Agenda</a:t>
            </a:r>
          </a:p>
          <a:p>
            <a:pPr marL="979488" indent="-174625">
              <a:buFont typeface="Arial" panose="020B0604020202020204" pitchFamily="34" charset="0"/>
              <a:buChar char="•"/>
            </a:pPr>
            <a:r>
              <a:rPr lang="en-US" dirty="0"/>
              <a:t>Meeting Minutes</a:t>
            </a:r>
          </a:p>
          <a:p>
            <a:pPr marL="979488" indent="-174625">
              <a:buFont typeface="Arial" panose="020B0604020202020204" pitchFamily="34" charset="0"/>
              <a:buChar char="•"/>
            </a:pPr>
            <a:r>
              <a:rPr lang="en-US" dirty="0"/>
              <a:t>Written Guidance</a:t>
            </a:r>
          </a:p>
          <a:p>
            <a:pPr marL="979488" indent="-174625">
              <a:buFont typeface="Arial" panose="020B0604020202020204" pitchFamily="34" charset="0"/>
              <a:buChar char="•"/>
            </a:pPr>
            <a:r>
              <a:rPr lang="en-US" dirty="0"/>
              <a:t>Open &amp; Closed Sessions</a:t>
            </a:r>
          </a:p>
        </p:txBody>
      </p:sp>
      <p:sp>
        <p:nvSpPr>
          <p:cNvPr id="4" name="Footer Placeholder 3"/>
          <p:cNvSpPr>
            <a:spLocks noGrp="1"/>
          </p:cNvSpPr>
          <p:nvPr>
            <p:ph type="ftr" sz="quarter" idx="11"/>
          </p:nvPr>
        </p:nvSpPr>
        <p:spPr/>
        <p:txBody>
          <a:bodyPr/>
          <a:lstStyle/>
          <a:p>
            <a:r>
              <a:rPr lang="en-US"/>
              <a:t>Serving on Groups That Make Decisions</a:t>
            </a:r>
          </a:p>
        </p:txBody>
      </p:sp>
      <p:pic>
        <p:nvPicPr>
          <p:cNvPr id="5" name="Picture 2" descr="C:\Users\ebraunel\AppData\Local\Microsoft\Windows\Temporary Internet Files\Content.IE5\3BF1DW64\33-1239554681xBZ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5245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922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6754009" cy="4080029"/>
          </a:xfrm>
        </p:spPr>
        <p:txBody>
          <a:bodyPr/>
          <a:lstStyle/>
          <a:p>
            <a:pPr lvl="1" indent="-285750">
              <a:buClr>
                <a:srgbClr val="242492"/>
              </a:buClr>
              <a:defRPr/>
            </a:pPr>
            <a:r>
              <a:rPr lang="en-US" sz="2400" kern="0" dirty="0">
                <a:cs typeface="Arial"/>
              </a:rPr>
              <a:t>Keeps discussions on track and on time</a:t>
            </a:r>
          </a:p>
          <a:p>
            <a:pPr lvl="1" indent="-285750">
              <a:spcBef>
                <a:spcPts val="0"/>
              </a:spcBef>
              <a:buClr>
                <a:srgbClr val="242492"/>
              </a:buClr>
              <a:defRPr/>
            </a:pPr>
            <a:r>
              <a:rPr lang="en-US" sz="2400" kern="0" dirty="0">
                <a:cs typeface="Arial"/>
              </a:rPr>
              <a:t>Makes sure everyone is able to share</a:t>
            </a: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lvl="1" indent="-285750">
              <a:buClr>
                <a:srgbClr val="242492"/>
              </a:buClr>
              <a:defRPr/>
            </a:pPr>
            <a:endParaRPr lang="en-US" sz="1200" kern="0" dirty="0">
              <a:cs typeface="Arial"/>
            </a:endParaRPr>
          </a:p>
          <a:p>
            <a:pPr marL="160020" indent="0" algn="r" fontAlgn="base">
              <a:spcBef>
                <a:spcPts val="3000"/>
              </a:spcBef>
              <a:spcAft>
                <a:spcPts val="600"/>
              </a:spcAft>
              <a:buClr>
                <a:srgbClr val="242492"/>
              </a:buClr>
              <a:buSzPct val="65000"/>
              <a:buNone/>
              <a:defRPr/>
            </a:pPr>
            <a:r>
              <a:rPr lang="en-US" sz="3600" kern="0" dirty="0">
                <a:solidFill>
                  <a:schemeClr val="accent1"/>
                </a:solidFill>
                <a:cs typeface="Arial"/>
              </a:rPr>
              <a:t>			Ground Rules</a:t>
            </a:r>
          </a:p>
          <a:p>
            <a:pPr lvl="1" indent="-285750">
              <a:buClr>
                <a:srgbClr val="242492"/>
              </a:buClr>
              <a:defRPr/>
            </a:pPr>
            <a:r>
              <a:rPr lang="en-US" sz="2400" kern="0" dirty="0">
                <a:cs typeface="Arial"/>
              </a:rPr>
              <a:t>Creates an atmosphere where thoughts and perspectives can be openly shared</a:t>
            </a:r>
          </a:p>
          <a:p>
            <a:pPr marL="68580" indent="0">
              <a:buNone/>
            </a:pPr>
            <a:endParaRPr lang="en-US" dirty="0"/>
          </a:p>
        </p:txBody>
      </p:sp>
      <p:sp>
        <p:nvSpPr>
          <p:cNvPr id="2" name="Title 1"/>
          <p:cNvSpPr>
            <a:spLocks noGrp="1"/>
          </p:cNvSpPr>
          <p:nvPr>
            <p:ph type="title"/>
          </p:nvPr>
        </p:nvSpPr>
        <p:spPr>
          <a:xfrm>
            <a:off x="1447800" y="685800"/>
            <a:ext cx="6643744" cy="914400"/>
          </a:xfrm>
        </p:spPr>
        <p:txBody>
          <a:bodyPr/>
          <a:lstStyle/>
          <a:p>
            <a:r>
              <a:rPr lang="en-US" dirty="0"/>
              <a:t>Meeting Facilitator/Leader</a:t>
            </a:r>
          </a:p>
        </p:txBody>
      </p:sp>
      <p:pic>
        <p:nvPicPr>
          <p:cNvPr id="1026" name="Picture 2" descr="C:\Users\ebraunel\AppData\Local\Microsoft\Windows\Temporary Internet Files\Content.IE5\ZFLGY05H\Facilitator%20toolki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81" y="2667000"/>
            <a:ext cx="2926293" cy="21488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48388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4029"/>
            <a:ext cx="7024744" cy="685800"/>
          </a:xfrm>
        </p:spPr>
        <p:txBody>
          <a:bodyPr/>
          <a:lstStyle/>
          <a:p>
            <a:r>
              <a:rPr lang="en-US" dirty="0"/>
              <a:t>Agenda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48191"/>
              </p:ext>
            </p:extLst>
          </p:nvPr>
        </p:nvGraphicFramePr>
        <p:xfrm>
          <a:off x="1066800" y="2514600"/>
          <a:ext cx="6958012" cy="365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66800" y="1371600"/>
            <a:ext cx="6858000" cy="1477328"/>
          </a:xfrm>
          <a:prstGeom prst="rect">
            <a:avLst/>
          </a:prstGeom>
        </p:spPr>
        <p:txBody>
          <a:bodyPr wrap="square">
            <a:spAutoFit/>
          </a:bodyPr>
          <a:lstStyle/>
          <a:p>
            <a:pPr>
              <a:buClr>
                <a:srgbClr val="242492"/>
              </a:buClr>
              <a:buNone/>
              <a:defRPr/>
            </a:pPr>
            <a:r>
              <a:rPr lang="en-US" sz="2400" kern="0" dirty="0">
                <a:solidFill>
                  <a:schemeClr val="tx2"/>
                </a:solidFill>
                <a:cs typeface="Arial"/>
              </a:rPr>
              <a:t>A roadmap for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Only include items to be discussed at the  meeting</a:t>
            </a:r>
          </a:p>
          <a:p>
            <a:pPr marL="342900" indent="-342900">
              <a:buClr>
                <a:srgbClr val="242492"/>
              </a:buClr>
              <a:buFont typeface="Arial" panose="020B0604020202020204" pitchFamily="34" charset="0"/>
              <a:buChar char="•"/>
              <a:defRPr/>
            </a:pPr>
            <a:r>
              <a:rPr lang="en-US" sz="2200" kern="0" dirty="0">
                <a:solidFill>
                  <a:schemeClr val="tx2"/>
                </a:solidFill>
                <a:cs typeface="Arial"/>
              </a:rPr>
              <a:t>Created by leader or executive committee </a:t>
            </a:r>
          </a:p>
        </p:txBody>
      </p:sp>
    </p:spTree>
    <p:custDataLst>
      <p:tags r:id="rId1"/>
    </p:custDataLst>
    <p:extLst>
      <p:ext uri="{BB962C8B-B14F-4D97-AF65-F5344CB8AC3E}">
        <p14:creationId xmlns:p14="http://schemas.microsoft.com/office/powerpoint/2010/main" val="159909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85800"/>
          </a:xfrm>
        </p:spPr>
        <p:txBody>
          <a:bodyPr/>
          <a:lstStyle/>
          <a:p>
            <a:r>
              <a:rPr lang="en-US" dirty="0"/>
              <a:t>Meeting Minutes</a:t>
            </a:r>
          </a:p>
        </p:txBody>
      </p:sp>
      <p:sp>
        <p:nvSpPr>
          <p:cNvPr id="3" name="Content Placeholder 2"/>
          <p:cNvSpPr>
            <a:spLocks noGrp="1"/>
          </p:cNvSpPr>
          <p:nvPr>
            <p:ph idx="1"/>
          </p:nvPr>
        </p:nvSpPr>
        <p:spPr>
          <a:xfrm>
            <a:off x="1043492" y="1981200"/>
            <a:ext cx="7033708" cy="3851429"/>
          </a:xfrm>
        </p:spPr>
        <p:txBody>
          <a:bodyPr/>
          <a:lstStyle/>
          <a:p>
            <a:pPr indent="-285750">
              <a:buClr>
                <a:srgbClr val="242492"/>
              </a:buClr>
              <a:defRPr/>
            </a:pPr>
            <a:r>
              <a:rPr lang="en-US" kern="0" dirty="0">
                <a:cs typeface="Arial"/>
              </a:rPr>
              <a:t>Summary of the meeting</a:t>
            </a:r>
          </a:p>
          <a:p>
            <a:pPr indent="-285750">
              <a:buClr>
                <a:srgbClr val="242492"/>
              </a:buClr>
              <a:defRPr/>
            </a:pPr>
            <a:r>
              <a:rPr lang="en-US" kern="0" dirty="0">
                <a:cs typeface="Arial"/>
              </a:rPr>
              <a:t>Records decisions and actions</a:t>
            </a:r>
          </a:p>
          <a:p>
            <a:pPr indent="-285750">
              <a:buClr>
                <a:srgbClr val="242492"/>
              </a:buClr>
              <a:defRPr/>
            </a:pPr>
            <a:r>
              <a:rPr lang="en-US" kern="0" dirty="0"/>
              <a:t>Typed and distributed </a:t>
            </a:r>
          </a:p>
          <a:p>
            <a:pPr indent="-285750">
              <a:buClr>
                <a:srgbClr val="242492"/>
              </a:buClr>
              <a:defRPr/>
            </a:pPr>
            <a:r>
              <a:rPr lang="en-US" kern="0" dirty="0"/>
              <a:t>Previous meeting minutes may be approved at the next meeting</a:t>
            </a:r>
          </a:p>
          <a:p>
            <a:pPr indent="-285750">
              <a:buClr>
                <a:srgbClr val="242492"/>
              </a:buClr>
              <a:defRPr/>
            </a:pPr>
            <a:endParaRPr lang="en-US" kern="0" dirty="0"/>
          </a:p>
          <a:p>
            <a:pPr indent="-285750">
              <a:buClr>
                <a:srgbClr val="242492"/>
              </a:buClr>
              <a:defRPr/>
            </a:pPr>
            <a:r>
              <a:rPr lang="en-US" kern="0" dirty="0"/>
              <a:t>Reminder:  Still take your own notes!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5837">
            <a:off x="6395137" y="851413"/>
            <a:ext cx="1964459" cy="2507364"/>
          </a:xfrm>
          <a:prstGeom prst="rect">
            <a:avLst/>
          </a:prstGeom>
        </p:spPr>
      </p:pic>
    </p:spTree>
    <p:custDataLst>
      <p:tags r:id="rId1"/>
    </p:custDataLst>
    <p:extLst>
      <p:ext uri="{BB962C8B-B14F-4D97-AF65-F5344CB8AC3E}">
        <p14:creationId xmlns:p14="http://schemas.microsoft.com/office/powerpoint/2010/main" val="24849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77144" cy="914400"/>
          </a:xfrm>
        </p:spPr>
        <p:txBody>
          <a:bodyPr>
            <a:normAutofit/>
          </a:bodyPr>
          <a:lstStyle/>
          <a:p>
            <a:r>
              <a:rPr lang="en-US" dirty="0"/>
              <a:t>Meeting Time Management</a:t>
            </a:r>
          </a:p>
        </p:txBody>
      </p:sp>
      <p:sp>
        <p:nvSpPr>
          <p:cNvPr id="3" name="Content Placeholder 2"/>
          <p:cNvSpPr>
            <a:spLocks noGrp="1"/>
          </p:cNvSpPr>
          <p:nvPr>
            <p:ph idx="1"/>
          </p:nvPr>
        </p:nvSpPr>
        <p:spPr>
          <a:xfrm>
            <a:off x="3581400" y="1676400"/>
            <a:ext cx="4495799" cy="4156229"/>
          </a:xfrm>
        </p:spPr>
        <p:txBody>
          <a:bodyPr>
            <a:normAutofit lnSpcReduction="10000"/>
          </a:bodyPr>
          <a:lstStyle/>
          <a:p>
            <a:pPr lvl="0" indent="-342900" fontAlgn="base">
              <a:spcAft>
                <a:spcPct val="0"/>
              </a:spcAft>
              <a:buClr>
                <a:srgbClr val="8A8AD8"/>
              </a:buClr>
              <a:buSzPct val="65000"/>
              <a:buNone/>
              <a:defRPr/>
            </a:pPr>
            <a:r>
              <a:rPr lang="en-US" kern="0" dirty="0">
                <a:cs typeface="Arial"/>
              </a:rPr>
              <a:t>If meetings continue to run over time, you may ask the group:</a:t>
            </a:r>
          </a:p>
          <a:p>
            <a:pPr lvl="0" indent="-342900" fontAlgn="base">
              <a:spcAft>
                <a:spcPct val="0"/>
              </a:spcAft>
              <a:buClr>
                <a:srgbClr val="8A8AD8"/>
              </a:buClr>
              <a:buSzPct val="65000"/>
              <a:buNone/>
              <a:defRPr/>
            </a:pPr>
            <a:endParaRPr lang="en-US" sz="800" kern="0" dirty="0">
              <a:cs typeface="Arial"/>
            </a:endParaRPr>
          </a:p>
          <a:p>
            <a:pPr lvl="1">
              <a:buClr>
                <a:srgbClr val="8A8AD8"/>
              </a:buClr>
              <a:defRPr/>
            </a:pPr>
            <a:r>
              <a:rPr lang="en-US" kern="0" dirty="0">
                <a:cs typeface="Arial"/>
              </a:rPr>
              <a:t>Is the agenda too full?</a:t>
            </a:r>
          </a:p>
          <a:p>
            <a:pPr lvl="1">
              <a:buClr>
                <a:srgbClr val="8A8AD8"/>
              </a:buClr>
              <a:defRPr/>
            </a:pPr>
            <a:r>
              <a:rPr lang="en-US" kern="0" dirty="0">
                <a:cs typeface="Arial"/>
              </a:rPr>
              <a:t>Do ground rules need to be established?</a:t>
            </a:r>
          </a:p>
          <a:p>
            <a:pPr lvl="1">
              <a:buClr>
                <a:srgbClr val="8A8AD8"/>
              </a:buClr>
              <a:defRPr/>
            </a:pPr>
            <a:r>
              <a:rPr lang="en-US" kern="0" dirty="0">
                <a:cs typeface="Arial"/>
              </a:rPr>
              <a:t>Does there need to be a ‘time keeper’?</a:t>
            </a:r>
          </a:p>
          <a:p>
            <a:pPr lvl="1">
              <a:buClr>
                <a:srgbClr val="8A8AD8"/>
              </a:buClr>
              <a:defRPr/>
            </a:pPr>
            <a:r>
              <a:rPr lang="en-US" kern="0" dirty="0">
                <a:cs typeface="Arial"/>
              </a:rPr>
              <a:t>Does more time need to be scheduled for meetings?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18992" r="8657"/>
          <a:stretch/>
        </p:blipFill>
        <p:spPr>
          <a:xfrm>
            <a:off x="1219200" y="1752600"/>
            <a:ext cx="2191489" cy="4038600"/>
          </a:xfrm>
          <a:prstGeom prst="rect">
            <a:avLst/>
          </a:prstGeom>
        </p:spPr>
      </p:pic>
    </p:spTree>
    <p:custDataLst>
      <p:tags r:id="rId1"/>
    </p:custDataLst>
    <p:extLst>
      <p:ext uri="{BB962C8B-B14F-4D97-AF65-F5344CB8AC3E}">
        <p14:creationId xmlns:p14="http://schemas.microsoft.com/office/powerpoint/2010/main" val="9761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lstStyle/>
          <a:p>
            <a:r>
              <a:rPr lang="en-US" dirty="0"/>
              <a:t>Written Guidance</a:t>
            </a:r>
          </a:p>
        </p:txBody>
      </p:sp>
      <p:sp>
        <p:nvSpPr>
          <p:cNvPr id="3" name="Content Placeholder 2"/>
          <p:cNvSpPr>
            <a:spLocks noGrp="1"/>
          </p:cNvSpPr>
          <p:nvPr>
            <p:ph idx="1"/>
          </p:nvPr>
        </p:nvSpPr>
        <p:spPr>
          <a:xfrm>
            <a:off x="914400" y="1828800"/>
            <a:ext cx="3733800" cy="4003829"/>
          </a:xfrm>
        </p:spPr>
        <p:txBody>
          <a:bodyPr>
            <a:normAutofit/>
          </a:bodyPr>
          <a:lstStyle/>
          <a:p>
            <a:pPr marL="57150" indent="0">
              <a:buClr>
                <a:srgbClr val="242492"/>
              </a:buClr>
              <a:buNone/>
              <a:defRPr/>
            </a:pPr>
            <a:r>
              <a:rPr lang="en-US" kern="0" dirty="0">
                <a:cs typeface="Arial"/>
              </a:rPr>
              <a:t>Helps individuals interact with the group</a:t>
            </a:r>
          </a:p>
          <a:p>
            <a:pPr lvl="1" indent="-285750">
              <a:buClr>
                <a:srgbClr val="242492"/>
              </a:buClr>
              <a:defRPr/>
            </a:pPr>
            <a:r>
              <a:rPr lang="en-US" sz="2400" kern="0" dirty="0">
                <a:cs typeface="Arial"/>
              </a:rPr>
              <a:t>May include:</a:t>
            </a:r>
          </a:p>
          <a:p>
            <a:pPr lvl="3" indent="-285750">
              <a:buClr>
                <a:srgbClr val="242492"/>
              </a:buClr>
              <a:defRPr/>
            </a:pPr>
            <a:r>
              <a:rPr lang="en-US" sz="2200" kern="0" dirty="0">
                <a:cs typeface="Arial"/>
              </a:rPr>
              <a:t>Bylaws</a:t>
            </a:r>
          </a:p>
          <a:p>
            <a:pPr lvl="3" indent="-285750">
              <a:buClr>
                <a:srgbClr val="242492"/>
              </a:buClr>
              <a:defRPr/>
            </a:pPr>
            <a:r>
              <a:rPr lang="en-US" sz="2200" kern="0" dirty="0">
                <a:cs typeface="Arial"/>
              </a:rPr>
              <a:t>Policies</a:t>
            </a:r>
          </a:p>
          <a:p>
            <a:pPr lvl="3" indent="-285750">
              <a:buClr>
                <a:srgbClr val="242492"/>
              </a:buClr>
              <a:defRPr/>
            </a:pPr>
            <a:r>
              <a:rPr lang="en-US" sz="2200" kern="0" dirty="0">
                <a:cs typeface="Arial"/>
              </a:rPr>
              <a:t>Procedures &amp; Protocols</a:t>
            </a:r>
          </a:p>
          <a:p>
            <a:pPr lvl="3" indent="-285750">
              <a:buClr>
                <a:srgbClr val="242492"/>
              </a:buClr>
              <a:defRPr/>
            </a:pPr>
            <a:r>
              <a:rPr lang="en-US" sz="2200" kern="0" dirty="0">
                <a:cs typeface="Arial"/>
              </a:rPr>
              <a:t>Compacts</a:t>
            </a:r>
          </a:p>
          <a:p>
            <a:endParaRPr lang="en-US" dirty="0"/>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977" r="12153"/>
          <a:stretch/>
        </p:blipFill>
        <p:spPr>
          <a:xfrm>
            <a:off x="4267200" y="2057400"/>
            <a:ext cx="3799186" cy="24060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1719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23900"/>
          </a:xfrm>
        </p:spPr>
        <p:txBody>
          <a:bodyPr>
            <a:normAutofit/>
          </a:bodyPr>
          <a:lstStyle/>
          <a:p>
            <a:r>
              <a:rPr lang="en-US" dirty="0"/>
              <a:t>Open vs. Closed</a:t>
            </a:r>
          </a:p>
        </p:txBody>
      </p:sp>
      <p:sp>
        <p:nvSpPr>
          <p:cNvPr id="3" name="Content Placeholder 2"/>
          <p:cNvSpPr>
            <a:spLocks noGrp="1"/>
          </p:cNvSpPr>
          <p:nvPr>
            <p:ph idx="1"/>
          </p:nvPr>
        </p:nvSpPr>
        <p:spPr>
          <a:xfrm>
            <a:off x="1043492" y="1524000"/>
            <a:ext cx="7033708" cy="4308629"/>
          </a:xfrm>
        </p:spPr>
        <p:txBody>
          <a:bodyPr>
            <a:normAutofit fontScale="92500" lnSpcReduction="10000"/>
          </a:bodyPr>
          <a:lstStyle/>
          <a:p>
            <a:pPr marL="57150" indent="0">
              <a:buClr>
                <a:srgbClr val="242492"/>
              </a:buClr>
              <a:buNone/>
              <a:defRPr/>
            </a:pPr>
            <a:r>
              <a:rPr lang="en-US" sz="2600" kern="0" dirty="0">
                <a:cs typeface="Arial"/>
              </a:rPr>
              <a:t>Open Meetings</a:t>
            </a:r>
          </a:p>
          <a:p>
            <a:pPr lvl="1" indent="-285750">
              <a:buClr>
                <a:srgbClr val="242492"/>
              </a:buClr>
              <a:defRPr/>
            </a:pPr>
            <a:r>
              <a:rPr lang="en-US" sz="2400" kern="0" dirty="0">
                <a:cs typeface="Arial"/>
              </a:rPr>
              <a:t>Open to ANYONE </a:t>
            </a:r>
          </a:p>
          <a:p>
            <a:pPr lvl="1" indent="-285750">
              <a:buClr>
                <a:srgbClr val="242492"/>
              </a:buClr>
              <a:defRPr/>
            </a:pPr>
            <a:r>
              <a:rPr lang="en-US" sz="2400" kern="0" dirty="0">
                <a:cs typeface="Arial"/>
              </a:rPr>
              <a:t>Public is invited to LISTEN to group’s discussion</a:t>
            </a:r>
          </a:p>
          <a:p>
            <a:pPr lvl="1" indent="-285750">
              <a:buClr>
                <a:srgbClr val="242492"/>
              </a:buClr>
              <a:defRPr/>
            </a:pPr>
            <a:r>
              <a:rPr lang="en-US" sz="2400" kern="0" dirty="0">
                <a:cs typeface="Arial"/>
              </a:rPr>
              <a:t>Public may share their views on the topics</a:t>
            </a:r>
          </a:p>
          <a:p>
            <a:pPr lvl="2" indent="-285750">
              <a:buClr>
                <a:srgbClr val="242492"/>
              </a:buClr>
              <a:defRPr/>
            </a:pPr>
            <a:r>
              <a:rPr lang="en-US" kern="0" dirty="0">
                <a:cs typeface="Arial"/>
              </a:rPr>
              <a:t>Refer to written guidance regarding public participation</a:t>
            </a:r>
          </a:p>
          <a:p>
            <a:pPr marL="114300" indent="0">
              <a:buClr>
                <a:srgbClr val="242492"/>
              </a:buClr>
              <a:buNone/>
              <a:defRPr/>
            </a:pPr>
            <a:endParaRPr lang="en-US" sz="1400" kern="0" dirty="0">
              <a:cs typeface="Arial"/>
            </a:endParaRPr>
          </a:p>
          <a:p>
            <a:pPr marL="114300" indent="0">
              <a:buClr>
                <a:srgbClr val="242492"/>
              </a:buClr>
              <a:buNone/>
              <a:defRPr/>
            </a:pPr>
            <a:r>
              <a:rPr lang="en-US" sz="2600" kern="0" dirty="0">
                <a:cs typeface="Arial"/>
              </a:rPr>
              <a:t>Closed Sessions</a:t>
            </a:r>
          </a:p>
          <a:p>
            <a:pPr lvl="1">
              <a:buClr>
                <a:srgbClr val="242492"/>
              </a:buClr>
              <a:defRPr/>
            </a:pPr>
            <a:r>
              <a:rPr lang="en-US" sz="2400" kern="0" dirty="0">
                <a:cs typeface="Arial"/>
              </a:rPr>
              <a:t>Used when not appropriate for non-members </a:t>
            </a:r>
          </a:p>
          <a:p>
            <a:pPr lvl="1">
              <a:buClr>
                <a:srgbClr val="242492"/>
              </a:buClr>
              <a:defRPr/>
            </a:pPr>
            <a:r>
              <a:rPr lang="en-US" sz="2400" kern="0" dirty="0">
                <a:cs typeface="Arial"/>
              </a:rPr>
              <a:t>Topics that should be in closed sessions: </a:t>
            </a:r>
          </a:p>
          <a:p>
            <a:pPr lvl="2">
              <a:buClr>
                <a:srgbClr val="242492"/>
              </a:buClr>
              <a:defRPr/>
            </a:pPr>
            <a:r>
              <a:rPr lang="en-US" kern="0" dirty="0">
                <a:cs typeface="Arial"/>
              </a:rPr>
              <a:t>Personnel Issues</a:t>
            </a:r>
          </a:p>
          <a:p>
            <a:pPr lvl="2">
              <a:buClr>
                <a:srgbClr val="242492"/>
              </a:buClr>
              <a:defRPr/>
            </a:pPr>
            <a:r>
              <a:rPr lang="en-US" kern="0" dirty="0">
                <a:cs typeface="Arial"/>
              </a:rPr>
              <a:t>Confidential Information</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7" name="Picture 3" descr="C:\Users\ebraunel\AppData\Local\Microsoft\Windows\Temporary Internet Files\Content.IE5\3BF1DW64\open-do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57200"/>
            <a:ext cx="131445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942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Autofit/>
          </a:bodyPr>
          <a:lstStyle/>
          <a:p>
            <a:r>
              <a:rPr lang="en-US" sz="3200" dirty="0"/>
              <a:t>Common Reasons for </a:t>
            </a:r>
            <a:r>
              <a:rPr lang="en-US" sz="3200" b="1" u="sng" dirty="0"/>
              <a:t>Un</a:t>
            </a:r>
            <a:r>
              <a:rPr lang="en-US" sz="3200" dirty="0"/>
              <a:t>productive Meetings</a:t>
            </a:r>
          </a:p>
        </p:txBody>
      </p:sp>
      <p:sp>
        <p:nvSpPr>
          <p:cNvPr id="3" name="Content Placeholder 2"/>
          <p:cNvSpPr>
            <a:spLocks noGrp="1"/>
          </p:cNvSpPr>
          <p:nvPr>
            <p:ph idx="1"/>
          </p:nvPr>
        </p:nvSpPr>
        <p:spPr/>
        <p:txBody>
          <a:bodyPr>
            <a:normAutofit lnSpcReduction="10000"/>
          </a:bodyPr>
          <a:lstStyle/>
          <a:p>
            <a:pPr lvl="1">
              <a:buClr>
                <a:srgbClr val="242492"/>
              </a:buClr>
              <a:buSzPct val="65000"/>
            </a:pPr>
            <a:r>
              <a:rPr lang="en-US" sz="2400" dirty="0"/>
              <a:t>Participants aren’t prepared</a:t>
            </a:r>
          </a:p>
          <a:p>
            <a:pPr lvl="1">
              <a:buClr>
                <a:srgbClr val="242492"/>
              </a:buClr>
              <a:buSzPct val="65000"/>
            </a:pPr>
            <a:r>
              <a:rPr lang="en-US" sz="2400" dirty="0"/>
              <a:t>No agenda in advance</a:t>
            </a:r>
          </a:p>
          <a:p>
            <a:pPr lvl="1">
              <a:buClr>
                <a:srgbClr val="242492"/>
              </a:buClr>
              <a:buSzPct val="65000"/>
            </a:pPr>
            <a:r>
              <a:rPr lang="en-US" sz="2400" dirty="0"/>
              <a:t>Group doesn’t follow agenda</a:t>
            </a:r>
          </a:p>
          <a:p>
            <a:pPr lvl="1">
              <a:buClr>
                <a:srgbClr val="242492"/>
              </a:buClr>
              <a:buSzPct val="65000"/>
            </a:pPr>
            <a:r>
              <a:rPr lang="en-US" sz="2400" dirty="0"/>
              <a:t>Not everyone considers themselves “participants”</a:t>
            </a:r>
          </a:p>
          <a:p>
            <a:pPr lvl="1">
              <a:buClr>
                <a:srgbClr val="242492"/>
              </a:buClr>
              <a:buSzPct val="65000"/>
            </a:pPr>
            <a:r>
              <a:rPr lang="en-US" sz="2400" dirty="0"/>
              <a:t>Data is lacking or decisions made not based on data</a:t>
            </a:r>
          </a:p>
          <a:p>
            <a:pPr lvl="1">
              <a:buClr>
                <a:srgbClr val="242492"/>
              </a:buClr>
              <a:buSzPct val="65000"/>
            </a:pPr>
            <a:r>
              <a:rPr lang="en-US" sz="2400" dirty="0"/>
              <a:t>No action items are highlighted </a:t>
            </a:r>
          </a:p>
          <a:p>
            <a:pPr lvl="1">
              <a:buClr>
                <a:srgbClr val="242492"/>
              </a:buClr>
              <a:buSzPct val="65000"/>
            </a:pPr>
            <a:r>
              <a:rPr lang="en-US" sz="2400" dirty="0"/>
              <a:t>No timelines or deadlines</a:t>
            </a:r>
          </a:p>
          <a:p>
            <a:pPr lvl="1">
              <a:buClr>
                <a:srgbClr val="242492"/>
              </a:buClr>
              <a:buSzPct val="65000"/>
            </a:pPr>
            <a:r>
              <a:rPr lang="en-US" sz="2400" dirty="0"/>
              <a:t>No follow-ups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1520" t="17184" r="1"/>
          <a:stretch/>
        </p:blipFill>
        <p:spPr>
          <a:xfrm>
            <a:off x="6096000" y="533400"/>
            <a:ext cx="2364298" cy="1908544"/>
          </a:xfrm>
          <a:prstGeom prst="rect">
            <a:avLst/>
          </a:prstGeom>
        </p:spPr>
      </p:pic>
    </p:spTree>
    <p:custDataLst>
      <p:tags r:id="rId1"/>
    </p:custDataLst>
    <p:extLst>
      <p:ext uri="{BB962C8B-B14F-4D97-AF65-F5344CB8AC3E}">
        <p14:creationId xmlns:p14="http://schemas.microsoft.com/office/powerpoint/2010/main" val="2495288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24911</TotalTime>
  <Words>2962</Words>
  <Application>Microsoft Office PowerPoint</Application>
  <PresentationFormat>On-screen Show (4:3)</PresentationFormat>
  <Paragraphs>327</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Century Gothic</vt:lpstr>
      <vt:lpstr>Times New Roman</vt:lpstr>
      <vt:lpstr>Wingdings</vt:lpstr>
      <vt:lpstr>Wingdings 2</vt:lpstr>
      <vt:lpstr>ServingOnGroups</vt:lpstr>
      <vt:lpstr>1_ServingOnGroups</vt:lpstr>
      <vt:lpstr>Serving on Groups  That Make Decisions:  A Guide for Families</vt:lpstr>
      <vt:lpstr>Section 4: Tools Groups Use</vt:lpstr>
      <vt:lpstr>Meeting Facilitator/Leader</vt:lpstr>
      <vt:lpstr>Agenda</vt:lpstr>
      <vt:lpstr>Meeting Minutes</vt:lpstr>
      <vt:lpstr>Meeting Time Management</vt:lpstr>
      <vt:lpstr>Written Guidance</vt:lpstr>
      <vt:lpstr>Open vs. Closed</vt:lpstr>
      <vt:lpstr>Common Reasons for Unproductive Meetings</vt:lpstr>
      <vt:lpstr>Section 4 Resources</vt:lpstr>
      <vt:lpstr>Section 4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520</cp:revision>
  <cp:lastPrinted>2015-08-04T02:55:58Z</cp:lastPrinted>
  <dcterms:created xsi:type="dcterms:W3CDTF">2014-10-24T19:08:48Z</dcterms:created>
  <dcterms:modified xsi:type="dcterms:W3CDTF">2025-10-09T18:31:27Z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