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3.xml" ContentType="application/vnd.openxmlformats-officedocument.theme+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notesSlides/notesSlide7.xml" ContentType="application/vnd.openxmlformats-officedocument.presentationml.notesSlide+xml"/>
  <Override PartName="/ppt/tags/tag19.xml" ContentType="application/vnd.openxmlformats-officedocument.presentationml.tags+xml"/>
  <Override PartName="/ppt/notesSlides/notesSlide8.xml" ContentType="application/vnd.openxmlformats-officedocument.presentationml.notesSlide+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113" saveSubsetFonts="1">
  <p:sldMasterIdLst>
    <p:sldMasterId id="2147483708" r:id="rId1"/>
    <p:sldMasterId id="2147483721" r:id="rId2"/>
  </p:sldMasterIdLst>
  <p:notesMasterIdLst>
    <p:notesMasterId r:id="rId13"/>
  </p:notesMasterIdLst>
  <p:sldIdLst>
    <p:sldId id="414" r:id="rId3"/>
    <p:sldId id="407" r:id="rId4"/>
    <p:sldId id="408" r:id="rId5"/>
    <p:sldId id="415" r:id="rId6"/>
    <p:sldId id="409" r:id="rId7"/>
    <p:sldId id="410" r:id="rId8"/>
    <p:sldId id="411" r:id="rId9"/>
    <p:sldId id="412" r:id="rId10"/>
    <p:sldId id="440" r:id="rId11"/>
    <p:sldId id="441" r:id="rId12"/>
  </p:sldIdLst>
  <p:sldSz cx="9144000" cy="6858000" type="screen4x3"/>
  <p:notesSz cx="7077075" cy="9028113"/>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44">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05" autoAdjust="0"/>
    <p:restoredTop sz="62621" autoAdjust="0"/>
  </p:normalViewPr>
  <p:slideViewPr>
    <p:cSldViewPr>
      <p:cViewPr varScale="1">
        <p:scale>
          <a:sx n="69" d="100"/>
          <a:sy n="69" d="100"/>
        </p:scale>
        <p:origin x="468"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50" d="100"/>
          <a:sy n="50" d="100"/>
        </p:scale>
        <p:origin x="-2838" y="-144"/>
      </p:cViewPr>
      <p:guideLst>
        <p:guide orient="horz" pos="2844"/>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gs" Target="tags/tag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1"/>
    </mc:Choice>
    <mc:Fallback>
      <c:style val="21"/>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explosion val="5"/>
          <c:dLbls>
            <c:dLbl>
              <c:idx val="0"/>
              <c:delete val="1"/>
              <c:extLst>
                <c:ext xmlns:c15="http://schemas.microsoft.com/office/drawing/2012/chart" uri="{CE6537A1-D6FC-4f65-9D91-7224C49458BB}"/>
                <c:ext xmlns:c16="http://schemas.microsoft.com/office/drawing/2014/chart" uri="{C3380CC4-5D6E-409C-BE32-E72D297353CC}">
                  <c16:uniqueId val="{00000000-D4B8-424B-BC39-F59E90DC2143}"/>
                </c:ext>
              </c:extLst>
            </c:dLbl>
            <c:dLbl>
              <c:idx val="1"/>
              <c:delete val="1"/>
              <c:extLst>
                <c:ext xmlns:c15="http://schemas.microsoft.com/office/drawing/2012/chart" uri="{CE6537A1-D6FC-4f65-9D91-7224C49458BB}"/>
                <c:ext xmlns:c16="http://schemas.microsoft.com/office/drawing/2014/chart" uri="{C3380CC4-5D6E-409C-BE32-E72D297353CC}">
                  <c16:uniqueId val="{00000001-D4B8-424B-BC39-F59E90DC2143}"/>
                </c:ext>
              </c:extLst>
            </c:dLbl>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extLst>
          </c:dLbls>
          <c:cat>
            <c:strRef>
              <c:f>Sheet1!$A$2:$A$5</c:f>
              <c:strCache>
                <c:ptCount val="2"/>
                <c:pt idx="0">
                  <c:v>Larger Organization</c:v>
                </c:pt>
                <c:pt idx="1">
                  <c:v>Group</c:v>
                </c:pt>
              </c:strCache>
            </c:strRef>
          </c:cat>
          <c:val>
            <c:numRef>
              <c:f>Sheet1!$B$2:$B$5</c:f>
              <c:numCache>
                <c:formatCode>General</c:formatCode>
                <c:ptCount val="4"/>
                <c:pt idx="0">
                  <c:v>9</c:v>
                </c:pt>
                <c:pt idx="1">
                  <c:v>2</c:v>
                </c:pt>
              </c:numCache>
            </c:numRef>
          </c:val>
          <c:extLst>
            <c:ext xmlns:c16="http://schemas.microsoft.com/office/drawing/2014/chart" uri="{C3380CC4-5D6E-409C-BE32-E72D297353CC}">
              <c16:uniqueId val="{00000002-D4B8-424B-BC39-F59E90DC2143}"/>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0.19672</cdr:x>
      <cdr:y>0.425</cdr:y>
    </cdr:from>
    <cdr:to>
      <cdr:x>0.83607</cdr:x>
      <cdr:y>0.575</cdr:y>
    </cdr:to>
    <cdr:sp macro="" textlink="">
      <cdr:nvSpPr>
        <cdr:cNvPr id="2" name="TextBox 1"/>
        <cdr:cNvSpPr txBox="1"/>
      </cdr:nvSpPr>
      <cdr:spPr>
        <a:xfrm xmlns:a="http://schemas.openxmlformats.org/drawingml/2006/main">
          <a:off x="914400" y="1457325"/>
          <a:ext cx="2971800" cy="5143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200" dirty="0"/>
            <a:t>Larger Organization</a:t>
          </a:r>
        </a:p>
      </cdr:txBody>
    </cdr:sp>
  </cdr:relSizeAnchor>
  <cdr:relSizeAnchor xmlns:cdr="http://schemas.openxmlformats.org/drawingml/2006/chartDrawing">
    <cdr:from>
      <cdr:x>0.2623</cdr:x>
      <cdr:y>0.2</cdr:y>
    </cdr:from>
    <cdr:to>
      <cdr:x>0.5082</cdr:x>
      <cdr:y>0.31111</cdr:y>
    </cdr:to>
    <cdr:sp macro="" textlink="">
      <cdr:nvSpPr>
        <cdr:cNvPr id="3" name="TextBox 2"/>
        <cdr:cNvSpPr txBox="1"/>
      </cdr:nvSpPr>
      <cdr:spPr>
        <a:xfrm xmlns:a="http://schemas.openxmlformats.org/drawingml/2006/main">
          <a:off x="1219200" y="685800"/>
          <a:ext cx="11430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200" dirty="0"/>
            <a:t>Group</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2" cy="451406"/>
          </a:xfrm>
          <a:prstGeom prst="rect">
            <a:avLst/>
          </a:prstGeom>
        </p:spPr>
        <p:txBody>
          <a:bodyPr vert="horz" lIns="92024" tIns="46012" rIns="92024" bIns="46012" rtlCol="0"/>
          <a:lstStyle>
            <a:lvl1pPr algn="l">
              <a:defRPr sz="1200"/>
            </a:lvl1pPr>
          </a:lstStyle>
          <a:p>
            <a:endParaRPr lang="en-US"/>
          </a:p>
        </p:txBody>
      </p:sp>
      <p:sp>
        <p:nvSpPr>
          <p:cNvPr id="4" name="Slide Image Placeholder 3"/>
          <p:cNvSpPr>
            <a:spLocks noGrp="1" noRot="1" noChangeAspect="1"/>
          </p:cNvSpPr>
          <p:nvPr>
            <p:ph type="sldImg" idx="2"/>
          </p:nvPr>
        </p:nvSpPr>
        <p:spPr>
          <a:xfrm>
            <a:off x="1919288" y="557213"/>
            <a:ext cx="2843212" cy="2132012"/>
          </a:xfrm>
          <a:prstGeom prst="rect">
            <a:avLst/>
          </a:prstGeom>
          <a:noFill/>
          <a:ln w="12700">
            <a:solidFill>
              <a:prstClr val="black"/>
            </a:solidFill>
          </a:ln>
        </p:spPr>
        <p:txBody>
          <a:bodyPr vert="horz" lIns="92024" tIns="46012" rIns="92024" bIns="46012" rtlCol="0" anchor="ctr"/>
          <a:lstStyle/>
          <a:p>
            <a:endParaRPr lang="en-US"/>
          </a:p>
        </p:txBody>
      </p:sp>
      <p:sp>
        <p:nvSpPr>
          <p:cNvPr id="5" name="Notes Placeholder 4"/>
          <p:cNvSpPr>
            <a:spLocks noGrp="1"/>
          </p:cNvSpPr>
          <p:nvPr>
            <p:ph type="body" sz="quarter" idx="3"/>
          </p:nvPr>
        </p:nvSpPr>
        <p:spPr>
          <a:xfrm>
            <a:off x="425510" y="2828727"/>
            <a:ext cx="6226054" cy="5715464"/>
          </a:xfrm>
          <a:prstGeom prst="rect">
            <a:avLst/>
          </a:prstGeom>
        </p:spPr>
        <p:txBody>
          <a:bodyPr vert="horz" lIns="92024" tIns="46012" rIns="92024" bIns="4601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575141"/>
            <a:ext cx="3066732" cy="451406"/>
          </a:xfrm>
          <a:prstGeom prst="rect">
            <a:avLst/>
          </a:prstGeom>
        </p:spPr>
        <p:txBody>
          <a:bodyPr vert="horz" lIns="92024" tIns="46012" rIns="92024" bIns="46012" rtlCol="0" anchor="b"/>
          <a:lstStyle>
            <a:lvl1pPr algn="l">
              <a:defRPr sz="1200"/>
            </a:lvl1pPr>
          </a:lstStyle>
          <a:p>
            <a:endParaRPr lang="en-US"/>
          </a:p>
        </p:txBody>
      </p:sp>
      <p:sp>
        <p:nvSpPr>
          <p:cNvPr id="8" name="Slide Number Placeholder 7"/>
          <p:cNvSpPr>
            <a:spLocks noGrp="1"/>
          </p:cNvSpPr>
          <p:nvPr>
            <p:ph type="sldNum" sz="quarter" idx="5"/>
          </p:nvPr>
        </p:nvSpPr>
        <p:spPr>
          <a:xfrm>
            <a:off x="4008339" y="8574723"/>
            <a:ext cx="3067155" cy="451864"/>
          </a:xfrm>
          <a:prstGeom prst="rect">
            <a:avLst/>
          </a:prstGeom>
        </p:spPr>
        <p:txBody>
          <a:bodyPr vert="horz" lIns="89300" tIns="44650" rIns="89300" bIns="44650" rtlCol="0" anchor="b"/>
          <a:lstStyle>
            <a:lvl1pPr algn="r">
              <a:defRPr sz="1200"/>
            </a:lvl1pPr>
          </a:lstStyle>
          <a:p>
            <a:fld id="{1D94A9CC-91BA-4D30-8CFB-B7A6E1279EEA}" type="slidenum">
              <a:rPr lang="en-US" smtClean="0"/>
              <a:t>‹#›</a:t>
            </a:fld>
            <a:endParaRPr lang="en-US"/>
          </a:p>
        </p:txBody>
      </p:sp>
    </p:spTree>
    <p:extLst>
      <p:ext uri="{BB962C8B-B14F-4D97-AF65-F5344CB8AC3E}">
        <p14:creationId xmlns:p14="http://schemas.microsoft.com/office/powerpoint/2010/main" val="941439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dpi.wi.gov/sped/educators/consultation/assistive-technology/at-forward" TargetMode="External"/><Relationship Id="rId3" Type="http://schemas.openxmlformats.org/officeDocument/2006/relationships/hyperlink" Target="https://wi-bpdd.org/" TargetMode="External"/><Relationship Id="rId7" Type="http://schemas.openxmlformats.org/officeDocument/2006/relationships/hyperlink" Target="https://nafsce.org/page/About"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lpfch.org/publication/five-top-tips-engaging-families-advisory-roles-advice-family-leader" TargetMode="External"/><Relationship Id="rId5" Type="http://schemas.openxmlformats.org/officeDocument/2006/relationships/hyperlink" Target="http://www.pacer.org/parent/php/php-c121.pdf" TargetMode="External"/><Relationship Id="rId4" Type="http://schemas.openxmlformats.org/officeDocument/2006/relationships/hyperlink" Target="http://www.pacer.org/Parent/php/PHP-c99.pdf"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www.ipfcc.org/resources/Tips_For_Recruiting.pdf" TargetMode="External"/><Relationship Id="rId3" Type="http://schemas.openxmlformats.org/officeDocument/2006/relationships/hyperlink" Target="http://www.servingongroups.org/leading-by-convening" TargetMode="External"/><Relationship Id="rId7" Type="http://schemas.openxmlformats.org/officeDocument/2006/relationships/hyperlink" Target="https://hcpbs.org/"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parentcenterhub.org/wp-content/uploads/repo_items/National_SEPAC_Guide_120218.pdf" TargetMode="External"/><Relationship Id="rId5" Type="http://schemas.openxmlformats.org/officeDocument/2006/relationships/hyperlink" Target="https://www.educatetogether.ie/wordpress/wp-content/uploads/2010/02/the_board_of_management_in_your_primary_school__a_guide_for_parents.pdf" TargetMode="External"/><Relationship Id="rId4" Type="http://schemas.openxmlformats.org/officeDocument/2006/relationships/hyperlink" Target="http://www.youtube.com/watch?v=BI4rqX_F69c" TargetMode="External"/><Relationship Id="rId9" Type="http://schemas.openxmlformats.org/officeDocument/2006/relationships/hyperlink" Target="https://www.ipfcc.org/resources/Diverse-Voices-Matter.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#113: </a:t>
            </a:r>
            <a:r>
              <a:rPr lang="en-US" dirty="0"/>
              <a:t> Welcome and Introduction</a:t>
            </a:r>
          </a:p>
          <a:p>
            <a:r>
              <a:rPr lang="en-US" dirty="0"/>
              <a:t>  </a:t>
            </a:r>
          </a:p>
          <a:p>
            <a:r>
              <a:rPr lang="en-US" b="1" dirty="0"/>
              <a:t>Procedural Directions:</a:t>
            </a:r>
            <a:endParaRPr lang="en-US" dirty="0"/>
          </a:p>
          <a:p>
            <a:pPr marL="223251" indent="-223251">
              <a:buFont typeface="+mj-lt"/>
              <a:buAutoNum type="arabicPeriod"/>
            </a:pPr>
            <a:r>
              <a:rPr lang="en-US" dirty="0"/>
              <a:t>Have a copy of the Guidebook and the Training manual with you.</a:t>
            </a:r>
          </a:p>
          <a:p>
            <a:pPr marL="223251" indent="-223251">
              <a:buFont typeface="+mj-lt"/>
              <a:buAutoNum type="arabicPeriod"/>
            </a:pPr>
            <a:r>
              <a:rPr lang="en-US" dirty="0"/>
              <a:t>Make sure everyone has the materials needed for the presentation.</a:t>
            </a:r>
          </a:p>
          <a:p>
            <a:pPr marL="223251" indent="-223251">
              <a:buFont typeface="+mj-lt"/>
              <a:buAutoNum type="arabicPeriod"/>
            </a:pPr>
            <a:r>
              <a:rPr lang="en-US" dirty="0"/>
              <a:t>Ask if everyone can hear you and see the slides.</a:t>
            </a:r>
          </a:p>
          <a:p>
            <a:pPr marL="223251" indent="-223251">
              <a:buFont typeface="+mj-lt"/>
              <a:buAutoNum type="arabicPeriod"/>
            </a:pPr>
            <a:r>
              <a:rPr lang="en-US" dirty="0"/>
              <a:t>Introduce yourself and give a brief background of your experience</a:t>
            </a:r>
            <a:r>
              <a:rPr lang="en-US" baseline="0" dirty="0"/>
              <a:t> (relevant to the group you are speaking to).</a:t>
            </a:r>
          </a:p>
          <a:p>
            <a:pPr marL="223251" indent="-223251">
              <a:buFont typeface="+mj-lt"/>
              <a:buAutoNum type="arabicPeriod"/>
            </a:pPr>
            <a:r>
              <a:rPr lang="en-US" baseline="0" dirty="0"/>
              <a:t>Address “housekeeping” such as restrooms, breaks, “parking lot”, group transitions, etc.</a:t>
            </a:r>
            <a:endParaRPr lang="en-US" dirty="0"/>
          </a:p>
          <a:p>
            <a:pPr defTabSz="920239">
              <a:defRPr/>
            </a:pPr>
            <a:endParaRPr lang="en-US" dirty="0"/>
          </a:p>
          <a:p>
            <a:pPr defTabSz="920239">
              <a:defRPr/>
            </a:pPr>
            <a:r>
              <a:rPr lang="en-US" b="1" dirty="0"/>
              <a:t>Presenter Notes:</a:t>
            </a:r>
          </a:p>
          <a:p>
            <a:pPr marL="167438" indent="-167438" defTabSz="920239">
              <a:buFont typeface="Arial" panose="020B0604020202020204" pitchFamily="34" charset="0"/>
              <a:buChar char="•"/>
              <a:defRPr/>
            </a:pPr>
            <a:r>
              <a:rPr lang="en-US" dirty="0"/>
              <a:t>Hello and welcome to this Serving on Groups that Make Decisions:  A Guide for Families training.  </a:t>
            </a:r>
          </a:p>
          <a:p>
            <a:pPr marL="167438" indent="-167438" defTabSz="920239">
              <a:buFont typeface="Arial" panose="020B0604020202020204" pitchFamily="34" charset="0"/>
              <a:buChar char="•"/>
              <a:defRPr/>
            </a:pPr>
            <a:r>
              <a:rPr lang="en-US" dirty="0"/>
              <a:t>My name is __</a:t>
            </a:r>
            <a:r>
              <a:rPr lang="en-US" u="sng" dirty="0"/>
              <a:t>insert name</a:t>
            </a:r>
            <a:r>
              <a:rPr lang="en-US" dirty="0"/>
              <a:t>___ and I am the ___</a:t>
            </a:r>
            <a:r>
              <a:rPr lang="en-US" u="sng" dirty="0"/>
              <a:t>insert </a:t>
            </a:r>
            <a:r>
              <a:rPr lang="en-US" u="sng" dirty="0" err="1"/>
              <a:t>position_</a:t>
            </a:r>
            <a:r>
              <a:rPr lang="en-US" u="none" dirty="0" err="1"/>
              <a:t>_</a:t>
            </a:r>
            <a:r>
              <a:rPr lang="en-US" dirty="0" err="1"/>
              <a:t>at</a:t>
            </a:r>
            <a:r>
              <a:rPr lang="en-US" dirty="0"/>
              <a:t> _</a:t>
            </a:r>
            <a:r>
              <a:rPr lang="en-US" u="sng" dirty="0"/>
              <a:t>insert location</a:t>
            </a:r>
            <a:r>
              <a:rPr lang="en-US" dirty="0"/>
              <a:t>__. </a:t>
            </a:r>
          </a:p>
          <a:p>
            <a:pPr marL="167438" indent="-167438" defTabSz="920239">
              <a:buFont typeface="Arial" panose="020B0604020202020204" pitchFamily="34" charset="0"/>
              <a:buChar char="•"/>
              <a:defRPr/>
            </a:pPr>
            <a:r>
              <a:rPr lang="en-US" dirty="0"/>
              <a:t>*Give a brief background of your experience</a:t>
            </a:r>
            <a:r>
              <a:rPr lang="en-US" baseline="0" dirty="0"/>
              <a:t> (relevant to the group you are speaking to)</a:t>
            </a:r>
            <a:r>
              <a:rPr lang="en-US" dirty="0"/>
              <a:t>. </a:t>
            </a:r>
          </a:p>
          <a:p>
            <a:r>
              <a:rPr lang="en-US" b="1" dirty="0"/>
              <a:t> </a:t>
            </a:r>
            <a:endParaRPr lang="en-US" dirty="0"/>
          </a:p>
          <a:p>
            <a:r>
              <a:rPr lang="en-US" b="1" dirty="0"/>
              <a:t>Activities  </a:t>
            </a:r>
            <a:endParaRPr lang="en-US" dirty="0"/>
          </a:p>
          <a:p>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solidFill>
                  <a:prstClr val="black"/>
                </a:solidFill>
              </a:rPr>
              <a:pPr/>
              <a:t>113</a:t>
            </a:fld>
            <a:endParaRPr lang="en-US">
              <a:solidFill>
                <a:prstClr val="black"/>
              </a:solidFill>
            </a:endParaRPr>
          </a:p>
        </p:txBody>
      </p:sp>
    </p:spTree>
    <p:extLst>
      <p:ext uri="{BB962C8B-B14F-4D97-AF65-F5344CB8AC3E}">
        <p14:creationId xmlns:p14="http://schemas.microsoft.com/office/powerpoint/2010/main" val="1973526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p:txBody>
          <a:bodyPr/>
          <a:lstStyle/>
          <a:p>
            <a:r>
              <a:rPr lang="en-US" b="1" dirty="0"/>
              <a:t>Slide #121:  </a:t>
            </a:r>
            <a:r>
              <a:rPr lang="en-US" dirty="0"/>
              <a:t>Section 7</a:t>
            </a:r>
            <a:r>
              <a:rPr lang="en-US" baseline="0" dirty="0"/>
              <a:t> Resources</a:t>
            </a:r>
            <a:endParaRPr lang="en-US" dirty="0"/>
          </a:p>
          <a:p>
            <a:r>
              <a:rPr lang="en-US" dirty="0"/>
              <a:t>  </a:t>
            </a:r>
          </a:p>
          <a:p>
            <a:r>
              <a:rPr lang="en-US" b="1" dirty="0"/>
              <a:t>Procedural Directions:</a:t>
            </a:r>
            <a:endParaRPr lang="en-US" dirty="0"/>
          </a:p>
          <a:p>
            <a:pPr marL="223251" indent="-223251" defTabSz="893003">
              <a:buFont typeface="+mj-lt"/>
              <a:buAutoNum type="arabicPeriod"/>
              <a:defRPr/>
            </a:pPr>
            <a:r>
              <a:rPr lang="en-US" dirty="0"/>
              <a:t>Highlight 1 or 2 online</a:t>
            </a:r>
            <a:r>
              <a:rPr lang="en-US" baseline="0" dirty="0"/>
              <a:t> resources</a:t>
            </a:r>
            <a:r>
              <a:rPr lang="en-US" dirty="0"/>
              <a:t> listed on the slide. </a:t>
            </a:r>
          </a:p>
          <a:p>
            <a:pPr marL="223251" indent="-223251" defTabSz="893003">
              <a:buFont typeface="+mj-lt"/>
              <a:buAutoNum type="arabicPeriod"/>
              <a:defRPr/>
            </a:pPr>
            <a:r>
              <a:rPr lang="en-US" dirty="0"/>
              <a:t>Have one or two web links accessible and ready to show. </a:t>
            </a:r>
          </a:p>
          <a:p>
            <a:endParaRPr lang="en-US" dirty="0"/>
          </a:p>
          <a:p>
            <a:r>
              <a:rPr lang="en-US" b="1" dirty="0"/>
              <a:t>Presenter Notes:</a:t>
            </a:r>
          </a:p>
          <a:p>
            <a:pPr marL="393192" indent="-342900">
              <a:lnSpc>
                <a:spcPct val="120000"/>
              </a:lnSpc>
              <a:spcBef>
                <a:spcPts val="0"/>
              </a:spcBef>
            </a:pPr>
            <a:r>
              <a:rPr lang="en-US" sz="1200" b="1" dirty="0"/>
              <a:t>Wisconsin Board for People with Developmentally Disabilities </a:t>
            </a:r>
            <a:r>
              <a:rPr lang="en-US" sz="1200" dirty="0">
                <a:hlinkClick r:id="rId3"/>
              </a:rPr>
              <a:t>https://wi-bpdd.org/</a:t>
            </a:r>
            <a:endParaRPr lang="en-US" sz="1200" b="1" dirty="0"/>
          </a:p>
          <a:p>
            <a:pPr marL="393192" indent="-342900">
              <a:lnSpc>
                <a:spcPct val="120000"/>
              </a:lnSpc>
              <a:spcBef>
                <a:spcPts val="0"/>
              </a:spcBef>
            </a:pPr>
            <a:r>
              <a:rPr lang="en-US" sz="1200" b="1" dirty="0"/>
              <a:t>Guidelines for Exploring Interagency Opportunities </a:t>
            </a:r>
            <a:r>
              <a:rPr lang="en-US" sz="1200" b="1" dirty="0" err="1"/>
              <a:t>ACTion</a:t>
            </a:r>
            <a:r>
              <a:rPr lang="en-US" sz="1200" b="1" dirty="0"/>
              <a:t> Sheet </a:t>
            </a:r>
            <a:r>
              <a:rPr lang="en-US" sz="1200" u="sng" dirty="0">
                <a:hlinkClick r:id="rId4"/>
              </a:rPr>
              <a:t>http://www.pacer.org/Parent/php/PHP-c99.pdf</a:t>
            </a:r>
            <a:endParaRPr lang="en-US" sz="1200" dirty="0"/>
          </a:p>
          <a:p>
            <a:pPr marL="393192" indent="-342900">
              <a:lnSpc>
                <a:spcPct val="120000"/>
              </a:lnSpc>
              <a:spcBef>
                <a:spcPts val="0"/>
              </a:spcBef>
            </a:pPr>
            <a:r>
              <a:rPr lang="en-US" sz="1200" b="1" dirty="0"/>
              <a:t>From Experience to Influence: The Power of a Parent’s Story </a:t>
            </a:r>
            <a:r>
              <a:rPr lang="en-US" sz="1200" b="1" dirty="0" err="1"/>
              <a:t>ACTion</a:t>
            </a:r>
            <a:r>
              <a:rPr lang="en-US" sz="1200" b="1" dirty="0"/>
              <a:t> Sheet </a:t>
            </a:r>
            <a:r>
              <a:rPr lang="en-US" sz="1200" u="sng" dirty="0">
                <a:hlinkClick r:id="rId5"/>
              </a:rPr>
              <a:t>http://www.pacer.org/parent/php/php-c121.pdf</a:t>
            </a:r>
            <a:endParaRPr lang="en-US" sz="1200" u="sng" dirty="0"/>
          </a:p>
          <a:p>
            <a:pPr marL="393192" indent="-342900">
              <a:lnSpc>
                <a:spcPct val="120000"/>
              </a:lnSpc>
              <a:spcBef>
                <a:spcPts val="0"/>
              </a:spcBef>
            </a:pPr>
            <a:r>
              <a:rPr lang="en-US" sz="1200" b="1" dirty="0"/>
              <a:t>Five Top Tips for Engaging Families in Advisory Roles: Advice from a Family Leader </a:t>
            </a:r>
            <a:r>
              <a:rPr lang="en-US" sz="1200" dirty="0">
                <a:hlinkClick r:id="rId6"/>
              </a:rPr>
              <a:t>https://www.lpfch.org/publication/five-top-tips-engaging-families-advisory-roles-advice-family-leader</a:t>
            </a:r>
            <a:endParaRPr lang="en-US" sz="1200" dirty="0"/>
          </a:p>
          <a:p>
            <a:pPr marL="393192" indent="-342900">
              <a:lnSpc>
                <a:spcPct val="120000"/>
              </a:lnSpc>
              <a:spcBef>
                <a:spcPts val="0"/>
              </a:spcBef>
            </a:pPr>
            <a:r>
              <a:rPr lang="en-US" sz="1200" b="1" dirty="0"/>
              <a:t>National Association for Family, School, and Community Engagement </a:t>
            </a:r>
            <a:r>
              <a:rPr lang="en-US" sz="1200" dirty="0">
                <a:hlinkClick r:id="rId7"/>
              </a:rPr>
              <a:t>https://nafsce.org/page/About</a:t>
            </a:r>
            <a:endParaRPr lang="en-US" sz="1200" dirty="0"/>
          </a:p>
          <a:p>
            <a:pPr marL="393192" indent="-342900">
              <a:lnSpc>
                <a:spcPct val="120000"/>
              </a:lnSpc>
              <a:spcBef>
                <a:spcPts val="0"/>
              </a:spcBef>
            </a:pPr>
            <a:r>
              <a:rPr lang="en-US" sz="1200" b="1" dirty="0"/>
              <a:t>WI DPI Community of Practice Group on Assistive Technology </a:t>
            </a:r>
            <a:r>
              <a:rPr lang="en-US" sz="1200" dirty="0">
                <a:hlinkClick r:id="rId8"/>
              </a:rPr>
              <a:t>https://dpi.wi.gov/sped/educators/consultation/assistive-technology/at-forward</a:t>
            </a:r>
            <a:endParaRPr lang="en-US" sz="1200" dirty="0"/>
          </a:p>
          <a:p>
            <a:endParaRPr lang="en-US" dirty="0"/>
          </a:p>
          <a:p>
            <a:r>
              <a:rPr lang="en-US" b="1" dirty="0"/>
              <a:t>Activities  </a:t>
            </a:r>
            <a:endParaRPr lang="en-US" dirty="0"/>
          </a:p>
          <a:p>
            <a:r>
              <a:rPr lang="en-US" dirty="0"/>
              <a:t>Handout:  Guidebook Sectional Resource List</a:t>
            </a:r>
          </a:p>
        </p:txBody>
      </p:sp>
      <p:sp>
        <p:nvSpPr>
          <p:cNvPr id="4" name="Slide Number Placeholder 3"/>
          <p:cNvSpPr>
            <a:spLocks noGrp="1"/>
          </p:cNvSpPr>
          <p:nvPr>
            <p:ph type="sldNum" sz="quarter" idx="10"/>
          </p:nvPr>
        </p:nvSpPr>
        <p:spPr/>
        <p:txBody>
          <a:bodyPr/>
          <a:lstStyle/>
          <a:p>
            <a:fld id="{1D94A9CC-91BA-4D30-8CFB-B7A6E1279EEA}" type="slidenum">
              <a:rPr lang="en-US" smtClean="0"/>
              <a:t>122</a:t>
            </a:fld>
            <a:endParaRPr lang="en-US"/>
          </a:p>
        </p:txBody>
      </p:sp>
    </p:spTree>
    <p:extLst>
      <p:ext uri="{BB962C8B-B14F-4D97-AF65-F5344CB8AC3E}">
        <p14:creationId xmlns:p14="http://schemas.microsoft.com/office/powerpoint/2010/main" val="3461960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#114:  </a:t>
            </a:r>
            <a:r>
              <a:rPr lang="en-US" dirty="0"/>
              <a:t>Section 7 Introduction</a:t>
            </a:r>
          </a:p>
          <a:p>
            <a:r>
              <a:rPr lang="en-US" dirty="0"/>
              <a:t>  </a:t>
            </a:r>
          </a:p>
          <a:p>
            <a:r>
              <a:rPr lang="en-US" b="1" dirty="0"/>
              <a:t>Procedural Directions:</a:t>
            </a:r>
            <a:endParaRPr lang="en-US" dirty="0"/>
          </a:p>
          <a:p>
            <a:pPr marL="223251" indent="-223251">
              <a:buFont typeface="+mj-lt"/>
              <a:buAutoNum type="arabicPeriod"/>
            </a:pPr>
            <a:r>
              <a:rPr lang="en-US" dirty="0"/>
              <a:t>Share information from</a:t>
            </a:r>
            <a:r>
              <a:rPr lang="en-US" baseline="0" dirty="0"/>
              <a:t> the presenter notes.</a:t>
            </a:r>
          </a:p>
          <a:p>
            <a:pPr marL="223251" indent="-223251">
              <a:buFont typeface="+mj-lt"/>
              <a:buAutoNum type="arabicPeriod"/>
            </a:pPr>
            <a:r>
              <a:rPr lang="en-US" baseline="0" dirty="0"/>
              <a:t>If participants have a copy of the Guidebook, guide them to the appropriate section.</a:t>
            </a:r>
            <a:endParaRPr lang="en-US" dirty="0"/>
          </a:p>
          <a:p>
            <a:endParaRPr lang="en-US" dirty="0"/>
          </a:p>
          <a:p>
            <a:r>
              <a:rPr lang="en-US" b="1" dirty="0"/>
              <a:t>Presenter Notes:</a:t>
            </a:r>
          </a:p>
          <a:p>
            <a:pPr marL="167438" indent="-167438" defTabSz="893003">
              <a:buFont typeface="Arial" panose="020B0604020202020204" pitchFamily="34" charset="0"/>
              <a:buChar char="•"/>
              <a:defRPr/>
            </a:pPr>
            <a:r>
              <a:rPr lang="en-US" dirty="0">
                <a:solidFill>
                  <a:srgbClr val="000000"/>
                </a:solidFill>
                <a:ea typeface="Times New Roman"/>
                <a:cs typeface="Calibri"/>
              </a:rPr>
              <a:t>In this section, we will review the role of families on decision-making groups.  </a:t>
            </a:r>
          </a:p>
          <a:p>
            <a:pPr marL="167438" indent="-167438" defTabSz="893003">
              <a:buFont typeface="Arial" panose="020B0604020202020204" pitchFamily="34" charset="0"/>
              <a:buChar char="•"/>
              <a:defRPr/>
            </a:pPr>
            <a:r>
              <a:rPr lang="en-US" dirty="0">
                <a:solidFill>
                  <a:srgbClr val="000000"/>
                </a:solidFill>
                <a:ea typeface="Times New Roman"/>
                <a:cs typeface="Calibri"/>
              </a:rPr>
              <a:t>A particular emphasis will be on the family representative role and ways to make sure all voices are heard and represented.  </a:t>
            </a:r>
            <a:endParaRPr lang="en-US" dirty="0"/>
          </a:p>
          <a:p>
            <a:endParaRPr lang="en-US" dirty="0"/>
          </a:p>
          <a:p>
            <a:r>
              <a:rPr lang="en-US" b="1" dirty="0"/>
              <a:t>Activities  </a:t>
            </a:r>
            <a:endParaRPr lang="en-US" dirty="0"/>
          </a:p>
          <a:p>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114</a:t>
            </a:fld>
            <a:endParaRPr lang="en-US"/>
          </a:p>
        </p:txBody>
      </p:sp>
    </p:spTree>
    <p:extLst>
      <p:ext uri="{BB962C8B-B14F-4D97-AF65-F5344CB8AC3E}">
        <p14:creationId xmlns:p14="http://schemas.microsoft.com/office/powerpoint/2010/main" val="2657504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510" y="2828727"/>
            <a:ext cx="6226054" cy="5788739"/>
          </a:xfrm>
        </p:spPr>
        <p:txBody>
          <a:bodyPr/>
          <a:lstStyle/>
          <a:p>
            <a:r>
              <a:rPr lang="en-US" b="1" dirty="0"/>
              <a:t>Slide #115:  </a:t>
            </a:r>
            <a:r>
              <a:rPr lang="en-US" dirty="0"/>
              <a:t>The Group</a:t>
            </a:r>
          </a:p>
          <a:p>
            <a:r>
              <a:rPr lang="en-US" dirty="0"/>
              <a:t>  </a:t>
            </a:r>
          </a:p>
          <a:p>
            <a:r>
              <a:rPr lang="en-US" b="1" dirty="0"/>
              <a:t>Procedural Directions:</a:t>
            </a:r>
            <a:endParaRPr lang="en-US" dirty="0"/>
          </a:p>
          <a:p>
            <a:pPr marL="223251" indent="-223251" defTabSz="893003">
              <a:buFont typeface="+mj-lt"/>
              <a:buAutoNum type="arabicPeriod"/>
              <a:defRPr/>
            </a:pPr>
            <a:r>
              <a:rPr lang="en-US" dirty="0"/>
              <a:t>Share information from</a:t>
            </a:r>
            <a:r>
              <a:rPr lang="en-US" baseline="0" dirty="0"/>
              <a:t> the</a:t>
            </a:r>
            <a:r>
              <a:rPr lang="en-US" dirty="0"/>
              <a:t> presenter notes.</a:t>
            </a:r>
          </a:p>
          <a:p>
            <a:pPr marL="223251" indent="-223251" defTabSz="893003">
              <a:buFont typeface="+mj-lt"/>
              <a:buAutoNum type="arabicPeriod"/>
              <a:defRPr/>
            </a:pPr>
            <a:r>
              <a:rPr lang="en-US" dirty="0"/>
              <a:t>Discuss the different aspects of groups. </a:t>
            </a:r>
          </a:p>
          <a:p>
            <a:pPr marL="223251" indent="-223251" defTabSz="893003">
              <a:buFont typeface="+mj-lt"/>
              <a:buAutoNum type="arabicPeriod"/>
              <a:defRPr/>
            </a:pPr>
            <a:r>
              <a:rPr lang="en-US" dirty="0"/>
              <a:t>Share a personal example of a decision-making group.</a:t>
            </a:r>
          </a:p>
          <a:p>
            <a:endParaRPr lang="en-US" dirty="0"/>
          </a:p>
          <a:p>
            <a:pPr fontAlgn="base"/>
            <a:r>
              <a:rPr lang="en-US" b="1" dirty="0"/>
              <a:t>Presenter Notes:</a:t>
            </a:r>
            <a:endParaRPr lang="en-US" dirty="0"/>
          </a:p>
          <a:p>
            <a:pPr marL="167438" indent="-167438" defTabSz="893003" fontAlgn="base">
              <a:buFont typeface="Arial" panose="020B0604020202020204" pitchFamily="34" charset="0"/>
              <a:buChar char="•"/>
              <a:defRPr/>
            </a:pPr>
            <a:r>
              <a:rPr lang="en-US" dirty="0"/>
              <a:t>Each group is unique in their mission, style, priorities,</a:t>
            </a:r>
            <a:r>
              <a:rPr lang="en-US" baseline="0" dirty="0"/>
              <a:t> </a:t>
            </a:r>
            <a:r>
              <a:rPr lang="en-US" dirty="0"/>
              <a:t>structure, and decision-making process.    </a:t>
            </a:r>
          </a:p>
          <a:p>
            <a:pPr marL="167438" indent="-167438">
              <a:buFont typeface="Arial" panose="020B0604020202020204" pitchFamily="34" charset="0"/>
              <a:buChar char="•"/>
            </a:pPr>
            <a:r>
              <a:rPr lang="en-US" dirty="0">
                <a:solidFill>
                  <a:srgbClr val="000000"/>
                </a:solidFill>
                <a:ea typeface="Times New Roman"/>
                <a:cs typeface="Calibri"/>
              </a:rPr>
              <a:t>Your time is valuable so choose your opportunity wisely.  You will want to find an opportunity that is meaningful to you.  To make sure your time is productive, consider a few points before agreeing to serve.  </a:t>
            </a:r>
            <a:endParaRPr lang="en-US" dirty="0">
              <a:ea typeface="Times New Roman"/>
              <a:cs typeface="Times New Roman"/>
            </a:endParaRPr>
          </a:p>
          <a:p>
            <a:pPr marL="613940" lvl="1" indent="-167438">
              <a:buFont typeface="Arial" panose="020B0604020202020204" pitchFamily="34" charset="0"/>
              <a:buChar char="•"/>
            </a:pPr>
            <a:r>
              <a:rPr lang="en-US" dirty="0">
                <a:solidFill>
                  <a:srgbClr val="000000"/>
                </a:solidFill>
                <a:ea typeface="Times New Roman"/>
                <a:cs typeface="Calibri"/>
              </a:rPr>
              <a:t>Review the group’s mission statement, purpose and history to see if the group is working on issues that are important to you.  Find out the reason the group was created in the first place. </a:t>
            </a:r>
            <a:endParaRPr lang="en-US" dirty="0">
              <a:ea typeface="Times New Roman"/>
              <a:cs typeface="Times New Roman"/>
            </a:endParaRPr>
          </a:p>
          <a:p>
            <a:pPr marL="613940" lvl="1" indent="-167438">
              <a:buFont typeface="Arial" panose="020B0604020202020204" pitchFamily="34" charset="0"/>
              <a:buChar char="•"/>
            </a:pPr>
            <a:r>
              <a:rPr lang="en-US" dirty="0">
                <a:solidFill>
                  <a:srgbClr val="000000"/>
                </a:solidFill>
                <a:ea typeface="Times New Roman"/>
                <a:cs typeface="Calibri"/>
              </a:rPr>
              <a:t>Is the group formal or informal?  Is there a president, vice-president, secretary, and treasurer?  If there is no designated leader, find out who organizes the meetings.</a:t>
            </a:r>
            <a:endParaRPr lang="en-US" dirty="0">
              <a:ea typeface="Times New Roman"/>
              <a:cs typeface="Times New Roman"/>
            </a:endParaRPr>
          </a:p>
          <a:p>
            <a:pPr marL="613940" lvl="1" indent="-167438">
              <a:buFont typeface="Arial" panose="020B0604020202020204" pitchFamily="34" charset="0"/>
              <a:buChar char="•"/>
            </a:pPr>
            <a:r>
              <a:rPr lang="en-US" dirty="0">
                <a:solidFill>
                  <a:srgbClr val="000000"/>
                </a:solidFill>
                <a:ea typeface="Times New Roman"/>
                <a:cs typeface="Calibri"/>
              </a:rPr>
              <a:t>Find out the group’s expectation and description of member roles.  Are there attendance requirements?  Do you have the time and necessary commitment level? Are you required to serve on additional committees?  </a:t>
            </a:r>
            <a:endParaRPr lang="en-US" dirty="0">
              <a:ea typeface="Times New Roman"/>
              <a:cs typeface="Times New Roman"/>
            </a:endParaRPr>
          </a:p>
          <a:p>
            <a:pPr marL="613940" lvl="1" indent="-167438">
              <a:buFont typeface="Arial" panose="020B0604020202020204" pitchFamily="34" charset="0"/>
              <a:buChar char="•"/>
            </a:pPr>
            <a:r>
              <a:rPr lang="en-US" dirty="0">
                <a:solidFill>
                  <a:srgbClr val="000000"/>
                </a:solidFill>
                <a:ea typeface="Times New Roman"/>
                <a:cs typeface="Calibri"/>
              </a:rPr>
              <a:t>Ask if</a:t>
            </a:r>
            <a:r>
              <a:rPr lang="en-US" baseline="0" dirty="0">
                <a:solidFill>
                  <a:srgbClr val="000000"/>
                </a:solidFill>
                <a:ea typeface="Times New Roman"/>
                <a:cs typeface="Calibri"/>
              </a:rPr>
              <a:t> </a:t>
            </a:r>
            <a:r>
              <a:rPr lang="en-US" dirty="0">
                <a:solidFill>
                  <a:srgbClr val="000000"/>
                </a:solidFill>
                <a:ea typeface="Times New Roman"/>
                <a:cs typeface="Calibri"/>
              </a:rPr>
              <a:t>meeting notes from the past few meetings are available.  This will help you understand what the group has been doing most recently. These meeting minutes record what the group has talked about and also identifies any decisions that were made.</a:t>
            </a:r>
            <a:endParaRPr lang="en-US" dirty="0">
              <a:ea typeface="Times New Roman"/>
              <a:cs typeface="Times New Roman"/>
            </a:endParaRPr>
          </a:p>
          <a:p>
            <a:pPr marL="613940" lvl="1" indent="-167438">
              <a:buFont typeface="Arial" panose="020B0604020202020204" pitchFamily="34" charset="0"/>
              <a:buChar char="•"/>
            </a:pPr>
            <a:r>
              <a:rPr lang="en-US" dirty="0">
                <a:solidFill>
                  <a:srgbClr val="000000"/>
                </a:solidFill>
                <a:ea typeface="Times New Roman"/>
                <a:cs typeface="Calibri"/>
              </a:rPr>
              <a:t>Visit one of the group’s meetings before you officially commit to joining.  This will help you see the group dynamics. </a:t>
            </a:r>
          </a:p>
          <a:p>
            <a:endParaRPr lang="en-US" dirty="0"/>
          </a:p>
          <a:p>
            <a:r>
              <a:rPr lang="en-US" b="1" dirty="0"/>
              <a:t>Activities  </a:t>
            </a:r>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115</a:t>
            </a:fld>
            <a:endParaRPr lang="en-US"/>
          </a:p>
        </p:txBody>
      </p:sp>
    </p:spTree>
    <p:extLst>
      <p:ext uri="{BB962C8B-B14F-4D97-AF65-F5344CB8AC3E}">
        <p14:creationId xmlns:p14="http://schemas.microsoft.com/office/powerpoint/2010/main" val="3723325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#116: </a:t>
            </a:r>
            <a:r>
              <a:rPr lang="en-US" b="0" dirty="0"/>
              <a:t>Big Picture</a:t>
            </a:r>
          </a:p>
          <a:p>
            <a:r>
              <a:rPr lang="en-US" dirty="0"/>
              <a:t> </a:t>
            </a:r>
          </a:p>
          <a:p>
            <a:r>
              <a:rPr lang="en-US" b="1" dirty="0"/>
              <a:t>Procedural Directions:</a:t>
            </a:r>
            <a:endParaRPr lang="en-US" dirty="0"/>
          </a:p>
          <a:p>
            <a:pPr marL="228600" indent="-228600">
              <a:buFont typeface="+mj-lt"/>
              <a:buAutoNum type="arabicPeriod"/>
            </a:pPr>
            <a:r>
              <a:rPr lang="en-US" dirty="0"/>
              <a:t>*Slide contains animation.  Click to make</a:t>
            </a:r>
            <a:r>
              <a:rPr lang="en-US" baseline="0" dirty="0"/>
              <a:t> animation appear.</a:t>
            </a:r>
            <a:endParaRPr lang="en-US" dirty="0"/>
          </a:p>
          <a:p>
            <a:pPr marL="228600" indent="-228600">
              <a:buFont typeface="+mj-lt"/>
              <a:buAutoNum type="arabicPeriod"/>
            </a:pPr>
            <a:r>
              <a:rPr lang="en-US" dirty="0"/>
              <a:t>Share information</a:t>
            </a:r>
            <a:r>
              <a:rPr lang="en-US" baseline="0" dirty="0"/>
              <a:t> from the presenter notes. </a:t>
            </a:r>
          </a:p>
          <a:p>
            <a:pPr marL="228600" indent="-228600">
              <a:buFont typeface="+mj-lt"/>
              <a:buAutoNum type="arabicPeriod"/>
            </a:pPr>
            <a:r>
              <a:rPr lang="en-US" baseline="0" dirty="0"/>
              <a:t>Consider a personal example to share to illustrate the information.</a:t>
            </a:r>
          </a:p>
          <a:p>
            <a:pPr marL="228600" indent="-228600">
              <a:buFont typeface="+mj-lt"/>
              <a:buAutoNum type="arabicPeriod"/>
            </a:pPr>
            <a:endParaRPr lang="en-US" dirty="0"/>
          </a:p>
          <a:p>
            <a:pPr defTabSz="937664" fontAlgn="base">
              <a:spcAft>
                <a:spcPct val="0"/>
              </a:spcAft>
              <a:defRPr/>
            </a:pPr>
            <a:r>
              <a:rPr lang="en-US" b="1" dirty="0">
                <a:solidFill>
                  <a:srgbClr val="000000"/>
                </a:solidFill>
                <a:cs typeface="Arial" charset="0"/>
              </a:rPr>
              <a:t>Presenter Notes:</a:t>
            </a:r>
          </a:p>
          <a:p>
            <a:pPr marL="171450" lvl="0" indent="-171450">
              <a:buFont typeface="Arial" panose="020B0604020202020204" pitchFamily="34" charset="0"/>
              <a:buChar char="•"/>
            </a:pPr>
            <a:r>
              <a:rPr lang="en-US" dirty="0">
                <a:solidFill>
                  <a:srgbClr val="000000"/>
                </a:solidFill>
                <a:ea typeface="Times New Roman"/>
                <a:cs typeface="Calibri"/>
              </a:rPr>
              <a:t>It is important</a:t>
            </a:r>
            <a:r>
              <a:rPr lang="en-US" baseline="0" dirty="0">
                <a:solidFill>
                  <a:srgbClr val="000000"/>
                </a:solidFill>
                <a:ea typeface="Times New Roman"/>
                <a:cs typeface="Calibri"/>
              </a:rPr>
              <a:t> to understand the big picture of how the group’s work fits into the larger organization.</a:t>
            </a:r>
          </a:p>
          <a:p>
            <a:pPr marL="156740" lvl="0" indent="-167438">
              <a:buFont typeface="Arial" panose="020B0604020202020204" pitchFamily="34" charset="0"/>
              <a:buChar char="•"/>
            </a:pPr>
            <a:r>
              <a:rPr lang="en-US" baseline="0" dirty="0">
                <a:solidFill>
                  <a:srgbClr val="000000"/>
                </a:solidFill>
                <a:ea typeface="Times New Roman"/>
                <a:cs typeface="Calibri"/>
              </a:rPr>
              <a:t>Understand the process and timeline for considering and implementing the recommendations given by the group.  </a:t>
            </a:r>
          </a:p>
          <a:p>
            <a:pPr marL="156740" lvl="0" indent="-167438">
              <a:buFont typeface="Arial" panose="020B0604020202020204" pitchFamily="34" charset="0"/>
              <a:buChar char="•"/>
            </a:pPr>
            <a:r>
              <a:rPr lang="en-US" baseline="0" dirty="0">
                <a:solidFill>
                  <a:srgbClr val="000000"/>
                </a:solidFill>
                <a:ea typeface="Times New Roman"/>
                <a:cs typeface="Calibri"/>
              </a:rPr>
              <a:t>Things often don’t happen right away!  Be patient and don’t give up.  </a:t>
            </a:r>
            <a:r>
              <a:rPr lang="en-US" dirty="0">
                <a:solidFill>
                  <a:srgbClr val="000000"/>
                </a:solidFill>
                <a:ea typeface="Times New Roman"/>
                <a:cs typeface="Calibri"/>
              </a:rPr>
              <a:t> </a:t>
            </a:r>
            <a:endParaRPr lang="en-US" dirty="0">
              <a:ea typeface="Times New Roman"/>
              <a:cs typeface="Times New Roman"/>
            </a:endParaRPr>
          </a:p>
          <a:p>
            <a:endParaRPr lang="en-US" dirty="0"/>
          </a:p>
          <a:p>
            <a:r>
              <a:rPr lang="en-US" b="1" dirty="0"/>
              <a:t>Activities  </a:t>
            </a:r>
            <a:endParaRPr lang="en-US" dirty="0"/>
          </a:p>
          <a:p>
            <a:endParaRPr lang="en-US" dirty="0"/>
          </a:p>
        </p:txBody>
      </p:sp>
      <p:sp>
        <p:nvSpPr>
          <p:cNvPr id="4" name="Slide Number Placeholder 3"/>
          <p:cNvSpPr>
            <a:spLocks noGrp="1"/>
          </p:cNvSpPr>
          <p:nvPr>
            <p:ph type="sldNum" sz="quarter" idx="10"/>
          </p:nvPr>
        </p:nvSpPr>
        <p:spPr/>
        <p:txBody>
          <a:bodyPr/>
          <a:lstStyle/>
          <a:p>
            <a:fld id="{1D94A9CC-91BA-4D30-8CFB-B7A6E1279EEA}" type="slidenum">
              <a:rPr lang="en-US" smtClean="0"/>
              <a:t>116</a:t>
            </a:fld>
            <a:endParaRPr lang="en-US"/>
          </a:p>
        </p:txBody>
      </p:sp>
    </p:spTree>
    <p:extLst>
      <p:ext uri="{BB962C8B-B14F-4D97-AF65-F5344CB8AC3E}">
        <p14:creationId xmlns:p14="http://schemas.microsoft.com/office/powerpoint/2010/main" val="2257143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p:txBody>
          <a:bodyPr/>
          <a:lstStyle/>
          <a:p>
            <a:r>
              <a:rPr lang="en-US" b="1" dirty="0"/>
              <a:t>Slide #117: </a:t>
            </a:r>
            <a:r>
              <a:rPr lang="en-US" b="0" dirty="0"/>
              <a:t>Resource:</a:t>
            </a:r>
            <a:r>
              <a:rPr lang="en-US" b="0" baseline="0" dirty="0"/>
              <a:t> </a:t>
            </a:r>
            <a:r>
              <a:rPr lang="en-US" b="0" dirty="0"/>
              <a:t>What</a:t>
            </a:r>
            <a:r>
              <a:rPr lang="en-US" b="0" baseline="0" dirty="0"/>
              <a:t> Information do I need to know about the Group? </a:t>
            </a:r>
            <a:r>
              <a:rPr lang="en-US" b="1" dirty="0"/>
              <a:t> </a:t>
            </a:r>
          </a:p>
          <a:p>
            <a:r>
              <a:rPr lang="en-US" dirty="0"/>
              <a:t> </a:t>
            </a:r>
          </a:p>
          <a:p>
            <a:r>
              <a:rPr lang="en-US" b="1" dirty="0"/>
              <a:t>Procedural Directions:</a:t>
            </a:r>
            <a:endParaRPr lang="en-US" dirty="0"/>
          </a:p>
          <a:p>
            <a:pPr marL="223251" indent="-223251" defTabSz="893003">
              <a:buFont typeface="+mj-lt"/>
              <a:buAutoNum type="arabicPeriod"/>
              <a:defRPr/>
            </a:pPr>
            <a:r>
              <a:rPr lang="en-US" dirty="0"/>
              <a:t>Provide copies of the handout (in</a:t>
            </a:r>
            <a:r>
              <a:rPr lang="en-US" baseline="0" dirty="0"/>
              <a:t>-person or online)</a:t>
            </a:r>
            <a:r>
              <a:rPr lang="en-US" dirty="0"/>
              <a:t> or refer to the Guidebook page 63 and highlight its important features.</a:t>
            </a:r>
          </a:p>
          <a:p>
            <a:pPr marL="223251" indent="-223251" defTabSz="893003">
              <a:buFont typeface="+mj-lt"/>
              <a:buAutoNum type="arabicPeriod"/>
              <a:defRPr/>
            </a:pPr>
            <a:r>
              <a:rPr lang="en-US" dirty="0">
                <a:solidFill>
                  <a:srgbClr val="000000"/>
                </a:solidFill>
                <a:cs typeface="Arial" charset="0"/>
              </a:rPr>
              <a:t>Have participants complete the first section</a:t>
            </a:r>
            <a:r>
              <a:rPr lang="en-US" baseline="0" dirty="0">
                <a:solidFill>
                  <a:srgbClr val="000000"/>
                </a:solidFill>
                <a:cs typeface="Arial" charset="0"/>
              </a:rPr>
              <a:t> and then</a:t>
            </a:r>
            <a:r>
              <a:rPr lang="en-US" dirty="0">
                <a:solidFill>
                  <a:srgbClr val="000000"/>
                </a:solidFill>
                <a:cs typeface="Arial" charset="0"/>
              </a:rPr>
              <a:t> as</a:t>
            </a:r>
            <a:r>
              <a:rPr lang="en-US" baseline="0" dirty="0">
                <a:solidFill>
                  <a:srgbClr val="000000"/>
                </a:solidFill>
                <a:cs typeface="Arial" charset="0"/>
              </a:rPr>
              <a:t> much as possible</a:t>
            </a:r>
            <a:r>
              <a:rPr lang="en-US" dirty="0">
                <a:solidFill>
                  <a:srgbClr val="000000"/>
                </a:solidFill>
                <a:cs typeface="Arial" charset="0"/>
              </a:rPr>
              <a:t>.</a:t>
            </a:r>
          </a:p>
          <a:p>
            <a:endParaRPr lang="en-US" dirty="0"/>
          </a:p>
          <a:p>
            <a:pPr defTabSz="937664" fontAlgn="base">
              <a:spcAft>
                <a:spcPct val="0"/>
              </a:spcAft>
              <a:defRPr/>
            </a:pPr>
            <a:r>
              <a:rPr lang="en-US" b="1" dirty="0">
                <a:solidFill>
                  <a:srgbClr val="000000"/>
                </a:solidFill>
                <a:cs typeface="Arial" charset="0"/>
              </a:rPr>
              <a:t>Presenter Notes:</a:t>
            </a:r>
          </a:p>
          <a:p>
            <a:pPr marL="171450" indent="-171450">
              <a:buFont typeface="Arial" panose="020B0604020202020204" pitchFamily="34" charset="0"/>
              <a:buChar char="•"/>
            </a:pPr>
            <a:r>
              <a:rPr lang="en-US" dirty="0"/>
              <a:t>This resource helps</a:t>
            </a:r>
            <a:r>
              <a:rPr lang="en-US" baseline="0" dirty="0"/>
              <a:t> organize information about the group.</a:t>
            </a:r>
          </a:p>
          <a:p>
            <a:pPr marL="171450" indent="-171450">
              <a:buFont typeface="Arial" panose="020B0604020202020204" pitchFamily="34" charset="0"/>
              <a:buChar char="•"/>
            </a:pPr>
            <a:r>
              <a:rPr lang="en-US" baseline="0" dirty="0"/>
              <a:t>As someone new to a group, it can be used to build an understanding about your purpose on the group, the structure of the group, and the processes the group uses.</a:t>
            </a:r>
          </a:p>
          <a:p>
            <a:pPr marL="171450" indent="-171450">
              <a:buFont typeface="Arial" panose="020B0604020202020204" pitchFamily="34" charset="0"/>
              <a:buChar char="•"/>
            </a:pPr>
            <a:r>
              <a:rPr lang="en-US" baseline="0" dirty="0"/>
              <a:t>As someone experienced on a group, it can be used to assess your own understanding of the group, as a resource for mentors and new members, or as an instrument to determine missing information about the group.</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Question:  Where</a:t>
            </a:r>
            <a:r>
              <a:rPr lang="en-US" baseline="0" dirty="0"/>
              <a:t> could you go to find information to complete the resource?</a:t>
            </a:r>
            <a:endParaRPr lang="en-US" dirty="0"/>
          </a:p>
          <a:p>
            <a:pPr marL="628650" lvl="1" indent="-171450">
              <a:buFont typeface="Arial" panose="020B0604020202020204" pitchFamily="34" charset="0"/>
              <a:buChar char="•"/>
            </a:pPr>
            <a:r>
              <a:rPr lang="en-US" baseline="0" dirty="0"/>
              <a:t>Possible answers:  Ask the group leader or your mentor, visit the group’s website, review the group’s bylaws and other written guidance  </a:t>
            </a:r>
            <a:r>
              <a:rPr lang="en-US" dirty="0"/>
              <a:t> </a:t>
            </a:r>
          </a:p>
          <a:p>
            <a:endParaRPr lang="en-US" dirty="0"/>
          </a:p>
          <a:p>
            <a:r>
              <a:rPr lang="en-US" b="1" dirty="0"/>
              <a:t>Activities  </a:t>
            </a:r>
            <a:endParaRPr lang="en-US" dirty="0"/>
          </a:p>
          <a:p>
            <a:r>
              <a:rPr lang="en-US" dirty="0"/>
              <a:t>Guidebook pg. 63:  What Information Do I Need to Know About the Group? </a:t>
            </a:r>
            <a:endParaRPr lang="en-US" b="1" dirty="0">
              <a:solidFill>
                <a:srgbClr val="000000"/>
              </a:solidFill>
              <a:cs typeface="Arial" charset="0"/>
            </a:endParaRPr>
          </a:p>
          <a:p>
            <a:pPr defTabSz="937664" fontAlgn="base">
              <a:spcAft>
                <a:spcPct val="0"/>
              </a:spcAft>
              <a:defRPr/>
            </a:pPr>
            <a:endParaRPr lang="en-US" b="1" dirty="0">
              <a:solidFill>
                <a:srgbClr val="000000"/>
              </a:solidFill>
              <a:cs typeface="Arial" charset="0"/>
            </a:endParaRPr>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117</a:t>
            </a:fld>
            <a:endParaRPr lang="en-US"/>
          </a:p>
        </p:txBody>
      </p:sp>
    </p:spTree>
    <p:extLst>
      <p:ext uri="{BB962C8B-B14F-4D97-AF65-F5344CB8AC3E}">
        <p14:creationId xmlns:p14="http://schemas.microsoft.com/office/powerpoint/2010/main" val="3292408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41575" y="557213"/>
            <a:ext cx="2330450" cy="1747837"/>
          </a:xfrm>
        </p:spPr>
      </p:sp>
      <p:sp>
        <p:nvSpPr>
          <p:cNvPr id="3" name="Notes Placeholder 2"/>
          <p:cNvSpPr>
            <a:spLocks noGrp="1"/>
          </p:cNvSpPr>
          <p:nvPr>
            <p:ph type="body" idx="1"/>
          </p:nvPr>
        </p:nvSpPr>
        <p:spPr>
          <a:xfrm>
            <a:off x="349582" y="2389076"/>
            <a:ext cx="6453837" cy="6374941"/>
          </a:xfrm>
        </p:spPr>
        <p:txBody>
          <a:bodyPr numCol="1"/>
          <a:lstStyle/>
          <a:p>
            <a:r>
              <a:rPr lang="en-US" b="1" dirty="0"/>
              <a:t>Slide #118:  </a:t>
            </a:r>
            <a:r>
              <a:rPr lang="en-US" dirty="0"/>
              <a:t>Your Role on the Group</a:t>
            </a:r>
          </a:p>
          <a:p>
            <a:r>
              <a:rPr lang="en-US" dirty="0"/>
              <a:t> </a:t>
            </a:r>
          </a:p>
          <a:p>
            <a:r>
              <a:rPr lang="en-US" b="1" dirty="0"/>
              <a:t>Procedural Directions:</a:t>
            </a:r>
            <a:endParaRPr lang="en-US" dirty="0"/>
          </a:p>
          <a:p>
            <a:pPr marL="223251" indent="-223251" defTabSz="893003">
              <a:buFont typeface="+mj-lt"/>
              <a:buAutoNum type="arabicPeriod"/>
              <a:defRPr/>
            </a:pPr>
            <a:r>
              <a:rPr lang="en-US" dirty="0"/>
              <a:t>Share information from</a:t>
            </a:r>
            <a:r>
              <a:rPr lang="en-US" baseline="0" dirty="0"/>
              <a:t> the</a:t>
            </a:r>
            <a:r>
              <a:rPr lang="en-US" dirty="0"/>
              <a:t> presenter notes.</a:t>
            </a:r>
          </a:p>
          <a:p>
            <a:pPr marL="223251" indent="-223251" defTabSz="893003">
              <a:buFont typeface="+mj-lt"/>
              <a:buAutoNum type="arabicPeriod"/>
              <a:defRPr/>
            </a:pPr>
            <a:r>
              <a:rPr lang="en-US" dirty="0"/>
              <a:t>Discuss the different aspects of the family representative</a:t>
            </a:r>
            <a:r>
              <a:rPr lang="en-US" baseline="0" dirty="0"/>
              <a:t> on decision-making </a:t>
            </a:r>
            <a:r>
              <a:rPr lang="en-US" dirty="0"/>
              <a:t>groups.</a:t>
            </a:r>
          </a:p>
          <a:p>
            <a:pPr marL="223251" indent="-223251" defTabSz="893003">
              <a:buFont typeface="+mj-lt"/>
              <a:buAutoNum type="arabicPeriod"/>
              <a:defRPr/>
            </a:pPr>
            <a:r>
              <a:rPr lang="en-US" dirty="0"/>
              <a:t>Share a personal example of being</a:t>
            </a:r>
            <a:r>
              <a:rPr lang="en-US" baseline="0" dirty="0"/>
              <a:t> a representative on </a:t>
            </a:r>
            <a:r>
              <a:rPr lang="en-US" dirty="0"/>
              <a:t>a decision-making group.</a:t>
            </a:r>
          </a:p>
          <a:p>
            <a:endParaRPr lang="en-US" dirty="0"/>
          </a:p>
          <a:p>
            <a:r>
              <a:rPr lang="en-US" b="1" dirty="0"/>
              <a:t>Presenter Notes:</a:t>
            </a:r>
          </a:p>
          <a:p>
            <a:pPr marL="167438" indent="-167438">
              <a:buFont typeface="Arial" panose="020B0604020202020204" pitchFamily="34" charset="0"/>
              <a:buChar char="•"/>
            </a:pPr>
            <a:r>
              <a:rPr lang="en-US" dirty="0">
                <a:solidFill>
                  <a:srgbClr val="000000"/>
                </a:solidFill>
                <a:ea typeface="Times New Roman"/>
                <a:cs typeface="Calibri"/>
              </a:rPr>
              <a:t>As a family representative, you will be required to bring the family perspective to the decision-making process. </a:t>
            </a:r>
          </a:p>
          <a:p>
            <a:pPr marL="167438" indent="-167438">
              <a:buFont typeface="Arial" panose="020B0604020202020204" pitchFamily="34" charset="0"/>
              <a:buChar char="•"/>
            </a:pPr>
            <a:r>
              <a:rPr lang="en-US" dirty="0">
                <a:solidFill>
                  <a:srgbClr val="000000"/>
                </a:solidFill>
                <a:ea typeface="Times New Roman"/>
                <a:cs typeface="Calibri"/>
              </a:rPr>
              <a:t>When the families can’t physically be in the meeting, they rely on family representatives to bring their interests and concerns to the discussion.  </a:t>
            </a:r>
            <a:endParaRPr lang="en-US" dirty="0">
              <a:ea typeface="Times New Roman"/>
              <a:cs typeface="Times New Roman"/>
            </a:endParaRPr>
          </a:p>
          <a:p>
            <a:pPr marL="167438" indent="-167438">
              <a:buFont typeface="Arial" panose="020B0604020202020204" pitchFamily="34" charset="0"/>
              <a:buChar char="•"/>
            </a:pPr>
            <a:r>
              <a:rPr lang="en-US" dirty="0">
                <a:solidFill>
                  <a:srgbClr val="000000"/>
                </a:solidFill>
                <a:ea typeface="Times New Roman"/>
                <a:cs typeface="Calibri"/>
              </a:rPr>
              <a:t>The energy you will spend learning new skills, preparing for and attending meetings will be worth it, especially when you begin to see the results of your efforts.  </a:t>
            </a:r>
          </a:p>
          <a:p>
            <a:pPr marL="167438" indent="-167438">
              <a:buFont typeface="Arial" panose="020B0604020202020204" pitchFamily="34" charset="0"/>
              <a:buChar char="•"/>
            </a:pPr>
            <a:r>
              <a:rPr lang="en-US" dirty="0">
                <a:solidFill>
                  <a:srgbClr val="000000"/>
                </a:solidFill>
                <a:ea typeface="Times New Roman"/>
                <a:cs typeface="Calibri"/>
              </a:rPr>
              <a:t>There are a few things to do as you begin your new role.</a:t>
            </a:r>
            <a:endParaRPr lang="en-US" dirty="0">
              <a:ea typeface="Times New Roman"/>
              <a:cs typeface="Times New Roman"/>
            </a:endParaRPr>
          </a:p>
          <a:p>
            <a:pPr lvl="1" indent="-167438">
              <a:buFont typeface="Arial" panose="020B0604020202020204" pitchFamily="34" charset="0"/>
              <a:buChar char="•"/>
            </a:pPr>
            <a:r>
              <a:rPr lang="en-US" dirty="0">
                <a:solidFill>
                  <a:srgbClr val="000000"/>
                </a:solidFill>
                <a:ea typeface="Times New Roman"/>
                <a:cs typeface="Calibri"/>
              </a:rPr>
              <a:t>Connect with the parent who served before you to get an honest picture of your role.  </a:t>
            </a:r>
          </a:p>
          <a:p>
            <a:pPr lvl="1" indent="-167438">
              <a:buFont typeface="Arial" panose="020B0604020202020204" pitchFamily="34" charset="0"/>
              <a:buChar char="•"/>
            </a:pPr>
            <a:r>
              <a:rPr lang="en-US" dirty="0">
                <a:solidFill>
                  <a:srgbClr val="000000"/>
                </a:solidFill>
                <a:ea typeface="Times New Roman"/>
                <a:cs typeface="Calibri"/>
              </a:rPr>
              <a:t>Ask</a:t>
            </a:r>
            <a:r>
              <a:rPr lang="en-US" baseline="0" dirty="0">
                <a:solidFill>
                  <a:srgbClr val="000000"/>
                </a:solidFill>
                <a:ea typeface="Times New Roman"/>
                <a:cs typeface="Calibri"/>
              </a:rPr>
              <a:t> for</a:t>
            </a:r>
            <a:r>
              <a:rPr lang="en-US" dirty="0">
                <a:solidFill>
                  <a:srgbClr val="000000"/>
                </a:solidFill>
                <a:ea typeface="Times New Roman"/>
                <a:cs typeface="Calibri"/>
              </a:rPr>
              <a:t> a mentor in the group who can serve as your guide as you begin. </a:t>
            </a:r>
          </a:p>
          <a:p>
            <a:pPr lvl="1" indent="-167438">
              <a:buFont typeface="Arial" panose="020B0604020202020204" pitchFamily="34" charset="0"/>
              <a:buChar char="•"/>
            </a:pPr>
            <a:r>
              <a:rPr lang="en-US" dirty="0">
                <a:solidFill>
                  <a:srgbClr val="000000"/>
                </a:solidFill>
                <a:ea typeface="Times New Roman"/>
                <a:cs typeface="Calibri"/>
              </a:rPr>
              <a:t>Always try to come to the meeting prepared.  If the group will be reviewing a draft document at the meeting, it may be helpful to you to read a copy ahead of time. </a:t>
            </a:r>
          </a:p>
          <a:p>
            <a:pPr lvl="1" indent="-167438">
              <a:buFont typeface="Arial" panose="020B0604020202020204" pitchFamily="34" charset="0"/>
              <a:buChar char="•"/>
            </a:pPr>
            <a:r>
              <a:rPr lang="en-US" dirty="0">
                <a:solidFill>
                  <a:srgbClr val="000000"/>
                </a:solidFill>
                <a:ea typeface="Times New Roman"/>
                <a:cs typeface="Calibri"/>
              </a:rPr>
              <a:t>Find out if the group has by-laws or procedures that guide the way they operate.  If so, ask for a copy of the most recent version and review them.</a:t>
            </a:r>
            <a:endParaRPr lang="en-US" dirty="0">
              <a:ea typeface="Times New Roman"/>
              <a:cs typeface="Times New Roman"/>
            </a:endParaRPr>
          </a:p>
          <a:p>
            <a:pPr lvl="1" indent="-167438">
              <a:buFont typeface="Arial" panose="020B0604020202020204" pitchFamily="34" charset="0"/>
              <a:buChar char="•"/>
            </a:pPr>
            <a:r>
              <a:rPr lang="en-US" dirty="0">
                <a:solidFill>
                  <a:srgbClr val="000000"/>
                </a:solidFill>
                <a:ea typeface="Times New Roman"/>
                <a:cs typeface="Calibri"/>
              </a:rPr>
              <a:t>Ask what the process is for requesting reimbursement or a stipend.  Especially if childcare is needed in order for you to participate, you have out-of-pocket expenses, or if travel is required. </a:t>
            </a:r>
          </a:p>
          <a:p>
            <a:pPr lvl="1" indent="-167438">
              <a:buFont typeface="Arial" panose="020B0604020202020204" pitchFamily="34" charset="0"/>
              <a:buChar char="•"/>
            </a:pPr>
            <a:r>
              <a:rPr lang="en-US" dirty="0">
                <a:solidFill>
                  <a:srgbClr val="000000"/>
                </a:solidFill>
                <a:ea typeface="Times New Roman"/>
                <a:cs typeface="Calibri"/>
              </a:rPr>
              <a:t>Finally, make sure you plan your introduction carefully.  You may only have a few minutes or less to introduce yourself so you want to make sure you state a little about yourself, why you are here, and what YOU will bring to the group.  </a:t>
            </a:r>
            <a:endParaRPr lang="en-US" dirty="0"/>
          </a:p>
          <a:p>
            <a:endParaRPr lang="en-US" b="1" dirty="0"/>
          </a:p>
          <a:p>
            <a:r>
              <a:rPr lang="en-US" b="1" dirty="0"/>
              <a:t>Activities  </a:t>
            </a:r>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118</a:t>
            </a:fld>
            <a:endParaRPr lang="en-US"/>
          </a:p>
        </p:txBody>
      </p:sp>
    </p:spTree>
    <p:extLst>
      <p:ext uri="{BB962C8B-B14F-4D97-AF65-F5344CB8AC3E}">
        <p14:creationId xmlns:p14="http://schemas.microsoft.com/office/powerpoint/2010/main" val="3263490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p:txBody>
          <a:bodyPr/>
          <a:lstStyle/>
          <a:p>
            <a:r>
              <a:rPr lang="en-US" b="1" dirty="0"/>
              <a:t>Slide #119:  </a:t>
            </a:r>
            <a:r>
              <a:rPr lang="en-US" b="0" dirty="0"/>
              <a:t>Resource:</a:t>
            </a:r>
            <a:r>
              <a:rPr lang="en-US" b="0" baseline="0" dirty="0"/>
              <a:t>  Sharing Your Family Story</a:t>
            </a:r>
            <a:endParaRPr lang="en-US" dirty="0"/>
          </a:p>
          <a:p>
            <a:r>
              <a:rPr lang="en-US" dirty="0"/>
              <a:t>   </a:t>
            </a:r>
          </a:p>
          <a:p>
            <a:r>
              <a:rPr lang="en-US" b="1" dirty="0"/>
              <a:t>Procedural Directions:</a:t>
            </a:r>
            <a:endParaRPr lang="en-US" dirty="0"/>
          </a:p>
          <a:p>
            <a:pPr marL="223251" indent="-223251" defTabSz="893003">
              <a:buFont typeface="+mj-lt"/>
              <a:buAutoNum type="arabicPeriod"/>
              <a:defRPr/>
            </a:pPr>
            <a:r>
              <a:rPr lang="en-US" dirty="0"/>
              <a:t>Provide copies of the handout (in-person</a:t>
            </a:r>
            <a:r>
              <a:rPr lang="en-US" baseline="0" dirty="0"/>
              <a:t> or online)</a:t>
            </a:r>
            <a:r>
              <a:rPr lang="en-US" dirty="0"/>
              <a:t> or refer to the Guidebook page 65 and highlight its important features.</a:t>
            </a:r>
            <a:endParaRPr lang="en-US" dirty="0">
              <a:solidFill>
                <a:srgbClr val="000000"/>
              </a:solidFill>
              <a:cs typeface="Arial" charset="0"/>
            </a:endParaRPr>
          </a:p>
          <a:p>
            <a:pPr marL="223251" indent="-223251" defTabSz="893003">
              <a:buFont typeface="+mj-lt"/>
              <a:buAutoNum type="arabicPeriod"/>
              <a:defRPr/>
            </a:pPr>
            <a:r>
              <a:rPr lang="en-US" dirty="0">
                <a:solidFill>
                  <a:srgbClr val="000000"/>
                </a:solidFill>
                <a:cs typeface="Arial" charset="0"/>
              </a:rPr>
              <a:t>Have participants complete it.</a:t>
            </a:r>
          </a:p>
          <a:p>
            <a:endParaRPr lang="en-US" dirty="0"/>
          </a:p>
          <a:p>
            <a:r>
              <a:rPr lang="en-US" b="1" dirty="0"/>
              <a:t>Presenter Notes:</a:t>
            </a:r>
          </a:p>
          <a:p>
            <a:pPr marL="171450" indent="-171450">
              <a:buFont typeface="Arial" panose="020B0604020202020204" pitchFamily="34" charset="0"/>
              <a:buChar char="•"/>
            </a:pPr>
            <a:r>
              <a:rPr lang="en-US" dirty="0"/>
              <a:t>A</a:t>
            </a:r>
            <a:r>
              <a:rPr lang="en-US" baseline="0" dirty="0"/>
              <a:t>s mentioned in the previous slide, it is important to plan your introduction carefully.  </a:t>
            </a:r>
          </a:p>
          <a:p>
            <a:pPr marL="171450" indent="-171450">
              <a:buFont typeface="Arial" panose="020B0604020202020204" pitchFamily="34" charset="0"/>
              <a:buChar char="•"/>
            </a:pPr>
            <a:r>
              <a:rPr lang="en-US" baseline="0" dirty="0"/>
              <a:t>Keep it concise and relevant to the group.</a:t>
            </a:r>
          </a:p>
          <a:p>
            <a:pPr marL="171450" indent="-171450">
              <a:buFont typeface="Arial" panose="020B0604020202020204" pitchFamily="34" charset="0"/>
              <a:buChar char="•"/>
            </a:pPr>
            <a:r>
              <a:rPr lang="en-US" baseline="0" dirty="0"/>
              <a:t>Answer the 3 questions:</a:t>
            </a:r>
          </a:p>
          <a:p>
            <a:pPr marL="628650" lvl="1" indent="-171450">
              <a:buFont typeface="Arial" panose="020B0604020202020204" pitchFamily="34" charset="0"/>
              <a:buChar char="•"/>
            </a:pPr>
            <a:r>
              <a:rPr lang="en-US" baseline="0" dirty="0"/>
              <a:t>Who are you (relevant to the group)?</a:t>
            </a:r>
          </a:p>
          <a:p>
            <a:pPr marL="628650" lvl="1" indent="-171450">
              <a:buFont typeface="Arial" panose="020B0604020202020204" pitchFamily="34" charset="0"/>
              <a:buChar char="•"/>
            </a:pPr>
            <a:r>
              <a:rPr lang="en-US" baseline="0" dirty="0"/>
              <a:t>What brings you to the group?</a:t>
            </a:r>
          </a:p>
          <a:p>
            <a:pPr marL="628650" lvl="1" indent="-171450">
              <a:buFont typeface="Arial" panose="020B0604020202020204" pitchFamily="34" charset="0"/>
              <a:buChar char="•"/>
            </a:pPr>
            <a:r>
              <a:rPr lang="en-US" baseline="0" dirty="0"/>
              <a:t>What will YOU bring to the group?</a:t>
            </a:r>
            <a:r>
              <a:rPr lang="en-US" dirty="0"/>
              <a:t> </a:t>
            </a:r>
          </a:p>
          <a:p>
            <a:endParaRPr lang="en-US" dirty="0"/>
          </a:p>
          <a:p>
            <a:r>
              <a:rPr lang="en-US" b="1" dirty="0"/>
              <a:t>Activities  </a:t>
            </a:r>
            <a:endParaRPr lang="en-US" dirty="0"/>
          </a:p>
          <a:p>
            <a:r>
              <a:rPr lang="en-US" dirty="0"/>
              <a:t>Guidebook pg. 65:  Sharing My Family Story </a:t>
            </a:r>
          </a:p>
          <a:p>
            <a:r>
              <a:rPr lang="en-US" dirty="0"/>
              <a:t> </a:t>
            </a:r>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119</a:t>
            </a:fld>
            <a:endParaRPr lang="en-US"/>
          </a:p>
        </p:txBody>
      </p:sp>
    </p:spTree>
    <p:extLst>
      <p:ext uri="{BB962C8B-B14F-4D97-AF65-F5344CB8AC3E}">
        <p14:creationId xmlns:p14="http://schemas.microsoft.com/office/powerpoint/2010/main" val="3239703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484188"/>
            <a:ext cx="2403475" cy="1801812"/>
          </a:xfrm>
        </p:spPr>
      </p:sp>
      <p:sp>
        <p:nvSpPr>
          <p:cNvPr id="3" name="Notes Placeholder 2"/>
          <p:cNvSpPr>
            <a:spLocks noGrp="1"/>
          </p:cNvSpPr>
          <p:nvPr>
            <p:ph type="body" idx="1"/>
          </p:nvPr>
        </p:nvSpPr>
        <p:spPr>
          <a:xfrm>
            <a:off x="273655" y="2389076"/>
            <a:ext cx="6453837" cy="6448216"/>
          </a:xfrm>
        </p:spPr>
        <p:txBody>
          <a:bodyPr/>
          <a:lstStyle/>
          <a:p>
            <a:r>
              <a:rPr lang="en-US" b="1" dirty="0"/>
              <a:t>Slide #120:  </a:t>
            </a:r>
            <a:r>
              <a:rPr lang="en-US" dirty="0"/>
              <a:t>Representing Others</a:t>
            </a:r>
          </a:p>
          <a:p>
            <a:r>
              <a:rPr lang="en-US" dirty="0"/>
              <a:t>  </a:t>
            </a:r>
          </a:p>
          <a:p>
            <a:r>
              <a:rPr lang="en-US" b="1" dirty="0"/>
              <a:t>Procedural Directions:</a:t>
            </a:r>
            <a:endParaRPr lang="en-US" dirty="0"/>
          </a:p>
          <a:p>
            <a:pPr marL="223251" indent="-223251">
              <a:buFont typeface="+mj-lt"/>
              <a:buAutoNum type="arabicPeriod"/>
            </a:pPr>
            <a:r>
              <a:rPr lang="en-US" dirty="0"/>
              <a:t>Share information from</a:t>
            </a:r>
            <a:r>
              <a:rPr lang="en-US" baseline="0" dirty="0"/>
              <a:t> the presenter notes.</a:t>
            </a:r>
            <a:endParaRPr lang="en-US" dirty="0"/>
          </a:p>
          <a:p>
            <a:pPr marL="223251" indent="-223251">
              <a:buFont typeface="+mj-lt"/>
              <a:buAutoNum type="arabicPeriod"/>
            </a:pPr>
            <a:r>
              <a:rPr lang="en-US" dirty="0"/>
              <a:t>Offer examples of groups working with diverse communities. </a:t>
            </a:r>
          </a:p>
          <a:p>
            <a:pPr marL="223251" indent="-223251">
              <a:buFont typeface="+mj-lt"/>
              <a:buAutoNum type="arabicPeriod"/>
            </a:pPr>
            <a:r>
              <a:rPr lang="en-US" dirty="0"/>
              <a:t>Complete</a:t>
            </a:r>
            <a:r>
              <a:rPr lang="en-US" baseline="0" dirty="0"/>
              <a:t> suggested activity.</a:t>
            </a:r>
            <a:endParaRPr lang="en-US" dirty="0"/>
          </a:p>
          <a:p>
            <a:pPr defTabSz="946466" fontAlgn="base">
              <a:spcAft>
                <a:spcPct val="0"/>
              </a:spcAft>
              <a:defRPr/>
            </a:pPr>
            <a:endParaRPr lang="en-US" b="1" dirty="0">
              <a:solidFill>
                <a:srgbClr val="000000"/>
              </a:solidFill>
              <a:cs typeface="Arial" charset="0"/>
            </a:endParaRPr>
          </a:p>
          <a:p>
            <a:pPr defTabSz="946466" fontAlgn="base">
              <a:spcAft>
                <a:spcPct val="0"/>
              </a:spcAft>
              <a:defRPr/>
            </a:pPr>
            <a:r>
              <a:rPr lang="en-US" b="1" dirty="0">
                <a:solidFill>
                  <a:srgbClr val="000000"/>
                </a:solidFill>
                <a:cs typeface="Arial" charset="0"/>
              </a:rPr>
              <a:t>Presenter Notes:</a:t>
            </a:r>
          </a:p>
          <a:p>
            <a:pPr marL="167438" indent="-167438">
              <a:buFont typeface="Arial" panose="020B0604020202020204" pitchFamily="34" charset="0"/>
              <a:buChar char="•"/>
            </a:pPr>
            <a:r>
              <a:rPr lang="en-US" dirty="0"/>
              <a:t>A family</a:t>
            </a:r>
            <a:r>
              <a:rPr lang="en-US" baseline="0" dirty="0"/>
              <a:t> representative’</a:t>
            </a:r>
            <a:r>
              <a:rPr lang="en-US" dirty="0"/>
              <a:t>s role is to represent the voice of families in their community.  </a:t>
            </a:r>
          </a:p>
          <a:p>
            <a:pPr marL="167438" indent="-167438" defTabSz="946466" fontAlgn="base">
              <a:spcAft>
                <a:spcPct val="0"/>
              </a:spcAft>
              <a:buFont typeface="Arial" panose="020B0604020202020204" pitchFamily="34" charset="0"/>
              <a:buChar char="•"/>
              <a:defRPr/>
            </a:pPr>
            <a:r>
              <a:rPr lang="en-US" dirty="0">
                <a:solidFill>
                  <a:srgbClr val="000000"/>
                </a:solidFill>
                <a:cs typeface="Arial" charset="0"/>
              </a:rPr>
              <a:t>Family representatives on groups serve as liaisons to families by providing them with information they need to know.  This information will help families participate an contribute in meaningful ways.  </a:t>
            </a:r>
          </a:p>
          <a:p>
            <a:pPr marL="167438" indent="-167438" defTabSz="946466" fontAlgn="base">
              <a:spcAft>
                <a:spcPct val="0"/>
              </a:spcAft>
              <a:buFont typeface="Arial" panose="020B0604020202020204" pitchFamily="34" charset="0"/>
              <a:buChar char="•"/>
              <a:defRPr/>
            </a:pPr>
            <a:r>
              <a:rPr lang="en-US" dirty="0">
                <a:solidFill>
                  <a:srgbClr val="000000"/>
                </a:solidFill>
                <a:cs typeface="Arial" charset="0"/>
              </a:rPr>
              <a:t>Family representatives also help connect input and questions from families to the people who need this information.  </a:t>
            </a:r>
          </a:p>
          <a:p>
            <a:pPr marL="167438" indent="-167438" defTabSz="946466" fontAlgn="base">
              <a:spcAft>
                <a:spcPct val="0"/>
              </a:spcAft>
              <a:buFont typeface="Arial" panose="020B0604020202020204" pitchFamily="34" charset="0"/>
              <a:buChar char="•"/>
              <a:defRPr/>
            </a:pPr>
            <a:r>
              <a:rPr lang="en-US" dirty="0">
                <a:solidFill>
                  <a:srgbClr val="000000"/>
                </a:solidFill>
                <a:cs typeface="Arial" charset="0"/>
              </a:rPr>
              <a:t>As a</a:t>
            </a:r>
            <a:r>
              <a:rPr lang="en-US" baseline="0" dirty="0">
                <a:solidFill>
                  <a:srgbClr val="000000"/>
                </a:solidFill>
                <a:cs typeface="Arial" charset="0"/>
              </a:rPr>
              <a:t> family</a:t>
            </a:r>
            <a:r>
              <a:rPr lang="en-US" dirty="0">
                <a:solidFill>
                  <a:srgbClr val="000000"/>
                </a:solidFill>
                <a:cs typeface="Arial" charset="0"/>
              </a:rPr>
              <a:t> representative, remember it is your job to represent the voice of MANY families, not just your own.  </a:t>
            </a:r>
          </a:p>
          <a:p>
            <a:pPr marL="167438" indent="-167438" defTabSz="946466" fontAlgn="base">
              <a:spcAft>
                <a:spcPct val="0"/>
              </a:spcAft>
              <a:buFont typeface="Arial" panose="020B0604020202020204" pitchFamily="34" charset="0"/>
              <a:buChar char="•"/>
              <a:defRPr/>
            </a:pPr>
            <a:r>
              <a:rPr lang="en-US" dirty="0">
                <a:solidFill>
                  <a:srgbClr val="000000"/>
                </a:solidFill>
                <a:cs typeface="Arial" charset="0"/>
              </a:rPr>
              <a:t>It is your role to seek out and support the involvement of families who are interested in and potentially affected by the group’s decisions.  </a:t>
            </a:r>
          </a:p>
          <a:p>
            <a:pPr marL="167438" indent="-167438" defTabSz="946466" fontAlgn="base">
              <a:spcAft>
                <a:spcPct val="0"/>
              </a:spcAft>
              <a:buFont typeface="Arial" panose="020B0604020202020204" pitchFamily="34" charset="0"/>
              <a:buChar char="•"/>
              <a:defRPr/>
            </a:pPr>
            <a:r>
              <a:rPr lang="en-US" dirty="0">
                <a:solidFill>
                  <a:srgbClr val="000000"/>
                </a:solidFill>
                <a:cs typeface="Arial" charset="0"/>
              </a:rPr>
              <a:t>Be accessible to families and reach more people by attending parent group meetings and other community or school meetings and events.  Have your contact information available so families can call or email you.  </a:t>
            </a:r>
          </a:p>
          <a:p>
            <a:pPr marL="167438" indent="-167438" defTabSz="946466" fontAlgn="base">
              <a:spcAft>
                <a:spcPct val="0"/>
              </a:spcAft>
              <a:buFont typeface="Arial" panose="020B0604020202020204" pitchFamily="34" charset="0"/>
              <a:buChar char="•"/>
              <a:defRPr/>
            </a:pPr>
            <a:r>
              <a:rPr lang="en-US" dirty="0">
                <a:solidFill>
                  <a:srgbClr val="000000"/>
                </a:solidFill>
                <a:cs typeface="Arial" charset="0"/>
              </a:rPr>
              <a:t>Also always welcome ongoing input from families.  </a:t>
            </a:r>
          </a:p>
          <a:p>
            <a:pPr marL="167438" indent="-167438" defTabSz="946466" fontAlgn="base">
              <a:spcAft>
                <a:spcPct val="0"/>
              </a:spcAft>
              <a:buFont typeface="Arial" panose="020B0604020202020204" pitchFamily="34" charset="0"/>
              <a:buChar char="•"/>
              <a:defRPr/>
            </a:pPr>
            <a:r>
              <a:rPr lang="en-US" dirty="0">
                <a:solidFill>
                  <a:srgbClr val="000000"/>
                </a:solidFill>
                <a:cs typeface="Arial" charset="0"/>
              </a:rPr>
              <a:t>Provide feedback to families so they can see the impact they made by providing summary reports about the group’s decisions and posting them in places like libraries, grocery stores, and community centers. </a:t>
            </a:r>
          </a:p>
          <a:p>
            <a:pPr marL="167438" indent="-167438" defTabSz="946466" fontAlgn="base">
              <a:spcAft>
                <a:spcPct val="0"/>
              </a:spcAft>
              <a:buFont typeface="Arial" panose="020B0604020202020204" pitchFamily="34" charset="0"/>
              <a:buChar char="•"/>
              <a:defRPr/>
            </a:pPr>
            <a:r>
              <a:rPr lang="en-US" dirty="0">
                <a:solidFill>
                  <a:srgbClr val="000000"/>
                </a:solidFill>
                <a:cs typeface="Arial" charset="0"/>
              </a:rPr>
              <a:t>If you’re feeling like there are families that you haven’t been receiving any input from and want to represent better, you might need to reach out to them.  Some ideas are to:</a:t>
            </a:r>
          </a:p>
          <a:p>
            <a:pPr marL="613940" lvl="1" indent="-167438" defTabSz="946466" fontAlgn="base">
              <a:spcAft>
                <a:spcPct val="0"/>
              </a:spcAft>
              <a:buFont typeface="Arial" panose="020B0604020202020204" pitchFamily="34" charset="0"/>
              <a:buChar char="•"/>
              <a:defRPr/>
            </a:pPr>
            <a:r>
              <a:rPr lang="en-US" dirty="0">
                <a:solidFill>
                  <a:srgbClr val="000000"/>
                </a:solidFill>
                <a:cs typeface="Arial" charset="0"/>
              </a:rPr>
              <a:t>Create a brief survey.  Be mindful of confidentiality.</a:t>
            </a:r>
          </a:p>
          <a:p>
            <a:pPr marL="613940" lvl="1" indent="-167438" defTabSz="946466" fontAlgn="base">
              <a:spcAft>
                <a:spcPct val="0"/>
              </a:spcAft>
              <a:buFont typeface="Arial" panose="020B0604020202020204" pitchFamily="34" charset="0"/>
              <a:buChar char="•"/>
              <a:defRPr/>
            </a:pPr>
            <a:r>
              <a:rPr lang="en-US" dirty="0">
                <a:solidFill>
                  <a:srgbClr val="000000"/>
                </a:solidFill>
                <a:cs typeface="Arial" charset="0"/>
              </a:rPr>
              <a:t>Plan a focus group meeting for anyone interested in a specific topic, but remember to provide information in advance so people can prepare their thoughts.</a:t>
            </a:r>
          </a:p>
          <a:p>
            <a:pPr marL="613940" lvl="1" indent="-167438" defTabSz="946466" fontAlgn="base">
              <a:spcAft>
                <a:spcPct val="0"/>
              </a:spcAft>
              <a:buFont typeface="Arial" panose="020B0604020202020204" pitchFamily="34" charset="0"/>
              <a:buChar char="•"/>
              <a:defRPr/>
            </a:pPr>
            <a:r>
              <a:rPr lang="en-US" dirty="0">
                <a:solidFill>
                  <a:srgbClr val="000000"/>
                </a:solidFill>
                <a:cs typeface="Arial" charset="0"/>
              </a:rPr>
              <a:t>Offer to visit with families in their home or neighborhood location.</a:t>
            </a:r>
          </a:p>
          <a:p>
            <a:r>
              <a:rPr lang="en-US" dirty="0"/>
              <a:t>  </a:t>
            </a:r>
          </a:p>
          <a:p>
            <a:r>
              <a:rPr lang="en-US" b="1" dirty="0"/>
              <a:t>Activities  </a:t>
            </a:r>
            <a:endParaRPr lang="en-US" dirty="0"/>
          </a:p>
          <a:p>
            <a:r>
              <a:rPr lang="en-US" b="0" dirty="0"/>
              <a:t>Activity:  Representing</a:t>
            </a:r>
            <a:r>
              <a:rPr lang="en-US" b="0" baseline="0" dirty="0"/>
              <a:t> Families</a:t>
            </a:r>
            <a:endParaRPr lang="en-US" b="0"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120</a:t>
            </a:fld>
            <a:endParaRPr lang="en-US"/>
          </a:p>
        </p:txBody>
      </p:sp>
    </p:spTree>
    <p:extLst>
      <p:ext uri="{BB962C8B-B14F-4D97-AF65-F5344CB8AC3E}">
        <p14:creationId xmlns:p14="http://schemas.microsoft.com/office/powerpoint/2010/main" val="1131601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p:txBody>
          <a:bodyPr/>
          <a:lstStyle/>
          <a:p>
            <a:r>
              <a:rPr lang="en-US" b="1" dirty="0"/>
              <a:t>Slide #121:  </a:t>
            </a:r>
            <a:r>
              <a:rPr lang="en-US" dirty="0"/>
              <a:t>Section 7</a:t>
            </a:r>
            <a:r>
              <a:rPr lang="en-US" baseline="0" dirty="0"/>
              <a:t> Resources</a:t>
            </a:r>
            <a:endParaRPr lang="en-US" dirty="0"/>
          </a:p>
          <a:p>
            <a:r>
              <a:rPr lang="en-US" dirty="0"/>
              <a:t>  </a:t>
            </a:r>
          </a:p>
          <a:p>
            <a:r>
              <a:rPr lang="en-US" b="1" dirty="0"/>
              <a:t>Procedural Directions:</a:t>
            </a:r>
            <a:endParaRPr lang="en-US" dirty="0"/>
          </a:p>
          <a:p>
            <a:pPr marL="223251" indent="-223251" defTabSz="893003">
              <a:buFont typeface="+mj-lt"/>
              <a:buAutoNum type="arabicPeriod"/>
              <a:defRPr/>
            </a:pPr>
            <a:r>
              <a:rPr lang="en-US" dirty="0"/>
              <a:t>Highlight 1 or 2 online</a:t>
            </a:r>
            <a:r>
              <a:rPr lang="en-US" baseline="0" dirty="0"/>
              <a:t> resources</a:t>
            </a:r>
            <a:r>
              <a:rPr lang="en-US" dirty="0"/>
              <a:t> listed on the slide. </a:t>
            </a:r>
          </a:p>
          <a:p>
            <a:pPr marL="223251" indent="-223251" defTabSz="893003">
              <a:buFont typeface="+mj-lt"/>
              <a:buAutoNum type="arabicPeriod"/>
              <a:defRPr/>
            </a:pPr>
            <a:r>
              <a:rPr lang="en-US" dirty="0"/>
              <a:t>Have one or two web links accessible and ready to show. </a:t>
            </a:r>
          </a:p>
          <a:p>
            <a:endParaRPr lang="en-US" dirty="0"/>
          </a:p>
          <a:p>
            <a:r>
              <a:rPr lang="en-US" b="1" dirty="0"/>
              <a:t>Presenter Notes:</a:t>
            </a:r>
          </a:p>
          <a:p>
            <a:pPr marL="393192" indent="-342900">
              <a:lnSpc>
                <a:spcPct val="120000"/>
              </a:lnSpc>
              <a:spcBef>
                <a:spcPts val="0"/>
              </a:spcBef>
            </a:pPr>
            <a:r>
              <a:rPr lang="en-US" sz="1200" b="1" dirty="0"/>
              <a:t>Leading by Convening </a:t>
            </a:r>
            <a:r>
              <a:rPr lang="en-US" sz="1200" dirty="0">
                <a:hlinkClick r:id="rId3"/>
              </a:rPr>
              <a:t>www.servingongroups.org/leading-by-convening</a:t>
            </a:r>
            <a:endParaRPr lang="en-US" sz="1200" dirty="0"/>
          </a:p>
          <a:p>
            <a:pPr marL="393192" indent="-342900">
              <a:lnSpc>
                <a:spcPct val="120000"/>
              </a:lnSpc>
              <a:spcBef>
                <a:spcPts val="0"/>
              </a:spcBef>
            </a:pPr>
            <a:r>
              <a:rPr lang="en-US" sz="1200" b="1" dirty="0"/>
              <a:t>EPIC– Every Person Influences Children </a:t>
            </a:r>
            <a:r>
              <a:rPr lang="en-US" sz="1200" dirty="0"/>
              <a:t>(video-20:26) </a:t>
            </a:r>
            <a:r>
              <a:rPr lang="en-US" sz="1200" u="sng" dirty="0">
                <a:hlinkClick r:id="rId4"/>
              </a:rPr>
              <a:t>http://www.youtube.com/watch?v=BI4rqX_F69c</a:t>
            </a:r>
            <a:endParaRPr lang="en-US" sz="1200" dirty="0"/>
          </a:p>
          <a:p>
            <a:pPr marL="393192" indent="-342900">
              <a:lnSpc>
                <a:spcPct val="120000"/>
              </a:lnSpc>
              <a:spcBef>
                <a:spcPts val="0"/>
              </a:spcBef>
            </a:pPr>
            <a:r>
              <a:rPr lang="en-US" sz="1200" b="1" dirty="0"/>
              <a:t>Board of Management in Your Primary School: A Guide for Parents </a:t>
            </a:r>
            <a:r>
              <a:rPr lang="en-US" sz="1200" dirty="0">
                <a:hlinkClick r:id="rId5"/>
              </a:rPr>
              <a:t>https://www.educatetogether.ie/wordpress/wp-content/uploads/2010/02/the_board_of_management_in_your_primary_school__a_guide_for_parents.pdf</a:t>
            </a:r>
            <a:endParaRPr lang="en-US" sz="1200" dirty="0"/>
          </a:p>
          <a:p>
            <a:pPr marL="393192" indent="-342900">
              <a:lnSpc>
                <a:spcPct val="120000"/>
              </a:lnSpc>
              <a:spcBef>
                <a:spcPts val="0"/>
              </a:spcBef>
            </a:pPr>
            <a:r>
              <a:rPr lang="en-US" sz="1200" b="1" dirty="0"/>
              <a:t>Advocacy in Action: A Guide to State Education Parent Advisory Councils </a:t>
            </a:r>
            <a:r>
              <a:rPr lang="en-US" sz="1200" dirty="0">
                <a:hlinkClick r:id="rId6"/>
              </a:rPr>
              <a:t>https://www.parentcenterhub.org/wp-content/uploads/repo_items/National_SEPAC_Guide_120218.pdf</a:t>
            </a:r>
            <a:endParaRPr lang="en-US" sz="1200" dirty="0"/>
          </a:p>
          <a:p>
            <a:pPr marL="393192" indent="-342900">
              <a:lnSpc>
                <a:spcPct val="120000"/>
              </a:lnSpc>
              <a:spcBef>
                <a:spcPts val="0"/>
              </a:spcBef>
            </a:pPr>
            <a:r>
              <a:rPr lang="en-US" sz="1200" b="1" dirty="0"/>
              <a:t>Home and Community Positive Behavior Support Network (HCPBS) </a:t>
            </a:r>
            <a:r>
              <a:rPr lang="en-US" sz="1200" dirty="0">
                <a:hlinkClick r:id="rId7"/>
              </a:rPr>
              <a:t>https://hcpbs.org/</a:t>
            </a:r>
            <a:endParaRPr lang="en-US" sz="1200" dirty="0"/>
          </a:p>
          <a:p>
            <a:pPr marL="393192" indent="-342900">
              <a:lnSpc>
                <a:spcPct val="120000"/>
              </a:lnSpc>
              <a:spcBef>
                <a:spcPts val="0"/>
              </a:spcBef>
            </a:pPr>
            <a:r>
              <a:rPr lang="en-US" sz="1200" b="1" dirty="0"/>
              <a:t>Tips for Recruiting Patients &amp; Families to Serve in Advisory Roles </a:t>
            </a:r>
            <a:r>
              <a:rPr lang="en-US" sz="1200" u="sng" dirty="0">
                <a:hlinkClick r:id="rId8"/>
              </a:rPr>
              <a:t>http://www.ipfcc.org/resources/Tips_For_Recruiting.pdf</a:t>
            </a:r>
            <a:endParaRPr lang="en-US" sz="1200" u="sng" dirty="0"/>
          </a:p>
          <a:p>
            <a:pPr marL="393192" indent="-342900">
              <a:lnSpc>
                <a:spcPct val="120000"/>
              </a:lnSpc>
              <a:spcBef>
                <a:spcPts val="0"/>
              </a:spcBef>
            </a:pPr>
            <a:r>
              <a:rPr lang="en-US" sz="1200" b="1" dirty="0"/>
              <a:t>Diverse Voices Matter: Improving Diversity in Patient &amp; Family Advisory Councils </a:t>
            </a:r>
            <a:r>
              <a:rPr lang="en-US" sz="1200" dirty="0">
                <a:solidFill>
                  <a:srgbClr val="FFC000"/>
                </a:solidFill>
                <a:hlinkClick r:id="rId9"/>
              </a:rPr>
              <a:t>https://www.ipfcc.org/resources/Diverse-Voices-Matter.pdf</a:t>
            </a:r>
            <a:endParaRPr lang="en-US" sz="1200" dirty="0">
              <a:solidFill>
                <a:srgbClr val="FFC000"/>
              </a:solidFill>
            </a:endParaRPr>
          </a:p>
          <a:p>
            <a:endParaRPr lang="en-US" dirty="0"/>
          </a:p>
          <a:p>
            <a:r>
              <a:rPr lang="en-US" b="1" dirty="0"/>
              <a:t>Activities  </a:t>
            </a:r>
            <a:endParaRPr lang="en-US" dirty="0"/>
          </a:p>
          <a:p>
            <a:r>
              <a:rPr lang="en-US" dirty="0"/>
              <a:t>Handout:  Guidebook Sectional Resource List</a:t>
            </a:r>
          </a:p>
        </p:txBody>
      </p:sp>
      <p:sp>
        <p:nvSpPr>
          <p:cNvPr id="4" name="Slide Number Placeholder 3"/>
          <p:cNvSpPr>
            <a:spLocks noGrp="1"/>
          </p:cNvSpPr>
          <p:nvPr>
            <p:ph type="sldNum" sz="quarter" idx="10"/>
          </p:nvPr>
        </p:nvSpPr>
        <p:spPr/>
        <p:txBody>
          <a:bodyPr/>
          <a:lstStyle/>
          <a:p>
            <a:fld id="{1D94A9CC-91BA-4D30-8CFB-B7A6E1279EEA}" type="slidenum">
              <a:rPr lang="en-US" smtClean="0"/>
              <a:t>121</a:t>
            </a:fld>
            <a:endParaRPr lang="en-US"/>
          </a:p>
        </p:txBody>
      </p:sp>
    </p:spTree>
    <p:extLst>
      <p:ext uri="{BB962C8B-B14F-4D97-AF65-F5344CB8AC3E}">
        <p14:creationId xmlns:p14="http://schemas.microsoft.com/office/powerpoint/2010/main" val="38346573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2137410" y="0"/>
            <a:ext cx="4760079" cy="662940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2227953" y="18247"/>
            <a:ext cx="4574689"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360493" y="2702290"/>
            <a:ext cx="4268906" cy="1702160"/>
          </a:xfrm>
        </p:spPr>
        <p:txBody>
          <a:bodyPr>
            <a:normAutofit/>
          </a:bodyPr>
          <a:lstStyle>
            <a:lvl1pPr>
              <a:defRPr sz="3600"/>
            </a:lvl1pPr>
          </a:lstStyle>
          <a:p>
            <a:r>
              <a:rPr lang="en-US" dirty="0"/>
              <a:t>Click to edit Master title style</a:t>
            </a:r>
          </a:p>
        </p:txBody>
      </p:sp>
      <p:sp>
        <p:nvSpPr>
          <p:cNvPr id="3" name="Subtitle 2"/>
          <p:cNvSpPr>
            <a:spLocks noGrp="1"/>
          </p:cNvSpPr>
          <p:nvPr>
            <p:ph type="subTitle" idx="1"/>
          </p:nvPr>
        </p:nvSpPr>
        <p:spPr>
          <a:xfrm>
            <a:off x="2364046" y="4380150"/>
            <a:ext cx="426535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9" name="Rectangle 88"/>
          <p:cNvSpPr/>
          <p:nvPr/>
        </p:nvSpPr>
        <p:spPr>
          <a:xfrm>
            <a:off x="2227953" y="6400800"/>
            <a:ext cx="4574689" cy="92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Serving on Groups That Make Decisions</a:t>
            </a: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Serving on Groups That Make Decisions</a:t>
            </a: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Serving on Groups That Make Decisions</a:t>
            </a:r>
            <a:endParaRPr lang="en-US" dirty="0"/>
          </a:p>
        </p:txBody>
      </p:sp>
    </p:spTree>
    <p:extLst>
      <p:ext uri="{BB962C8B-B14F-4D97-AF65-F5344CB8AC3E}">
        <p14:creationId xmlns:p14="http://schemas.microsoft.com/office/powerpoint/2010/main" val="2513551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userDrawn="1"/>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userDrawn="1"/>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userDrawn="1"/>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Freeform 67"/>
            <p:cNvSpPr/>
            <p:nvPr userDrawn="1"/>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Freeform 68"/>
            <p:cNvSpPr/>
            <p:nvPr userDrawn="1"/>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20764" y="0"/>
            <a:ext cx="3632635" cy="662940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p:nvSpPr>
        <p:spPr>
          <a:xfrm>
            <a:off x="4592202" y="18247"/>
            <a:ext cx="3450552"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592201" y="2702290"/>
            <a:ext cx="3450552" cy="1655955"/>
          </a:xfrm>
        </p:spPr>
        <p:txBody>
          <a:bodyPr>
            <a:normAutofit/>
          </a:bodyPr>
          <a:lstStyle>
            <a:lvl1pPr>
              <a:defRPr sz="3600"/>
            </a:lvl1pPr>
          </a:lstStyle>
          <a:p>
            <a:r>
              <a:rPr lang="en-US" dirty="0"/>
              <a:t>Click to edit Master title style</a:t>
            </a:r>
          </a:p>
        </p:txBody>
      </p:sp>
      <p:sp>
        <p:nvSpPr>
          <p:cNvPr id="3" name="Subtitle 2"/>
          <p:cNvSpPr>
            <a:spLocks noGrp="1"/>
          </p:cNvSpPr>
          <p:nvPr>
            <p:ph type="subTitle" idx="1"/>
          </p:nvPr>
        </p:nvSpPr>
        <p:spPr>
          <a:xfrm>
            <a:off x="4592201" y="4545320"/>
            <a:ext cx="3450552" cy="1701100"/>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9" name="Rectangle 88"/>
          <p:cNvSpPr/>
          <p:nvPr/>
        </p:nvSpPr>
        <p:spPr>
          <a:xfrm>
            <a:off x="4592201" y="6400800"/>
            <a:ext cx="3450551" cy="92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ustDataLst>
      <p:tags r:id="rId1"/>
    </p:custDataLst>
    <p:extLst>
      <p:ext uri="{BB962C8B-B14F-4D97-AF65-F5344CB8AC3E}">
        <p14:creationId xmlns:p14="http://schemas.microsoft.com/office/powerpoint/2010/main" val="2097432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685800"/>
          </a:xfrm>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1043492" y="1676400"/>
            <a:ext cx="7033708" cy="4156229"/>
          </a:xfrm>
        </p:spPr>
        <p:txBody>
          <a:bodyPr/>
          <a:lstStyle>
            <a:lvl1pPr marL="342900" indent="-274320">
              <a:buFont typeface="Wingdings" panose="05000000000000000000" pitchFamily="2" charset="2"/>
              <a:buChar char="§"/>
              <a:defRPr/>
            </a:lvl1pPr>
            <a:lvl2pPr marL="640080" indent="-274320">
              <a:buFont typeface="Wingdings" panose="05000000000000000000" pitchFamily="2" charset="2"/>
              <a:buChar char="§"/>
              <a:defRPr/>
            </a:lvl2pPr>
            <a:lvl3pPr marL="914400" indent="-228600">
              <a:buFont typeface="Wingdings" panose="05000000000000000000" pitchFamily="2" charset="2"/>
              <a:buChar char="§"/>
              <a:defRPr/>
            </a:lvl3pPr>
            <a:lvl4pPr marL="1124712" indent="-228600">
              <a:buFont typeface="Wingdings" panose="05000000000000000000" pitchFamily="2" charset="2"/>
              <a:buChar char="§"/>
              <a:defRPr/>
            </a:lvl4pPr>
            <a:lvl5pPr marL="132588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solidFill>
                  <a:srgbClr val="0F6FC6"/>
                </a:solidFill>
              </a:rPr>
              <a:t>Serving on Groups That Make Decisions</a:t>
            </a:r>
          </a:p>
        </p:txBody>
      </p:sp>
      <p:sp>
        <p:nvSpPr>
          <p:cNvPr id="6" name="Slide Number Placeholder 5"/>
          <p:cNvSpPr>
            <a:spLocks noGrp="1"/>
          </p:cNvSpPr>
          <p:nvPr>
            <p:ph type="sldNum" sz="quarter" idx="12"/>
          </p:nvPr>
        </p:nvSpPr>
        <p:spPr>
          <a:xfrm>
            <a:off x="7467600" y="6248400"/>
            <a:ext cx="685800" cy="304800"/>
          </a:xfrm>
          <a:prstGeom prst="rect">
            <a:avLst/>
          </a:prstGeom>
        </p:spPr>
        <p:txBody>
          <a:bodyPr/>
          <a:lstStyle>
            <a:lvl1pPr>
              <a:defRPr sz="1400"/>
            </a:lvl1pPr>
          </a:lstStyle>
          <a:p>
            <a:fld id="{075FE711-9723-4ABF-A8DC-F52F42632AF0}" type="slidenum">
              <a:rPr lang="en-US" smtClean="0">
                <a:solidFill>
                  <a:prstClr val="black"/>
                </a:solidFill>
              </a:rPr>
              <a:pPr/>
              <a:t>‹#›</a:t>
            </a:fld>
            <a:endParaRPr lang="en-US" dirty="0">
              <a:solidFill>
                <a:prstClr val="black"/>
              </a:solidFill>
            </a:endParaRPr>
          </a:p>
        </p:txBody>
      </p:sp>
    </p:spTree>
    <p:custDataLst>
      <p:tags r:id="rId1"/>
    </p:custDataLst>
    <p:extLst>
      <p:ext uri="{BB962C8B-B14F-4D97-AF65-F5344CB8AC3E}">
        <p14:creationId xmlns:p14="http://schemas.microsoft.com/office/powerpoint/2010/main" val="1842689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1143000"/>
            <a:ext cx="6637468" cy="680571"/>
          </a:xfrm>
        </p:spPr>
        <p:txBody>
          <a:bodyPr anchor="b">
            <a:normAutofit/>
          </a:bodyPr>
          <a:lstStyle>
            <a:lvl1pPr algn="l">
              <a:defRPr sz="3600" b="0" cap="none" baseline="0"/>
            </a:lvl1pPr>
          </a:lstStyle>
          <a:p>
            <a:r>
              <a:rPr lang="en-US" dirty="0"/>
              <a:t>Click to edit Master title style</a:t>
            </a:r>
          </a:p>
        </p:txBody>
      </p:sp>
      <p:sp>
        <p:nvSpPr>
          <p:cNvPr id="3" name="Text Placeholder 2"/>
          <p:cNvSpPr>
            <a:spLocks noGrp="1"/>
          </p:cNvSpPr>
          <p:nvPr>
            <p:ph type="body" idx="1"/>
          </p:nvPr>
        </p:nvSpPr>
        <p:spPr>
          <a:xfrm>
            <a:off x="1258645" y="2209800"/>
            <a:ext cx="6637467" cy="3577813"/>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r>
              <a:rPr lang="en-US">
                <a:solidFill>
                  <a:srgbClr val="0F6FC6"/>
                </a:solidFill>
              </a:rPr>
              <a:t>Serving on Groups That Make Decisions</a:t>
            </a:r>
          </a:p>
        </p:txBody>
      </p:sp>
      <p:sp>
        <p:nvSpPr>
          <p:cNvPr id="6" name="Slide Number Placeholder 5"/>
          <p:cNvSpPr>
            <a:spLocks noGrp="1"/>
          </p:cNvSpPr>
          <p:nvPr>
            <p:ph type="sldNum" sz="quarter" idx="12"/>
          </p:nvPr>
        </p:nvSpPr>
        <p:spPr>
          <a:xfrm>
            <a:off x="7467600" y="6248400"/>
            <a:ext cx="685800" cy="304800"/>
          </a:xfrm>
          <a:prstGeom prst="rect">
            <a:avLst/>
          </a:prstGeom>
        </p:spPr>
        <p:txBody>
          <a:bodyPr/>
          <a:lstStyle>
            <a:lvl1pPr>
              <a:defRPr sz="1400"/>
            </a:lvl1pPr>
          </a:lstStyle>
          <a:p>
            <a:fld id="{075FE711-9723-4ABF-A8DC-F52F42632AF0}" type="slidenum">
              <a:rPr lang="en-US" smtClean="0">
                <a:solidFill>
                  <a:prstClr val="black"/>
                </a:solidFill>
              </a:rPr>
              <a:pPr/>
              <a:t>‹#›</a:t>
            </a:fld>
            <a:endParaRPr lang="en-US" dirty="0">
              <a:solidFill>
                <a:prstClr val="black"/>
              </a:solidFill>
            </a:endParaRPr>
          </a:p>
        </p:txBody>
      </p:sp>
    </p:spTree>
    <p:custDataLst>
      <p:tags r:id="rId1"/>
    </p:custDataLst>
    <p:extLst>
      <p:ext uri="{BB962C8B-B14F-4D97-AF65-F5344CB8AC3E}">
        <p14:creationId xmlns:p14="http://schemas.microsoft.com/office/powerpoint/2010/main" val="3618172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5"/>
          <p:cNvSpPr>
            <a:spLocks noGrp="1"/>
          </p:cNvSpPr>
          <p:nvPr>
            <p:ph type="ftr" sz="quarter" idx="11"/>
          </p:nvPr>
        </p:nvSpPr>
        <p:spPr/>
        <p:txBody>
          <a:bodyPr/>
          <a:lstStyle/>
          <a:p>
            <a:r>
              <a:rPr lang="en-US" dirty="0">
                <a:solidFill>
                  <a:srgbClr val="0F6FC6"/>
                </a:solidFill>
              </a:rPr>
              <a:t>Serving on Groups That Make Decisions</a:t>
            </a:r>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5399560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8" name="Footer Placeholder 7"/>
          <p:cNvSpPr>
            <a:spLocks noGrp="1"/>
          </p:cNvSpPr>
          <p:nvPr>
            <p:ph type="ftr" sz="quarter" idx="11"/>
          </p:nvPr>
        </p:nvSpPr>
        <p:spPr/>
        <p:txBody>
          <a:bodyPr/>
          <a:lstStyle/>
          <a:p>
            <a:r>
              <a:rPr lang="en-US" dirty="0">
                <a:solidFill>
                  <a:srgbClr val="0F6FC6"/>
                </a:solidFill>
              </a:rPr>
              <a:t>Serving on Groups That Make Decisions</a:t>
            </a:r>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823916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4" name="Footer Placeholder 3"/>
          <p:cNvSpPr>
            <a:spLocks noGrp="1"/>
          </p:cNvSpPr>
          <p:nvPr>
            <p:ph type="ftr" sz="quarter" idx="11"/>
          </p:nvPr>
        </p:nvSpPr>
        <p:spPr/>
        <p:txBody>
          <a:bodyPr/>
          <a:lstStyle/>
          <a:p>
            <a:r>
              <a:rPr lang="en-US">
                <a:solidFill>
                  <a:srgbClr val="0F6FC6"/>
                </a:solidFill>
              </a:rPr>
              <a:t>Serving on Groups That Make Decisions</a:t>
            </a:r>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023090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3" name="Footer Placeholder 2"/>
          <p:cNvSpPr>
            <a:spLocks noGrp="1"/>
          </p:cNvSpPr>
          <p:nvPr>
            <p:ph type="ftr" sz="quarter" idx="11"/>
          </p:nvPr>
        </p:nvSpPr>
        <p:spPr/>
        <p:txBody>
          <a:bodyPr/>
          <a:lstStyle/>
          <a:p>
            <a:r>
              <a:rPr lang="en-US">
                <a:solidFill>
                  <a:srgbClr val="0F6FC6"/>
                </a:solidFill>
              </a:rPr>
              <a:t>Serving on Groups That Make Decisions</a:t>
            </a:r>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67686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685800"/>
          </a:xfrm>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1043492" y="1676400"/>
            <a:ext cx="7033708" cy="4156229"/>
          </a:xfrm>
        </p:spPr>
        <p:txBody>
          <a:bodyPr/>
          <a:lstStyle>
            <a:lvl1pPr marL="342900" indent="-274320">
              <a:buFont typeface="Wingdings" panose="05000000000000000000" pitchFamily="2" charset="2"/>
              <a:buChar char="§"/>
              <a:defRPr/>
            </a:lvl1pPr>
            <a:lvl2pPr marL="640080" indent="-274320">
              <a:buFont typeface="Wingdings" panose="05000000000000000000" pitchFamily="2" charset="2"/>
              <a:buChar char="§"/>
              <a:defRPr/>
            </a:lvl2pPr>
            <a:lvl3pPr marL="914400" indent="-228600">
              <a:buFont typeface="Wingdings" panose="05000000000000000000" pitchFamily="2" charset="2"/>
              <a:buChar char="§"/>
              <a:defRPr/>
            </a:lvl3pPr>
            <a:lvl4pPr marL="1124712" indent="-228600">
              <a:buFont typeface="Wingdings" panose="05000000000000000000" pitchFamily="2" charset="2"/>
              <a:buChar char="§"/>
              <a:defRPr/>
            </a:lvl4pPr>
            <a:lvl5pPr marL="132588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Serving on Groups That Make Decisions</a:t>
            </a:r>
          </a:p>
        </p:txBody>
      </p:sp>
      <p:sp>
        <p:nvSpPr>
          <p:cNvPr id="6" name="Slide Number Placeholder 5"/>
          <p:cNvSpPr>
            <a:spLocks noGrp="1"/>
          </p:cNvSpPr>
          <p:nvPr>
            <p:ph type="sldNum" sz="quarter" idx="12"/>
          </p:nvPr>
        </p:nvSpPr>
        <p:spPr>
          <a:xfrm>
            <a:off x="7467600" y="6248400"/>
            <a:ext cx="685800" cy="304800"/>
          </a:xfrm>
          <a:prstGeom prst="rect">
            <a:avLst/>
          </a:prstGeom>
        </p:spPr>
        <p:txBody>
          <a:bodyPr/>
          <a:lstStyle>
            <a:lvl1pPr>
              <a:defRPr sz="1400"/>
            </a:lvl1pPr>
          </a:lstStyle>
          <a:p>
            <a:fld id="{075FE711-9723-4ABF-A8DC-F52F42632AF0}" type="slidenum">
              <a:rPr lang="en-US" smtClean="0"/>
              <a:pPr/>
              <a:t>‹#›</a:t>
            </a:fld>
            <a:endParaRPr lang="en-US" dirty="0"/>
          </a:p>
        </p:txBody>
      </p:sp>
    </p:spTree>
    <p:custDataLst>
      <p:tags r:id="rId1"/>
    </p:custData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a:solidFill>
                  <a:srgbClr val="0F6FC6"/>
                </a:solidFill>
              </a:rPr>
              <a:t>Serving on Groups That Make Decisions</a:t>
            </a: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579915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a:solidFill>
                  <a:srgbClr val="0F6FC6"/>
                </a:solidFill>
              </a:rPr>
              <a:t>Serving on Groups That Make Decisions</a:t>
            </a:r>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014011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srgbClr val="0F6FC6"/>
                </a:solidFill>
              </a:rPr>
              <a:t>Serving on Groups That Make Decisions</a:t>
            </a: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521679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srgbClr val="0F6FC6"/>
                </a:solidFill>
              </a:rPr>
              <a:t>Serving on Groups That Make Decisions</a:t>
            </a: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022725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solidFill>
                  <a:srgbClr val="0F6FC6"/>
                </a:solidFill>
              </a:rPr>
              <a:t>Serving on Groups That Make Decisions</a:t>
            </a:r>
            <a:endParaRPr lang="en-US" dirty="0">
              <a:solidFill>
                <a:srgbClr val="0F6FC6"/>
              </a:solidFill>
            </a:endParaRPr>
          </a:p>
        </p:txBody>
      </p:sp>
    </p:spTree>
    <p:extLst>
      <p:ext uri="{BB962C8B-B14F-4D97-AF65-F5344CB8AC3E}">
        <p14:creationId xmlns:p14="http://schemas.microsoft.com/office/powerpoint/2010/main" val="368780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1143000"/>
            <a:ext cx="6637468" cy="680571"/>
          </a:xfrm>
        </p:spPr>
        <p:txBody>
          <a:bodyPr anchor="b">
            <a:normAutofit/>
          </a:bodyPr>
          <a:lstStyle>
            <a:lvl1pPr algn="l">
              <a:defRPr sz="3600" b="0" cap="none" baseline="0"/>
            </a:lvl1pPr>
          </a:lstStyle>
          <a:p>
            <a:r>
              <a:rPr lang="en-US" dirty="0"/>
              <a:t>Click to edit Master title style</a:t>
            </a:r>
          </a:p>
        </p:txBody>
      </p:sp>
      <p:sp>
        <p:nvSpPr>
          <p:cNvPr id="3" name="Text Placeholder 2"/>
          <p:cNvSpPr>
            <a:spLocks noGrp="1"/>
          </p:cNvSpPr>
          <p:nvPr>
            <p:ph type="body" idx="1"/>
          </p:nvPr>
        </p:nvSpPr>
        <p:spPr>
          <a:xfrm>
            <a:off x="1258645" y="2209800"/>
            <a:ext cx="6637467" cy="3577813"/>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r>
              <a:rPr lang="en-US"/>
              <a:t>Serving on Groups That Make Decisions</a:t>
            </a:r>
          </a:p>
        </p:txBody>
      </p:sp>
      <p:sp>
        <p:nvSpPr>
          <p:cNvPr id="6" name="Slide Number Placeholder 5"/>
          <p:cNvSpPr>
            <a:spLocks noGrp="1"/>
          </p:cNvSpPr>
          <p:nvPr>
            <p:ph type="sldNum" sz="quarter" idx="12"/>
          </p:nvPr>
        </p:nvSpPr>
        <p:spPr>
          <a:xfrm>
            <a:off x="7467600" y="6248400"/>
            <a:ext cx="685800" cy="304800"/>
          </a:xfrm>
          <a:prstGeom prst="rect">
            <a:avLst/>
          </a:prstGeom>
        </p:spPr>
        <p:txBody>
          <a:bodyPr/>
          <a:lstStyle>
            <a:lvl1pPr>
              <a:defRPr sz="1400"/>
            </a:lvl1pPr>
          </a:lstStyle>
          <a:p>
            <a:fld id="{075FE711-9723-4ABF-A8DC-F52F42632AF0}" type="slidenum">
              <a:rPr lang="en-US" smtClean="0"/>
              <a:pPr/>
              <a:t>‹#›</a:t>
            </a:fld>
            <a:endParaRPr lang="en-US" dirty="0"/>
          </a:p>
        </p:txBody>
      </p:sp>
    </p:spTree>
    <p:custDataLst>
      <p:tags r:id="rId1"/>
    </p:custData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5"/>
          <p:cNvSpPr>
            <a:spLocks noGrp="1"/>
          </p:cNvSpPr>
          <p:nvPr>
            <p:ph type="ftr" sz="quarter" idx="11"/>
          </p:nvPr>
        </p:nvSpPr>
        <p:spPr/>
        <p:txBody>
          <a:bodyPr/>
          <a:lstStyle/>
          <a:p>
            <a:r>
              <a:rPr lang="en-US" dirty="0"/>
              <a:t>Serving on Groups That Make Decisions</a:t>
            </a:r>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5997388" y="224492"/>
            <a:ext cx="21336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dirty="0"/>
              <a:t>Serving on Groups That Make Decisions</a:t>
            </a:r>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997388" y="224492"/>
            <a:ext cx="21336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n-US"/>
              <a:t>Serving on Groups That Make Decisions</a:t>
            </a:r>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US"/>
              <a:t>Serving on Groups That Make Decisions</a:t>
            </a:r>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a:t>Serving on Groups That Make Decisions</a:t>
            </a: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a:t>Serving on Groups That Make Decisions</a:t>
            </a:r>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gif"/><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35850" y="607761"/>
            <a:ext cx="7024744" cy="64873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43492" y="1600200"/>
            <a:ext cx="6952094" cy="423242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598369" y="5852160"/>
            <a:ext cx="3545231" cy="365125"/>
          </a:xfrm>
          <a:prstGeom prst="rect">
            <a:avLst/>
          </a:prstGeom>
        </p:spPr>
        <p:txBody>
          <a:bodyPr vert="horz" lIns="91440" tIns="45720" rIns="91440" bIns="45720" rtlCol="0" anchor="ctr"/>
          <a:lstStyle>
            <a:lvl1pPr algn="ctr">
              <a:defRPr sz="1200">
                <a:solidFill>
                  <a:schemeClr val="accent1"/>
                </a:solidFill>
              </a:defRPr>
            </a:lvl1pPr>
          </a:lstStyle>
          <a:p>
            <a:r>
              <a:rPr lang="en-US" dirty="0"/>
              <a:t>Serving on Groups That Make Decisions</a:t>
            </a:r>
          </a:p>
        </p:txBody>
      </p:sp>
      <p:pic>
        <p:nvPicPr>
          <p:cNvPr id="8" name="Picture 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70817" y="5870443"/>
            <a:ext cx="249539" cy="317023"/>
          </a:xfrm>
          <a:prstGeom prst="rect">
            <a:avLst/>
          </a:prstGeom>
        </p:spPr>
      </p:pic>
      <p:sp>
        <p:nvSpPr>
          <p:cNvPr id="48" name="Slide Number Placeholder 5"/>
          <p:cNvSpPr>
            <a:spLocks noGrp="1"/>
          </p:cNvSpPr>
          <p:nvPr>
            <p:ph type="sldNum" sz="quarter" idx="4"/>
          </p:nvPr>
        </p:nvSpPr>
        <p:spPr>
          <a:xfrm>
            <a:off x="7467600" y="6248400"/>
            <a:ext cx="685800" cy="304800"/>
          </a:xfrm>
          <a:prstGeom prst="rect">
            <a:avLst/>
          </a:prstGeom>
        </p:spPr>
        <p:txBody>
          <a:bodyPr/>
          <a:lstStyle>
            <a:lvl1pPr>
              <a:defRPr sz="1400"/>
            </a:lvl1pPr>
          </a:lstStyle>
          <a:p>
            <a:fld id="{075FE711-9723-4ABF-A8DC-F52F42632AF0}" type="slidenum">
              <a:rPr lang="en-US" smtClean="0"/>
              <a:pPr/>
              <a:t>‹#›</a:t>
            </a:fld>
            <a:endParaRPr lang="en-US" dirty="0"/>
          </a:p>
        </p:txBody>
      </p:sp>
      <p:pic>
        <p:nvPicPr>
          <p:cNvPr id="4" name="Picture 3"/>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4572000" y="5865262"/>
            <a:ext cx="323088" cy="316992"/>
          </a:xfrm>
          <a:prstGeom prst="rect">
            <a:avLst/>
          </a:prstGeom>
        </p:spPr>
      </p:pic>
    </p:spTree>
    <p:custDataLst>
      <p:tags r:id="rId14"/>
    </p:custData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hf sldNum="0" hdr="0" dt="0"/>
  <p:txStyles>
    <p:titleStyle>
      <a:lvl1pPr algn="l" defTabSz="9144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panose="05000000000000000000" pitchFamily="2"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panose="05000000000000000000" pitchFamily="2"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panose="05000000000000000000" pitchFamily="2"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panose="05000000000000000000" pitchFamily="2"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panose="05000000000000000000" pitchFamily="2"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35850" y="607761"/>
            <a:ext cx="7024744" cy="64873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43492" y="1600200"/>
            <a:ext cx="6952094" cy="423242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598369" y="5852160"/>
            <a:ext cx="3545231" cy="365125"/>
          </a:xfrm>
          <a:prstGeom prst="rect">
            <a:avLst/>
          </a:prstGeom>
        </p:spPr>
        <p:txBody>
          <a:bodyPr vert="horz" lIns="91440" tIns="45720" rIns="91440" bIns="45720" rtlCol="0" anchor="ctr"/>
          <a:lstStyle>
            <a:lvl1pPr algn="ctr">
              <a:defRPr sz="1200">
                <a:solidFill>
                  <a:schemeClr val="accent1"/>
                </a:solidFill>
              </a:defRPr>
            </a:lvl1pPr>
          </a:lstStyle>
          <a:p>
            <a:r>
              <a:rPr lang="en-US" dirty="0">
                <a:solidFill>
                  <a:srgbClr val="0F6FC6"/>
                </a:solidFill>
              </a:rPr>
              <a:t>Serving on Groups That Make Decisions</a:t>
            </a:r>
          </a:p>
        </p:txBody>
      </p:sp>
      <p:pic>
        <p:nvPicPr>
          <p:cNvPr id="8" name="Picture 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70817" y="5870443"/>
            <a:ext cx="249539" cy="317023"/>
          </a:xfrm>
          <a:prstGeom prst="rect">
            <a:avLst/>
          </a:prstGeom>
        </p:spPr>
      </p:pic>
      <p:sp>
        <p:nvSpPr>
          <p:cNvPr id="48" name="Slide Number Placeholder 5"/>
          <p:cNvSpPr>
            <a:spLocks noGrp="1"/>
          </p:cNvSpPr>
          <p:nvPr>
            <p:ph type="sldNum" sz="quarter" idx="4"/>
          </p:nvPr>
        </p:nvSpPr>
        <p:spPr>
          <a:xfrm>
            <a:off x="7467600" y="6248400"/>
            <a:ext cx="685800" cy="304800"/>
          </a:xfrm>
          <a:prstGeom prst="rect">
            <a:avLst/>
          </a:prstGeom>
        </p:spPr>
        <p:txBody>
          <a:bodyPr/>
          <a:lstStyle>
            <a:lvl1pPr>
              <a:defRPr sz="1400"/>
            </a:lvl1pPr>
          </a:lstStyle>
          <a:p>
            <a:fld id="{075FE711-9723-4ABF-A8DC-F52F42632AF0}" type="slidenum">
              <a:rPr lang="en-US" smtClean="0">
                <a:solidFill>
                  <a:prstClr val="black"/>
                </a:solidFill>
              </a:rPr>
              <a:pPr/>
              <a:t>‹#›</a:t>
            </a:fld>
            <a:endParaRPr lang="en-US" dirty="0">
              <a:solidFill>
                <a:prstClr val="black"/>
              </a:solidFill>
            </a:endParaRPr>
          </a:p>
        </p:txBody>
      </p:sp>
      <p:pic>
        <p:nvPicPr>
          <p:cNvPr id="4" name="Picture 3"/>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4570494" y="5882144"/>
            <a:ext cx="323088" cy="316992"/>
          </a:xfrm>
          <a:prstGeom prst="rect">
            <a:avLst/>
          </a:prstGeom>
        </p:spPr>
      </p:pic>
    </p:spTree>
    <p:custDataLst>
      <p:tags r:id="rId14"/>
    </p:custDataLst>
    <p:extLst>
      <p:ext uri="{BB962C8B-B14F-4D97-AF65-F5344CB8AC3E}">
        <p14:creationId xmlns:p14="http://schemas.microsoft.com/office/powerpoint/2010/main" val="302283568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hf sldNum="0" hdr="0" dt="0"/>
  <p:txStyles>
    <p:titleStyle>
      <a:lvl1pPr algn="l" defTabSz="9144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panose="05000000000000000000" pitchFamily="2"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panose="05000000000000000000" pitchFamily="2"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panose="05000000000000000000" pitchFamily="2"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panose="05000000000000000000" pitchFamily="2"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panose="05000000000000000000" pitchFamily="2"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12.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hyperlink" Target="https://nafsce.org/page/About" TargetMode="External"/><Relationship Id="rId3" Type="http://schemas.openxmlformats.org/officeDocument/2006/relationships/notesSlide" Target="../notesSlides/notesSlide10.xml"/><Relationship Id="rId7" Type="http://schemas.openxmlformats.org/officeDocument/2006/relationships/hyperlink" Target="https://www.lpfch.org/publication/five-top-tips-engaging-families-advisory-roles-advice-family-leader" TargetMode="Externa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hyperlink" Target="http://www.pacer.org/parent/php/php-c121.pdf" TargetMode="External"/><Relationship Id="rId5" Type="http://schemas.openxmlformats.org/officeDocument/2006/relationships/hyperlink" Target="http://www.pacer.org/Parent/php/PHP-c99.pdf" TargetMode="External"/><Relationship Id="rId4" Type="http://schemas.openxmlformats.org/officeDocument/2006/relationships/hyperlink" Target="https://wi-bpdd.org/" TargetMode="External"/><Relationship Id="rId9" Type="http://schemas.openxmlformats.org/officeDocument/2006/relationships/hyperlink" Target="https://dpi.wi.gov/sped/educators/consultation/assistive-technology/at-forward"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3.xm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hyperlink" Target="https://hcpbs.org/" TargetMode="External"/><Relationship Id="rId3" Type="http://schemas.openxmlformats.org/officeDocument/2006/relationships/notesSlide" Target="../notesSlides/notesSlide9.xml"/><Relationship Id="rId7" Type="http://schemas.openxmlformats.org/officeDocument/2006/relationships/hyperlink" Target="https://www.parentcenterhub.org/wp-content/uploads/repo_items/National_SEPAC_Guide_120218.pdf" TargetMode="Externa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hyperlink" Target="https://www.educatetogether.ie/wordpress/wp-content/uploads/2010/02/the_board_of_management_in_your_primary_school__a_guide_for_parents.pdf" TargetMode="External"/><Relationship Id="rId5" Type="http://schemas.openxmlformats.org/officeDocument/2006/relationships/hyperlink" Target="http://www.youtube.com/watch?v=BI4rqX_F69c" TargetMode="External"/><Relationship Id="rId10" Type="http://schemas.openxmlformats.org/officeDocument/2006/relationships/hyperlink" Target="https://www.ipfcc.org/resources/Diverse-Voices-Matter.pdf" TargetMode="External"/><Relationship Id="rId4" Type="http://schemas.openxmlformats.org/officeDocument/2006/relationships/hyperlink" Target="http://www.servingongroups.org/leading-by-convening" TargetMode="External"/><Relationship Id="rId9" Type="http://schemas.openxmlformats.org/officeDocument/2006/relationships/hyperlink" Target="http://www.ipfcc.org/resources/Tips_For_Recruiting.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60619" y="2514600"/>
            <a:ext cx="3444759" cy="1752600"/>
          </a:xfrm>
        </p:spPr>
        <p:txBody>
          <a:bodyPr anchor="t">
            <a:noAutofit/>
          </a:bodyPr>
          <a:lstStyle/>
          <a:p>
            <a:pPr algn="ctr"/>
            <a:r>
              <a:rPr lang="en-US" sz="2500" b="1" dirty="0"/>
              <a:t>Serving on Groups </a:t>
            </a:r>
            <a:br>
              <a:rPr lang="en-US" sz="2500" b="1" dirty="0"/>
            </a:br>
            <a:r>
              <a:rPr lang="en-US" sz="2500" b="1" dirty="0"/>
              <a:t>That Make Decisions: </a:t>
            </a:r>
            <a:br>
              <a:rPr lang="en-US" sz="2500" b="1" dirty="0"/>
            </a:br>
            <a:r>
              <a:rPr lang="en-US" sz="2500" b="1" dirty="0"/>
              <a:t>A Guide for Families</a:t>
            </a:r>
          </a:p>
        </p:txBody>
      </p:sp>
      <p:sp>
        <p:nvSpPr>
          <p:cNvPr id="3" name="Subtitle 2"/>
          <p:cNvSpPr>
            <a:spLocks noGrp="1"/>
          </p:cNvSpPr>
          <p:nvPr>
            <p:ph type="subTitle" idx="1"/>
          </p:nvPr>
        </p:nvSpPr>
        <p:spPr>
          <a:xfrm>
            <a:off x="4660618" y="4343400"/>
            <a:ext cx="3340381" cy="1414509"/>
          </a:xfrm>
        </p:spPr>
        <p:txBody>
          <a:bodyPr>
            <a:normAutofit/>
          </a:bodyPr>
          <a:lstStyle/>
          <a:p>
            <a:r>
              <a:rPr lang="en-US" dirty="0"/>
              <a:t>Presented by:</a:t>
            </a:r>
          </a:p>
          <a:p>
            <a:r>
              <a:rPr lang="en-US" i="1" dirty="0">
                <a:solidFill>
                  <a:srgbClr val="FF0000"/>
                </a:solidFill>
              </a:rPr>
              <a:t>Name</a:t>
            </a:r>
          </a:p>
          <a:p>
            <a:r>
              <a:rPr lang="en-US" i="1" dirty="0">
                <a:solidFill>
                  <a:srgbClr val="FF0000"/>
                </a:solidFill>
              </a:rPr>
              <a:t>Organization/Agency</a:t>
            </a:r>
          </a:p>
        </p:txBody>
      </p:sp>
      <p:grpSp>
        <p:nvGrpSpPr>
          <p:cNvPr id="7" name="Group 6"/>
          <p:cNvGrpSpPr/>
          <p:nvPr/>
        </p:nvGrpSpPr>
        <p:grpSpPr>
          <a:xfrm>
            <a:off x="4660619" y="267104"/>
            <a:ext cx="3279202" cy="1984524"/>
            <a:chOff x="289148" y="3619500"/>
            <a:chExt cx="3854897" cy="2209800"/>
          </a:xfrm>
        </p:grpSpPr>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148" y="3619500"/>
              <a:ext cx="3854897"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3915" y="3705225"/>
              <a:ext cx="1575089" cy="2038350"/>
            </a:xfrm>
            <a:prstGeom prst="rect">
              <a:avLst/>
            </a:prstGeom>
          </p:spPr>
        </p:pic>
      </p:grpSp>
      <p:sp>
        <p:nvSpPr>
          <p:cNvPr id="8" name="Rectangle 7"/>
          <p:cNvSpPr/>
          <p:nvPr/>
        </p:nvSpPr>
        <p:spPr>
          <a:xfrm>
            <a:off x="4749955" y="5930610"/>
            <a:ext cx="3100529" cy="369332"/>
          </a:xfrm>
          <a:prstGeom prst="rect">
            <a:avLst/>
          </a:prstGeom>
        </p:spPr>
        <p:txBody>
          <a:bodyPr wrap="none">
            <a:spAutoFit/>
          </a:bodyPr>
          <a:lstStyle/>
          <a:p>
            <a:r>
              <a:rPr lang="en-US" dirty="0">
                <a:solidFill>
                  <a:prstClr val="black">
                    <a:lumMod val="65000"/>
                    <a:lumOff val="35000"/>
                  </a:prstClr>
                </a:solidFill>
              </a:rPr>
              <a:t>www.servingongroups.org</a:t>
            </a:r>
          </a:p>
        </p:txBody>
      </p:sp>
    </p:spTree>
    <p:custDataLst>
      <p:tags r:id="rId1"/>
    </p:custDataLst>
    <p:extLst>
      <p:ext uri="{BB962C8B-B14F-4D97-AF65-F5344CB8AC3E}">
        <p14:creationId xmlns:p14="http://schemas.microsoft.com/office/powerpoint/2010/main" val="2520244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7 Resources</a:t>
            </a:r>
          </a:p>
        </p:txBody>
      </p:sp>
      <p:sp>
        <p:nvSpPr>
          <p:cNvPr id="3" name="Content Placeholder 2"/>
          <p:cNvSpPr>
            <a:spLocks noGrp="1"/>
          </p:cNvSpPr>
          <p:nvPr>
            <p:ph idx="1"/>
          </p:nvPr>
        </p:nvSpPr>
        <p:spPr>
          <a:xfrm>
            <a:off x="838200" y="1219200"/>
            <a:ext cx="7696200" cy="4419600"/>
          </a:xfrm>
        </p:spPr>
        <p:txBody>
          <a:bodyPr>
            <a:noAutofit/>
          </a:bodyPr>
          <a:lstStyle/>
          <a:p>
            <a:pPr marL="393192" indent="-342900">
              <a:lnSpc>
                <a:spcPct val="120000"/>
              </a:lnSpc>
              <a:spcBef>
                <a:spcPts val="0"/>
              </a:spcBef>
            </a:pPr>
            <a:r>
              <a:rPr lang="en-US" sz="1600" b="1" dirty="0"/>
              <a:t>Wisconsin Board for People with Developmentally Disabilities </a:t>
            </a:r>
            <a:r>
              <a:rPr lang="en-US" sz="1600" dirty="0">
                <a:hlinkClick r:id="rId4"/>
              </a:rPr>
              <a:t>https://wi-bpdd.org/</a:t>
            </a:r>
            <a:endParaRPr lang="en-US" sz="1600" b="1" dirty="0"/>
          </a:p>
          <a:p>
            <a:pPr marL="393192" indent="-342900">
              <a:lnSpc>
                <a:spcPct val="120000"/>
              </a:lnSpc>
              <a:spcBef>
                <a:spcPts val="0"/>
              </a:spcBef>
            </a:pPr>
            <a:r>
              <a:rPr lang="en-US" sz="1600" b="1" dirty="0"/>
              <a:t>Guidelines for Exploring Interagency Opportunities </a:t>
            </a:r>
            <a:r>
              <a:rPr lang="en-US" sz="1600" b="1" dirty="0" err="1"/>
              <a:t>ACTion</a:t>
            </a:r>
            <a:r>
              <a:rPr lang="en-US" sz="1600" b="1" dirty="0"/>
              <a:t> Sheet </a:t>
            </a:r>
            <a:r>
              <a:rPr lang="en-US" sz="1600" u="sng" dirty="0">
                <a:hlinkClick r:id="rId5"/>
              </a:rPr>
              <a:t>http://www.pacer.org/Parent/php/PHP-c99.pdf</a:t>
            </a:r>
            <a:endParaRPr lang="en-US" sz="1600" dirty="0"/>
          </a:p>
          <a:p>
            <a:pPr marL="393192" indent="-342900">
              <a:lnSpc>
                <a:spcPct val="120000"/>
              </a:lnSpc>
              <a:spcBef>
                <a:spcPts val="0"/>
              </a:spcBef>
            </a:pPr>
            <a:r>
              <a:rPr lang="en-US" sz="1600" b="1" dirty="0"/>
              <a:t>From Experience to Influence: The Power of a Parent’s Story </a:t>
            </a:r>
            <a:r>
              <a:rPr lang="en-US" sz="1600" b="1" dirty="0" err="1"/>
              <a:t>ACTion</a:t>
            </a:r>
            <a:r>
              <a:rPr lang="en-US" sz="1600" b="1" dirty="0"/>
              <a:t> Sheet </a:t>
            </a:r>
            <a:r>
              <a:rPr lang="en-US" sz="1600" u="sng" dirty="0">
                <a:hlinkClick r:id="rId6"/>
              </a:rPr>
              <a:t>http://www.pacer.org/parent/php/php-c121.pdf</a:t>
            </a:r>
            <a:endParaRPr lang="en-US" sz="1600" u="sng" dirty="0"/>
          </a:p>
          <a:p>
            <a:pPr marL="393192" indent="-342900">
              <a:lnSpc>
                <a:spcPct val="120000"/>
              </a:lnSpc>
              <a:spcBef>
                <a:spcPts val="0"/>
              </a:spcBef>
            </a:pPr>
            <a:r>
              <a:rPr lang="en-US" sz="1600" b="1" dirty="0"/>
              <a:t>Five Top Tips for Engaging Families in Advisory Roles: Advice from a Family Leader </a:t>
            </a:r>
            <a:r>
              <a:rPr lang="en-US" sz="1600" dirty="0">
                <a:hlinkClick r:id="rId7"/>
              </a:rPr>
              <a:t>https://www.lpfch.org/publication/five-top-tips-engaging-families-advisory-roles-advice-family-leader</a:t>
            </a:r>
            <a:endParaRPr lang="en-US" sz="1600" dirty="0"/>
          </a:p>
          <a:p>
            <a:pPr marL="393192" indent="-342900">
              <a:lnSpc>
                <a:spcPct val="120000"/>
              </a:lnSpc>
              <a:spcBef>
                <a:spcPts val="0"/>
              </a:spcBef>
            </a:pPr>
            <a:r>
              <a:rPr lang="en-US" sz="1600" b="1" dirty="0"/>
              <a:t>National Association for Family, School, and Community Engagement </a:t>
            </a:r>
            <a:r>
              <a:rPr lang="en-US" sz="1600" dirty="0">
                <a:hlinkClick r:id="rId8"/>
              </a:rPr>
              <a:t>https://nafsce.org/page/About</a:t>
            </a:r>
            <a:endParaRPr lang="en-US" sz="1600" dirty="0"/>
          </a:p>
          <a:p>
            <a:pPr marL="393192" indent="-342900">
              <a:lnSpc>
                <a:spcPct val="120000"/>
              </a:lnSpc>
              <a:spcBef>
                <a:spcPts val="0"/>
              </a:spcBef>
            </a:pPr>
            <a:r>
              <a:rPr lang="en-US" sz="1600" b="1" dirty="0"/>
              <a:t>WI DPI Community of Practice Group on Assistive Technology </a:t>
            </a:r>
            <a:r>
              <a:rPr lang="en-US" sz="1600" dirty="0">
                <a:hlinkClick r:id="rId9"/>
              </a:rPr>
              <a:t>https://dpi.wi.gov/sped/educators/consultation/assistive-technology/at-forward</a:t>
            </a:r>
            <a:endParaRPr lang="en-US" sz="1600" dirty="0"/>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Tree>
    <p:custDataLst>
      <p:tags r:id="rId1"/>
    </p:custDataLst>
    <p:extLst>
      <p:ext uri="{BB962C8B-B14F-4D97-AF65-F5344CB8AC3E}">
        <p14:creationId xmlns:p14="http://schemas.microsoft.com/office/powerpoint/2010/main" val="557731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0"/>
            <a:ext cx="7010400" cy="1366371"/>
          </a:xfrm>
        </p:spPr>
        <p:txBody>
          <a:bodyPr>
            <a:normAutofit/>
          </a:bodyPr>
          <a:lstStyle/>
          <a:p>
            <a:r>
              <a:rPr lang="en-US" dirty="0"/>
              <a:t>Section 7:</a:t>
            </a:r>
            <a:br>
              <a:rPr lang="en-US" dirty="0"/>
            </a:br>
            <a:r>
              <a:rPr lang="en-US" dirty="0"/>
              <a:t>The Role of Families on Groups</a:t>
            </a:r>
          </a:p>
        </p:txBody>
      </p:sp>
      <p:sp>
        <p:nvSpPr>
          <p:cNvPr id="3" name="Text Placeholder 2"/>
          <p:cNvSpPr>
            <a:spLocks noGrp="1"/>
          </p:cNvSpPr>
          <p:nvPr>
            <p:ph type="body" idx="1"/>
          </p:nvPr>
        </p:nvSpPr>
        <p:spPr>
          <a:xfrm>
            <a:off x="1258645" y="2209800"/>
            <a:ext cx="6589955" cy="3577813"/>
          </a:xfrm>
        </p:spPr>
        <p:txBody>
          <a:bodyPr>
            <a:normAutofit/>
          </a:bodyPr>
          <a:lstStyle/>
          <a:p>
            <a:r>
              <a:rPr lang="en-US" dirty="0"/>
              <a:t>Where do I start?</a:t>
            </a:r>
          </a:p>
          <a:p>
            <a:r>
              <a:rPr lang="en-US" dirty="0"/>
              <a:t>What do I need to know about my role?</a:t>
            </a:r>
          </a:p>
          <a:p>
            <a:r>
              <a:rPr lang="en-US" dirty="0"/>
              <a:t>What do I need to know about the group?</a:t>
            </a:r>
          </a:p>
          <a:p>
            <a:r>
              <a:rPr lang="en-US" dirty="0"/>
              <a:t>What ways might I represent the perspective of other families?</a:t>
            </a:r>
          </a:p>
          <a:p>
            <a:r>
              <a:rPr lang="en-US" dirty="0"/>
              <a:t>What ways might I share my family story?</a:t>
            </a:r>
          </a:p>
        </p:txBody>
      </p:sp>
      <p:sp>
        <p:nvSpPr>
          <p:cNvPr id="4" name="Footer Placeholder 3"/>
          <p:cNvSpPr>
            <a:spLocks noGrp="1"/>
          </p:cNvSpPr>
          <p:nvPr>
            <p:ph type="ftr" sz="quarter" idx="11"/>
          </p:nvPr>
        </p:nvSpPr>
        <p:spPr/>
        <p:txBody>
          <a:bodyPr/>
          <a:lstStyle/>
          <a:p>
            <a:r>
              <a:rPr lang="en-US" dirty="0"/>
              <a:t>Serving on Groups That Make Decisions</a:t>
            </a:r>
          </a:p>
        </p:txBody>
      </p:sp>
      <p:grpSp>
        <p:nvGrpSpPr>
          <p:cNvPr id="5" name="Group 4"/>
          <p:cNvGrpSpPr/>
          <p:nvPr/>
        </p:nvGrpSpPr>
        <p:grpSpPr>
          <a:xfrm>
            <a:off x="1656972" y="4800600"/>
            <a:ext cx="2294705" cy="1515241"/>
            <a:chOff x="289148" y="3619500"/>
            <a:chExt cx="3854897" cy="2209800"/>
          </a:xfrm>
        </p:grpSpPr>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148" y="3619500"/>
              <a:ext cx="3854897"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3915" y="3705225"/>
              <a:ext cx="1575089" cy="2038350"/>
            </a:xfrm>
            <a:prstGeom prst="rect">
              <a:avLst/>
            </a:prstGeom>
          </p:spPr>
        </p:pic>
      </p:grpSp>
    </p:spTree>
    <p:custDataLst>
      <p:tags r:id="rId1"/>
    </p:custDataLst>
    <p:extLst>
      <p:ext uri="{BB962C8B-B14F-4D97-AF65-F5344CB8AC3E}">
        <p14:creationId xmlns:p14="http://schemas.microsoft.com/office/powerpoint/2010/main" val="2901870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Group</a:t>
            </a:r>
          </a:p>
        </p:txBody>
      </p:sp>
      <p:sp>
        <p:nvSpPr>
          <p:cNvPr id="3" name="Content Placeholder 2"/>
          <p:cNvSpPr>
            <a:spLocks noGrp="1"/>
          </p:cNvSpPr>
          <p:nvPr>
            <p:ph idx="1"/>
          </p:nvPr>
        </p:nvSpPr>
        <p:spPr/>
        <p:txBody>
          <a:bodyPr>
            <a:normAutofit/>
          </a:bodyPr>
          <a:lstStyle/>
          <a:p>
            <a:pPr marL="68580" lvl="0" indent="0">
              <a:lnSpc>
                <a:spcPct val="80000"/>
              </a:lnSpc>
              <a:buClr>
                <a:srgbClr val="8A8AD8"/>
              </a:buClr>
              <a:buSzPct val="65000"/>
              <a:buNone/>
            </a:pPr>
            <a:r>
              <a:rPr lang="en-US" dirty="0"/>
              <a:t>Learn about:</a:t>
            </a:r>
          </a:p>
          <a:p>
            <a:pPr lvl="1">
              <a:buClr>
                <a:srgbClr val="242492"/>
              </a:buClr>
              <a:buSzPct val="65000"/>
            </a:pPr>
            <a:r>
              <a:rPr lang="en-US" dirty="0"/>
              <a:t>Mission, Purpose, &amp; History</a:t>
            </a:r>
          </a:p>
          <a:p>
            <a:pPr lvl="1">
              <a:buClr>
                <a:srgbClr val="242492"/>
              </a:buClr>
              <a:buSzPct val="65000"/>
            </a:pPr>
            <a:r>
              <a:rPr lang="en-US" dirty="0"/>
              <a:t>Style of leadership </a:t>
            </a:r>
          </a:p>
          <a:p>
            <a:pPr lvl="1">
              <a:buClr>
                <a:srgbClr val="242492"/>
              </a:buClr>
              <a:buSzPct val="65000"/>
            </a:pPr>
            <a:r>
              <a:rPr lang="en-US" dirty="0"/>
              <a:t>Priorities and goals </a:t>
            </a:r>
          </a:p>
          <a:p>
            <a:pPr lvl="1">
              <a:buClr>
                <a:srgbClr val="242492"/>
              </a:buClr>
              <a:buSzPct val="65000"/>
            </a:pPr>
            <a:r>
              <a:rPr lang="en-US" dirty="0"/>
              <a:t>Structure</a:t>
            </a:r>
          </a:p>
          <a:p>
            <a:pPr lvl="1">
              <a:buClr>
                <a:srgbClr val="242492"/>
              </a:buClr>
              <a:buSzPct val="65000"/>
            </a:pPr>
            <a:r>
              <a:rPr lang="en-US" dirty="0"/>
              <a:t>Decision-making process</a:t>
            </a:r>
          </a:p>
          <a:p>
            <a:pPr marL="365760" lvl="1" indent="0">
              <a:buClr>
                <a:srgbClr val="242492"/>
              </a:buClr>
              <a:buSzPct val="65000"/>
              <a:buNone/>
            </a:pPr>
            <a:endParaRPr lang="en-US" dirty="0"/>
          </a:p>
          <a:p>
            <a:pPr marL="68580" indent="0">
              <a:buClr>
                <a:srgbClr val="242492"/>
              </a:buClr>
              <a:buSzPct val="65000"/>
              <a:buNone/>
            </a:pPr>
            <a:r>
              <a:rPr lang="en-US" dirty="0"/>
              <a:t>Reminder…</a:t>
            </a:r>
          </a:p>
          <a:p>
            <a:pPr lvl="1">
              <a:buClr>
                <a:srgbClr val="242492"/>
              </a:buClr>
              <a:buSzPct val="65000"/>
            </a:pPr>
            <a:r>
              <a:rPr lang="en-US" dirty="0"/>
              <a:t>Review past meeting minutes</a:t>
            </a:r>
          </a:p>
          <a:p>
            <a:pPr lvl="1">
              <a:buClr>
                <a:srgbClr val="242492"/>
              </a:buClr>
              <a:buSzPct val="65000"/>
            </a:pPr>
            <a:r>
              <a:rPr lang="en-US" dirty="0"/>
              <a:t>Attend a meeting before joining</a:t>
            </a:r>
          </a:p>
          <a:p>
            <a:pPr marL="68580" indent="0">
              <a:buClr>
                <a:srgbClr val="242492"/>
              </a:buClr>
              <a:buSzPct val="65000"/>
              <a:buNone/>
            </a:pPr>
            <a:endParaRPr lang="en-US" dirty="0"/>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752600"/>
            <a:ext cx="3226938"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190593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1066800"/>
          </a:xfrm>
        </p:spPr>
        <p:txBody>
          <a:bodyPr/>
          <a:lstStyle/>
          <a:p>
            <a:r>
              <a:rPr lang="en-US" dirty="0"/>
              <a:t>The Group</a:t>
            </a:r>
          </a:p>
        </p:txBody>
      </p:sp>
      <p:sp>
        <p:nvSpPr>
          <p:cNvPr id="3" name="Content Placeholder 2"/>
          <p:cNvSpPr>
            <a:spLocks noGrp="1"/>
          </p:cNvSpPr>
          <p:nvPr>
            <p:ph idx="1"/>
          </p:nvPr>
        </p:nvSpPr>
        <p:spPr>
          <a:xfrm>
            <a:off x="838200" y="2133600"/>
            <a:ext cx="6248400" cy="3622829"/>
          </a:xfrm>
        </p:spPr>
        <p:txBody>
          <a:bodyPr>
            <a:normAutofit/>
          </a:bodyPr>
          <a:lstStyle/>
          <a:p>
            <a:pPr marL="68580" indent="0">
              <a:buNone/>
            </a:pPr>
            <a:r>
              <a:rPr lang="en-US" dirty="0"/>
              <a:t>Important to understand…. </a:t>
            </a:r>
          </a:p>
          <a:p>
            <a:r>
              <a:rPr lang="en-US" dirty="0"/>
              <a:t>How the group’s work fits </a:t>
            </a:r>
          </a:p>
          <a:p>
            <a:pPr indent="0">
              <a:spcBef>
                <a:spcPts val="0"/>
              </a:spcBef>
              <a:buNone/>
            </a:pPr>
            <a:r>
              <a:rPr lang="en-US" dirty="0"/>
              <a:t>into the work of the larger organization</a:t>
            </a:r>
          </a:p>
          <a:p>
            <a:r>
              <a:rPr lang="en-US" dirty="0"/>
              <a:t>The process and timeline for getting things done</a:t>
            </a:r>
          </a:p>
          <a:p>
            <a:pPr>
              <a:spcBef>
                <a:spcPts val="0"/>
              </a:spcBef>
            </a:pPr>
            <a:endParaRPr lang="en-US" dirty="0"/>
          </a:p>
          <a:p>
            <a:r>
              <a:rPr lang="en-US" dirty="0"/>
              <a:t>Remember:  Be patient and don’t give up!</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graphicFrame>
        <p:nvGraphicFramePr>
          <p:cNvPr id="6" name="Chart 5"/>
          <p:cNvGraphicFramePr/>
          <p:nvPr>
            <p:extLst>
              <p:ext uri="{D42A27DB-BD31-4B8C-83A1-F6EECF244321}">
                <p14:modId xmlns:p14="http://schemas.microsoft.com/office/powerpoint/2010/main" val="2270497770"/>
              </p:ext>
            </p:extLst>
          </p:nvPr>
        </p:nvGraphicFramePr>
        <p:xfrm>
          <a:off x="4267200" y="127000"/>
          <a:ext cx="4572000" cy="335280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242427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3">
                                            <p:txEl>
                                              <p:pRg st="5" end="5"/>
                                            </p:txEl>
                                          </p:spTgt>
                                        </p:tgtEl>
                                        <p:attrNameLst>
                                          <p:attrName>style.color</p:attrName>
                                        </p:attrNameLst>
                                      </p:cBhvr>
                                      <p:by>
                                        <p:hsl h="7200000" s="0" l="0"/>
                                      </p:by>
                                    </p:animClr>
                                    <p:animClr clrSpc="hsl" dir="cw">
                                      <p:cBhvr>
                                        <p:cTn id="7" dur="500" fill="hold"/>
                                        <p:tgtEl>
                                          <p:spTgt spid="3">
                                            <p:txEl>
                                              <p:pRg st="5" end="5"/>
                                            </p:txEl>
                                          </p:spTgt>
                                        </p:tgtEl>
                                        <p:attrNameLst>
                                          <p:attrName>fillcolor</p:attrName>
                                        </p:attrNameLst>
                                      </p:cBhvr>
                                      <p:by>
                                        <p:hsl h="7200000" s="0" l="0"/>
                                      </p:by>
                                    </p:animClr>
                                    <p:animClr clrSpc="hsl" dir="cw">
                                      <p:cBhvr>
                                        <p:cTn id="8" dur="500" fill="hold"/>
                                        <p:tgtEl>
                                          <p:spTgt spid="3">
                                            <p:txEl>
                                              <p:pRg st="5" end="5"/>
                                            </p:txEl>
                                          </p:spTgt>
                                        </p:tgtEl>
                                        <p:attrNameLst>
                                          <p:attrName>stroke.color</p:attrName>
                                        </p:attrNameLst>
                                      </p:cBhvr>
                                      <p:by>
                                        <p:hsl h="7200000" s="0" l="0"/>
                                      </p:by>
                                    </p:animClr>
                                    <p:set>
                                      <p:cBhvr>
                                        <p:cTn id="9" dur="500" fill="hold"/>
                                        <p:tgtEl>
                                          <p:spTgt spid="3">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801136"/>
          </a:xfrm>
        </p:spPr>
        <p:txBody>
          <a:bodyPr/>
          <a:lstStyle/>
          <a:p>
            <a:r>
              <a:rPr lang="en-US" dirty="0"/>
              <a:t>Resource</a:t>
            </a:r>
          </a:p>
        </p:txBody>
      </p:sp>
      <p:sp>
        <p:nvSpPr>
          <p:cNvPr id="3" name="Content Placeholder 2"/>
          <p:cNvSpPr>
            <a:spLocks noGrp="1"/>
          </p:cNvSpPr>
          <p:nvPr>
            <p:ph idx="1"/>
          </p:nvPr>
        </p:nvSpPr>
        <p:spPr>
          <a:xfrm>
            <a:off x="1043492" y="1676400"/>
            <a:ext cx="2842707" cy="4156229"/>
          </a:xfrm>
        </p:spPr>
        <p:txBody>
          <a:bodyPr>
            <a:normAutofit/>
          </a:bodyPr>
          <a:lstStyle/>
          <a:p>
            <a:pPr lvl="0">
              <a:buClr>
                <a:srgbClr val="8A8AD8"/>
              </a:buClr>
              <a:buSzPct val="65000"/>
              <a:buNone/>
            </a:pPr>
            <a:r>
              <a:rPr lang="en-US" sz="2000" i="1" dirty="0"/>
              <a:t>*Page 63:  </a:t>
            </a:r>
          </a:p>
          <a:p>
            <a:pPr marL="127000" lvl="0" indent="0">
              <a:buClr>
                <a:srgbClr val="8A8AD8"/>
              </a:buClr>
              <a:buSzPct val="65000"/>
              <a:buNone/>
            </a:pPr>
            <a:r>
              <a:rPr lang="en-US" sz="2000" i="1" dirty="0"/>
              <a:t>What Information Do I Need to Know About the Group?</a:t>
            </a:r>
          </a:p>
          <a:p>
            <a:pPr marL="127000" lvl="0" indent="0">
              <a:buClr>
                <a:srgbClr val="8A8AD8"/>
              </a:buClr>
              <a:buSzPct val="65000"/>
              <a:buNone/>
            </a:pPr>
            <a:endParaRPr lang="en-US" sz="2000" i="1" dirty="0">
              <a:solidFill>
                <a:srgbClr val="FF0000"/>
              </a:solidFill>
            </a:endParaRPr>
          </a:p>
          <a:p>
            <a:pPr marL="127000" lvl="0" indent="0">
              <a:buClr>
                <a:srgbClr val="8A8AD8"/>
              </a:buClr>
              <a:buSzPct val="65000"/>
              <a:buNone/>
            </a:pPr>
            <a:r>
              <a:rPr lang="en-US" b="1" dirty="0"/>
              <a:t>Uses:</a:t>
            </a:r>
          </a:p>
          <a:p>
            <a:pPr marL="469900" indent="-342900">
              <a:buClr>
                <a:srgbClr val="8A8AD8"/>
              </a:buClr>
              <a:buSzPct val="65000"/>
            </a:pPr>
            <a:r>
              <a:rPr lang="en-US" dirty="0"/>
              <a:t>Learning Tool</a:t>
            </a:r>
          </a:p>
          <a:p>
            <a:pPr marL="469900" indent="-342900">
              <a:buClr>
                <a:srgbClr val="8A8AD8"/>
              </a:buClr>
              <a:buSzPct val="65000"/>
            </a:pPr>
            <a:r>
              <a:rPr lang="en-US" dirty="0"/>
              <a:t>Reflection</a:t>
            </a:r>
          </a:p>
          <a:p>
            <a:pPr marL="469900" indent="-342900">
              <a:buClr>
                <a:srgbClr val="8A8AD8"/>
              </a:buClr>
              <a:buSzPct val="65000"/>
            </a:pPr>
            <a:r>
              <a:rPr lang="en-US" dirty="0"/>
              <a:t>Assessment</a:t>
            </a:r>
          </a:p>
          <a:p>
            <a:pPr marL="469900" indent="-342900">
              <a:buClr>
                <a:srgbClr val="8A8AD8"/>
              </a:buClr>
              <a:buSzPct val="65000"/>
            </a:pPr>
            <a:r>
              <a:rPr lang="en-US" dirty="0"/>
              <a:t>Mentorship</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7643" y="1066800"/>
            <a:ext cx="3356265" cy="4343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ustDataLst>
      <p:tags r:id="rId1"/>
    </p:custDataLst>
    <p:extLst>
      <p:ext uri="{BB962C8B-B14F-4D97-AF65-F5344CB8AC3E}">
        <p14:creationId xmlns:p14="http://schemas.microsoft.com/office/powerpoint/2010/main" val="2789587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024744" cy="990600"/>
          </a:xfrm>
        </p:spPr>
        <p:txBody>
          <a:bodyPr>
            <a:normAutofit/>
          </a:bodyPr>
          <a:lstStyle/>
          <a:p>
            <a:r>
              <a:rPr lang="en-US" dirty="0"/>
              <a:t>Your Role on the Group</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
        <p:nvSpPr>
          <p:cNvPr id="3" name="Content Placeholder 2"/>
          <p:cNvSpPr>
            <a:spLocks noGrp="1"/>
          </p:cNvSpPr>
          <p:nvPr>
            <p:ph idx="1"/>
          </p:nvPr>
        </p:nvSpPr>
        <p:spPr>
          <a:xfrm>
            <a:off x="838201" y="1905000"/>
            <a:ext cx="4579185" cy="3927629"/>
          </a:xfrm>
        </p:spPr>
        <p:txBody>
          <a:bodyPr>
            <a:normAutofit lnSpcReduction="10000"/>
          </a:bodyPr>
          <a:lstStyle/>
          <a:p>
            <a:pPr lvl="1">
              <a:buClr>
                <a:srgbClr val="242492"/>
              </a:buClr>
              <a:buSzPct val="65000"/>
            </a:pPr>
            <a:r>
              <a:rPr lang="en-US" sz="2400" dirty="0"/>
              <a:t>Connect with past representative</a:t>
            </a:r>
          </a:p>
          <a:p>
            <a:pPr lvl="1">
              <a:buClr>
                <a:srgbClr val="242492"/>
              </a:buClr>
              <a:buSzPct val="65000"/>
            </a:pPr>
            <a:r>
              <a:rPr lang="en-US" sz="2400" dirty="0"/>
              <a:t>Ask for a mentor</a:t>
            </a:r>
          </a:p>
          <a:p>
            <a:pPr lvl="1">
              <a:buClr>
                <a:srgbClr val="242492"/>
              </a:buClr>
              <a:buSzPct val="65000"/>
            </a:pPr>
            <a:r>
              <a:rPr lang="en-US" sz="2400" dirty="0"/>
              <a:t>Come prepared</a:t>
            </a:r>
          </a:p>
          <a:p>
            <a:pPr lvl="1">
              <a:buClr>
                <a:srgbClr val="242492"/>
              </a:buClr>
              <a:buSzPct val="65000"/>
            </a:pPr>
            <a:r>
              <a:rPr lang="en-US" sz="2400" dirty="0"/>
              <a:t>Ask for group’s written guidance</a:t>
            </a:r>
          </a:p>
          <a:p>
            <a:pPr lvl="1">
              <a:buClr>
                <a:srgbClr val="242492"/>
              </a:buClr>
              <a:buSzPct val="65000"/>
            </a:pPr>
            <a:r>
              <a:rPr lang="en-US" sz="2400" dirty="0"/>
              <a:t>Inquire about attendance support</a:t>
            </a:r>
          </a:p>
          <a:p>
            <a:pPr lvl="1">
              <a:buClr>
                <a:srgbClr val="242492"/>
              </a:buClr>
              <a:buSzPct val="65000"/>
            </a:pPr>
            <a:r>
              <a:rPr lang="en-US" sz="2400" dirty="0"/>
              <a:t>Plan introduction carefully</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7386" y="2438399"/>
            <a:ext cx="2749550" cy="202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777451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024744" cy="1143000"/>
          </a:xfrm>
        </p:spPr>
        <p:txBody>
          <a:bodyPr>
            <a:normAutofit/>
          </a:bodyPr>
          <a:lstStyle/>
          <a:p>
            <a:r>
              <a:rPr lang="en-US" dirty="0"/>
              <a:t>Resource</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
        <p:nvSpPr>
          <p:cNvPr id="3" name="Content Placeholder 2"/>
          <p:cNvSpPr>
            <a:spLocks noGrp="1"/>
          </p:cNvSpPr>
          <p:nvPr>
            <p:ph idx="1"/>
          </p:nvPr>
        </p:nvSpPr>
        <p:spPr>
          <a:xfrm>
            <a:off x="1043493" y="1752600"/>
            <a:ext cx="3299906" cy="4191000"/>
          </a:xfrm>
        </p:spPr>
        <p:txBody>
          <a:bodyPr>
            <a:normAutofit/>
          </a:bodyPr>
          <a:lstStyle/>
          <a:p>
            <a:pPr lvl="0">
              <a:buClr>
                <a:srgbClr val="8A8AD8"/>
              </a:buClr>
              <a:buSzPct val="65000"/>
              <a:buNone/>
            </a:pPr>
            <a:r>
              <a:rPr lang="en-US" sz="2000" dirty="0"/>
              <a:t>*</a:t>
            </a:r>
            <a:r>
              <a:rPr lang="en-US" sz="2000" i="1" dirty="0"/>
              <a:t>Page 65: </a:t>
            </a:r>
          </a:p>
          <a:p>
            <a:pPr lvl="0">
              <a:buClr>
                <a:srgbClr val="8A8AD8"/>
              </a:buClr>
              <a:buSzPct val="65000"/>
              <a:buNone/>
            </a:pPr>
            <a:r>
              <a:rPr lang="en-US" sz="2000" i="1" dirty="0"/>
              <a:t>Sharing Your Family Story</a:t>
            </a:r>
            <a:endParaRPr lang="en-US" sz="2000" i="1" dirty="0">
              <a:ea typeface="Tahoma" pitchFamily="34" charset="0"/>
              <a:cs typeface="Tahoma" pitchFamily="34" charset="0"/>
            </a:endParaRPr>
          </a:p>
          <a:p>
            <a:endParaRPr lang="en-US" sz="800" dirty="0"/>
          </a:p>
          <a:p>
            <a:pPr marL="68580" indent="0">
              <a:buNone/>
            </a:pPr>
            <a:r>
              <a:rPr lang="en-US" b="1" dirty="0"/>
              <a:t>Answer the questions:</a:t>
            </a:r>
          </a:p>
          <a:p>
            <a:r>
              <a:rPr lang="en-US" dirty="0"/>
              <a:t>Who are you?</a:t>
            </a:r>
          </a:p>
          <a:p>
            <a:r>
              <a:rPr lang="en-US" dirty="0"/>
              <a:t>What brings you to the group?</a:t>
            </a:r>
          </a:p>
          <a:p>
            <a:r>
              <a:rPr lang="en-US" dirty="0"/>
              <a:t>What will YOU bring to the group?</a:t>
            </a:r>
          </a:p>
          <a:p>
            <a:pPr marL="68580" indent="0">
              <a:buNone/>
            </a:pPr>
            <a:endParaRPr lang="en-US" dirty="0">
              <a:solidFill>
                <a:srgbClr val="FF0000"/>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1016000"/>
            <a:ext cx="3238500" cy="4191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ustDataLst>
      <p:tags r:id="rId1"/>
    </p:custDataLst>
    <p:extLst>
      <p:ext uri="{BB962C8B-B14F-4D97-AF65-F5344CB8AC3E}">
        <p14:creationId xmlns:p14="http://schemas.microsoft.com/office/powerpoint/2010/main" val="2247709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599" y="609600"/>
            <a:ext cx="7229475" cy="838200"/>
          </a:xfrm>
        </p:spPr>
        <p:txBody>
          <a:bodyPr>
            <a:normAutofit/>
          </a:bodyPr>
          <a:lstStyle/>
          <a:p>
            <a:r>
              <a:rPr lang="en-US" dirty="0"/>
              <a:t>Best Ways to Represent Others</a:t>
            </a:r>
          </a:p>
        </p:txBody>
      </p:sp>
      <p:sp>
        <p:nvSpPr>
          <p:cNvPr id="3" name="Content Placeholder 2"/>
          <p:cNvSpPr>
            <a:spLocks noGrp="1"/>
          </p:cNvSpPr>
          <p:nvPr>
            <p:ph idx="1"/>
          </p:nvPr>
        </p:nvSpPr>
        <p:spPr>
          <a:xfrm>
            <a:off x="1043492" y="1752600"/>
            <a:ext cx="7262308" cy="4080029"/>
          </a:xfrm>
        </p:spPr>
        <p:txBody>
          <a:bodyPr>
            <a:normAutofit lnSpcReduction="10000"/>
          </a:bodyPr>
          <a:lstStyle/>
          <a:p>
            <a:pPr marL="68580" indent="0">
              <a:buClr>
                <a:srgbClr val="242492"/>
              </a:buClr>
              <a:buSzPct val="65000"/>
              <a:buNone/>
            </a:pPr>
            <a:r>
              <a:rPr lang="en-US" dirty="0"/>
              <a:t>Welcome Input</a:t>
            </a:r>
          </a:p>
          <a:p>
            <a:pPr lvl="1">
              <a:buClr>
                <a:srgbClr val="242492"/>
              </a:buClr>
              <a:buSzPct val="65000"/>
            </a:pPr>
            <a:r>
              <a:rPr lang="en-US" dirty="0"/>
              <a:t>Create a brief survey</a:t>
            </a:r>
          </a:p>
          <a:p>
            <a:pPr lvl="1">
              <a:buClr>
                <a:srgbClr val="242492"/>
              </a:buClr>
              <a:buSzPct val="65000"/>
            </a:pPr>
            <a:r>
              <a:rPr lang="en-US" dirty="0"/>
              <a:t>Go where the families are</a:t>
            </a:r>
          </a:p>
          <a:p>
            <a:pPr marL="68580" indent="0">
              <a:buClr>
                <a:srgbClr val="242492"/>
              </a:buClr>
              <a:buSzPct val="65000"/>
              <a:buNone/>
            </a:pPr>
            <a:r>
              <a:rPr lang="en-US" dirty="0"/>
              <a:t>Be Accessible</a:t>
            </a:r>
          </a:p>
          <a:p>
            <a:pPr lvl="1">
              <a:buClr>
                <a:srgbClr val="242492"/>
              </a:buClr>
              <a:buSzPct val="65000"/>
            </a:pPr>
            <a:r>
              <a:rPr lang="en-US" dirty="0"/>
              <a:t>Attend meetings in the community </a:t>
            </a:r>
          </a:p>
          <a:p>
            <a:pPr lvl="1">
              <a:buClr>
                <a:srgbClr val="242492"/>
              </a:buClr>
              <a:buSzPct val="65000"/>
            </a:pPr>
            <a:r>
              <a:rPr lang="en-US" dirty="0"/>
              <a:t>Provide contact information</a:t>
            </a:r>
          </a:p>
          <a:p>
            <a:pPr lvl="1">
              <a:buClr>
                <a:srgbClr val="242492"/>
              </a:buClr>
              <a:buSzPct val="65000"/>
            </a:pPr>
            <a:r>
              <a:rPr lang="en-US" dirty="0"/>
              <a:t>Seek out and support involvement </a:t>
            </a:r>
          </a:p>
          <a:p>
            <a:pPr marL="68580" indent="0">
              <a:buClr>
                <a:srgbClr val="242492"/>
              </a:buClr>
              <a:buSzPct val="65000"/>
              <a:buNone/>
            </a:pPr>
            <a:r>
              <a:rPr lang="en-US" dirty="0"/>
              <a:t>Communicate</a:t>
            </a:r>
          </a:p>
          <a:p>
            <a:pPr lvl="1">
              <a:buClr>
                <a:srgbClr val="242492"/>
              </a:buClr>
              <a:buSzPct val="65000"/>
            </a:pPr>
            <a:r>
              <a:rPr lang="en-US" dirty="0"/>
              <a:t>Write and post summary reports </a:t>
            </a:r>
          </a:p>
          <a:p>
            <a:pPr lvl="1">
              <a:buClr>
                <a:srgbClr val="242492"/>
              </a:buClr>
              <a:buSzPct val="65000"/>
            </a:pPr>
            <a:r>
              <a:rPr lang="en-US" dirty="0"/>
              <a:t>Be the link between families and the group</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1592678"/>
            <a:ext cx="1936969" cy="1537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814835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7 Resources</a:t>
            </a:r>
          </a:p>
        </p:txBody>
      </p:sp>
      <p:sp>
        <p:nvSpPr>
          <p:cNvPr id="3" name="Content Placeholder 2"/>
          <p:cNvSpPr>
            <a:spLocks noGrp="1"/>
          </p:cNvSpPr>
          <p:nvPr>
            <p:ph idx="1"/>
          </p:nvPr>
        </p:nvSpPr>
        <p:spPr>
          <a:xfrm>
            <a:off x="838200" y="1219200"/>
            <a:ext cx="7696200" cy="4419600"/>
          </a:xfrm>
        </p:spPr>
        <p:txBody>
          <a:bodyPr>
            <a:noAutofit/>
          </a:bodyPr>
          <a:lstStyle/>
          <a:p>
            <a:pPr marL="393192" indent="-342900">
              <a:lnSpc>
                <a:spcPct val="120000"/>
              </a:lnSpc>
              <a:spcBef>
                <a:spcPts val="0"/>
              </a:spcBef>
            </a:pPr>
            <a:r>
              <a:rPr lang="en-US" sz="1600" b="1" dirty="0"/>
              <a:t>Leading by Convening </a:t>
            </a:r>
            <a:r>
              <a:rPr lang="en-US" sz="1600" dirty="0">
                <a:hlinkClick r:id="rId4"/>
              </a:rPr>
              <a:t>www.servingongroups.org/leading-by-convening</a:t>
            </a:r>
            <a:endParaRPr lang="en-US" sz="1600" dirty="0"/>
          </a:p>
          <a:p>
            <a:pPr marL="393192" indent="-342900">
              <a:lnSpc>
                <a:spcPct val="120000"/>
              </a:lnSpc>
              <a:spcBef>
                <a:spcPts val="0"/>
              </a:spcBef>
            </a:pPr>
            <a:r>
              <a:rPr lang="en-US" sz="1600" b="1" dirty="0"/>
              <a:t>EPIC– Every Person Influences Children </a:t>
            </a:r>
            <a:r>
              <a:rPr lang="en-US" sz="1600" dirty="0"/>
              <a:t>(video-20:26) </a:t>
            </a:r>
            <a:r>
              <a:rPr lang="en-US" sz="1600" u="sng" dirty="0">
                <a:hlinkClick r:id="rId5"/>
              </a:rPr>
              <a:t>http://www.youtube.com/watch?v=BI4rqX_F69c</a:t>
            </a:r>
            <a:endParaRPr lang="en-US" sz="1600" dirty="0"/>
          </a:p>
          <a:p>
            <a:pPr marL="393192" indent="-342900">
              <a:lnSpc>
                <a:spcPct val="120000"/>
              </a:lnSpc>
              <a:spcBef>
                <a:spcPts val="0"/>
              </a:spcBef>
            </a:pPr>
            <a:r>
              <a:rPr lang="en-US" sz="1600" b="1" dirty="0"/>
              <a:t>Board of Management in Your Primary School: A Guide for Parents </a:t>
            </a:r>
            <a:r>
              <a:rPr lang="en-US" sz="1600" dirty="0">
                <a:hlinkClick r:id="rId6"/>
              </a:rPr>
              <a:t>https://www.educatetogether.ie/wordpress/wp-content/uploads/2010/02/the_board_of_management_in_your_primary_school__a_guide_for_parents.pdf</a:t>
            </a:r>
            <a:endParaRPr lang="en-US" sz="1600" dirty="0"/>
          </a:p>
          <a:p>
            <a:pPr marL="393192" indent="-342900">
              <a:lnSpc>
                <a:spcPct val="120000"/>
              </a:lnSpc>
              <a:spcBef>
                <a:spcPts val="0"/>
              </a:spcBef>
            </a:pPr>
            <a:r>
              <a:rPr lang="en-US" sz="1600" b="1" dirty="0"/>
              <a:t>Advocacy in Action: A Guide to State Education Parent Advisory Councils </a:t>
            </a:r>
            <a:r>
              <a:rPr lang="en-US" sz="1600" dirty="0">
                <a:hlinkClick r:id="rId7"/>
              </a:rPr>
              <a:t>https://www.parentcenterhub.org/wp-content/uploads/repo_items/National_SEPAC_Guide_120218.pdf</a:t>
            </a:r>
            <a:endParaRPr lang="en-US" sz="1600" dirty="0"/>
          </a:p>
          <a:p>
            <a:pPr marL="393192" indent="-342900">
              <a:lnSpc>
                <a:spcPct val="120000"/>
              </a:lnSpc>
              <a:spcBef>
                <a:spcPts val="0"/>
              </a:spcBef>
            </a:pPr>
            <a:r>
              <a:rPr lang="en-US" sz="1600" b="1" dirty="0"/>
              <a:t>Home and Community Positive Behavior Support Network (HCPBS) </a:t>
            </a:r>
            <a:r>
              <a:rPr lang="en-US" sz="1600" dirty="0">
                <a:hlinkClick r:id="rId8"/>
              </a:rPr>
              <a:t>https://hcpbs.org/</a:t>
            </a:r>
            <a:endParaRPr lang="en-US" sz="1600" dirty="0"/>
          </a:p>
          <a:p>
            <a:pPr marL="393192" indent="-342900">
              <a:lnSpc>
                <a:spcPct val="120000"/>
              </a:lnSpc>
              <a:spcBef>
                <a:spcPts val="0"/>
              </a:spcBef>
            </a:pPr>
            <a:r>
              <a:rPr lang="en-US" sz="1600" b="1" dirty="0"/>
              <a:t>Tips for Recruiting Patients &amp; Families to Serve in Advisory Roles </a:t>
            </a:r>
            <a:r>
              <a:rPr lang="en-US" sz="1600" u="sng" dirty="0">
                <a:hlinkClick r:id="rId9"/>
              </a:rPr>
              <a:t>http://www.ipfcc.org/resources/Tips_For_Recruiting.pdf</a:t>
            </a:r>
            <a:endParaRPr lang="en-US" sz="1600" u="sng" dirty="0"/>
          </a:p>
          <a:p>
            <a:pPr marL="393192" indent="-342900">
              <a:lnSpc>
                <a:spcPct val="120000"/>
              </a:lnSpc>
              <a:spcBef>
                <a:spcPts val="0"/>
              </a:spcBef>
            </a:pPr>
            <a:r>
              <a:rPr lang="en-US" sz="1600" b="1" dirty="0"/>
              <a:t>Diverse Voices Matter: Improving Diversity in Patient &amp; Family Advisory Councils </a:t>
            </a:r>
            <a:r>
              <a:rPr lang="en-US" sz="1600" dirty="0">
                <a:solidFill>
                  <a:srgbClr val="FFC000"/>
                </a:solidFill>
                <a:hlinkClick r:id="rId10"/>
              </a:rPr>
              <a:t>https://www.ipfcc.org/resources/Diverse-Voices-Matter.pdf</a:t>
            </a:r>
            <a:endParaRPr lang="en-US" sz="1600" dirty="0">
              <a:solidFill>
                <a:srgbClr val="FFC000"/>
              </a:solidFill>
            </a:endParaRPr>
          </a:p>
          <a:p>
            <a:pPr marL="68580" indent="0">
              <a:buNone/>
            </a:pPr>
            <a:endParaRPr lang="en-US" sz="1500" dirty="0"/>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Tree>
    <p:custDataLst>
      <p:tags r:id="rId1"/>
    </p:custDataLst>
    <p:extLst>
      <p:ext uri="{BB962C8B-B14F-4D97-AF65-F5344CB8AC3E}">
        <p14:creationId xmlns:p14="http://schemas.microsoft.com/office/powerpoint/2010/main" val="23052368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PROJECT_OPEN" val="0"/>
  <p:tag name="ARTICULATE_SLIDE_COUNT" val="1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ervingOnGroups">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ServingOnGroups">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22137</TotalTime>
  <Words>2615</Words>
  <Application>Microsoft Office PowerPoint</Application>
  <PresentationFormat>On-screen Show (4:3)</PresentationFormat>
  <Paragraphs>264</Paragraphs>
  <Slides>10</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Calibri</vt:lpstr>
      <vt:lpstr>Century Gothic</vt:lpstr>
      <vt:lpstr>Wingdings</vt:lpstr>
      <vt:lpstr>Wingdings 2</vt:lpstr>
      <vt:lpstr>ServingOnGroups</vt:lpstr>
      <vt:lpstr>1_ServingOnGroups</vt:lpstr>
      <vt:lpstr>Serving on Groups  That Make Decisions:  A Guide for Families</vt:lpstr>
      <vt:lpstr>Section 7: The Role of Families on Groups</vt:lpstr>
      <vt:lpstr>The Group</vt:lpstr>
      <vt:lpstr>The Group</vt:lpstr>
      <vt:lpstr>Resource</vt:lpstr>
      <vt:lpstr>Your Role on the Group</vt:lpstr>
      <vt:lpstr>Resource</vt:lpstr>
      <vt:lpstr>Best Ways to Represent Others</vt:lpstr>
      <vt:lpstr>Section 7 Resources</vt:lpstr>
      <vt:lpstr>Section 7 Resources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Emilie Braunel</dc:creator>
  <cp:lastModifiedBy>Melissa Voegeli</cp:lastModifiedBy>
  <cp:revision>514</cp:revision>
  <cp:lastPrinted>2015-08-04T03:01:42Z</cp:lastPrinted>
  <dcterms:created xsi:type="dcterms:W3CDTF">2014-10-24T19:08:48Z</dcterms:created>
  <dcterms:modified xsi:type="dcterms:W3CDTF">2023-10-18T20:17:26Z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D999AB26-E06E-4B1A-86C5-2DED342800D1</vt:lpwstr>
  </property>
  <property fmtid="{D5CDD505-2E9C-101B-9397-08002B2CF9AE}" pid="3" name="ArticulatePath">
    <vt:lpwstr>Tips &amp; Tools for DM Groups_11.13.14</vt:lpwstr>
  </property>
</Properties>
</file>