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2" saveSubsetFonts="1">
  <p:sldMasterIdLst>
    <p:sldMasterId id="2147483708" r:id="rId1"/>
    <p:sldMasterId id="2147483721" r:id="rId2"/>
  </p:sldMasterIdLst>
  <p:notesMasterIdLst>
    <p:notesMasterId r:id="rId13"/>
  </p:notesMasterIdLst>
  <p:sldIdLst>
    <p:sldId id="453" r:id="rId3"/>
    <p:sldId id="406" r:id="rId4"/>
    <p:sldId id="313" r:id="rId5"/>
    <p:sldId id="320" r:id="rId6"/>
    <p:sldId id="321" r:id="rId7"/>
    <p:sldId id="317" r:id="rId8"/>
    <p:sldId id="329" r:id="rId9"/>
    <p:sldId id="316" r:id="rId10"/>
    <p:sldId id="414" r:id="rId11"/>
    <p:sldId id="454" r:id="rId12"/>
  </p:sldIdLst>
  <p:sldSz cx="9144000" cy="6858000" type="screen4x3"/>
  <p:notesSz cx="7077075" cy="90281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EAEAEA"/>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62379" autoAdjust="0"/>
  </p:normalViewPr>
  <p:slideViewPr>
    <p:cSldViewPr>
      <p:cViewPr varScale="1">
        <p:scale>
          <a:sx n="69" d="100"/>
          <a:sy n="69" d="100"/>
        </p:scale>
        <p:origin x="41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0" d="100"/>
          <a:sy n="50" d="100"/>
        </p:scale>
        <p:origin x="-2838" y="-144"/>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youtube.com/watch?v=B8EJVcRJSXo" TargetMode="External"/><Relationship Id="rId3" Type="http://schemas.openxmlformats.org/officeDocument/2006/relationships/hyperlink" Target="http://www.mindtools.com/pages/article/newLDR_81.htm" TargetMode="External"/><Relationship Id="rId7" Type="http://schemas.openxmlformats.org/officeDocument/2006/relationships/hyperlink" Target="https://www.youtube.com/watch?v=cSohjlYQI2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youtube.com/watch?v=3_dAkDsBQyk" TargetMode="External"/><Relationship Id="rId5" Type="http://schemas.openxmlformats.org/officeDocument/2006/relationships/hyperlink" Target="http://parents-teachers.com/lib/Disagreements_Between_Parents_And_Teachers_-_Handling_Them_Productively/" TargetMode="External"/><Relationship Id="rId10" Type="http://schemas.openxmlformats.org/officeDocument/2006/relationships/hyperlink" Target="http://www.mindtools.com/pages/article/newLDR_86.htm" TargetMode="External"/><Relationship Id="rId4" Type="http://schemas.openxmlformats.org/officeDocument/2006/relationships/hyperlink" Target="https://www.wsems.us/multimedia/videos/when-conflict-arises/" TargetMode="External"/><Relationship Id="rId9" Type="http://schemas.openxmlformats.org/officeDocument/2006/relationships/hyperlink" Target="https://www.youtube.com/watch?v=5JL2iizK2c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skillsyouneed.com/ips/meetings.html" TargetMode="External"/><Relationship Id="rId3" Type="http://schemas.openxmlformats.org/officeDocument/2006/relationships/hyperlink" Target="https://www.youtube.com/watch?v=itdYBXrJm-8" TargetMode="External"/><Relationship Id="rId7" Type="http://schemas.openxmlformats.org/officeDocument/2006/relationships/hyperlink" Target="http://ctb.ku.edu/en/tablecontents/sub_section_main_1154.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HYUVXQfaVp0" TargetMode="External"/><Relationship Id="rId5" Type="http://schemas.openxmlformats.org/officeDocument/2006/relationships/hyperlink" Target="https://www.aecf.org/blog/applying-results-based-facilitation-skills-in-virtual-meetings" TargetMode="External"/><Relationship Id="rId4" Type="http://schemas.openxmlformats.org/officeDocument/2006/relationships/hyperlink" Target="https://www.youtube.com/watch?v=oPZJQ-Mhwq0" TargetMode="External"/><Relationship Id="rId9" Type="http://schemas.openxmlformats.org/officeDocument/2006/relationships/hyperlink" Target="http://www.mindtools.com/pages/article/newLDR_86.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#122: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#130:  </a:t>
            </a:r>
            <a:r>
              <a:rPr lang="en-US" dirty="0"/>
              <a:t>Section 8</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Conflict Resolution: Using the Interest-based Rational Approach </a:t>
            </a:r>
            <a:r>
              <a:rPr lang="en-US" sz="1200" dirty="0"/>
              <a:t>(incl. video-2:57)</a:t>
            </a:r>
            <a:r>
              <a:rPr lang="en-US" sz="1200" u="sng" dirty="0">
                <a:hlinkClick r:id="rId3"/>
              </a:rPr>
              <a:t> http://www.mindtools.com/pages/article/newLDR_81.htm</a:t>
            </a:r>
            <a:endParaRPr lang="en-US" sz="1200" dirty="0"/>
          </a:p>
          <a:p>
            <a:pPr marL="393192" indent="-342900">
              <a:lnSpc>
                <a:spcPct val="120000"/>
              </a:lnSpc>
              <a:spcBef>
                <a:spcPts val="0"/>
              </a:spcBef>
            </a:pPr>
            <a:r>
              <a:rPr lang="en-US" sz="1200" b="1" dirty="0"/>
              <a:t>When Conflict Arises: Working with Emotion </a:t>
            </a:r>
            <a:r>
              <a:rPr lang="en-US" sz="1200" dirty="0"/>
              <a:t>(video-16:21) </a:t>
            </a:r>
            <a:r>
              <a:rPr lang="en-US" sz="1200" dirty="0">
                <a:hlinkClick r:id="rId4"/>
              </a:rPr>
              <a:t>https://www.wsems.us/multimedia/videos/when-conflict-arises/</a:t>
            </a:r>
            <a:endParaRPr lang="en-US" sz="1200" dirty="0"/>
          </a:p>
          <a:p>
            <a:pPr marL="393192" indent="-342900">
              <a:lnSpc>
                <a:spcPct val="120000"/>
              </a:lnSpc>
              <a:spcBef>
                <a:spcPts val="0"/>
              </a:spcBef>
            </a:pPr>
            <a:r>
              <a:rPr lang="en-US" sz="1200" b="1" dirty="0">
                <a:cs typeface="Calibri" panose="020F0502020204030204" pitchFamily="34" charset="0"/>
              </a:rPr>
              <a:t>Handling Disagreements Productively </a:t>
            </a:r>
            <a:r>
              <a:rPr lang="en-US" sz="1200" dirty="0">
                <a:cs typeface="Calibri" panose="020F0502020204030204" pitchFamily="34" charset="0"/>
                <a:hlinkClick r:id="rId5"/>
              </a:rPr>
              <a:t>http://parents-teachers.com/lib/Disagreements_Between_Parents_And_Teachers_-_Handling_Them_Productively/</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The Big Bang Theory on Active Listening </a:t>
            </a:r>
            <a:r>
              <a:rPr lang="en-US" sz="1200" dirty="0">
                <a:cs typeface="Calibri" panose="020F0502020204030204" pitchFamily="34" charset="0"/>
              </a:rPr>
              <a:t>(video-1:55) </a:t>
            </a:r>
            <a:r>
              <a:rPr lang="en-US" sz="1200" dirty="0">
                <a:cs typeface="Calibri" panose="020F0502020204030204" pitchFamily="34" charset="0"/>
                <a:hlinkClick r:id="rId6"/>
              </a:rPr>
              <a:t>https://www.youtube.com/watch?v=3_dAkDsBQyk</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5 Ways to Listen Better</a:t>
            </a:r>
            <a:r>
              <a:rPr lang="en-US" sz="1200" dirty="0">
                <a:cs typeface="Calibri" panose="020F0502020204030204" pitchFamily="34" charset="0"/>
              </a:rPr>
              <a:t>(TED Talk video-7:51) </a:t>
            </a:r>
            <a:r>
              <a:rPr lang="en-US" sz="1200" dirty="0">
                <a:cs typeface="Calibri" panose="020F0502020204030204" pitchFamily="34" charset="0"/>
                <a:hlinkClick r:id="rId7"/>
              </a:rPr>
              <a:t>https://www.youtube.com/watch?v=cSohjlYQI2A</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Listening Skills </a:t>
            </a:r>
            <a:r>
              <a:rPr lang="en-US" sz="1200" dirty="0">
                <a:cs typeface="Calibri" panose="020F0502020204030204" pitchFamily="34" charset="0"/>
              </a:rPr>
              <a:t>(video-7:48) </a:t>
            </a:r>
            <a:r>
              <a:rPr lang="en-US" sz="1200" dirty="0">
                <a:cs typeface="Calibri" panose="020F0502020204030204" pitchFamily="34" charset="0"/>
                <a:hlinkClick r:id="rId8"/>
              </a:rPr>
              <a:t>https://www.youtube.com/watch?v=B8EJVcRJSXo</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Communicate - Paraphrasing </a:t>
            </a:r>
            <a:r>
              <a:rPr lang="en-US" sz="1200" dirty="0">
                <a:cs typeface="Calibri" panose="020F0502020204030204" pitchFamily="34" charset="0"/>
              </a:rPr>
              <a:t>(video-3:42) </a:t>
            </a:r>
            <a:r>
              <a:rPr lang="en-US" sz="1200" dirty="0">
                <a:cs typeface="Calibri" panose="020F0502020204030204" pitchFamily="34" charset="0"/>
                <a:hlinkClick r:id="rId9"/>
              </a:rPr>
              <a:t>https://www.youtube.com/watch?v=5JL2iizK2c0</a:t>
            </a:r>
            <a:endParaRPr lang="en-US" sz="1200" dirty="0">
              <a:cs typeface="Calibri" panose="020F0502020204030204" pitchFamily="34" charset="0"/>
            </a:endParaRPr>
          </a:p>
          <a:p>
            <a:endParaRPr lang="en-US" dirty="0"/>
          </a:p>
          <a:p>
            <a:r>
              <a:rPr lang="en-US" u="sng" dirty="0">
                <a:hlinkClick r:id="rId10"/>
              </a:rPr>
              <a:t>http://www.mindtools.com/pages/article/newLDR_86.htm</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131</a:t>
            </a:fld>
            <a:endParaRPr lang="en-US"/>
          </a:p>
        </p:txBody>
      </p:sp>
    </p:spTree>
    <p:extLst>
      <p:ext uri="{BB962C8B-B14F-4D97-AF65-F5344CB8AC3E}">
        <p14:creationId xmlns:p14="http://schemas.microsoft.com/office/powerpoint/2010/main" val="18295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#123:  </a:t>
            </a:r>
            <a:r>
              <a:rPr lang="en-US" dirty="0"/>
              <a:t>Skills for Serving</a:t>
            </a:r>
            <a:r>
              <a:rPr lang="en-US" baseline="0" dirty="0"/>
              <a:t> on Groups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pPr fontAlgn="base"/>
            <a:r>
              <a:rPr lang="en-US" b="1" dirty="0"/>
              <a:t>Presenter Notes:</a:t>
            </a:r>
            <a:endParaRPr lang="en-US" dirty="0"/>
          </a:p>
          <a:p>
            <a:pPr marL="167438" indent="-167438" fontAlgn="base">
              <a:buFont typeface="Arial" panose="020B0604020202020204" pitchFamily="34" charset="0"/>
              <a:buChar char="•"/>
            </a:pPr>
            <a:r>
              <a:rPr lang="en-US" dirty="0"/>
              <a:t>Remember that the most effective team work starts with well-prepared members! </a:t>
            </a:r>
          </a:p>
          <a:p>
            <a:pPr marL="167438" indent="-167438" fontAlgn="base">
              <a:buFont typeface="Arial" panose="020B0604020202020204" pitchFamily="34" charset="0"/>
              <a:buChar char="•"/>
            </a:pPr>
            <a:r>
              <a:rPr lang="en-US" dirty="0"/>
              <a:t>Necessary skills for serving on groups are preparing, participating, follow-up, and facilitating a meeting.</a:t>
            </a:r>
          </a:p>
          <a:p>
            <a:pPr marL="167438" indent="-167438" fontAlgn="base">
              <a:buFont typeface="Arial" panose="020B0604020202020204" pitchFamily="34" charset="0"/>
              <a:buChar char="•"/>
            </a:pPr>
            <a:r>
              <a:rPr lang="en-US" b="0" dirty="0"/>
              <a:t>We’ll take a look at each one of these areas in more detail</a:t>
            </a:r>
            <a:r>
              <a:rPr lang="en-US" b="0" baseline="0" dirty="0"/>
              <a:t> and provide tips and strategies to help you be the best group member that you can be.</a:t>
            </a:r>
            <a:r>
              <a:rPr lang="en-US" b="0" dirty="0"/>
              <a:t> </a:t>
            </a:r>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123</a:t>
            </a:fld>
            <a:endParaRPr lang="en-US"/>
          </a:p>
        </p:txBody>
      </p:sp>
    </p:spTree>
    <p:extLst>
      <p:ext uri="{BB962C8B-B14F-4D97-AF65-F5344CB8AC3E}">
        <p14:creationId xmlns:p14="http://schemas.microsoft.com/office/powerpoint/2010/main" val="210637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0725" y="557213"/>
            <a:ext cx="2549525" cy="1911350"/>
          </a:xfrm>
        </p:spPr>
      </p:sp>
      <p:sp>
        <p:nvSpPr>
          <p:cNvPr id="3" name="Notes Placeholder 2"/>
          <p:cNvSpPr>
            <a:spLocks noGrp="1"/>
          </p:cNvSpPr>
          <p:nvPr>
            <p:ph type="body" idx="1"/>
          </p:nvPr>
        </p:nvSpPr>
        <p:spPr>
          <a:xfrm>
            <a:off x="425510" y="2535626"/>
            <a:ext cx="6226054" cy="6008565"/>
          </a:xfrm>
        </p:spPr>
        <p:txBody>
          <a:bodyPr/>
          <a:lstStyle/>
          <a:p>
            <a:r>
              <a:rPr lang="en-US" b="1" dirty="0"/>
              <a:t>Slide #124:  </a:t>
            </a:r>
            <a:r>
              <a:rPr lang="en-US" dirty="0"/>
              <a:t>Prepare for a Meeting</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a:t>
            </a:r>
            <a:r>
              <a:rPr lang="en-US" dirty="0"/>
              <a:t> presenter notes.</a:t>
            </a:r>
          </a:p>
          <a:p>
            <a:pPr marL="223251" indent="-223251">
              <a:buFont typeface="+mj-lt"/>
              <a:buAutoNum type="arabicPeriod"/>
            </a:pPr>
            <a:r>
              <a:rPr lang="en-US" dirty="0"/>
              <a:t>Discuss and provide examples of meeting preparation strategies.</a:t>
            </a:r>
          </a:p>
          <a:p>
            <a:pPr marL="223251" indent="-223251">
              <a:buFont typeface="+mj-lt"/>
              <a:buAutoNum type="arabicPeriod"/>
            </a:pPr>
            <a:r>
              <a:rPr lang="en-US" dirty="0"/>
              <a:t>Ask suggested activity question.</a:t>
            </a:r>
          </a:p>
          <a:p>
            <a:endParaRPr lang="en-US" dirty="0"/>
          </a:p>
          <a:p>
            <a:pPr defTabSz="946466" fontAlgn="base">
              <a:lnSpc>
                <a:spcPct val="80000"/>
              </a:lnSpc>
              <a:spcAft>
                <a:spcPct val="0"/>
              </a:spcAft>
              <a:defRPr/>
            </a:pPr>
            <a:r>
              <a:rPr lang="en-US" b="1" dirty="0">
                <a:solidFill>
                  <a:srgbClr val="000000"/>
                </a:solidFill>
                <a:cs typeface="Arial" charset="0"/>
              </a:rPr>
              <a:t>Presenter Notes:</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ea typeface="Times New Roman"/>
                <a:cs typeface="Calibri"/>
              </a:rPr>
              <a:t>To prepare for a meeting, some tips are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Keep a calendar.  Keep meeting dates and times recorded.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Read the agenda and additional</a:t>
            </a:r>
            <a:r>
              <a:rPr lang="en-US" baseline="0" dirty="0">
                <a:solidFill>
                  <a:srgbClr val="000000"/>
                </a:solidFill>
                <a:ea typeface="Times New Roman"/>
                <a:cs typeface="Calibri"/>
              </a:rPr>
              <a:t> items sent for the meeting</a:t>
            </a:r>
            <a:r>
              <a:rPr lang="en-US" dirty="0">
                <a:solidFill>
                  <a:srgbClr val="000000"/>
                </a:solidFill>
                <a:ea typeface="Times New Roman"/>
                <a:cs typeface="Calibri"/>
              </a:rPr>
              <a:t>.  Always try to get the agenda ahead of time so you can prepare for the meeting.  Even if there is no written agenda, you can ask the leader to list the meeting topics. Review past meeting minutes.  Read the minutes through for accuracy and to make sure they recorded all important information.</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Organize your thoughts.  Think about and write down your comments ahead of time so that you will be prepared</a:t>
            </a:r>
            <a:r>
              <a:rPr lang="en-US" baseline="0" dirty="0">
                <a:solidFill>
                  <a:srgbClr val="000000"/>
                </a:solidFill>
                <a:ea typeface="Times New Roman"/>
                <a:cs typeface="Calibri"/>
              </a:rPr>
              <a:t> to discuss the agenda items and additional materials.</a:t>
            </a:r>
            <a:r>
              <a:rPr lang="en-US" dirty="0">
                <a:solidFill>
                  <a:srgbClr val="000000"/>
                </a:solidFill>
                <a:ea typeface="Times New Roman"/>
                <a:cs typeface="Calibri"/>
              </a:rPr>
              <a:t>  Remember, you are an equal member of the group and it is important for you to offer not only your thoughts, but the ideas and perspectives of all those you represent.  </a:t>
            </a:r>
            <a:endParaRPr lang="en-US" dirty="0">
              <a:ea typeface="Times New Roman"/>
              <a:cs typeface="Times New Roman"/>
            </a:endParaRPr>
          </a:p>
          <a:p>
            <a:pPr marL="613940" marR="0" lvl="1" indent="-1674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Calibri"/>
              </a:rPr>
              <a:t>Keep learning by researching</a:t>
            </a:r>
            <a:r>
              <a:rPr lang="en-US" baseline="0" dirty="0">
                <a:solidFill>
                  <a:srgbClr val="000000"/>
                </a:solidFill>
                <a:ea typeface="Times New Roman"/>
                <a:cs typeface="Calibri"/>
              </a:rPr>
              <a:t> items listed in the agenda and in the additional materials sent before the meeting</a:t>
            </a:r>
            <a:r>
              <a:rPr lang="en-US" dirty="0">
                <a:solidFill>
                  <a:srgbClr val="000000"/>
                </a:solidFill>
                <a:ea typeface="Times New Roman"/>
                <a:cs typeface="Calibri"/>
              </a:rPr>
              <a:t>.  Build an in-depth understanding of issues, the budgeting process, policy, etc.  </a:t>
            </a:r>
          </a:p>
          <a:p>
            <a:pPr marL="613940" marR="0" lvl="1" indent="-1674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Calibri"/>
              </a:rPr>
              <a:t>A few good ways to find more information are to:</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Visit your local library to ask for assistance to access online resources</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Practice good listening skills and communication skills</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Ask others where they find information about topics and issues you care about.</a:t>
            </a:r>
            <a:endParaRPr lang="en-US" dirty="0">
              <a:ea typeface="Times New Roman"/>
              <a:cs typeface="Times New Roman"/>
            </a:endParaRPr>
          </a:p>
          <a:p>
            <a:endParaRPr lang="en-US" dirty="0"/>
          </a:p>
          <a:p>
            <a:r>
              <a:rPr lang="en-US" b="1" dirty="0"/>
              <a:t>Activities  </a:t>
            </a:r>
            <a:endParaRPr lang="en-US" dirty="0"/>
          </a:p>
          <a:p>
            <a:pPr defTabSz="893003">
              <a:defRPr/>
            </a:pPr>
            <a:r>
              <a:rPr lang="en-US" dirty="0"/>
              <a:t>Question:  What do you do to prepare for a meeting?</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124</a:t>
            </a:fld>
            <a:endParaRPr lang="en-US"/>
          </a:p>
        </p:txBody>
      </p:sp>
    </p:spTree>
    <p:extLst>
      <p:ext uri="{BB962C8B-B14F-4D97-AF65-F5344CB8AC3E}">
        <p14:creationId xmlns:p14="http://schemas.microsoft.com/office/powerpoint/2010/main" val="1483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557213"/>
            <a:ext cx="2549525" cy="1911350"/>
          </a:xfrm>
        </p:spPr>
      </p:sp>
      <p:sp>
        <p:nvSpPr>
          <p:cNvPr id="3" name="Notes Placeholder 2"/>
          <p:cNvSpPr>
            <a:spLocks noGrp="1"/>
          </p:cNvSpPr>
          <p:nvPr>
            <p:ph type="body" idx="1"/>
          </p:nvPr>
        </p:nvSpPr>
        <p:spPr>
          <a:xfrm>
            <a:off x="425510" y="2535626"/>
            <a:ext cx="6226054" cy="6155115"/>
          </a:xfrm>
        </p:spPr>
        <p:txBody>
          <a:bodyPr/>
          <a:lstStyle/>
          <a:p>
            <a:r>
              <a:rPr lang="en-US" b="1" dirty="0"/>
              <a:t>Slide #125:  </a:t>
            </a:r>
            <a:r>
              <a:rPr lang="en-US" dirty="0"/>
              <a:t>Participate in a Meeting</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a:t>
            </a:r>
            <a:r>
              <a:rPr lang="en-US" baseline="0" dirty="0"/>
              <a:t> notes.</a:t>
            </a:r>
          </a:p>
          <a:p>
            <a:pPr marL="223251" indent="-223251">
              <a:buFont typeface="+mj-lt"/>
              <a:buAutoNum type="arabicPeriod"/>
            </a:pPr>
            <a:r>
              <a:rPr lang="en-US" dirty="0"/>
              <a:t>Discuss and provide examples of meeting participation strategies.</a:t>
            </a:r>
          </a:p>
          <a:p>
            <a:pPr marL="223251" indent="-223251">
              <a:buFont typeface="+mj-lt"/>
              <a:buAutoNum type="arabicPeriod"/>
            </a:pPr>
            <a:r>
              <a:rPr lang="en-US" dirty="0"/>
              <a:t>Ask suggested activity questions. </a:t>
            </a:r>
          </a:p>
          <a:p>
            <a:pPr marL="223251" indent="-223251">
              <a:buFont typeface="+mj-lt"/>
              <a:buAutoNum type="arabicPeriod"/>
            </a:pPr>
            <a:r>
              <a:rPr lang="en-US" dirty="0"/>
              <a:t>Lead suggested activity.</a:t>
            </a:r>
          </a:p>
          <a:p>
            <a:endParaRPr lang="en-US" dirty="0"/>
          </a:p>
          <a:p>
            <a:pPr defTabSz="946466" fontAlgn="base">
              <a:defRPr/>
            </a:pPr>
            <a:r>
              <a:rPr lang="en-US" b="1" dirty="0">
                <a:solidFill>
                  <a:srgbClr val="000000"/>
                </a:solidFill>
                <a:cs typeface="Arial" charset="0"/>
              </a:rPr>
              <a:t>Presenter Notes:</a:t>
            </a:r>
            <a:endParaRPr lang="en-US" dirty="0">
              <a:solidFill>
                <a:srgbClr val="000000"/>
              </a:solidFill>
              <a:cs typeface="Arial" charset="0"/>
            </a:endParaRPr>
          </a:p>
          <a:p>
            <a:pPr marL="167438" indent="-167438">
              <a:buFont typeface="Arial" panose="020B0604020202020204" pitchFamily="34" charset="0"/>
              <a:buChar char="•"/>
            </a:pPr>
            <a:r>
              <a:rPr lang="en-US" dirty="0">
                <a:solidFill>
                  <a:srgbClr val="000000"/>
                </a:solidFill>
                <a:ea typeface="Times New Roman"/>
                <a:cs typeface="Calibri"/>
              </a:rPr>
              <a:t>To participate in a group, attend all meetings.</a:t>
            </a:r>
            <a:r>
              <a:rPr lang="en-US" baseline="0" dirty="0">
                <a:solidFill>
                  <a:srgbClr val="000000"/>
                </a:solidFill>
                <a:ea typeface="Times New Roman"/>
                <a:cs typeface="Calibri"/>
              </a:rPr>
              <a:t>  Find out if all meetings are in-person or if there are alternative methods for participation such as conference calls, online meetings, etc.</a:t>
            </a:r>
            <a:endParaRPr lang="en-US" dirty="0">
              <a:solidFill>
                <a:srgbClr val="000000"/>
              </a:solidFill>
              <a:ea typeface="Times New Roman"/>
              <a:cs typeface="Calibri"/>
            </a:endParaRPr>
          </a:p>
          <a:p>
            <a:pPr marL="167438" indent="-167438">
              <a:buFont typeface="Arial" panose="020B0604020202020204" pitchFamily="34" charset="0"/>
              <a:buChar char="•"/>
            </a:pPr>
            <a:r>
              <a:rPr lang="en-US" dirty="0">
                <a:solidFill>
                  <a:srgbClr val="000000"/>
                </a:solidFill>
                <a:ea typeface="Times New Roman"/>
                <a:cs typeface="Calibri"/>
              </a:rPr>
              <a:t>Attending meetings helps build relationships and your own understanding of what the group is about and what the group is trying to do.  It also shows a commitment to the group. </a:t>
            </a:r>
          </a:p>
          <a:p>
            <a:pPr marL="167438" indent="-167438">
              <a:buFont typeface="Arial" panose="020B0604020202020204" pitchFamily="34" charset="0"/>
              <a:buChar char="•"/>
            </a:pPr>
            <a:r>
              <a:rPr lang="en-US" dirty="0">
                <a:solidFill>
                  <a:srgbClr val="000000"/>
                </a:solidFill>
                <a:ea typeface="Times New Roman"/>
                <a:cs typeface="Calibri"/>
              </a:rPr>
              <a:t>If you're unable to attend, remember to let the leader know ahead of time and make sure to get the notes or meeting minutes as soon as possible for your review. </a:t>
            </a:r>
            <a:endParaRPr lang="en-US" dirty="0">
              <a:ea typeface="Times New Roman"/>
              <a:cs typeface="Times New Roman"/>
            </a:endParaRPr>
          </a:p>
          <a:p>
            <a:pPr marL="167438" indent="-167438" defTabSz="946466" fontAlgn="base">
              <a:buFont typeface="Arial" panose="020B0604020202020204" pitchFamily="34" charset="0"/>
              <a:buChar char="•"/>
              <a:defRPr/>
            </a:pPr>
            <a:r>
              <a:rPr lang="en-US" dirty="0">
                <a:solidFill>
                  <a:srgbClr val="000000"/>
                </a:solidFill>
                <a:ea typeface="Times New Roman"/>
                <a:cs typeface="Calibri"/>
              </a:rPr>
              <a:t>Take notes to reference key points and assignments. </a:t>
            </a:r>
          </a:p>
          <a:p>
            <a:pPr marL="167438" indent="-167438" defTabSz="946466" fontAlgn="base">
              <a:buFont typeface="Arial" panose="020B0604020202020204" pitchFamily="34" charset="0"/>
              <a:buChar char="•"/>
              <a:defRPr/>
            </a:pPr>
            <a:r>
              <a:rPr lang="en-US" dirty="0">
                <a:solidFill>
                  <a:srgbClr val="000000"/>
                </a:solidFill>
                <a:ea typeface="Times New Roman"/>
                <a:cs typeface="Calibri"/>
              </a:rPr>
              <a:t>Learn the lingo like specific words and abbreviations used by members.  Create your own “cheat sheet”</a:t>
            </a:r>
            <a:r>
              <a:rPr lang="en-US" baseline="0" dirty="0">
                <a:solidFill>
                  <a:srgbClr val="000000"/>
                </a:solidFill>
                <a:ea typeface="Times New Roman"/>
                <a:cs typeface="Calibri"/>
              </a:rPr>
              <a:t> or list of commonly used words, acronyms, and phrases.</a:t>
            </a:r>
            <a:endParaRPr lang="en-US" dirty="0">
              <a:solidFill>
                <a:srgbClr val="000000"/>
              </a:solidFill>
              <a:ea typeface="Times New Roman"/>
              <a:cs typeface="Calibri"/>
            </a:endParaRPr>
          </a:p>
          <a:p>
            <a:pPr marL="167438" indent="-167438">
              <a:buFont typeface="Arial" panose="020B0604020202020204" pitchFamily="34" charset="0"/>
              <a:buChar char="•"/>
            </a:pPr>
            <a:r>
              <a:rPr lang="en-US" dirty="0">
                <a:solidFill>
                  <a:srgbClr val="000000"/>
                </a:solidFill>
                <a:ea typeface="Times New Roman"/>
                <a:cs typeface="Calibri"/>
              </a:rPr>
              <a:t>Also try a new role in the group like leading the discussion, recording the meeting minutes, or being timekeeper.  </a:t>
            </a:r>
          </a:p>
          <a:p>
            <a:pPr marL="613940" lvl="1" indent="-167438">
              <a:buFont typeface="Arial" panose="020B0604020202020204" pitchFamily="34" charset="0"/>
              <a:buChar char="•"/>
            </a:pPr>
            <a:r>
              <a:rPr lang="en-US" dirty="0">
                <a:solidFill>
                  <a:srgbClr val="000000"/>
                </a:solidFill>
                <a:ea typeface="Times New Roman"/>
                <a:cs typeface="Calibri"/>
              </a:rPr>
              <a:t>Some groups incorporate a rotating facilitator role so everyone is given the opportunity to facilitate a meeting.  This helps the group dynamics so one person doesn't dominate the leadership of the group</a:t>
            </a:r>
          </a:p>
          <a:p>
            <a:pPr marL="167438" indent="-167438">
              <a:buFont typeface="Arial" panose="020B0604020202020204" pitchFamily="34" charset="0"/>
              <a:buChar char="•"/>
            </a:pPr>
            <a:r>
              <a:rPr lang="en-US" dirty="0">
                <a:solidFill>
                  <a:srgbClr val="000000"/>
                </a:solidFill>
                <a:ea typeface="Times New Roman"/>
                <a:cs typeface="Calibri"/>
              </a:rPr>
              <a:t>Be a mentor to new members of the group once you have been serving on the group for a while and you feel comfortable.</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Listen for understanding.  When you do not understand what is being said, ask “What I think I hear you saying is…” which is also known as restating what you heard.  Then ask, “Is that right?”  This gives the speaker a chance to clarify and add more information, if needed.</a:t>
            </a:r>
            <a:endParaRPr lang="en-US" dirty="0">
              <a:ea typeface="Times New Roman"/>
              <a:cs typeface="Times New Roman"/>
            </a:endParaRPr>
          </a:p>
          <a:p>
            <a:endParaRPr lang="en-US" dirty="0"/>
          </a:p>
          <a:p>
            <a:r>
              <a:rPr lang="en-US" b="1" dirty="0"/>
              <a:t>Activities  </a:t>
            </a:r>
            <a:endParaRPr lang="en-US" dirty="0"/>
          </a:p>
          <a:p>
            <a:pPr defTabSz="893003">
              <a:defRPr/>
            </a:pPr>
            <a:r>
              <a:rPr lang="en-US" dirty="0"/>
              <a:t>Questions:  In the meetings in which you have participated, which of these strategies have you seen being used effectively?  Are there some skills that are missing?  How does that affect the effectiveness of the group?</a:t>
            </a:r>
          </a:p>
          <a:p>
            <a:pPr defTabSz="893003">
              <a:defRPr/>
            </a:pPr>
            <a:r>
              <a:rPr lang="en-US" dirty="0"/>
              <a:t>Activity:</a:t>
            </a:r>
            <a:r>
              <a:rPr lang="en-US" baseline="0" dirty="0"/>
              <a:t> Compass Points</a:t>
            </a:r>
            <a:endParaRPr lang="en-US" dirty="0"/>
          </a:p>
          <a:p>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125</a:t>
            </a:fld>
            <a:endParaRPr lang="en-US"/>
          </a:p>
        </p:txBody>
      </p:sp>
    </p:spTree>
    <p:extLst>
      <p:ext uri="{BB962C8B-B14F-4D97-AF65-F5344CB8AC3E}">
        <p14:creationId xmlns:p14="http://schemas.microsoft.com/office/powerpoint/2010/main" val="205023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#126:  </a:t>
            </a:r>
            <a:r>
              <a:rPr lang="en-US" dirty="0"/>
              <a:t>Follow-Up after a Meeting</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a:t>
            </a:r>
            <a:r>
              <a:rPr lang="en-US" baseline="0" dirty="0"/>
              <a:t> notes.</a:t>
            </a:r>
          </a:p>
          <a:p>
            <a:pPr marL="223251" indent="-223251">
              <a:buFont typeface="+mj-lt"/>
              <a:buAutoNum type="arabicPeriod"/>
            </a:pPr>
            <a:r>
              <a:rPr lang="en-US" dirty="0"/>
              <a:t>Discuss and provide examples of meeting follow-up strategies. </a:t>
            </a:r>
          </a:p>
          <a:p>
            <a:endParaRPr lang="en-US" dirty="0"/>
          </a:p>
          <a:p>
            <a:pPr defTabSz="946466" fontAlgn="base">
              <a:lnSpc>
                <a:spcPct val="80000"/>
              </a:lnSpc>
              <a:spcAft>
                <a:spcPct val="0"/>
              </a:spcAft>
              <a:defRPr/>
            </a:pPr>
            <a:r>
              <a:rPr lang="en-US" b="1" dirty="0">
                <a:solidFill>
                  <a:srgbClr val="000000"/>
                </a:solidFill>
                <a:cs typeface="Arial" charset="0"/>
              </a:rPr>
              <a:t>Presenter Notes:</a:t>
            </a:r>
            <a:endParaRPr lang="en-US" dirty="0">
              <a:solidFill>
                <a:srgbClr val="000000"/>
              </a:solidFill>
              <a:cs typeface="Arial" charset="0"/>
            </a:endParaRPr>
          </a:p>
          <a:p>
            <a:pPr marL="167438" indent="-167438" defTabSz="893003" fontAlgn="base">
              <a:buFont typeface="Arial" panose="020B0604020202020204" pitchFamily="34" charset="0"/>
              <a:buChar char="•"/>
              <a:defRPr/>
            </a:pPr>
            <a:r>
              <a:rPr lang="en-US" dirty="0">
                <a:solidFill>
                  <a:srgbClr val="000000"/>
                </a:solidFill>
                <a:ea typeface="Times New Roman"/>
                <a:cs typeface="Calibri"/>
              </a:rPr>
              <a:t>There will typically be materials to read and activities between meetings.  Some groups have sub-groups that meet to carry out a specific task for the group.  Organizational skills are important to have to help you meet the responsibilities of your role.</a:t>
            </a:r>
            <a:endParaRPr lang="en-US" dirty="0"/>
          </a:p>
          <a:p>
            <a:pPr marL="167438" indent="-167438" fontAlgn="base">
              <a:buFont typeface="Arial" panose="020B0604020202020204" pitchFamily="34" charset="0"/>
              <a:buChar char="•"/>
            </a:pPr>
            <a:r>
              <a:rPr lang="en-US" dirty="0"/>
              <a:t>A great habit to get into is to do a follow-up after the meeting.  Do this by: </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Referring to your notes.  During the meeting, make a list of follow-up items and questions to ask.  This will help you keep track of important information to refer to after the meeting.</a:t>
            </a:r>
            <a:endParaRPr lang="en-US" dirty="0">
              <a:ea typeface="Times New Roman"/>
              <a:cs typeface="Times New Roman"/>
            </a:endParaRPr>
          </a:p>
          <a:p>
            <a:pPr marL="613940" lvl="1" indent="-167438" fontAlgn="base">
              <a:buFont typeface="Arial" panose="020B0604020202020204" pitchFamily="34" charset="0"/>
              <a:buChar char="•"/>
            </a:pPr>
            <a:r>
              <a:rPr lang="en-US" dirty="0">
                <a:solidFill>
                  <a:srgbClr val="000000"/>
                </a:solidFill>
                <a:ea typeface="Times New Roman"/>
                <a:cs typeface="Calibri"/>
              </a:rPr>
              <a:t>Staying organized.  Use a binder to store all material so it is easier to locate information during the meeting.  Make a separate labeled divider for: contacts, by-laws, ground rules, agendas, meeting notes, reports, projects, and reference materials. </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Use technology.  Electronic files that are sent to you ahead of time can be stored in a folder on your computer desktop for easy access.  If you have a laptop, you can type meeting notes into a document during the meeting.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Review written guidance like</a:t>
            </a:r>
            <a:r>
              <a:rPr lang="en-US" baseline="0" dirty="0">
                <a:solidFill>
                  <a:srgbClr val="000000"/>
                </a:solidFill>
                <a:ea typeface="Times New Roman"/>
                <a:cs typeface="Calibri"/>
              </a:rPr>
              <a:t> the group’s bylaws, procedures, etc.</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Reflect</a:t>
            </a:r>
            <a:r>
              <a:rPr lang="en-US" baseline="0" dirty="0">
                <a:solidFill>
                  <a:srgbClr val="000000"/>
                </a:solidFill>
                <a:ea typeface="Times New Roman"/>
                <a:cs typeface="Calibri"/>
              </a:rPr>
              <a:t> on what you learned and what was discussed during the meeting. </a:t>
            </a:r>
          </a:p>
          <a:p>
            <a:pPr marL="613940" lvl="1" indent="-167438">
              <a:lnSpc>
                <a:spcPct val="115000"/>
              </a:lnSpc>
              <a:buFont typeface="Arial" panose="020B0604020202020204" pitchFamily="34" charset="0"/>
              <a:buChar char="•"/>
            </a:pPr>
            <a:r>
              <a:rPr lang="en-US" baseline="0" dirty="0">
                <a:solidFill>
                  <a:srgbClr val="000000"/>
                </a:solidFill>
                <a:ea typeface="Times New Roman"/>
                <a:cs typeface="Calibri"/>
              </a:rPr>
              <a:t>Connect with a mentor to become more comfortable with the group work.</a:t>
            </a:r>
            <a:endParaRPr lang="en-US" dirty="0">
              <a:solidFill>
                <a:srgbClr val="000000"/>
              </a:solidFill>
              <a:ea typeface="Times New Roman"/>
              <a:cs typeface="Calibri"/>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Review data.  Take time to study the information and understand what the group is trying to do.</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Keep learning by researching the topics in other areas, states, organizations, and the like. Great ideas might come from looking at the work of others.  </a:t>
            </a:r>
            <a:endParaRPr lang="en-US" dirty="0">
              <a:ea typeface="Times New Roman"/>
              <a:cs typeface="Times New Roman"/>
            </a:endParaRP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126</a:t>
            </a:fld>
            <a:endParaRPr lang="en-US"/>
          </a:p>
        </p:txBody>
      </p:sp>
    </p:spTree>
    <p:extLst>
      <p:ext uri="{BB962C8B-B14F-4D97-AF65-F5344CB8AC3E}">
        <p14:creationId xmlns:p14="http://schemas.microsoft.com/office/powerpoint/2010/main" val="22808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#127:  </a:t>
            </a:r>
            <a:r>
              <a:rPr lang="en-US" dirty="0"/>
              <a:t>Dealing with Conflict</a:t>
            </a:r>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endParaRPr lang="en-US" dirty="0"/>
          </a:p>
          <a:p>
            <a:pPr marL="223251" indent="-223251">
              <a:buFont typeface="+mj-lt"/>
              <a:buAutoNum type="arabicPeriod"/>
            </a:pPr>
            <a:r>
              <a:rPr lang="en-US" dirty="0"/>
              <a:t>Discuss and provide examples of how to deal with conflict. </a:t>
            </a:r>
          </a:p>
          <a:p>
            <a:pPr marL="223251" indent="-223251">
              <a:buFont typeface="+mj-lt"/>
              <a:buAutoNum type="arabicPeriod"/>
            </a:pPr>
            <a:r>
              <a:rPr lang="en-US" dirty="0"/>
              <a:t>If time allows, have participants do the optional activity on conflict management styles.  </a:t>
            </a:r>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Conflict is a natural part of group dynamics, but it can be complex.  </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Try to respect individual differences while helping people avoid becoming too entrenched in a fixed position.</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Keep an open mind - You might learn something</a:t>
            </a:r>
            <a:r>
              <a:rPr lang="en-US" baseline="0" dirty="0">
                <a:solidFill>
                  <a:srgbClr val="000000"/>
                </a:solidFill>
                <a:latin typeface="Times New Roman"/>
                <a:ea typeface="Times New Roman"/>
                <a:cs typeface="Times New Roman"/>
              </a:rPr>
              <a:t> or increase your understanding of another’s point of view.</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Use “I” statements,</a:t>
            </a:r>
            <a:r>
              <a:rPr lang="en-US" baseline="0" dirty="0">
                <a:solidFill>
                  <a:srgbClr val="000000"/>
                </a:solidFill>
                <a:latin typeface="Times New Roman"/>
                <a:ea typeface="Times New Roman"/>
                <a:cs typeface="Times New Roman"/>
              </a:rPr>
              <a:t> not “you” statements.</a:t>
            </a:r>
            <a:endParaRPr lang="en-US" dirty="0">
              <a:solidFill>
                <a:srgbClr val="000000"/>
              </a:solidFill>
              <a:latin typeface="Times New Roman"/>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Don't take things personally.</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Ask questions – Find out the facts by asking Who? What? When? And Why?</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Stay focused on the topic – Refer to the agenda as a reminder.</a:t>
            </a: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Focus on solutions.  If you provide an</a:t>
            </a:r>
            <a:r>
              <a:rPr lang="en-US" baseline="0" dirty="0">
                <a:solidFill>
                  <a:srgbClr val="000000"/>
                </a:solidFill>
                <a:latin typeface="Times New Roman"/>
                <a:ea typeface="Times New Roman"/>
                <a:cs typeface="Times New Roman"/>
              </a:rPr>
              <a:t> issue or concern, offer a solution or potential options.</a:t>
            </a:r>
            <a:r>
              <a:rPr lang="en-US" dirty="0">
                <a:latin typeface="Times New Roman"/>
                <a:ea typeface="Times New Roman"/>
                <a:cs typeface="Times New Roman"/>
              </a:rPr>
              <a:t> </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Take a break – If you feel overwhelmed, excuse yourself for a</a:t>
            </a:r>
            <a:r>
              <a:rPr lang="en-US" baseline="0" dirty="0">
                <a:solidFill>
                  <a:srgbClr val="000000"/>
                </a:solidFill>
                <a:latin typeface="Times New Roman"/>
                <a:ea typeface="Times New Roman"/>
                <a:cs typeface="Times New Roman"/>
              </a:rPr>
              <a:t> few</a:t>
            </a:r>
            <a:r>
              <a:rPr lang="en-US" dirty="0">
                <a:solidFill>
                  <a:srgbClr val="000000"/>
                </a:solidFill>
                <a:latin typeface="Times New Roman"/>
                <a:ea typeface="Times New Roman"/>
                <a:cs typeface="Times New Roman"/>
              </a:rPr>
              <a:t> minutes.</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Remember the group’s purpose at the center of the conversation.</a:t>
            </a:r>
            <a:r>
              <a:rPr lang="en-US" dirty="0"/>
              <a:t> </a:t>
            </a:r>
          </a:p>
          <a:p>
            <a:endParaRPr lang="en-US" dirty="0"/>
          </a:p>
          <a:p>
            <a:r>
              <a:rPr lang="en-US" b="1" dirty="0"/>
              <a:t>Activities  </a:t>
            </a:r>
            <a:endParaRPr lang="en-US" dirty="0"/>
          </a:p>
          <a:p>
            <a:pPr>
              <a:lnSpc>
                <a:spcPct val="115000"/>
              </a:lnSpc>
            </a:pPr>
            <a:r>
              <a:rPr lang="en-US" dirty="0">
                <a:solidFill>
                  <a:srgbClr val="000000"/>
                </a:solidFill>
                <a:ea typeface="Times New Roman"/>
                <a:cs typeface="Calibri"/>
              </a:rPr>
              <a:t>Conflict</a:t>
            </a:r>
            <a:r>
              <a:rPr lang="en-US" baseline="0" dirty="0">
                <a:solidFill>
                  <a:srgbClr val="000000"/>
                </a:solidFill>
                <a:ea typeface="Times New Roman"/>
                <a:cs typeface="Calibri"/>
              </a:rPr>
              <a:t> Management Styles</a:t>
            </a: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127</a:t>
            </a:fld>
            <a:endParaRPr lang="en-US"/>
          </a:p>
        </p:txBody>
      </p:sp>
    </p:spTree>
    <p:extLst>
      <p:ext uri="{BB962C8B-B14F-4D97-AF65-F5344CB8AC3E}">
        <p14:creationId xmlns:p14="http://schemas.microsoft.com/office/powerpoint/2010/main" val="338291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484188"/>
            <a:ext cx="2476500" cy="1857375"/>
          </a:xfrm>
        </p:spPr>
      </p:sp>
      <p:sp>
        <p:nvSpPr>
          <p:cNvPr id="3" name="Notes Placeholder 2"/>
          <p:cNvSpPr>
            <a:spLocks noGrp="1"/>
          </p:cNvSpPr>
          <p:nvPr>
            <p:ph type="body" idx="1"/>
          </p:nvPr>
        </p:nvSpPr>
        <p:spPr>
          <a:xfrm>
            <a:off x="425510" y="2389076"/>
            <a:ext cx="6226054" cy="6228390"/>
          </a:xfrm>
        </p:spPr>
        <p:txBody>
          <a:bodyPr/>
          <a:lstStyle/>
          <a:p>
            <a:r>
              <a:rPr lang="en-US" b="1" dirty="0"/>
              <a:t>Slide #128:  </a:t>
            </a:r>
            <a:r>
              <a:rPr lang="en-US" dirty="0"/>
              <a:t>Resolving Conflict</a:t>
            </a:r>
          </a:p>
          <a:p>
            <a:r>
              <a:rPr lang="en-US" dirty="0"/>
              <a:t> </a:t>
            </a:r>
          </a:p>
          <a:p>
            <a:r>
              <a:rPr lang="en-US" b="1" dirty="0"/>
              <a:t>Procedural Directions:</a:t>
            </a:r>
            <a:endParaRPr lang="en-US" b="0" dirty="0"/>
          </a:p>
          <a:p>
            <a:pPr marL="223251" indent="-223251">
              <a:buFont typeface="+mj-lt"/>
              <a:buAutoNum type="arabicPeriod"/>
            </a:pPr>
            <a:r>
              <a:rPr lang="en-US" dirty="0"/>
              <a:t>Share</a:t>
            </a:r>
            <a:r>
              <a:rPr lang="en-US" baseline="0" dirty="0"/>
              <a:t> information from the presenter notes.</a:t>
            </a:r>
            <a:endParaRPr lang="en-US" dirty="0"/>
          </a:p>
          <a:p>
            <a:pPr marL="223251" indent="-223251">
              <a:buFont typeface="+mj-lt"/>
              <a:buAutoNum type="arabicPeriod"/>
            </a:pPr>
            <a:r>
              <a:rPr lang="en-US" dirty="0"/>
              <a:t>Discuss and provide examples of how to resolve conflict. </a:t>
            </a:r>
          </a:p>
          <a:p>
            <a:pPr marL="223251" indent="-223251">
              <a:buFont typeface="+mj-lt"/>
              <a:buAutoNum type="arabicPeriod"/>
            </a:pPr>
            <a:r>
              <a:rPr lang="en-US" dirty="0"/>
              <a:t>Lead suggested activity.</a:t>
            </a:r>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Calibri"/>
              </a:rPr>
              <a:t>To resolve conflict, follow these rules:</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Pay attention to the interests that are being presented: By listening carefully you'll most-likely understand why the person is adopting his or her position.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Listen first; talk second: To solve a problem effectively you have to understand where the other person is coming from before defending your own position.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Make sure that good relationships are the first priority: As far as possible, make sure that you treat the other calmly and that you try to build mutual respect. Do your best to be courteous to one another and remain constructive under pressure.</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Keep people and problems separate: Recognize that in many cases the other person is not just "being difficult" – real and valid differences can lie behind conflictive positions. By separating the problem from the person, real issues can be debated without damaging working relationships.</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Set out the "Facts": Agree and establish the objective, observable elements that will have an impact on the decision.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Explore options together: Be open to the idea that a third position may exist, and that you can get to this idea jointly.</a:t>
            </a:r>
            <a:endParaRPr lang="en-US" dirty="0">
              <a:solidFill>
                <a:schemeClr val="tx1"/>
              </a:solidFill>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Managed in the wrong way, real and legitimate differences between people can quickly spiral out of control, resulting in situations where cooperation breaks down and the group's mission is threatened.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To calm these situations down, it helps to take a positive approach to conflict resolution, where discussion is courteous and non-confrontational, and the focus is on issues rather than on individuals. If this is done, then, as long as people listen carefully and explore facts, issues and possible solutions properly, conflict can often be resolved effectively.</a:t>
            </a:r>
            <a:r>
              <a:rPr lang="en-US" dirty="0"/>
              <a:t> </a:t>
            </a:r>
          </a:p>
          <a:p>
            <a:endParaRPr lang="en-US" dirty="0"/>
          </a:p>
          <a:p>
            <a:r>
              <a:rPr lang="en-US" b="1" dirty="0"/>
              <a:t>Activities  </a:t>
            </a:r>
          </a:p>
          <a:p>
            <a:r>
              <a:rPr lang="en-US" b="0" dirty="0"/>
              <a:t>Activity:</a:t>
            </a:r>
            <a:r>
              <a:rPr lang="en-US" b="0" baseline="0" dirty="0"/>
              <a:t>  Listening Awareness Inventory</a:t>
            </a:r>
            <a:endParaRPr lang="en-US" b="0"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128</a:t>
            </a:fld>
            <a:endParaRPr lang="en-US"/>
          </a:p>
        </p:txBody>
      </p:sp>
    </p:spTree>
    <p:extLst>
      <p:ext uri="{BB962C8B-B14F-4D97-AF65-F5344CB8AC3E}">
        <p14:creationId xmlns:p14="http://schemas.microsoft.com/office/powerpoint/2010/main" val="338291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#129:  </a:t>
            </a:r>
            <a:r>
              <a:rPr lang="en-US" dirty="0"/>
              <a:t>Facilitate a Meeting</a:t>
            </a:r>
          </a:p>
          <a:p>
            <a:r>
              <a:rPr lang="en-US" dirty="0"/>
              <a:t> </a:t>
            </a:r>
          </a:p>
          <a:p>
            <a:r>
              <a:rPr lang="en-US" b="1" dirty="0"/>
              <a:t>Procedural Directions:</a:t>
            </a:r>
            <a:endParaRPr lang="en-US" dirty="0"/>
          </a:p>
          <a:p>
            <a:pPr marL="334876" indent="-334876">
              <a:buFont typeface="+mj-lt"/>
              <a:buAutoNum type="arabicPeriod"/>
            </a:pPr>
            <a:r>
              <a:rPr lang="en-US" dirty="0"/>
              <a:t>Share information from the presenter</a:t>
            </a:r>
            <a:r>
              <a:rPr lang="en-US" baseline="0" dirty="0"/>
              <a:t> notes.</a:t>
            </a:r>
            <a:endParaRPr lang="en-US" dirty="0"/>
          </a:p>
          <a:p>
            <a:pPr marL="334876" indent="-334876">
              <a:buFont typeface="+mj-lt"/>
              <a:buAutoNum type="arabicPeriod"/>
            </a:pPr>
            <a:r>
              <a:rPr lang="en-US" dirty="0"/>
              <a:t>Discuss and provide examples of meeting facilitation strategies.</a:t>
            </a:r>
          </a:p>
          <a:p>
            <a:endParaRPr lang="en-US" dirty="0"/>
          </a:p>
          <a:p>
            <a:pPr fontAlgn="base"/>
            <a:r>
              <a:rPr lang="en-US" b="1" dirty="0"/>
              <a:t>Presenter Notes:</a:t>
            </a:r>
            <a:endParaRPr lang="en-US" dirty="0"/>
          </a:p>
          <a:p>
            <a:pPr marL="279063" indent="-279063" fontAlgn="base">
              <a:buFont typeface="Arial" panose="020B0604020202020204" pitchFamily="34" charset="0"/>
              <a:buChar char="•"/>
            </a:pPr>
            <a:r>
              <a:rPr lang="en-US" dirty="0"/>
              <a:t>An effective meeting starts with a good facilitator.  To facilitate a meeting, there are some common strategies good facilitators have.  </a:t>
            </a:r>
          </a:p>
          <a:p>
            <a:pPr marL="725565" lvl="1" indent="-279063">
              <a:buFont typeface="Arial" panose="020B0604020202020204" pitchFamily="34" charset="0"/>
              <a:buChar char="•"/>
            </a:pPr>
            <a:r>
              <a:rPr lang="en-US" dirty="0">
                <a:solidFill>
                  <a:srgbClr val="000000"/>
                </a:solidFill>
                <a:ea typeface="Times New Roman"/>
                <a:cs typeface="Calibri"/>
              </a:rPr>
              <a:t>They try to make everyone feel comfortable and valued by allowing time for 'small talk', thanking people for their participation, and using open body language, like uncrossed arms.</a:t>
            </a:r>
            <a:endParaRPr lang="en-US" dirty="0">
              <a:ea typeface="Times New Roman"/>
              <a:cs typeface="Times New Roman"/>
            </a:endParaRPr>
          </a:p>
          <a:p>
            <a:pPr marL="725565" lvl="1" indent="-279063">
              <a:buFont typeface="Arial" panose="020B0604020202020204" pitchFamily="34" charset="0"/>
              <a:buChar char="•"/>
            </a:pPr>
            <a:r>
              <a:rPr lang="en-US" dirty="0">
                <a:solidFill>
                  <a:srgbClr val="000000"/>
                </a:solidFill>
                <a:ea typeface="Times New Roman"/>
                <a:cs typeface="Calibri"/>
              </a:rPr>
              <a:t>They encourage participation by all members by using open-ended questions, dividing into small groups, and using flip charts and handouts.</a:t>
            </a:r>
          </a:p>
          <a:p>
            <a:pPr marL="1172066" lvl="2" indent="-279063">
              <a:buFont typeface="Arial" panose="020B0604020202020204" pitchFamily="34" charset="0"/>
              <a:buChar char="•"/>
            </a:pPr>
            <a:r>
              <a:rPr lang="en-US" dirty="0">
                <a:solidFill>
                  <a:srgbClr val="000000"/>
                </a:solidFill>
                <a:ea typeface="Times New Roman"/>
                <a:cs typeface="Calibri"/>
              </a:rPr>
              <a:t>Remember there are extremes of participation in groups so the facilitator needs to balance that.</a:t>
            </a:r>
            <a:endParaRPr lang="en-US" dirty="0">
              <a:ea typeface="Times New Roman"/>
              <a:cs typeface="Times New Roman"/>
            </a:endParaRPr>
          </a:p>
          <a:p>
            <a:pPr marL="725565" lvl="1" indent="-279063" fontAlgn="base">
              <a:buFont typeface="Arial" pitchFamily="34" charset="0"/>
              <a:buChar char="•"/>
            </a:pPr>
            <a:r>
              <a:rPr lang="en-US" dirty="0">
                <a:solidFill>
                  <a:srgbClr val="000000"/>
                </a:solidFill>
                <a:ea typeface="Times New Roman"/>
                <a:cs typeface="Calibri"/>
              </a:rPr>
              <a:t>They prevent or manage conflict by using team-building activities, setting ground rules, and drawing attention to things that everyone agrees on instead of focusing on the disagreements.</a:t>
            </a:r>
          </a:p>
          <a:p>
            <a:pPr marL="725565" lvl="1" indent="-279063" fontAlgn="base">
              <a:buFont typeface="Arial" pitchFamily="34" charset="0"/>
              <a:buChar char="•"/>
            </a:pPr>
            <a:r>
              <a:rPr lang="en-US" dirty="0"/>
              <a:t>They actively listen and observe the others in the group by scanning reactions to comments or issues.  </a:t>
            </a:r>
          </a:p>
          <a:p>
            <a:pPr marL="725565" lvl="1" indent="-279063" fontAlgn="base">
              <a:buFont typeface="Arial" pitchFamily="34" charset="0"/>
              <a:buChar char="•"/>
            </a:pPr>
            <a:r>
              <a:rPr lang="en-US" dirty="0"/>
              <a:t>They</a:t>
            </a:r>
            <a:r>
              <a:rPr lang="en-US" baseline="0" dirty="0"/>
              <a:t> clarify group discussions by summarizing and rephrasing what was said.  They may use the phrase “I hear that….”</a:t>
            </a:r>
            <a:endParaRPr lang="en-US" dirty="0"/>
          </a:p>
          <a:p>
            <a:pPr marL="725565" lvl="1" indent="-279063" fontAlgn="base">
              <a:buFont typeface="Arial" pitchFamily="34" charset="0"/>
              <a:buChar char="•"/>
            </a:pPr>
            <a:r>
              <a:rPr lang="en-US" dirty="0"/>
              <a:t>They also support quality decisions being made by reminding the group of the decision deadlines, reviewing the criteria and supporting information, and polling the group before major decisions to avoid surprises.</a:t>
            </a:r>
          </a:p>
          <a:p>
            <a:pPr marL="725565" lvl="1" indent="-279063" fontAlgn="base">
              <a:buFont typeface="Arial" pitchFamily="34" charset="0"/>
              <a:buChar char="•"/>
            </a:pPr>
            <a:r>
              <a:rPr lang="en-US" dirty="0"/>
              <a:t>They make sure the meetings stay on track and the group is getting done what needs to be done by keeping the group members focused, recording decisions, and developing an action plan. </a:t>
            </a:r>
          </a:p>
          <a:p>
            <a:pPr marL="725565" lvl="1" indent="-279063" fontAlgn="base">
              <a:buFont typeface="Arial" pitchFamily="34" charset="0"/>
              <a:buChar char="•"/>
            </a:pPr>
            <a:r>
              <a:rPr lang="en-US" dirty="0"/>
              <a:t>Finally,</a:t>
            </a:r>
            <a:r>
              <a:rPr lang="en-US" baseline="0" dirty="0"/>
              <a:t> they recognize and express appreciation for member contribution to the work of the group and participation during meetings and activities.</a:t>
            </a:r>
            <a:r>
              <a:rPr lang="en-US" dirty="0"/>
              <a:t> </a:t>
            </a:r>
            <a:r>
              <a:rPr lang="en-US" dirty="0">
                <a:solidFill>
                  <a:srgbClr val="000000"/>
                </a:solidFill>
                <a:ea typeface="Times New Roman"/>
                <a:cs typeface="Calibri"/>
              </a:rPr>
              <a:t>  </a:t>
            </a:r>
            <a:r>
              <a:rPr lang="en-US" dirty="0">
                <a:ea typeface="Times New Roman"/>
                <a:cs typeface="Times New Roman"/>
              </a:rPr>
              <a:t>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129</a:t>
            </a:fld>
            <a:endParaRPr lang="en-US"/>
          </a:p>
        </p:txBody>
      </p:sp>
    </p:spTree>
    <p:extLst>
      <p:ext uri="{BB962C8B-B14F-4D97-AF65-F5344CB8AC3E}">
        <p14:creationId xmlns:p14="http://schemas.microsoft.com/office/powerpoint/2010/main" val="343210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#130:  </a:t>
            </a:r>
            <a:r>
              <a:rPr lang="en-US" dirty="0"/>
              <a:t>Section 8</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Meeting Preparation: Lead Effective Meetings </a:t>
            </a:r>
            <a:r>
              <a:rPr lang="en-US" sz="1200" dirty="0"/>
              <a:t>(video-6:24) </a:t>
            </a:r>
            <a:r>
              <a:rPr lang="en-US" sz="1200" dirty="0">
                <a:hlinkClick r:id="rId3"/>
              </a:rPr>
              <a:t>https://www.youtube.com/watch?v=itdYBXrJm-8</a:t>
            </a:r>
            <a:endParaRPr lang="en-US" sz="1200" dirty="0"/>
          </a:p>
          <a:p>
            <a:pPr marL="393192" indent="-342900">
              <a:lnSpc>
                <a:spcPct val="120000"/>
              </a:lnSpc>
              <a:spcBef>
                <a:spcPts val="0"/>
              </a:spcBef>
            </a:pPr>
            <a:r>
              <a:rPr lang="en-US" sz="1200" b="1" dirty="0"/>
              <a:t>Meeting Facilitation Tips: How to Facilitate Your 1</a:t>
            </a:r>
            <a:r>
              <a:rPr lang="en-US" sz="1200" b="1" baseline="30000" dirty="0"/>
              <a:t>st</a:t>
            </a:r>
            <a:r>
              <a:rPr lang="en-US" sz="1200" b="1" dirty="0"/>
              <a:t> Meeting </a:t>
            </a:r>
            <a:r>
              <a:rPr lang="en-US" sz="1200" dirty="0"/>
              <a:t>(video-6:07)</a:t>
            </a:r>
            <a:r>
              <a:rPr lang="en-US" sz="1200" u="sng" dirty="0">
                <a:hlinkClick r:id="rId4"/>
              </a:rPr>
              <a:t> </a:t>
            </a:r>
            <a:r>
              <a:rPr lang="en-US" sz="1200" b="1" u="sng" dirty="0">
                <a:hlinkClick r:id="rId4"/>
              </a:rPr>
              <a:t>https://www.youtube.com/watch?v=oPZJQ-Mhwq0</a:t>
            </a:r>
            <a:endParaRPr lang="en-US" sz="1200" b="1" u="sng" dirty="0"/>
          </a:p>
          <a:p>
            <a:pPr marL="393192" indent="-342900">
              <a:lnSpc>
                <a:spcPct val="120000"/>
              </a:lnSpc>
              <a:spcBef>
                <a:spcPts val="0"/>
              </a:spcBef>
            </a:pPr>
            <a:r>
              <a:rPr lang="en-US" sz="1200" b="1" dirty="0"/>
              <a:t>Applying Results-Based Facilitation in Virtual Settings (Annie E. Casey Foundation)</a:t>
            </a:r>
            <a:r>
              <a:rPr lang="en-US" sz="1200" dirty="0"/>
              <a:t> </a:t>
            </a:r>
            <a:r>
              <a:rPr lang="en-US" sz="1200" dirty="0">
                <a:hlinkClick r:id="rId5"/>
              </a:rPr>
              <a:t>https://www.aecf.org/blog/applying-results-based-facilitation-skills-in-virtual-meetings</a:t>
            </a:r>
            <a:endParaRPr lang="en-US" sz="1200" dirty="0"/>
          </a:p>
          <a:p>
            <a:pPr marL="393192" indent="-342900">
              <a:lnSpc>
                <a:spcPct val="120000"/>
              </a:lnSpc>
              <a:spcBef>
                <a:spcPts val="0"/>
              </a:spcBef>
            </a:pPr>
            <a:r>
              <a:rPr lang="en-US" sz="1200" b="1" dirty="0"/>
              <a:t>Virtual Meetings Etiquette-Do’s &amp; Don’ts </a:t>
            </a:r>
            <a:r>
              <a:rPr lang="en-US" sz="1200" dirty="0"/>
              <a:t>(video-7:56) </a:t>
            </a:r>
            <a:r>
              <a:rPr lang="en-US" sz="1200" dirty="0">
                <a:hlinkClick r:id="rId6"/>
              </a:rPr>
              <a:t>https://www.youtube.com/watch?v=HYUVXQfaVp0</a:t>
            </a:r>
            <a:endParaRPr lang="en-US" sz="1200" dirty="0"/>
          </a:p>
          <a:p>
            <a:pPr marL="393192" indent="-342900">
              <a:lnSpc>
                <a:spcPct val="120000"/>
              </a:lnSpc>
              <a:spcBef>
                <a:spcPts val="0"/>
              </a:spcBef>
            </a:pPr>
            <a:r>
              <a:rPr lang="en-US" sz="1200" b="1" dirty="0"/>
              <a:t>Developing Facilitation Skills Toolkit </a:t>
            </a:r>
            <a:r>
              <a:rPr lang="en-US" sz="1200" u="sng" dirty="0">
                <a:hlinkClick r:id="rId7"/>
              </a:rPr>
              <a:t>http://ctb.ku.edu/en/tablecontents/sub_section_main_1154.aspx</a:t>
            </a:r>
            <a:endParaRPr lang="en-US" sz="1200" dirty="0"/>
          </a:p>
          <a:p>
            <a:pPr marL="393192" indent="-342900">
              <a:lnSpc>
                <a:spcPct val="120000"/>
              </a:lnSpc>
              <a:spcBef>
                <a:spcPts val="0"/>
              </a:spcBef>
            </a:pPr>
            <a:r>
              <a:rPr lang="en-US" sz="1200" b="1" dirty="0"/>
              <a:t>Planning and Structuring Effective Meetings - Skills You Need </a:t>
            </a:r>
            <a:r>
              <a:rPr lang="en-US" sz="1200" u="sng" dirty="0">
                <a:hlinkClick r:id="rId8"/>
              </a:rPr>
              <a:t>http://www.skillsyouneed.com/ips/meetings.html</a:t>
            </a:r>
            <a:endParaRPr lang="en-US" sz="1200" dirty="0"/>
          </a:p>
          <a:p>
            <a:pPr marL="393192" indent="-342900">
              <a:lnSpc>
                <a:spcPct val="120000"/>
              </a:lnSpc>
              <a:spcBef>
                <a:spcPts val="0"/>
              </a:spcBef>
            </a:pPr>
            <a:r>
              <a:rPr lang="en-US" sz="1200" b="1" dirty="0"/>
              <a:t>Forming, Storming, Norming, and Performing: Model for Nurturing a Team to High Performance </a:t>
            </a:r>
            <a:r>
              <a:rPr lang="en-US" sz="1200" dirty="0"/>
              <a:t>(incl. video-1:58)</a:t>
            </a:r>
            <a:r>
              <a:rPr lang="en-US" sz="1200" b="1" u="sng" dirty="0">
                <a:hlinkClick r:id="rId9"/>
              </a:rPr>
              <a:t> </a:t>
            </a:r>
            <a:r>
              <a:rPr lang="en-US" sz="1200" u="sng" dirty="0">
                <a:hlinkClick r:id="rId9"/>
              </a:rPr>
              <a:t>http://www.mindtools.com/pages/article/newLDR_86.htm</a:t>
            </a:r>
            <a:endParaRPr lang="en-US" sz="1100" b="1" dirty="0"/>
          </a:p>
          <a:p>
            <a:endParaRPr lang="en-US" dirty="0"/>
          </a:p>
          <a:p>
            <a:r>
              <a:rPr lang="en-US" u="sng" dirty="0">
                <a:hlinkClick r:id="rId9"/>
              </a:rPr>
              <a:t>http://www.mindtools.com/pages/article/newLDR_86.htm</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130</a:t>
            </a:fld>
            <a:endParaRPr lang="en-US"/>
          </a:p>
        </p:txBody>
      </p:sp>
    </p:spTree>
    <p:extLst>
      <p:ext uri="{BB962C8B-B14F-4D97-AF65-F5344CB8AC3E}">
        <p14:creationId xmlns:p14="http://schemas.microsoft.com/office/powerpoint/2010/main" val="213657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99956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9620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2948226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1137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911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0265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424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Serving on Groups That Make Decisions</a:t>
            </a:r>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6631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3916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303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9357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136448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98369" y="5870474"/>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70474"/>
            <a:ext cx="323088" cy="316992"/>
          </a:xfrm>
          <a:prstGeom prst="rect">
            <a:avLst/>
          </a:prstGeom>
        </p:spPr>
      </p:pic>
    </p:spTree>
    <p:custDataLst>
      <p:tags r:id="rId14"/>
    </p:custDataLst>
    <p:extLst>
      <p:ext uri="{BB962C8B-B14F-4D97-AF65-F5344CB8AC3E}">
        <p14:creationId xmlns:p14="http://schemas.microsoft.com/office/powerpoint/2010/main" val="3204508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cSohjlYQI2A" TargetMode="External"/><Relationship Id="rId3" Type="http://schemas.openxmlformats.org/officeDocument/2006/relationships/notesSlide" Target="../notesSlides/notesSlide10.xml"/><Relationship Id="rId7" Type="http://schemas.openxmlformats.org/officeDocument/2006/relationships/hyperlink" Target="https://www.youtube.com/watch?v=3_dAkDsBQyk"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parents-teachers.com/lib/Disagreements_Between_Parents_And_Teachers_-_Handling_Them_Productively/" TargetMode="External"/><Relationship Id="rId5" Type="http://schemas.openxmlformats.org/officeDocument/2006/relationships/hyperlink" Target="https://www.wsems.us/multimedia/videos/when-conflict-arises/" TargetMode="External"/><Relationship Id="rId10" Type="http://schemas.openxmlformats.org/officeDocument/2006/relationships/hyperlink" Target="https://www.youtube.com/watch?v=5JL2iizK2c0" TargetMode="External"/><Relationship Id="rId4" Type="http://schemas.openxmlformats.org/officeDocument/2006/relationships/hyperlink" Target="http://www.mindtools.com/pages/article/newLDR_81.htm" TargetMode="External"/><Relationship Id="rId9" Type="http://schemas.openxmlformats.org/officeDocument/2006/relationships/hyperlink" Target="https://www.youtube.com/watch?v=B8EJVcRJSXo"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hyperlink" Target="http://ctb.ku.edu/en/tablecontents/sub_section_main_1154.aspx" TargetMode="External"/><Relationship Id="rId3" Type="http://schemas.openxmlformats.org/officeDocument/2006/relationships/notesSlide" Target="../notesSlides/notesSlide9.xml"/><Relationship Id="rId7" Type="http://schemas.openxmlformats.org/officeDocument/2006/relationships/hyperlink" Target="https://www.youtube.com/watch?v=HYUVXQfaVp0"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www.aecf.org/blog/applying-results-based-facilitation-skills-in-virtual-meetings" TargetMode="External"/><Relationship Id="rId5" Type="http://schemas.openxmlformats.org/officeDocument/2006/relationships/hyperlink" Target="https://www.youtube.com/watch?v=oPZJQ-Mhwq0" TargetMode="External"/><Relationship Id="rId10" Type="http://schemas.openxmlformats.org/officeDocument/2006/relationships/hyperlink" Target="http://www.mindtools.com/pages/article/newLDR_86.htm" TargetMode="External"/><Relationship Id="rId4" Type="http://schemas.openxmlformats.org/officeDocument/2006/relationships/hyperlink" Target="https://www.youtube.com/watch?v=itdYBXrJm-8" TargetMode="External"/><Relationship Id="rId9" Type="http://schemas.openxmlformats.org/officeDocument/2006/relationships/hyperlink" Target="http://www.skillsyouneed.com/ips/meeting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173780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Resources</a:t>
            </a:r>
          </a:p>
        </p:txBody>
      </p:sp>
      <p:sp>
        <p:nvSpPr>
          <p:cNvPr id="3" name="Content Placeholder 2"/>
          <p:cNvSpPr>
            <a:spLocks noGrp="1"/>
          </p:cNvSpPr>
          <p:nvPr>
            <p:ph idx="1"/>
          </p:nvPr>
        </p:nvSpPr>
        <p:spPr/>
        <p:txBody>
          <a:bodyPr>
            <a:normAutofit fontScale="62500" lnSpcReduction="20000"/>
          </a:bodyPr>
          <a:lstStyle/>
          <a:p>
            <a:pPr marL="393192" indent="-342900">
              <a:lnSpc>
                <a:spcPct val="120000"/>
              </a:lnSpc>
              <a:spcBef>
                <a:spcPts val="0"/>
              </a:spcBef>
            </a:pPr>
            <a:r>
              <a:rPr lang="en-US" sz="2400" b="1" dirty="0"/>
              <a:t>Conflict Resolution: Using the Interest-based Rational Approach </a:t>
            </a:r>
            <a:r>
              <a:rPr lang="en-US" sz="2400" dirty="0"/>
              <a:t>(incl. video-2:57)</a:t>
            </a:r>
            <a:r>
              <a:rPr lang="en-US" sz="2400" u="sng" dirty="0">
                <a:hlinkClick r:id="rId4"/>
              </a:rPr>
              <a:t> http://www.mindtools.com/pages/article/newLDR_81.htm</a:t>
            </a:r>
            <a:endParaRPr lang="en-US" sz="2400" dirty="0"/>
          </a:p>
          <a:p>
            <a:pPr marL="393192" indent="-342900">
              <a:lnSpc>
                <a:spcPct val="120000"/>
              </a:lnSpc>
              <a:spcBef>
                <a:spcPts val="0"/>
              </a:spcBef>
            </a:pPr>
            <a:r>
              <a:rPr lang="en-US" sz="2400" b="1" dirty="0"/>
              <a:t>When Conflict Arises: Working with Emotion </a:t>
            </a:r>
            <a:r>
              <a:rPr lang="en-US" sz="2400" dirty="0"/>
              <a:t>(video-16:21) </a:t>
            </a:r>
            <a:r>
              <a:rPr lang="en-US" sz="2400" dirty="0">
                <a:hlinkClick r:id="rId5"/>
              </a:rPr>
              <a:t>https://www.wsems.us/multimedia/videos/when-conflict-arises/</a:t>
            </a:r>
            <a:endParaRPr lang="en-US" sz="2400" dirty="0"/>
          </a:p>
          <a:p>
            <a:pPr marL="393192" indent="-342900">
              <a:lnSpc>
                <a:spcPct val="120000"/>
              </a:lnSpc>
              <a:spcBef>
                <a:spcPts val="0"/>
              </a:spcBef>
            </a:pPr>
            <a:r>
              <a:rPr lang="en-US" sz="2400" b="1" dirty="0">
                <a:cs typeface="Calibri" panose="020F0502020204030204" pitchFamily="34" charset="0"/>
              </a:rPr>
              <a:t>Handling Disagreements Productively </a:t>
            </a:r>
            <a:r>
              <a:rPr lang="en-US" sz="2400" dirty="0">
                <a:cs typeface="Calibri" panose="020F0502020204030204" pitchFamily="34" charset="0"/>
                <a:hlinkClick r:id="rId6"/>
              </a:rPr>
              <a:t>http://parents-teachers.com/lib/Disagreements_Between_Parents_And_Teachers_-_Handling_Them_Productively/</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The Big Bang Theory on Active Listening </a:t>
            </a:r>
            <a:r>
              <a:rPr lang="en-US" sz="2400" dirty="0">
                <a:cs typeface="Calibri" panose="020F0502020204030204" pitchFamily="34" charset="0"/>
              </a:rPr>
              <a:t>(video-1:55) </a:t>
            </a:r>
            <a:r>
              <a:rPr lang="en-US" sz="2400" dirty="0">
                <a:cs typeface="Calibri" panose="020F0502020204030204" pitchFamily="34" charset="0"/>
                <a:hlinkClick r:id="rId7"/>
              </a:rPr>
              <a:t>https://www.youtube.com/watch?v=3_dAkDsBQyk</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5 Ways to Listen Better</a:t>
            </a:r>
            <a:r>
              <a:rPr lang="en-US" sz="2400" dirty="0">
                <a:cs typeface="Calibri" panose="020F0502020204030204" pitchFamily="34" charset="0"/>
              </a:rPr>
              <a:t>(TED Talk video-7:51) </a:t>
            </a:r>
            <a:r>
              <a:rPr lang="en-US" sz="2400" dirty="0">
                <a:cs typeface="Calibri" panose="020F0502020204030204" pitchFamily="34" charset="0"/>
                <a:hlinkClick r:id="rId8"/>
              </a:rPr>
              <a:t>https://www.youtube.com/watch?v=cSohjlYQI2A</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Listening Skills </a:t>
            </a:r>
            <a:r>
              <a:rPr lang="en-US" sz="2400" dirty="0">
                <a:cs typeface="Calibri" panose="020F0502020204030204" pitchFamily="34" charset="0"/>
              </a:rPr>
              <a:t>(video-7:48) </a:t>
            </a:r>
            <a:r>
              <a:rPr lang="en-US" sz="2400" dirty="0">
                <a:cs typeface="Calibri" panose="020F0502020204030204" pitchFamily="34" charset="0"/>
                <a:hlinkClick r:id="rId9"/>
              </a:rPr>
              <a:t>https://www.youtube.com/watch?v=B8EJVcRJSXo</a:t>
            </a:r>
            <a:endParaRPr lang="en-US" sz="2400" dirty="0">
              <a:cs typeface="Calibri" panose="020F0502020204030204" pitchFamily="34" charset="0"/>
            </a:endParaRPr>
          </a:p>
          <a:p>
            <a:pPr marL="393192" indent="-342900">
              <a:lnSpc>
                <a:spcPct val="120000"/>
              </a:lnSpc>
              <a:spcBef>
                <a:spcPts val="0"/>
              </a:spcBef>
            </a:pPr>
            <a:r>
              <a:rPr lang="en-US" sz="2400" b="1" dirty="0">
                <a:cs typeface="Calibri" panose="020F0502020204030204" pitchFamily="34" charset="0"/>
              </a:rPr>
              <a:t>Communicate - Paraphrasing </a:t>
            </a:r>
            <a:r>
              <a:rPr lang="en-US" sz="2400" dirty="0">
                <a:cs typeface="Calibri" panose="020F0502020204030204" pitchFamily="34" charset="0"/>
              </a:rPr>
              <a:t>(video-3:42) </a:t>
            </a:r>
            <a:r>
              <a:rPr lang="en-US" sz="2400" dirty="0">
                <a:cs typeface="Calibri" panose="020F0502020204030204" pitchFamily="34" charset="0"/>
                <a:hlinkClick r:id="rId10"/>
              </a:rPr>
              <a:t>https://www.youtube.com/watch?v=5JL2iizK2c0</a:t>
            </a:r>
            <a:endParaRPr lang="en-US" sz="2400" dirty="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2089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37468" cy="1213971"/>
          </a:xfrm>
        </p:spPr>
        <p:txBody>
          <a:bodyPr>
            <a:normAutofit/>
          </a:bodyPr>
          <a:lstStyle/>
          <a:p>
            <a:r>
              <a:rPr lang="en-US" dirty="0"/>
              <a:t>Section 8:</a:t>
            </a:r>
            <a:br>
              <a:rPr lang="en-US" dirty="0"/>
            </a:br>
            <a:r>
              <a:rPr lang="en-US" dirty="0"/>
              <a:t>Skills for Serving on Groups</a:t>
            </a:r>
          </a:p>
        </p:txBody>
      </p:sp>
      <p:sp>
        <p:nvSpPr>
          <p:cNvPr id="3" name="Text Placeholder 2"/>
          <p:cNvSpPr>
            <a:spLocks noGrp="1"/>
          </p:cNvSpPr>
          <p:nvPr>
            <p:ph type="body" idx="1"/>
          </p:nvPr>
        </p:nvSpPr>
        <p:spPr>
          <a:xfrm>
            <a:off x="1258645" y="2057400"/>
            <a:ext cx="6637467" cy="3730213"/>
          </a:xfrm>
        </p:spPr>
        <p:txBody>
          <a:bodyPr/>
          <a:lstStyle/>
          <a:p>
            <a:r>
              <a:rPr lang="en-US" dirty="0"/>
              <a:t>What skills will help me… </a:t>
            </a:r>
          </a:p>
          <a:p>
            <a:pPr marL="914400" indent="-223838">
              <a:buFont typeface="Arial" panose="020B0604020202020204" pitchFamily="34" charset="0"/>
              <a:buChar char="•"/>
            </a:pPr>
            <a:r>
              <a:rPr lang="en-US" dirty="0"/>
              <a:t>prepare for a meeting?</a:t>
            </a:r>
          </a:p>
          <a:p>
            <a:pPr marL="914400" indent="-223838">
              <a:buFont typeface="Arial" panose="020B0604020202020204" pitchFamily="34" charset="0"/>
              <a:buChar char="•"/>
            </a:pPr>
            <a:r>
              <a:rPr lang="en-US" dirty="0"/>
              <a:t>participate in a meeting?</a:t>
            </a:r>
          </a:p>
          <a:p>
            <a:pPr marL="914400" indent="-223838">
              <a:buFont typeface="Arial" panose="020B0604020202020204" pitchFamily="34" charset="0"/>
              <a:buChar char="•"/>
            </a:pPr>
            <a:r>
              <a:rPr lang="en-US" dirty="0"/>
              <a:t>follow-up after the meeting?</a:t>
            </a:r>
          </a:p>
          <a:p>
            <a:pPr marL="914400" indent="-223838">
              <a:buFont typeface="Arial" panose="020B0604020202020204" pitchFamily="34" charset="0"/>
              <a:buChar char="•"/>
            </a:pPr>
            <a:r>
              <a:rPr lang="en-US" dirty="0"/>
              <a:t>deal with conflict?</a:t>
            </a:r>
          </a:p>
          <a:p>
            <a:pPr marL="914400" indent="-223838">
              <a:buFont typeface="Arial" panose="020B0604020202020204" pitchFamily="34" charset="0"/>
              <a:buChar char="•"/>
            </a:pPr>
            <a:r>
              <a:rPr lang="en-US" dirty="0"/>
              <a:t>facilitate a meeting?</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5275721" y="4594860"/>
            <a:ext cx="2080676" cy="1298724"/>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48912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txBody>
          <a:bodyPr/>
          <a:lstStyle/>
          <a:p>
            <a:r>
              <a:rPr lang="en-US" dirty="0"/>
              <a:t>Prepare for a Meeting</a:t>
            </a:r>
          </a:p>
        </p:txBody>
      </p:sp>
      <p:sp>
        <p:nvSpPr>
          <p:cNvPr id="3" name="Content Placeholder 2"/>
          <p:cNvSpPr>
            <a:spLocks noGrp="1"/>
          </p:cNvSpPr>
          <p:nvPr>
            <p:ph idx="1"/>
          </p:nvPr>
        </p:nvSpPr>
        <p:spPr>
          <a:xfrm>
            <a:off x="914400" y="1828800"/>
            <a:ext cx="4023359" cy="4003829"/>
          </a:xfrm>
        </p:spPr>
        <p:txBody>
          <a:bodyPr>
            <a:normAutofit/>
          </a:bodyPr>
          <a:lstStyle/>
          <a:p>
            <a:pPr marL="68580" indent="0">
              <a:buClr>
                <a:srgbClr val="242492"/>
              </a:buClr>
              <a:buSzPct val="65000"/>
              <a:buNone/>
            </a:pPr>
            <a:r>
              <a:rPr lang="en-US" sz="2600" dirty="0"/>
              <a:t>Tips:</a:t>
            </a:r>
          </a:p>
          <a:p>
            <a:pPr>
              <a:buClr>
                <a:srgbClr val="242492"/>
              </a:buClr>
              <a:buSzPct val="65000"/>
            </a:pPr>
            <a:r>
              <a:rPr lang="en-US" dirty="0"/>
              <a:t>Keep a calendar</a:t>
            </a:r>
          </a:p>
          <a:p>
            <a:pPr>
              <a:buClr>
                <a:srgbClr val="242492"/>
              </a:buClr>
              <a:buSzPct val="65000"/>
            </a:pPr>
            <a:r>
              <a:rPr lang="en-US" dirty="0"/>
              <a:t>Read the agenda &amp; additional items</a:t>
            </a:r>
          </a:p>
          <a:p>
            <a:pPr>
              <a:buClr>
                <a:srgbClr val="242492"/>
              </a:buClr>
              <a:buSzPct val="65000"/>
            </a:pPr>
            <a:r>
              <a:rPr lang="en-US" dirty="0"/>
              <a:t>Review past meeting minutes</a:t>
            </a:r>
          </a:p>
          <a:p>
            <a:pPr>
              <a:buClr>
                <a:srgbClr val="242492"/>
              </a:buClr>
              <a:buSzPct val="65000"/>
            </a:pPr>
            <a:r>
              <a:rPr lang="en-US" dirty="0"/>
              <a:t>Organize your thoughts</a:t>
            </a:r>
          </a:p>
          <a:p>
            <a:pPr>
              <a:buClr>
                <a:srgbClr val="242492"/>
              </a:buClr>
              <a:buSzPct val="65000"/>
            </a:pPr>
            <a:r>
              <a:rPr lang="en-US" dirty="0"/>
              <a:t>Keep learning</a:t>
            </a:r>
          </a:p>
          <a:p>
            <a:pPr marL="685800" lvl="2" indent="0">
              <a:buClr>
                <a:srgbClr val="242492"/>
              </a:buClr>
              <a:buSzPct val="65000"/>
              <a:buNone/>
            </a:pPr>
            <a:endParaRPr lang="en-US" dirty="0">
              <a:solidFill>
                <a:srgbClr val="000000"/>
              </a:solidFill>
              <a:latin typeface="Tahoma"/>
            </a:endParaRPr>
          </a:p>
          <a:p>
            <a:pPr lvl="3">
              <a:buClr>
                <a:srgbClr val="242492"/>
              </a:buClr>
              <a:buSzPct val="65000"/>
              <a:buFont typeface="Wingdings" pitchFamily="2" charset="2"/>
              <a:buChar char="n"/>
            </a:pPr>
            <a:endParaRPr lang="en-US" dirty="0">
              <a:solidFill>
                <a:srgbClr val="000000"/>
              </a:solidFill>
              <a:latin typeface="Tahoma"/>
            </a:endParaRPr>
          </a:p>
          <a:p>
            <a:pPr lvl="0"/>
            <a:endParaRPr lang="en-US" dirty="0">
              <a:latin typeface="Tahoma"/>
              <a:cs typeface="Arial"/>
            </a:endParaRP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405" r="8404"/>
          <a:stretch/>
        </p:blipFill>
        <p:spPr>
          <a:xfrm>
            <a:off x="5486400" y="1752600"/>
            <a:ext cx="2606040" cy="30930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ustDataLst>
      <p:tags r:id="rId1"/>
    </p:custDataLst>
    <p:extLst>
      <p:ext uri="{BB962C8B-B14F-4D97-AF65-F5344CB8AC3E}">
        <p14:creationId xmlns:p14="http://schemas.microsoft.com/office/powerpoint/2010/main" val="139447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970679" cy="914400"/>
          </a:xfrm>
        </p:spPr>
        <p:txBody>
          <a:bodyPr>
            <a:normAutofit/>
          </a:bodyPr>
          <a:lstStyle/>
          <a:p>
            <a:r>
              <a:rPr lang="en-US" dirty="0"/>
              <a:t>Participate in a Meeting</a:t>
            </a:r>
          </a:p>
        </p:txBody>
      </p:sp>
      <p:sp>
        <p:nvSpPr>
          <p:cNvPr id="3" name="Content Placeholder 2"/>
          <p:cNvSpPr>
            <a:spLocks noGrp="1"/>
          </p:cNvSpPr>
          <p:nvPr>
            <p:ph idx="1"/>
          </p:nvPr>
        </p:nvSpPr>
        <p:spPr>
          <a:xfrm>
            <a:off x="1043492" y="1676400"/>
            <a:ext cx="5890708" cy="4156229"/>
          </a:xfrm>
        </p:spPr>
        <p:txBody>
          <a:bodyPr>
            <a:normAutofit fontScale="92500" lnSpcReduction="10000"/>
          </a:bodyPr>
          <a:lstStyle/>
          <a:p>
            <a:pPr>
              <a:buClr>
                <a:srgbClr val="242492"/>
              </a:buClr>
              <a:buSzPct val="65000"/>
            </a:pPr>
            <a:r>
              <a:rPr lang="en-US" sz="2600" dirty="0"/>
              <a:t>Attend all meetings</a:t>
            </a:r>
          </a:p>
          <a:p>
            <a:pPr lvl="1">
              <a:lnSpc>
                <a:spcPct val="110000"/>
              </a:lnSpc>
              <a:buClr>
                <a:srgbClr val="242492"/>
              </a:buClr>
              <a:buSzPct val="65000"/>
            </a:pPr>
            <a:r>
              <a:rPr lang="en-US" sz="2400" i="1" dirty="0"/>
              <a:t>If unable to attend:</a:t>
            </a:r>
          </a:p>
          <a:p>
            <a:pPr lvl="2">
              <a:lnSpc>
                <a:spcPct val="110000"/>
              </a:lnSpc>
              <a:spcBef>
                <a:spcPts val="0"/>
              </a:spcBef>
              <a:buClr>
                <a:srgbClr val="242492"/>
              </a:buClr>
              <a:buSzPct val="65000"/>
            </a:pPr>
            <a:r>
              <a:rPr lang="en-US" sz="2400" i="1" dirty="0"/>
              <a:t>Let leader know ahead of time</a:t>
            </a:r>
          </a:p>
          <a:p>
            <a:pPr lvl="2">
              <a:lnSpc>
                <a:spcPct val="110000"/>
              </a:lnSpc>
              <a:spcBef>
                <a:spcPts val="0"/>
              </a:spcBef>
              <a:buClr>
                <a:srgbClr val="242492"/>
              </a:buClr>
              <a:buSzPct val="65000"/>
            </a:pPr>
            <a:r>
              <a:rPr lang="en-US" sz="2400" i="1" dirty="0"/>
              <a:t>Make sure to get notes or meeting minutes</a:t>
            </a:r>
          </a:p>
          <a:p>
            <a:pPr>
              <a:buClr>
                <a:srgbClr val="242492"/>
              </a:buClr>
              <a:buSzPct val="65000"/>
            </a:pPr>
            <a:r>
              <a:rPr lang="en-US" sz="2600" dirty="0"/>
              <a:t>Take and keep notes</a:t>
            </a:r>
          </a:p>
          <a:p>
            <a:pPr>
              <a:buClr>
                <a:srgbClr val="242492"/>
              </a:buClr>
              <a:buSzPct val="65000"/>
            </a:pPr>
            <a:r>
              <a:rPr lang="en-US" sz="2600" dirty="0"/>
              <a:t>Learn the lingo</a:t>
            </a:r>
          </a:p>
          <a:p>
            <a:pPr>
              <a:buClr>
                <a:srgbClr val="242492"/>
              </a:buClr>
              <a:buSzPct val="65000"/>
            </a:pPr>
            <a:r>
              <a:rPr lang="en-US" sz="2600" dirty="0"/>
              <a:t>Try new roles</a:t>
            </a:r>
          </a:p>
          <a:p>
            <a:pPr>
              <a:buClr>
                <a:srgbClr val="242492"/>
              </a:buClr>
              <a:buSzPct val="65000"/>
            </a:pPr>
            <a:r>
              <a:rPr lang="en-US" sz="2600" dirty="0"/>
              <a:t>Be a mentor</a:t>
            </a:r>
          </a:p>
          <a:p>
            <a:pPr>
              <a:buClr>
                <a:srgbClr val="242492"/>
              </a:buClr>
              <a:buSzPct val="65000"/>
            </a:pPr>
            <a:r>
              <a:rPr lang="en-US" sz="2600" dirty="0"/>
              <a:t>Listen for understanding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0296"/>
          <a:stretch/>
        </p:blipFill>
        <p:spPr>
          <a:xfrm>
            <a:off x="5234940" y="3337560"/>
            <a:ext cx="2628900" cy="2133600"/>
          </a:xfrm>
          <a:prstGeom prst="rect">
            <a:avLst/>
          </a:prstGeom>
        </p:spPr>
      </p:pic>
    </p:spTree>
    <p:custDataLst>
      <p:tags r:id="rId1"/>
    </p:custDataLst>
    <p:extLst>
      <p:ext uri="{BB962C8B-B14F-4D97-AF65-F5344CB8AC3E}">
        <p14:creationId xmlns:p14="http://schemas.microsoft.com/office/powerpoint/2010/main" val="115005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after a Meeting</a:t>
            </a:r>
          </a:p>
        </p:txBody>
      </p:sp>
      <p:sp>
        <p:nvSpPr>
          <p:cNvPr id="3" name="Content Placeholder 2"/>
          <p:cNvSpPr>
            <a:spLocks noGrp="1"/>
          </p:cNvSpPr>
          <p:nvPr>
            <p:ph idx="1"/>
          </p:nvPr>
        </p:nvSpPr>
        <p:spPr>
          <a:xfrm>
            <a:off x="1066800" y="1828800"/>
            <a:ext cx="3810000" cy="4003829"/>
          </a:xfrm>
        </p:spPr>
        <p:txBody>
          <a:bodyPr>
            <a:normAutofit fontScale="92500" lnSpcReduction="10000"/>
          </a:bodyPr>
          <a:lstStyle/>
          <a:p>
            <a:pPr marL="68580" indent="0">
              <a:buClr>
                <a:srgbClr val="242492"/>
              </a:buClr>
              <a:buSzPct val="65000"/>
              <a:buNone/>
            </a:pPr>
            <a:r>
              <a:rPr lang="en-US" sz="2600" dirty="0"/>
              <a:t>Tips:</a:t>
            </a:r>
          </a:p>
          <a:p>
            <a:pPr>
              <a:buSzPct val="65000"/>
            </a:pPr>
            <a:r>
              <a:rPr lang="en-US" dirty="0"/>
              <a:t>Refer to your notes</a:t>
            </a:r>
          </a:p>
          <a:p>
            <a:pPr>
              <a:buSzPct val="65000"/>
            </a:pPr>
            <a:r>
              <a:rPr lang="en-US" dirty="0"/>
              <a:t>Stay organized</a:t>
            </a:r>
          </a:p>
          <a:p>
            <a:pPr>
              <a:buSzPct val="65000"/>
            </a:pPr>
            <a:r>
              <a:rPr lang="en-US" dirty="0"/>
              <a:t>Use technology</a:t>
            </a:r>
          </a:p>
          <a:p>
            <a:pPr>
              <a:buSzPct val="65000"/>
            </a:pPr>
            <a:r>
              <a:rPr lang="en-US" dirty="0"/>
              <a:t>Review written guidance </a:t>
            </a:r>
          </a:p>
          <a:p>
            <a:pPr>
              <a:buSzPct val="65000"/>
            </a:pPr>
            <a:r>
              <a:rPr lang="en-US" dirty="0"/>
              <a:t>Reflect on what was learned</a:t>
            </a:r>
          </a:p>
          <a:p>
            <a:pPr>
              <a:buSzPct val="65000"/>
            </a:pPr>
            <a:r>
              <a:rPr lang="en-US" dirty="0"/>
              <a:t>Connect with mentor</a:t>
            </a:r>
          </a:p>
          <a:p>
            <a:pPr>
              <a:buSzPct val="65000"/>
            </a:pPr>
            <a:r>
              <a:rPr lang="en-US" dirty="0"/>
              <a:t>Review data</a:t>
            </a:r>
          </a:p>
          <a:p>
            <a:pPr>
              <a:buSzPct val="65000"/>
            </a:pPr>
            <a:r>
              <a:rPr lang="en-US" dirty="0"/>
              <a:t>Keep learning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3293"/>
          <a:stretch/>
        </p:blipFill>
        <p:spPr bwMode="auto">
          <a:xfrm>
            <a:off x="4653137" y="2438400"/>
            <a:ext cx="3416444" cy="261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5360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Conflict</a:t>
            </a:r>
          </a:p>
        </p:txBody>
      </p:sp>
      <p:sp>
        <p:nvSpPr>
          <p:cNvPr id="3" name="Content Placeholder 2"/>
          <p:cNvSpPr>
            <a:spLocks noGrp="1"/>
          </p:cNvSpPr>
          <p:nvPr>
            <p:ph idx="1"/>
          </p:nvPr>
        </p:nvSpPr>
        <p:spPr>
          <a:xfrm>
            <a:off x="1043492" y="1447800"/>
            <a:ext cx="4442908" cy="4572000"/>
          </a:xfrm>
        </p:spPr>
        <p:txBody>
          <a:bodyPr>
            <a:normAutofit lnSpcReduction="10000"/>
          </a:bodyPr>
          <a:lstStyle/>
          <a:p>
            <a:pPr marL="68580" indent="0">
              <a:buSzPct val="81000"/>
              <a:buNone/>
            </a:pPr>
            <a:r>
              <a:rPr lang="en-US" sz="2600" dirty="0"/>
              <a:t>Tips:</a:t>
            </a:r>
          </a:p>
          <a:p>
            <a:pPr>
              <a:buSzPct val="81000"/>
              <a:buFont typeface="Wingdings" panose="05000000000000000000" pitchFamily="2" charset="2"/>
              <a:buChar char="§"/>
            </a:pPr>
            <a:r>
              <a:rPr lang="en-US" dirty="0"/>
              <a:t>Keep an open mind</a:t>
            </a:r>
          </a:p>
          <a:p>
            <a:pPr>
              <a:buSzPct val="81000"/>
              <a:buFont typeface="Wingdings" panose="05000000000000000000" pitchFamily="2" charset="2"/>
              <a:buChar char="§"/>
            </a:pPr>
            <a:r>
              <a:rPr lang="en-US" dirty="0"/>
              <a:t>Use “I” statements</a:t>
            </a:r>
          </a:p>
          <a:p>
            <a:pPr>
              <a:buSzPct val="81000"/>
              <a:buFont typeface="Wingdings" panose="05000000000000000000" pitchFamily="2" charset="2"/>
              <a:buChar char="§"/>
            </a:pPr>
            <a:r>
              <a:rPr lang="en-US" dirty="0"/>
              <a:t>Don’t take things personally</a:t>
            </a:r>
          </a:p>
          <a:p>
            <a:pPr>
              <a:buSzPct val="81000"/>
              <a:buFont typeface="Wingdings" panose="05000000000000000000" pitchFamily="2" charset="2"/>
              <a:buChar char="§"/>
            </a:pPr>
            <a:r>
              <a:rPr lang="en-US" dirty="0"/>
              <a:t>Ask questions</a:t>
            </a:r>
          </a:p>
          <a:p>
            <a:pPr>
              <a:buSzPct val="81000"/>
              <a:buFont typeface="Wingdings" panose="05000000000000000000" pitchFamily="2" charset="2"/>
              <a:buChar char="§"/>
            </a:pPr>
            <a:r>
              <a:rPr lang="en-US" dirty="0"/>
              <a:t>Stay focused on the topic</a:t>
            </a:r>
          </a:p>
          <a:p>
            <a:pPr>
              <a:buSzPct val="81000"/>
              <a:buFont typeface="Wingdings" panose="05000000000000000000" pitchFamily="2" charset="2"/>
              <a:buChar char="§"/>
            </a:pPr>
            <a:r>
              <a:rPr lang="en-US" dirty="0"/>
              <a:t>Focus on solutions</a:t>
            </a:r>
          </a:p>
          <a:p>
            <a:pPr>
              <a:buSzPct val="81000"/>
              <a:buFont typeface="Wingdings" panose="05000000000000000000" pitchFamily="2" charset="2"/>
              <a:buChar char="§"/>
            </a:pPr>
            <a:r>
              <a:rPr lang="en-US" dirty="0"/>
              <a:t>Take a break</a:t>
            </a:r>
          </a:p>
          <a:p>
            <a:pPr>
              <a:buSzPct val="81000"/>
              <a:buFont typeface="Wingdings" panose="05000000000000000000" pitchFamily="2" charset="2"/>
              <a:buChar char="§"/>
            </a:pPr>
            <a:r>
              <a:rPr lang="en-US" dirty="0"/>
              <a:t>Remember the group’s purpose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08630"/>
            <a:ext cx="2819083" cy="3539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8979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Conflict</a:t>
            </a:r>
          </a:p>
        </p:txBody>
      </p:sp>
      <p:sp>
        <p:nvSpPr>
          <p:cNvPr id="3" name="Content Placeholder 2"/>
          <p:cNvSpPr>
            <a:spLocks noGrp="1"/>
          </p:cNvSpPr>
          <p:nvPr>
            <p:ph idx="1"/>
          </p:nvPr>
        </p:nvSpPr>
        <p:spPr>
          <a:xfrm>
            <a:off x="4038600" y="1524000"/>
            <a:ext cx="4267200" cy="4156229"/>
          </a:xfrm>
        </p:spPr>
        <p:txBody>
          <a:bodyPr>
            <a:noAutofit/>
          </a:bodyPr>
          <a:lstStyle/>
          <a:p>
            <a:pPr marL="68580" indent="0">
              <a:buNone/>
            </a:pPr>
            <a:r>
              <a:rPr lang="en-US" dirty="0"/>
              <a:t>Tips:</a:t>
            </a:r>
          </a:p>
          <a:p>
            <a:pPr>
              <a:buFont typeface="Wingdings" panose="05000000000000000000" pitchFamily="2" charset="2"/>
              <a:buChar char="§"/>
            </a:pPr>
            <a:r>
              <a:rPr lang="en-US" dirty="0"/>
              <a:t>Pay attention to interests</a:t>
            </a:r>
          </a:p>
          <a:p>
            <a:pPr>
              <a:buFont typeface="Wingdings" panose="05000000000000000000" pitchFamily="2" charset="2"/>
              <a:buChar char="§"/>
            </a:pPr>
            <a:r>
              <a:rPr lang="en-US" dirty="0"/>
              <a:t>Listen first; talk second</a:t>
            </a:r>
          </a:p>
          <a:p>
            <a:pPr>
              <a:buFont typeface="Wingdings" panose="05000000000000000000" pitchFamily="2" charset="2"/>
              <a:buChar char="§"/>
            </a:pPr>
            <a:r>
              <a:rPr lang="en-US" dirty="0"/>
              <a:t>Good relationships are a priority</a:t>
            </a:r>
          </a:p>
          <a:p>
            <a:pPr>
              <a:buFont typeface="Wingdings" panose="05000000000000000000" pitchFamily="2" charset="2"/>
              <a:buChar char="§"/>
            </a:pPr>
            <a:r>
              <a:rPr lang="en-US" dirty="0"/>
              <a:t>Keep people and problems separate</a:t>
            </a:r>
          </a:p>
          <a:p>
            <a:pPr>
              <a:buFont typeface="Wingdings" panose="05000000000000000000" pitchFamily="2" charset="2"/>
              <a:buChar char="§"/>
            </a:pPr>
            <a:r>
              <a:rPr lang="en-US" dirty="0"/>
              <a:t>Set out the facts</a:t>
            </a:r>
          </a:p>
          <a:p>
            <a:pPr>
              <a:buFont typeface="Wingdings" panose="05000000000000000000" pitchFamily="2" charset="2"/>
              <a:buChar char="§"/>
            </a:pPr>
            <a:r>
              <a:rPr lang="en-US" dirty="0"/>
              <a:t>Explore options together</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2878666" cy="20581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547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
        <p:nvSpPr>
          <p:cNvPr id="2" name="Title 1"/>
          <p:cNvSpPr>
            <a:spLocks noGrp="1"/>
          </p:cNvSpPr>
          <p:nvPr>
            <p:ph type="title"/>
          </p:nvPr>
        </p:nvSpPr>
        <p:spPr>
          <a:xfrm>
            <a:off x="1143000" y="838200"/>
            <a:ext cx="4724400" cy="685800"/>
          </a:xfrm>
          <a:solidFill>
            <a:srgbClr val="FFFFFF">
              <a:alpha val="60000"/>
            </a:srgbClr>
          </a:solidFill>
        </p:spPr>
        <p:txBody>
          <a:bodyPr>
            <a:normAutofit/>
          </a:bodyPr>
          <a:lstStyle/>
          <a:p>
            <a:r>
              <a:rPr lang="en-US" dirty="0"/>
              <a:t>Facilitate a Meeting</a:t>
            </a:r>
          </a:p>
        </p:txBody>
      </p:sp>
      <p:sp>
        <p:nvSpPr>
          <p:cNvPr id="3" name="Content Placeholder 2"/>
          <p:cNvSpPr>
            <a:spLocks noGrp="1"/>
          </p:cNvSpPr>
          <p:nvPr>
            <p:ph idx="1"/>
          </p:nvPr>
        </p:nvSpPr>
        <p:spPr>
          <a:xfrm>
            <a:off x="1043492" y="1790700"/>
            <a:ext cx="7033708" cy="4041929"/>
          </a:xfrm>
          <a:solidFill>
            <a:srgbClr val="FFFFFF">
              <a:alpha val="60000"/>
            </a:srgbClr>
          </a:solidFill>
        </p:spPr>
        <p:txBody>
          <a:bodyPr>
            <a:normAutofit lnSpcReduction="10000"/>
          </a:bodyPr>
          <a:lstStyle/>
          <a:p>
            <a:pPr marL="0" lvl="0" indent="0">
              <a:buSzPct val="65000"/>
              <a:buNone/>
            </a:pPr>
            <a:r>
              <a:rPr lang="en-US" b="1" dirty="0"/>
              <a:t>Common strategies for good facilitation:</a:t>
            </a:r>
          </a:p>
          <a:p>
            <a:pPr lvl="1">
              <a:buSzPct val="65000"/>
            </a:pPr>
            <a:r>
              <a:rPr lang="en-US" sz="2400" dirty="0"/>
              <a:t>Makes everyone feel comfortable, welcomed, and valued</a:t>
            </a:r>
          </a:p>
          <a:p>
            <a:pPr lvl="1">
              <a:buSzPct val="65000"/>
            </a:pPr>
            <a:r>
              <a:rPr lang="en-US" sz="2400" dirty="0"/>
              <a:t>Encourages participation</a:t>
            </a:r>
          </a:p>
          <a:p>
            <a:pPr lvl="1">
              <a:buSzPct val="65000"/>
            </a:pPr>
            <a:r>
              <a:rPr lang="en-US" sz="2400" dirty="0"/>
              <a:t>Prevents and manages conflict</a:t>
            </a:r>
          </a:p>
          <a:p>
            <a:pPr lvl="1">
              <a:buSzPct val="65000"/>
            </a:pPr>
            <a:r>
              <a:rPr lang="en-US" sz="2400" dirty="0"/>
              <a:t>Listens and observes</a:t>
            </a:r>
          </a:p>
          <a:p>
            <a:pPr lvl="1">
              <a:buSzPct val="65000"/>
            </a:pPr>
            <a:r>
              <a:rPr lang="en-US" sz="2400" dirty="0"/>
              <a:t>Clarifies group discussions</a:t>
            </a:r>
          </a:p>
          <a:p>
            <a:pPr lvl="1">
              <a:buSzPct val="65000"/>
            </a:pPr>
            <a:r>
              <a:rPr lang="en-US" sz="2400" dirty="0"/>
              <a:t>Supports quality decisions</a:t>
            </a:r>
          </a:p>
          <a:p>
            <a:pPr lvl="1">
              <a:buSzPct val="65000"/>
            </a:pPr>
            <a:r>
              <a:rPr lang="en-US" sz="2400" dirty="0"/>
              <a:t>Ensures outcome-based meetings</a:t>
            </a:r>
          </a:p>
          <a:p>
            <a:pPr lvl="1">
              <a:buSzPct val="65000"/>
            </a:pPr>
            <a:r>
              <a:rPr lang="en-US" sz="2400" dirty="0"/>
              <a:t>Recognizes and appreciates contribution</a:t>
            </a:r>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5868053"/>
            <a:ext cx="323088" cy="31699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0571" y="5868053"/>
            <a:ext cx="210770" cy="267769"/>
          </a:xfrm>
          <a:prstGeom prst="rect">
            <a:avLst/>
          </a:prstGeom>
        </p:spPr>
      </p:pic>
    </p:spTree>
    <p:custDataLst>
      <p:tags r:id="rId1"/>
    </p:custDataLst>
    <p:extLst>
      <p:ext uri="{BB962C8B-B14F-4D97-AF65-F5344CB8AC3E}">
        <p14:creationId xmlns:p14="http://schemas.microsoft.com/office/powerpoint/2010/main" val="177976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Resources</a:t>
            </a:r>
          </a:p>
        </p:txBody>
      </p:sp>
      <p:sp>
        <p:nvSpPr>
          <p:cNvPr id="3" name="Content Placeholder 2"/>
          <p:cNvSpPr>
            <a:spLocks noGrp="1"/>
          </p:cNvSpPr>
          <p:nvPr>
            <p:ph idx="1"/>
          </p:nvPr>
        </p:nvSpPr>
        <p:spPr/>
        <p:txBody>
          <a:bodyPr>
            <a:normAutofit fontScale="62500" lnSpcReduction="20000"/>
          </a:bodyPr>
          <a:lstStyle/>
          <a:p>
            <a:pPr marL="393192" indent="-342900">
              <a:lnSpc>
                <a:spcPct val="120000"/>
              </a:lnSpc>
              <a:spcBef>
                <a:spcPts val="0"/>
              </a:spcBef>
            </a:pPr>
            <a:r>
              <a:rPr lang="en-US" sz="2400" b="1" dirty="0"/>
              <a:t>Meeting Preparation: Lead Effective Meetings </a:t>
            </a:r>
            <a:r>
              <a:rPr lang="en-US" sz="2400" dirty="0"/>
              <a:t>(video-6:24) </a:t>
            </a:r>
            <a:r>
              <a:rPr lang="en-US" sz="2400" dirty="0">
                <a:hlinkClick r:id="rId4"/>
              </a:rPr>
              <a:t>https://www.youtube.com/watch?v=itdYBXrJm-8</a:t>
            </a:r>
            <a:endParaRPr lang="en-US" sz="2400" dirty="0"/>
          </a:p>
          <a:p>
            <a:pPr marL="393192" indent="-342900">
              <a:lnSpc>
                <a:spcPct val="120000"/>
              </a:lnSpc>
              <a:spcBef>
                <a:spcPts val="0"/>
              </a:spcBef>
            </a:pPr>
            <a:r>
              <a:rPr lang="en-US" sz="2400" b="1" dirty="0"/>
              <a:t>Meeting Facilitation Tips: How to Facilitate Your 1</a:t>
            </a:r>
            <a:r>
              <a:rPr lang="en-US" sz="2400" b="1" baseline="30000" dirty="0"/>
              <a:t>st</a:t>
            </a:r>
            <a:r>
              <a:rPr lang="en-US" sz="2400" b="1" dirty="0"/>
              <a:t> Meeting </a:t>
            </a:r>
            <a:r>
              <a:rPr lang="en-US" sz="2400" dirty="0"/>
              <a:t>(video-6:07)</a:t>
            </a:r>
            <a:r>
              <a:rPr lang="en-US" sz="2400" u="sng" dirty="0">
                <a:hlinkClick r:id="rId5"/>
              </a:rPr>
              <a:t> </a:t>
            </a:r>
            <a:r>
              <a:rPr lang="en-US" sz="2400" b="1" u="sng" dirty="0">
                <a:hlinkClick r:id="rId5"/>
              </a:rPr>
              <a:t>https://www.youtube.com/watch?v=oPZJQ-Mhwq0</a:t>
            </a:r>
            <a:endParaRPr lang="en-US" sz="2400" b="1" u="sng" dirty="0"/>
          </a:p>
          <a:p>
            <a:pPr marL="393192" indent="-342900">
              <a:lnSpc>
                <a:spcPct val="120000"/>
              </a:lnSpc>
              <a:spcBef>
                <a:spcPts val="0"/>
              </a:spcBef>
            </a:pPr>
            <a:r>
              <a:rPr lang="en-US" sz="2400" b="1" dirty="0"/>
              <a:t>Applying Results-Based Facilitation in Virtual Settings (Annie E. Casey Foundation)</a:t>
            </a:r>
            <a:r>
              <a:rPr lang="en-US" sz="2400" dirty="0"/>
              <a:t> </a:t>
            </a:r>
            <a:r>
              <a:rPr lang="en-US" sz="2400" dirty="0">
                <a:hlinkClick r:id="rId6"/>
              </a:rPr>
              <a:t>https://www.aecf.org/blog/applying-results-based-facilitation-skills-in-virtual-meetings</a:t>
            </a:r>
            <a:endParaRPr lang="en-US" sz="2400" dirty="0"/>
          </a:p>
          <a:p>
            <a:pPr marL="393192" indent="-342900">
              <a:lnSpc>
                <a:spcPct val="120000"/>
              </a:lnSpc>
              <a:spcBef>
                <a:spcPts val="0"/>
              </a:spcBef>
            </a:pPr>
            <a:r>
              <a:rPr lang="en-US" sz="2400" b="1" dirty="0"/>
              <a:t>Virtual Meetings Etiquette-Do’s &amp; Don’ts </a:t>
            </a:r>
            <a:r>
              <a:rPr lang="en-US" sz="2400" dirty="0"/>
              <a:t>(video-7:56) </a:t>
            </a:r>
            <a:r>
              <a:rPr lang="en-US" sz="2400" dirty="0">
                <a:hlinkClick r:id="rId7"/>
              </a:rPr>
              <a:t>https://www.youtube.com/watch?v=HYUVXQfaVp0</a:t>
            </a:r>
            <a:endParaRPr lang="en-US" sz="2400" dirty="0"/>
          </a:p>
          <a:p>
            <a:pPr marL="393192" indent="-342900">
              <a:lnSpc>
                <a:spcPct val="120000"/>
              </a:lnSpc>
              <a:spcBef>
                <a:spcPts val="0"/>
              </a:spcBef>
            </a:pPr>
            <a:r>
              <a:rPr lang="en-US" sz="2400" b="1" dirty="0"/>
              <a:t>Developing Facilitation Skills Toolkit </a:t>
            </a:r>
            <a:r>
              <a:rPr lang="en-US" sz="2400" u="sng" dirty="0">
                <a:hlinkClick r:id="rId8"/>
              </a:rPr>
              <a:t>http://ctb.ku.edu/en/tablecontents/sub_section_main_1154.aspx</a:t>
            </a:r>
            <a:endParaRPr lang="en-US" sz="2400" dirty="0"/>
          </a:p>
          <a:p>
            <a:pPr marL="393192" indent="-342900">
              <a:lnSpc>
                <a:spcPct val="120000"/>
              </a:lnSpc>
              <a:spcBef>
                <a:spcPts val="0"/>
              </a:spcBef>
            </a:pPr>
            <a:r>
              <a:rPr lang="en-US" sz="2400" b="1" dirty="0"/>
              <a:t>Planning and Structuring Effective Meetings - Skills You Need </a:t>
            </a:r>
            <a:r>
              <a:rPr lang="en-US" sz="2400" u="sng" dirty="0">
                <a:hlinkClick r:id="rId9"/>
              </a:rPr>
              <a:t>http://www.skillsyouneed.com/ips/meetings.html</a:t>
            </a:r>
            <a:endParaRPr lang="en-US" sz="2400" dirty="0"/>
          </a:p>
          <a:p>
            <a:pPr marL="393192" indent="-342900">
              <a:lnSpc>
                <a:spcPct val="120000"/>
              </a:lnSpc>
              <a:spcBef>
                <a:spcPts val="0"/>
              </a:spcBef>
            </a:pPr>
            <a:r>
              <a:rPr lang="en-US" sz="2400" b="1" dirty="0"/>
              <a:t>Forming, Storming, Norming, and Performing: Model for Nurturing a Team to High Performance </a:t>
            </a:r>
            <a:r>
              <a:rPr lang="en-US" sz="2400" dirty="0"/>
              <a:t>(incl. video-1:58)</a:t>
            </a:r>
            <a:r>
              <a:rPr lang="en-US" sz="2400" b="1" u="sng" dirty="0">
                <a:hlinkClick r:id="rId10"/>
              </a:rPr>
              <a:t> </a:t>
            </a:r>
            <a:r>
              <a:rPr lang="en-US" sz="2400" u="sng" dirty="0">
                <a:hlinkClick r:id="rId10"/>
              </a:rPr>
              <a:t>http://www.mindtools.com/pages/article/newLDR_86.htm</a:t>
            </a:r>
            <a:endParaRPr lang="en-US" sz="2000" b="1" dirty="0"/>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669311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22218</TotalTime>
  <Words>3180</Words>
  <Application>Microsoft Office PowerPoint</Application>
  <PresentationFormat>On-screen Show (4:3)</PresentationFormat>
  <Paragraphs>291</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Century Gothic</vt:lpstr>
      <vt:lpstr>Tahoma</vt:lpstr>
      <vt:lpstr>Times New Roman</vt:lpstr>
      <vt:lpstr>Wingdings</vt:lpstr>
      <vt:lpstr>Wingdings 2</vt:lpstr>
      <vt:lpstr>ServingOnGroups</vt:lpstr>
      <vt:lpstr>1_ServingOnGroups</vt:lpstr>
      <vt:lpstr>Serving on Groups  That Make Decisions:  A Guide for Families</vt:lpstr>
      <vt:lpstr>Section 8: Skills for Serving on Groups</vt:lpstr>
      <vt:lpstr>Prepare for a Meeting</vt:lpstr>
      <vt:lpstr>Participate in a Meeting</vt:lpstr>
      <vt:lpstr>Follow-Up after a Meeting</vt:lpstr>
      <vt:lpstr>Dealing with Conflict</vt:lpstr>
      <vt:lpstr>Resolving Conflict</vt:lpstr>
      <vt:lpstr>Facilitate a Meeting</vt:lpstr>
      <vt:lpstr>Section 8 Resources</vt:lpstr>
      <vt:lpstr>Section 8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514</cp:revision>
  <cp:lastPrinted>2015-08-04T03:01:42Z</cp:lastPrinted>
  <dcterms:created xsi:type="dcterms:W3CDTF">2014-10-24T19:08:48Z</dcterms:created>
  <dcterms:modified xsi:type="dcterms:W3CDTF">2023-10-18T20:20:00Z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