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6.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ppt/tags/tag43.xml" ContentType="application/vnd.openxmlformats-officedocument.presentationml.tags+xml"/>
  <Override PartName="/ppt/notesSlides/notesSlide33.xml" ContentType="application/vnd.openxmlformats-officedocument.presentationml.notesSlide+xml"/>
  <Override PartName="/ppt/tags/tag44.xml" ContentType="application/vnd.openxmlformats-officedocument.presentationml.tags+xml"/>
  <Override PartName="/ppt/notesSlides/notesSlide34.xml" ContentType="application/vnd.openxmlformats-officedocument.presentationml.notesSlide+xml"/>
  <Override PartName="/ppt/tags/tag45.xml" ContentType="application/vnd.openxmlformats-officedocument.presentationml.tags+xml"/>
  <Override PartName="/ppt/notesSlides/notesSlide35.xml" ContentType="application/vnd.openxmlformats-officedocument.presentationml.notesSlide+xml"/>
  <Override PartName="/ppt/tags/tag46.xml" ContentType="application/vnd.openxmlformats-officedocument.presentationml.tags+xml"/>
  <Override PartName="/ppt/notesSlides/notesSlide36.xml" ContentType="application/vnd.openxmlformats-officedocument.presentationml.notesSlide+xml"/>
  <Override PartName="/ppt/tags/tag47.xml" ContentType="application/vnd.openxmlformats-officedocument.presentationml.tags+xml"/>
  <Override PartName="/ppt/notesSlides/notesSlide37.xml" ContentType="application/vnd.openxmlformats-officedocument.presentationml.notesSlide+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notesSlides/notesSlide39.xml" ContentType="application/vnd.openxmlformats-officedocument.presentationml.notesSlide+xml"/>
  <Override PartName="/ppt/tags/tag50.xml" ContentType="application/vnd.openxmlformats-officedocument.presentationml.tags+xml"/>
  <Override PartName="/ppt/notesSlides/notesSlide40.xml" ContentType="application/vnd.openxmlformats-officedocument.presentationml.notesSlide+xml"/>
  <Override PartName="/ppt/tags/tag51.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42.xml" ContentType="application/vnd.openxmlformats-officedocument.presentationml.notesSlide+xml"/>
  <Override PartName="/ppt/tags/tag5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77" saveSubsetFonts="1">
  <p:sldMasterIdLst>
    <p:sldMasterId id="2147483708" r:id="rId1"/>
    <p:sldMasterId id="2147483721" r:id="rId2"/>
  </p:sldMasterIdLst>
  <p:notesMasterIdLst>
    <p:notesMasterId r:id="rId47"/>
  </p:notesMasterIdLst>
  <p:sldIdLst>
    <p:sldId id="453" r:id="rId3"/>
    <p:sldId id="411" r:id="rId4"/>
    <p:sldId id="460" r:id="rId5"/>
    <p:sldId id="461" r:id="rId6"/>
    <p:sldId id="419" r:id="rId7"/>
    <p:sldId id="452" r:id="rId8"/>
    <p:sldId id="420" r:id="rId9"/>
    <p:sldId id="421" r:id="rId10"/>
    <p:sldId id="451" r:id="rId11"/>
    <p:sldId id="422" r:id="rId12"/>
    <p:sldId id="423" r:id="rId13"/>
    <p:sldId id="424" r:id="rId14"/>
    <p:sldId id="425" r:id="rId15"/>
    <p:sldId id="427" r:id="rId16"/>
    <p:sldId id="428" r:id="rId17"/>
    <p:sldId id="429" r:id="rId18"/>
    <p:sldId id="430" r:id="rId19"/>
    <p:sldId id="431" r:id="rId20"/>
    <p:sldId id="432" r:id="rId21"/>
    <p:sldId id="433" r:id="rId22"/>
    <p:sldId id="434" r:id="rId23"/>
    <p:sldId id="435" r:id="rId24"/>
    <p:sldId id="436" r:id="rId25"/>
    <p:sldId id="437" r:id="rId26"/>
    <p:sldId id="462" r:id="rId27"/>
    <p:sldId id="438" r:id="rId28"/>
    <p:sldId id="439" r:id="rId29"/>
    <p:sldId id="440" r:id="rId30"/>
    <p:sldId id="463" r:id="rId31"/>
    <p:sldId id="441" r:id="rId32"/>
    <p:sldId id="442" r:id="rId33"/>
    <p:sldId id="465" r:id="rId34"/>
    <p:sldId id="443" r:id="rId35"/>
    <p:sldId id="444" r:id="rId36"/>
    <p:sldId id="445" r:id="rId37"/>
    <p:sldId id="446" r:id="rId38"/>
    <p:sldId id="447" r:id="rId39"/>
    <p:sldId id="448" r:id="rId40"/>
    <p:sldId id="449" r:id="rId41"/>
    <p:sldId id="450" r:id="rId42"/>
    <p:sldId id="417" r:id="rId43"/>
    <p:sldId id="455" r:id="rId44"/>
    <p:sldId id="457" r:id="rId45"/>
    <p:sldId id="459" r:id="rId46"/>
  </p:sldIdLst>
  <p:sldSz cx="9144000" cy="6858000" type="screen4x3"/>
  <p:notesSz cx="7102475" cy="9388475"/>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1EA0"/>
    <a:srgbClr val="3027E9"/>
    <a:srgbClr val="046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A8A70-C959-4006-B685-9F9B7EBF3AD5}" v="3" dt="2025-05-12T15:03:07.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2" d="100"/>
          <a:sy n="22" d="100"/>
        </p:scale>
        <p:origin x="3619" y="14"/>
      </p:cViewPr>
      <p:guideLst>
        <p:guide orient="horz" pos="2160"/>
        <p:guide pos="2880"/>
      </p:guideLst>
    </p:cSldViewPr>
  </p:slideViewPr>
  <p:outlineViewPr>
    <p:cViewPr>
      <p:scale>
        <a:sx n="33" d="100"/>
        <a:sy n="33" d="100"/>
      </p:scale>
      <p:origin x="0" y="-24304"/>
    </p:cViewPr>
  </p:outlineViewPr>
  <p:notesTextViewPr>
    <p:cViewPr>
      <p:scale>
        <a:sx n="125" d="100"/>
        <a:sy n="125" d="100"/>
      </p:scale>
      <p:origin x="0" y="0"/>
    </p:cViewPr>
  </p:notesTextViewPr>
  <p:sorterViewPr>
    <p:cViewPr>
      <p:scale>
        <a:sx n="52" d="100"/>
        <a:sy n="52" d="100"/>
      </p:scale>
      <p:origin x="0" y="-3448"/>
    </p:cViewPr>
  </p:sorterViewPr>
  <p:notesViewPr>
    <p:cSldViewPr>
      <p:cViewPr varScale="1">
        <p:scale>
          <a:sx n="47" d="100"/>
          <a:sy n="47" d="100"/>
        </p:scale>
        <p:origin x="2748" y="40"/>
      </p:cViewPr>
      <p:guideLst>
        <p:guide orient="horz" pos="2958"/>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Youth 20-24 Neither Enrolled in School Nor Working</a:t>
            </a:r>
          </a:p>
        </c:rich>
      </c:tx>
      <c:overlay val="0"/>
    </c:title>
    <c:autoTitleDeleted val="0"/>
    <c:plotArea>
      <c:layout/>
      <c:pieChart>
        <c:varyColors val="1"/>
        <c:ser>
          <c:idx val="0"/>
          <c:order val="0"/>
          <c:tx>
            <c:strRef>
              <c:f>Sheet1!$B$1</c:f>
              <c:strCache>
                <c:ptCount val="1"/>
                <c:pt idx="0">
                  <c:v>Youth 20-24 Neither Enrolled in School Nor Working</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Less than HS</c:v>
                </c:pt>
                <c:pt idx="1">
                  <c:v>HS diploma</c:v>
                </c:pt>
                <c:pt idx="2">
                  <c:v>Some college</c:v>
                </c:pt>
                <c:pt idx="3">
                  <c:v>Bachelor's degree +</c:v>
                </c:pt>
              </c:strCache>
            </c:strRef>
          </c:cat>
          <c:val>
            <c:numRef>
              <c:f>Sheet1!$B$2:$B$5</c:f>
              <c:numCache>
                <c:formatCode>General</c:formatCode>
                <c:ptCount val="4"/>
                <c:pt idx="0">
                  <c:v>45.5</c:v>
                </c:pt>
                <c:pt idx="1">
                  <c:v>31</c:v>
                </c:pt>
                <c:pt idx="2">
                  <c:v>9.3000000000000007</c:v>
                </c:pt>
                <c:pt idx="3">
                  <c:v>9.1999999999999993</c:v>
                </c:pt>
              </c:numCache>
            </c:numRef>
          </c:val>
          <c:extLst>
            <c:ext xmlns:c16="http://schemas.microsoft.com/office/drawing/2014/chart" uri="{C3380CC4-5D6E-409C-BE32-E72D297353CC}">
              <c16:uniqueId val="{00000000-8E2F-43B2-9C79-A57776798A2F}"/>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0911718904217749"/>
          <c:y val="0.29369426246131325"/>
          <c:w val="0.36859868839514837"/>
          <c:h val="0.6192852545167577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Youth 20-24 Neither in School Nor Working with HS Diploma by Race/Ethnicity</a:t>
            </a:r>
          </a:p>
        </c:rich>
      </c:tx>
      <c:layout>
        <c:manualLayout>
          <c:xMode val="edge"/>
          <c:yMode val="edge"/>
          <c:x val="0.1338904363974002"/>
          <c:y val="0"/>
        </c:manualLayout>
      </c:layout>
      <c:overlay val="0"/>
    </c:title>
    <c:autoTitleDeleted val="0"/>
    <c:plotArea>
      <c:layout/>
      <c:barChart>
        <c:barDir val="col"/>
        <c:grouping val="clustered"/>
        <c:varyColors val="0"/>
        <c:ser>
          <c:idx val="0"/>
          <c:order val="0"/>
          <c:tx>
            <c:strRef>
              <c:f>Sheet1!$B$1</c:f>
              <c:strCache>
                <c:ptCount val="1"/>
                <c:pt idx="0">
                  <c:v>Youth 20-24 Neither in School Nor Working with HS Diploma by Race</c:v>
                </c:pt>
              </c:strCache>
            </c:strRef>
          </c:tx>
          <c:invertIfNegative val="0"/>
          <c:cat>
            <c:strRef>
              <c:f>Sheet1!$A$2:$A$7</c:f>
              <c:strCache>
                <c:ptCount val="6"/>
                <c:pt idx="0">
                  <c:v>White</c:v>
                </c:pt>
                <c:pt idx="1">
                  <c:v>Black</c:v>
                </c:pt>
                <c:pt idx="2">
                  <c:v>Hispanic</c:v>
                </c:pt>
                <c:pt idx="3">
                  <c:v>Asian</c:v>
                </c:pt>
                <c:pt idx="4">
                  <c:v>Native American</c:v>
                </c:pt>
                <c:pt idx="5">
                  <c:v>2+ Races</c:v>
                </c:pt>
              </c:strCache>
            </c:strRef>
          </c:cat>
          <c:val>
            <c:numRef>
              <c:f>Sheet1!$B$2:$B$7</c:f>
              <c:numCache>
                <c:formatCode>General</c:formatCode>
                <c:ptCount val="6"/>
                <c:pt idx="0">
                  <c:v>26.8</c:v>
                </c:pt>
                <c:pt idx="1">
                  <c:v>37</c:v>
                </c:pt>
                <c:pt idx="2">
                  <c:v>30</c:v>
                </c:pt>
                <c:pt idx="3">
                  <c:v>19</c:v>
                </c:pt>
                <c:pt idx="4">
                  <c:v>52</c:v>
                </c:pt>
                <c:pt idx="5">
                  <c:v>31</c:v>
                </c:pt>
              </c:numCache>
            </c:numRef>
          </c:val>
          <c:extLst>
            <c:ext xmlns:c16="http://schemas.microsoft.com/office/drawing/2014/chart" uri="{C3380CC4-5D6E-409C-BE32-E72D297353CC}">
              <c16:uniqueId val="{00000000-075E-4642-875F-974431C07AD6}"/>
            </c:ext>
          </c:extLst>
        </c:ser>
        <c:dLbls>
          <c:showLegendKey val="0"/>
          <c:showVal val="0"/>
          <c:showCatName val="0"/>
          <c:showSerName val="0"/>
          <c:showPercent val="0"/>
          <c:showBubbleSize val="0"/>
        </c:dLbls>
        <c:gapWidth val="150"/>
        <c:axId val="191186944"/>
        <c:axId val="185992896"/>
      </c:barChart>
      <c:catAx>
        <c:axId val="191186944"/>
        <c:scaling>
          <c:orientation val="minMax"/>
        </c:scaling>
        <c:delete val="0"/>
        <c:axPos val="b"/>
        <c:numFmt formatCode="General" sourceLinked="0"/>
        <c:majorTickMark val="out"/>
        <c:minorTickMark val="none"/>
        <c:tickLblPos val="nextTo"/>
        <c:crossAx val="185992896"/>
        <c:crosses val="autoZero"/>
        <c:auto val="1"/>
        <c:lblAlgn val="ctr"/>
        <c:lblOffset val="100"/>
        <c:noMultiLvlLbl val="0"/>
      </c:catAx>
      <c:valAx>
        <c:axId val="185992896"/>
        <c:scaling>
          <c:orientation val="minMax"/>
        </c:scaling>
        <c:delete val="0"/>
        <c:axPos val="l"/>
        <c:majorGridlines/>
        <c:numFmt formatCode="General" sourceLinked="1"/>
        <c:majorTickMark val="out"/>
        <c:minorTickMark val="none"/>
        <c:tickLblPos val="nextTo"/>
        <c:crossAx val="191186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a:solidFill>
                  <a:schemeClr val="tx1"/>
                </a:solidFill>
              </a:rPr>
              <a:t>2022 Post High School Outcomes</a:t>
            </a:r>
          </a:p>
          <a:p>
            <a:pPr>
              <a:defRPr/>
            </a:pPr>
            <a:r>
              <a:rPr lang="en-US" sz="2000" b="0">
                <a:solidFill>
                  <a:schemeClr val="tx1"/>
                </a:solidFill>
              </a:rPr>
              <a:t>(4881 students responded Statewide)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509105280758829E-2"/>
          <c:y val="0.20839609483960947"/>
          <c:w val="0.48776958623415317"/>
          <c:h val="0.70478283310820455"/>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61411713738485396"/>
          <c:y val="0.19351365598128689"/>
          <c:w val="0.34126379472836166"/>
          <c:h val="0.7785923412293128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2023 Post High School Outcomes</a:t>
            </a:r>
          </a:p>
          <a:p>
            <a:pPr>
              <a:defRPr/>
            </a:pPr>
            <a:r>
              <a:rPr lang="en-US"/>
              <a:t>(5359 students responded Statewide)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7.8509105280758829E-2"/>
          <c:y val="0.20839609483960947"/>
          <c:w val="0.48776958623415317"/>
          <c:h val="0.70478283310820455"/>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a:rot lat="0" lon="0" rev="0"/>
                </a:camera>
                <a:lightRig rig="threePt" dir="tl">
                  <a:rot lat="0" lon="0" rev="20400000"/>
                </a:lightRig>
              </a:scene3d>
              <a:sp3d>
                <a:bevelT w="50800" h="12700" prst="softRound"/>
              </a:sp3d>
            </c:spPr>
            <c:extLst>
              <c:ext xmlns:c16="http://schemas.microsoft.com/office/drawing/2014/chart" uri="{C3380CC4-5D6E-409C-BE32-E72D297353CC}">
                <c16:uniqueId val="{00000001-F018-4D67-BFC6-1ED37237A3D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cene3d>
                <a:camera prst="orthographicFront">
                  <a:rot lat="0" lon="0" rev="0"/>
                </a:camera>
                <a:lightRig rig="threePt" dir="tl">
                  <a:rot lat="0" lon="0" rev="20400000"/>
                </a:lightRig>
              </a:scene3d>
              <a:sp3d>
                <a:bevelT w="50800" h="12700" prst="softRound"/>
              </a:sp3d>
            </c:spPr>
            <c:extLst>
              <c:ext xmlns:c16="http://schemas.microsoft.com/office/drawing/2014/chart" uri="{C3380CC4-5D6E-409C-BE32-E72D297353CC}">
                <c16:uniqueId val="{00000003-F018-4D67-BFC6-1ED37237A3D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cene3d>
                <a:camera prst="orthographicFront">
                  <a:rot lat="0" lon="0" rev="0"/>
                </a:camera>
                <a:lightRig rig="threePt" dir="tl">
                  <a:rot lat="0" lon="0" rev="20400000"/>
                </a:lightRig>
              </a:scene3d>
              <a:sp3d>
                <a:bevelT w="50800" h="12700" prst="softRound"/>
              </a:sp3d>
            </c:spPr>
            <c:extLst>
              <c:ext xmlns:c16="http://schemas.microsoft.com/office/drawing/2014/chart" uri="{C3380CC4-5D6E-409C-BE32-E72D297353CC}">
                <c16:uniqueId val="{00000005-F018-4D67-BFC6-1ED37237A3D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cene3d>
                <a:camera prst="orthographicFront">
                  <a:rot lat="0" lon="0" rev="0"/>
                </a:camera>
                <a:lightRig rig="threePt" dir="tl">
                  <a:rot lat="0" lon="0" rev="20400000"/>
                </a:lightRig>
              </a:scene3d>
              <a:sp3d>
                <a:bevelT w="50800" h="12700" prst="softRound"/>
              </a:sp3d>
            </c:spPr>
            <c:extLst>
              <c:ext xmlns:c16="http://schemas.microsoft.com/office/drawing/2014/chart" uri="{C3380CC4-5D6E-409C-BE32-E72D297353CC}">
                <c16:uniqueId val="{00000007-F018-4D67-BFC6-1ED37237A3D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cene3d>
                <a:camera prst="orthographicFront">
                  <a:rot lat="0" lon="0" rev="0"/>
                </a:camera>
                <a:lightRig rig="threePt" dir="tl">
                  <a:rot lat="0" lon="0" rev="20400000"/>
                </a:lightRig>
              </a:scene3d>
              <a:sp3d>
                <a:bevelT w="50800" h="12700" prst="softRound"/>
              </a:sp3d>
            </c:spPr>
            <c:extLst>
              <c:ext xmlns:c16="http://schemas.microsoft.com/office/drawing/2014/chart" uri="{C3380CC4-5D6E-409C-BE32-E72D297353CC}">
                <c16:uniqueId val="{00000009-F018-4D67-BFC6-1ED37237A3D9}"/>
              </c:ext>
            </c:extLst>
          </c:dPt>
          <c:dLbls>
            <c:dLbl>
              <c:idx val="0"/>
              <c:layout>
                <c:manualLayout>
                  <c:x val="-0.11891224925210069"/>
                  <c:y val="0.1761127224803265"/>
                </c:manualLayout>
              </c:layout>
              <c:tx>
                <c:rich>
                  <a:bodyPr/>
                  <a:lstStyle/>
                  <a:p>
                    <a:r>
                      <a:rPr lang="en-US" sz="1800" b="1">
                        <a:solidFill>
                          <a:sysClr val="windowText" lastClr="000000"/>
                        </a:solidFill>
                      </a:rPr>
                      <a:t>20% </a:t>
                    </a:r>
                  </a:p>
                  <a:p>
                    <a:r>
                      <a:rPr lang="en-US" sz="1800" b="1">
                        <a:solidFill>
                          <a:sysClr val="windowText" lastClr="000000"/>
                        </a:solidFill>
                      </a:rPr>
                      <a:t>(1,094)</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18-4D67-BFC6-1ED37237A3D9}"/>
                </c:ext>
              </c:extLst>
            </c:dLbl>
            <c:dLbl>
              <c:idx val="1"/>
              <c:layout>
                <c:manualLayout>
                  <c:x val="-9.9623324111513117E-2"/>
                  <c:y val="-0.24078125171592044"/>
                </c:manualLayout>
              </c:layout>
              <c:tx>
                <c:rich>
                  <a:bodyPr rot="0" spcFirstLastPara="1" vertOverflow="ellipsis" vert="horz" wrap="square" lIns="38100" tIns="19050" rIns="38100" bIns="19050" anchor="ctr" anchorCtr="1">
                    <a:noAutofit/>
                  </a:bodyPr>
                  <a:lstStyle/>
                  <a:p>
                    <a:pPr>
                      <a:defRPr sz="1800" b="1" i="0" u="none" strike="noStrike" kern="1200" baseline="0">
                        <a:solidFill>
                          <a:sysClr val="windowText" lastClr="000000"/>
                        </a:solidFill>
                        <a:latin typeface="+mn-lt"/>
                        <a:ea typeface="+mn-ea"/>
                        <a:cs typeface="+mn-cs"/>
                      </a:defRPr>
                    </a:pPr>
                    <a:r>
                      <a:rPr lang="en-US" b="1">
                        <a:solidFill>
                          <a:sysClr val="windowText" lastClr="000000"/>
                        </a:solidFill>
                      </a:rPr>
                      <a:t>51% </a:t>
                    </a:r>
                  </a:p>
                  <a:p>
                    <a:pPr>
                      <a:defRPr sz="1800" b="1">
                        <a:solidFill>
                          <a:sysClr val="windowText" lastClr="000000"/>
                        </a:solidFill>
                      </a:defRPr>
                    </a:pPr>
                    <a:r>
                      <a:rPr lang="en-US" b="1">
                        <a:solidFill>
                          <a:sysClr val="windowText" lastClr="000000"/>
                        </a:solidFill>
                      </a:rPr>
                      <a:t>(2,740)</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1457528957528958"/>
                      <c:h val="0.13933054393305438"/>
                    </c:manualLayout>
                  </c15:layout>
                  <c15:showDataLabelsRange val="0"/>
                </c:ext>
                <c:ext xmlns:c16="http://schemas.microsoft.com/office/drawing/2014/chart" uri="{C3380CC4-5D6E-409C-BE32-E72D297353CC}">
                  <c16:uniqueId val="{00000003-F018-4D67-BFC6-1ED37237A3D9}"/>
                </c:ext>
              </c:extLst>
            </c:dLbl>
            <c:dLbl>
              <c:idx val="2"/>
              <c:layout>
                <c:manualLayout>
                  <c:x val="0.11752102285584395"/>
                  <c:y val="-2.1265795671696189E-2"/>
                </c:manualLayout>
              </c:layout>
              <c:tx>
                <c:rich>
                  <a:bodyPr/>
                  <a:lstStyle/>
                  <a:p>
                    <a:r>
                      <a:rPr lang="en-US" sz="1400" b="1">
                        <a:solidFill>
                          <a:schemeClr val="tx1"/>
                        </a:solidFill>
                      </a:rPr>
                      <a:t>3% (172</a:t>
                    </a:r>
                    <a:r>
                      <a:rPr lang="en-US" sz="1400">
                        <a:solidFill>
                          <a:schemeClr val="tx1"/>
                        </a:solidFill>
                      </a:rPr>
                      <a:t>)</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018-4D67-BFC6-1ED37237A3D9}"/>
                </c:ext>
              </c:extLst>
            </c:dLbl>
            <c:dLbl>
              <c:idx val="3"/>
              <c:layout>
                <c:manualLayout>
                  <c:x val="0.12247448469555024"/>
                  <c:y val="4.8043314902652547E-2"/>
                </c:manualLayout>
              </c:layout>
              <c:tx>
                <c:rich>
                  <a:bodyPr/>
                  <a:lstStyle/>
                  <a:p>
                    <a:r>
                      <a:rPr lang="en-US"/>
                      <a:t>7% (399)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018-4D67-BFC6-1ED37237A3D9}"/>
                </c:ext>
              </c:extLst>
            </c:dLbl>
            <c:dLbl>
              <c:idx val="4"/>
              <c:layout>
                <c:manualLayout>
                  <c:x val="9.4059747263949139E-2"/>
                  <c:y val="0.20476377189620634"/>
                </c:manualLayout>
              </c:layout>
              <c:tx>
                <c:rich>
                  <a:bodyPr/>
                  <a:lstStyle/>
                  <a:p>
                    <a:r>
                      <a:rPr lang="en-US" sz="1800" b="1">
                        <a:solidFill>
                          <a:sysClr val="windowText" lastClr="000000"/>
                        </a:solidFill>
                      </a:rPr>
                      <a:t>18% </a:t>
                    </a:r>
                  </a:p>
                  <a:p>
                    <a:r>
                      <a:rPr lang="en-US" sz="1800" b="1">
                        <a:solidFill>
                          <a:sysClr val="windowText" lastClr="000000"/>
                        </a:solidFill>
                      </a:rPr>
                      <a:t>(954)</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018-4D67-BFC6-1ED37237A3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'[Pie Chart_use for slide 93_2024 data.xlsx]Sheet1'!$A$2:$A$6</c:f>
              <c:strCache>
                <c:ptCount val="5"/>
                <c:pt idx="0">
                  <c:v>Higher Education</c:v>
                </c:pt>
                <c:pt idx="1">
                  <c:v>Competitive Employment</c:v>
                </c:pt>
                <c:pt idx="2">
                  <c:v>Other Postsecondary Education or Training</c:v>
                </c:pt>
                <c:pt idx="3">
                  <c:v>Other Employment</c:v>
                </c:pt>
                <c:pt idx="4">
                  <c:v>Not meet any of other 4 outcomes</c:v>
                </c:pt>
              </c:strCache>
            </c:strRef>
          </c:cat>
          <c:val>
            <c:numRef>
              <c:f>'[Pie Chart_use for slide 93_2024 data.xlsx]Sheet1'!$B$2:$B$6</c:f>
              <c:numCache>
                <c:formatCode>General</c:formatCode>
                <c:ptCount val="5"/>
                <c:pt idx="0">
                  <c:v>1094</c:v>
                </c:pt>
                <c:pt idx="1">
                  <c:v>2740</c:v>
                </c:pt>
                <c:pt idx="2">
                  <c:v>172</c:v>
                </c:pt>
                <c:pt idx="3">
                  <c:v>399</c:v>
                </c:pt>
                <c:pt idx="4">
                  <c:v>954</c:v>
                </c:pt>
              </c:numCache>
            </c:numRef>
          </c:val>
          <c:extLst>
            <c:ext xmlns:c16="http://schemas.microsoft.com/office/drawing/2014/chart" uri="{C3380CC4-5D6E-409C-BE32-E72D297353CC}">
              <c16:uniqueId val="{0000000A-F018-4D67-BFC6-1ED37237A3D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1990864317635974"/>
          <c:y val="0.23535466016538728"/>
          <c:w val="0.35477730824187514"/>
          <c:h val="0.57496612086669086"/>
        </c:manualLayout>
      </c:layout>
      <c:overlay val="0"/>
      <c:spPr>
        <a:noFill/>
        <a:ln>
          <a:solidFill>
            <a:sysClr val="windowText" lastClr="000000"/>
          </a:solid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8A5EA-BDCC-4495-B7EB-BC894DB825EC}"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US"/>
        </a:p>
      </dgm:t>
    </dgm:pt>
    <dgm:pt modelId="{170B1462-01EB-42FF-8BF5-E0A2F7A7B8F2}">
      <dgm:prSet phldrT="[Text]"/>
      <dgm:spPr/>
      <dgm:t>
        <a:bodyPr/>
        <a:lstStyle/>
        <a:p>
          <a:r>
            <a:rPr lang="en-US" dirty="0">
              <a:solidFill>
                <a:schemeClr val="tx1"/>
              </a:solidFill>
            </a:rPr>
            <a:t>College Admissions</a:t>
          </a:r>
        </a:p>
      </dgm:t>
    </dgm:pt>
    <dgm:pt modelId="{7FA4FD25-A8B9-47EA-BF73-4F32810841E6}" type="parTrans" cxnId="{99ACC2F7-1E69-4684-8011-32E6239910A3}">
      <dgm:prSet/>
      <dgm:spPr/>
      <dgm:t>
        <a:bodyPr/>
        <a:lstStyle/>
        <a:p>
          <a:endParaRPr lang="en-US"/>
        </a:p>
      </dgm:t>
    </dgm:pt>
    <dgm:pt modelId="{CA1985A1-E30D-40BC-B66F-C96779741471}" type="sibTrans" cxnId="{99ACC2F7-1E69-4684-8011-32E6239910A3}">
      <dgm:prSet/>
      <dgm:spPr/>
      <dgm:t>
        <a:bodyPr/>
        <a:lstStyle/>
        <a:p>
          <a:endParaRPr lang="en-US"/>
        </a:p>
      </dgm:t>
    </dgm:pt>
    <dgm:pt modelId="{F983E63E-E12C-4740-80D3-01CFE00A4E1B}">
      <dgm:prSet phldrT="[Text]" custT="1"/>
      <dgm:spPr/>
      <dgm:t>
        <a:bodyPr/>
        <a:lstStyle/>
        <a:p>
          <a:r>
            <a:rPr lang="en-US" sz="1800" dirty="0">
              <a:solidFill>
                <a:schemeClr val="tx1"/>
              </a:solidFill>
            </a:rPr>
            <a:t>Essay</a:t>
          </a:r>
        </a:p>
      </dgm:t>
    </dgm:pt>
    <dgm:pt modelId="{E8588691-12C8-4798-9527-BB6A7AD5EFFD}" type="parTrans" cxnId="{128567E6-701E-4326-A099-D04C08C59EBD}">
      <dgm:prSet/>
      <dgm:spPr/>
      <dgm:t>
        <a:bodyPr/>
        <a:lstStyle/>
        <a:p>
          <a:endParaRPr lang="en-US"/>
        </a:p>
      </dgm:t>
    </dgm:pt>
    <dgm:pt modelId="{AA35580B-ECAA-4D5E-986E-06E68A8BBDDE}" type="sibTrans" cxnId="{128567E6-701E-4326-A099-D04C08C59EBD}">
      <dgm:prSet/>
      <dgm:spPr/>
      <dgm:t>
        <a:bodyPr/>
        <a:lstStyle/>
        <a:p>
          <a:endParaRPr lang="en-US"/>
        </a:p>
      </dgm:t>
    </dgm:pt>
    <dgm:pt modelId="{F6227BD0-0484-49BA-87F6-40243F9F4D6A}">
      <dgm:prSet phldrT="[Text]" custT="1"/>
      <dgm:spPr/>
      <dgm:t>
        <a:bodyPr/>
        <a:lstStyle/>
        <a:p>
          <a:r>
            <a:rPr lang="en-US" sz="1200" dirty="0">
              <a:solidFill>
                <a:schemeClr val="tx1"/>
              </a:solidFill>
            </a:rPr>
            <a:t>Extracurricular Activities</a:t>
          </a:r>
        </a:p>
      </dgm:t>
    </dgm:pt>
    <dgm:pt modelId="{12F623A5-8B37-4A94-8273-1D445AC080F1}" type="parTrans" cxnId="{A40D3631-D016-4EE1-A42C-A381AA61737F}">
      <dgm:prSet/>
      <dgm:spPr/>
      <dgm:t>
        <a:bodyPr/>
        <a:lstStyle/>
        <a:p>
          <a:endParaRPr lang="en-US"/>
        </a:p>
      </dgm:t>
    </dgm:pt>
    <dgm:pt modelId="{5F8FF7AA-EE29-4DB1-9184-916F3C38B7A7}" type="sibTrans" cxnId="{A40D3631-D016-4EE1-A42C-A381AA61737F}">
      <dgm:prSet/>
      <dgm:spPr/>
      <dgm:t>
        <a:bodyPr/>
        <a:lstStyle/>
        <a:p>
          <a:endParaRPr lang="en-US"/>
        </a:p>
      </dgm:t>
    </dgm:pt>
    <dgm:pt modelId="{33D56A9F-1027-45C3-8398-0FDEE0B54554}">
      <dgm:prSet phldrT="[Text]"/>
      <dgm:spPr/>
      <dgm:t>
        <a:bodyPr/>
        <a:lstStyle/>
        <a:p>
          <a:r>
            <a:rPr lang="en-US" dirty="0">
              <a:solidFill>
                <a:schemeClr val="tx1"/>
              </a:solidFill>
            </a:rPr>
            <a:t>High School Grades</a:t>
          </a:r>
        </a:p>
      </dgm:t>
    </dgm:pt>
    <dgm:pt modelId="{319796E2-C01B-4BC1-9BE4-22A8F8898DB9}" type="parTrans" cxnId="{E722D4FE-0C05-40A8-8FB5-94788D2749A0}">
      <dgm:prSet/>
      <dgm:spPr/>
      <dgm:t>
        <a:bodyPr/>
        <a:lstStyle/>
        <a:p>
          <a:endParaRPr lang="en-US"/>
        </a:p>
      </dgm:t>
    </dgm:pt>
    <dgm:pt modelId="{C9DED846-F6DD-4594-AC41-79FECA09F596}" type="sibTrans" cxnId="{E722D4FE-0C05-40A8-8FB5-94788D2749A0}">
      <dgm:prSet/>
      <dgm:spPr/>
      <dgm:t>
        <a:bodyPr/>
        <a:lstStyle/>
        <a:p>
          <a:endParaRPr lang="en-US"/>
        </a:p>
      </dgm:t>
    </dgm:pt>
    <dgm:pt modelId="{F92AEB9C-7807-4269-89A0-E92CAE8E661D}">
      <dgm:prSet phldrT="[Text]"/>
      <dgm:spPr/>
      <dgm:t>
        <a:bodyPr/>
        <a:lstStyle/>
        <a:p>
          <a:r>
            <a:rPr lang="en-US" dirty="0">
              <a:solidFill>
                <a:schemeClr val="tx1"/>
              </a:solidFill>
            </a:rPr>
            <a:t>Interview</a:t>
          </a:r>
        </a:p>
      </dgm:t>
    </dgm:pt>
    <dgm:pt modelId="{FD5C35B0-BD44-434C-AEAA-2A34D8E621FE}" type="parTrans" cxnId="{42129C81-9103-4F24-A8F3-C1CAB8A29F29}">
      <dgm:prSet/>
      <dgm:spPr/>
      <dgm:t>
        <a:bodyPr/>
        <a:lstStyle/>
        <a:p>
          <a:endParaRPr lang="en-US"/>
        </a:p>
      </dgm:t>
    </dgm:pt>
    <dgm:pt modelId="{0BAFE598-9AE5-498A-BE62-BE6C89AE7961}" type="sibTrans" cxnId="{42129C81-9103-4F24-A8F3-C1CAB8A29F29}">
      <dgm:prSet/>
      <dgm:spPr/>
      <dgm:t>
        <a:bodyPr/>
        <a:lstStyle/>
        <a:p>
          <a:endParaRPr lang="en-US"/>
        </a:p>
      </dgm:t>
    </dgm:pt>
    <dgm:pt modelId="{3D9D4C89-EC06-4987-AB3B-5CD092F65B1A}">
      <dgm:prSet phldrT="[Text]"/>
      <dgm:spPr/>
      <dgm:t>
        <a:bodyPr/>
        <a:lstStyle/>
        <a:p>
          <a:r>
            <a:rPr lang="en-US" dirty="0">
              <a:solidFill>
                <a:schemeClr val="tx1"/>
              </a:solidFill>
            </a:rPr>
            <a:t>ACT/SAT Scores</a:t>
          </a:r>
        </a:p>
      </dgm:t>
    </dgm:pt>
    <dgm:pt modelId="{EDBDEDD6-D04F-4877-8ABC-445F4F12FCF3}" type="parTrans" cxnId="{C474BFE2-A89B-47CE-AD0B-27E52BE31C36}">
      <dgm:prSet/>
      <dgm:spPr/>
      <dgm:t>
        <a:bodyPr/>
        <a:lstStyle/>
        <a:p>
          <a:endParaRPr lang="en-US"/>
        </a:p>
      </dgm:t>
    </dgm:pt>
    <dgm:pt modelId="{548BEF80-03C5-4152-BAD0-EB3B3D78A8C0}" type="sibTrans" cxnId="{C474BFE2-A89B-47CE-AD0B-27E52BE31C36}">
      <dgm:prSet/>
      <dgm:spPr/>
      <dgm:t>
        <a:bodyPr/>
        <a:lstStyle/>
        <a:p>
          <a:endParaRPr lang="en-US"/>
        </a:p>
      </dgm:t>
    </dgm:pt>
    <dgm:pt modelId="{C6C4766A-06BE-4E9D-9D77-7A2F7FF120AA}">
      <dgm:prSet phldrT="[Text]"/>
      <dgm:spPr/>
      <dgm:t>
        <a:bodyPr/>
        <a:lstStyle/>
        <a:p>
          <a:r>
            <a:rPr lang="en-US" dirty="0">
              <a:solidFill>
                <a:schemeClr val="tx1"/>
              </a:solidFill>
            </a:rPr>
            <a:t>Application</a:t>
          </a:r>
        </a:p>
      </dgm:t>
    </dgm:pt>
    <dgm:pt modelId="{C9111F8D-D739-439F-9303-F9CE60C318FE}" type="parTrans" cxnId="{A158E42D-B85E-435A-84B2-9A6519015901}">
      <dgm:prSet/>
      <dgm:spPr/>
      <dgm:t>
        <a:bodyPr/>
        <a:lstStyle/>
        <a:p>
          <a:endParaRPr lang="en-US"/>
        </a:p>
      </dgm:t>
    </dgm:pt>
    <dgm:pt modelId="{6444E92A-4DEC-4233-9C33-806373093CED}" type="sibTrans" cxnId="{A158E42D-B85E-435A-84B2-9A6519015901}">
      <dgm:prSet/>
      <dgm:spPr/>
      <dgm:t>
        <a:bodyPr/>
        <a:lstStyle/>
        <a:p>
          <a:endParaRPr lang="en-US"/>
        </a:p>
      </dgm:t>
    </dgm:pt>
    <dgm:pt modelId="{068EBF84-5F81-45F7-9979-3B453D78B256}">
      <dgm:prSet phldrT="[Text]"/>
      <dgm:spPr/>
      <dgm:t>
        <a:bodyPr/>
        <a:lstStyle/>
        <a:p>
          <a:r>
            <a:rPr lang="en-US" dirty="0">
              <a:solidFill>
                <a:schemeClr val="tx1"/>
              </a:solidFill>
            </a:rPr>
            <a:t>References</a:t>
          </a:r>
        </a:p>
      </dgm:t>
    </dgm:pt>
    <dgm:pt modelId="{324EFB69-A1A7-461A-82FE-F9380E1D974B}" type="parTrans" cxnId="{28D107C0-05C4-4FE0-947D-8922755B37EE}">
      <dgm:prSet/>
      <dgm:spPr/>
      <dgm:t>
        <a:bodyPr/>
        <a:lstStyle/>
        <a:p>
          <a:endParaRPr lang="en-US"/>
        </a:p>
      </dgm:t>
    </dgm:pt>
    <dgm:pt modelId="{1839015D-BEDC-44CD-BC0C-7785142A10C1}" type="sibTrans" cxnId="{28D107C0-05C4-4FE0-947D-8922755B37EE}">
      <dgm:prSet/>
      <dgm:spPr/>
      <dgm:t>
        <a:bodyPr/>
        <a:lstStyle/>
        <a:p>
          <a:endParaRPr lang="en-US"/>
        </a:p>
      </dgm:t>
    </dgm:pt>
    <dgm:pt modelId="{8DA3C942-8795-4212-9714-AC7AC37E6FEC}" type="pres">
      <dgm:prSet presAssocID="{6E68A5EA-BDCC-4495-B7EB-BC894DB825EC}" presName="Name0" presStyleCnt="0">
        <dgm:presLayoutVars>
          <dgm:chMax val="1"/>
          <dgm:chPref val="1"/>
          <dgm:dir/>
          <dgm:animOne val="branch"/>
          <dgm:animLvl val="lvl"/>
        </dgm:presLayoutVars>
      </dgm:prSet>
      <dgm:spPr/>
    </dgm:pt>
    <dgm:pt modelId="{E2CD921A-F59B-4295-8FC1-97F30D2207D5}" type="pres">
      <dgm:prSet presAssocID="{170B1462-01EB-42FF-8BF5-E0A2F7A7B8F2}" presName="singleCycle" presStyleCnt="0"/>
      <dgm:spPr/>
    </dgm:pt>
    <dgm:pt modelId="{2709B11A-C7BD-489E-98FC-EA5BA58ABF99}" type="pres">
      <dgm:prSet presAssocID="{170B1462-01EB-42FF-8BF5-E0A2F7A7B8F2}" presName="singleCenter" presStyleLbl="node1" presStyleIdx="0" presStyleCnt="8" custScaleX="215686" custScaleY="143340" custLinFactNeighborX="-8579" custLinFactNeighborY="-1362">
        <dgm:presLayoutVars>
          <dgm:chMax val="7"/>
          <dgm:chPref val="7"/>
        </dgm:presLayoutVars>
      </dgm:prSet>
      <dgm:spPr/>
    </dgm:pt>
    <dgm:pt modelId="{41C8B753-C301-421F-815C-C4346B435CF1}" type="pres">
      <dgm:prSet presAssocID="{E8588691-12C8-4798-9527-BB6A7AD5EFFD}" presName="Name56" presStyleLbl="parChTrans1D2" presStyleIdx="0" presStyleCnt="7"/>
      <dgm:spPr/>
    </dgm:pt>
    <dgm:pt modelId="{189267D6-DA1A-4E8B-9668-3D6A73FF979D}" type="pres">
      <dgm:prSet presAssocID="{F983E63E-E12C-4740-80D3-01CFE00A4E1B}" presName="text0" presStyleLbl="node1" presStyleIdx="1" presStyleCnt="8" custScaleX="206832" custRadScaleRad="97354" custRadScaleInc="-45965">
        <dgm:presLayoutVars>
          <dgm:bulletEnabled val="1"/>
        </dgm:presLayoutVars>
      </dgm:prSet>
      <dgm:spPr/>
    </dgm:pt>
    <dgm:pt modelId="{F97CCC5A-61E5-4941-A100-A8088BC54040}" type="pres">
      <dgm:prSet presAssocID="{12F623A5-8B37-4A94-8273-1D445AC080F1}" presName="Name56" presStyleLbl="parChTrans1D2" presStyleIdx="1" presStyleCnt="7"/>
      <dgm:spPr/>
    </dgm:pt>
    <dgm:pt modelId="{ED4318C8-F4B3-4C82-9762-4F31F39CEB81}" type="pres">
      <dgm:prSet presAssocID="{F6227BD0-0484-49BA-87F6-40243F9F4D6A}" presName="text0" presStyleLbl="node1" presStyleIdx="2" presStyleCnt="8" custScaleX="219491" custRadScaleRad="158327" custRadScaleInc="37196">
        <dgm:presLayoutVars>
          <dgm:bulletEnabled val="1"/>
        </dgm:presLayoutVars>
      </dgm:prSet>
      <dgm:spPr/>
    </dgm:pt>
    <dgm:pt modelId="{44B44976-DBE9-463A-A8C3-90F98DBC90EB}" type="pres">
      <dgm:prSet presAssocID="{319796E2-C01B-4BC1-9BE4-22A8F8898DB9}" presName="Name56" presStyleLbl="parChTrans1D2" presStyleIdx="2" presStyleCnt="7"/>
      <dgm:spPr/>
    </dgm:pt>
    <dgm:pt modelId="{08790922-90F9-45A0-9BB3-292885B6752A}" type="pres">
      <dgm:prSet presAssocID="{33D56A9F-1027-45C3-8398-0FDEE0B54554}" presName="text0" presStyleLbl="node1" presStyleIdx="3" presStyleCnt="8" custScaleX="230996" custRadScaleRad="160560" custRadScaleInc="-49571">
        <dgm:presLayoutVars>
          <dgm:bulletEnabled val="1"/>
        </dgm:presLayoutVars>
      </dgm:prSet>
      <dgm:spPr/>
    </dgm:pt>
    <dgm:pt modelId="{759E8746-0B6C-4115-B964-9C7344D58534}" type="pres">
      <dgm:prSet presAssocID="{FD5C35B0-BD44-434C-AEAA-2A34D8E621FE}" presName="Name56" presStyleLbl="parChTrans1D2" presStyleIdx="3" presStyleCnt="7"/>
      <dgm:spPr/>
    </dgm:pt>
    <dgm:pt modelId="{ADE07389-A101-4564-AF82-5CF34EADCE01}" type="pres">
      <dgm:prSet presAssocID="{F92AEB9C-7807-4269-89A0-E92CAE8E661D}" presName="text0" presStyleLbl="node1" presStyleIdx="4" presStyleCnt="8" custScaleX="210510" custRadScaleRad="143919" custRadScaleInc="-111481">
        <dgm:presLayoutVars>
          <dgm:bulletEnabled val="1"/>
        </dgm:presLayoutVars>
      </dgm:prSet>
      <dgm:spPr/>
    </dgm:pt>
    <dgm:pt modelId="{20E33BCD-1FA4-4758-9710-5595B009E032}" type="pres">
      <dgm:prSet presAssocID="{EDBDEDD6-D04F-4877-8ABC-445F4F12FCF3}" presName="Name56" presStyleLbl="parChTrans1D2" presStyleIdx="4" presStyleCnt="7"/>
      <dgm:spPr/>
    </dgm:pt>
    <dgm:pt modelId="{2522824D-CF5F-45E9-A963-1F3757A561E3}" type="pres">
      <dgm:prSet presAssocID="{3D9D4C89-EC06-4987-AB3B-5CD092F65B1A}" presName="text0" presStyleLbl="node1" presStyleIdx="5" presStyleCnt="8" custScaleX="199204" custRadScaleRad="171090" custRadScaleInc="135923">
        <dgm:presLayoutVars>
          <dgm:bulletEnabled val="1"/>
        </dgm:presLayoutVars>
      </dgm:prSet>
      <dgm:spPr/>
    </dgm:pt>
    <dgm:pt modelId="{039D311F-8A0B-469D-B9DC-5A7B91777F6E}" type="pres">
      <dgm:prSet presAssocID="{C9111F8D-D739-439F-9303-F9CE60C318FE}" presName="Name56" presStyleLbl="parChTrans1D2" presStyleIdx="5" presStyleCnt="7"/>
      <dgm:spPr/>
    </dgm:pt>
    <dgm:pt modelId="{161232E8-448B-4F17-B4AD-68F1837FD5A4}" type="pres">
      <dgm:prSet presAssocID="{C6C4766A-06BE-4E9D-9D77-7A2F7FF120AA}" presName="text0" presStyleLbl="node1" presStyleIdx="6" presStyleCnt="8" custScaleX="221922" custRadScaleRad="194969" custRadScaleInc="49646">
        <dgm:presLayoutVars>
          <dgm:bulletEnabled val="1"/>
        </dgm:presLayoutVars>
      </dgm:prSet>
      <dgm:spPr/>
    </dgm:pt>
    <dgm:pt modelId="{2B0EAD63-3658-4612-909F-CE93B38A41C2}" type="pres">
      <dgm:prSet presAssocID="{324EFB69-A1A7-461A-82FE-F9380E1D974B}" presName="Name56" presStyleLbl="parChTrans1D2" presStyleIdx="6" presStyleCnt="7"/>
      <dgm:spPr/>
    </dgm:pt>
    <dgm:pt modelId="{880BEF43-0CA2-440F-BB08-F4398E1B97B2}" type="pres">
      <dgm:prSet presAssocID="{068EBF84-5F81-45F7-9979-3B453D78B256}" presName="text0" presStyleLbl="node1" presStyleIdx="7" presStyleCnt="8" custScaleX="219490" custRadScaleRad="186415" custRadScaleInc="-55418">
        <dgm:presLayoutVars>
          <dgm:bulletEnabled val="1"/>
        </dgm:presLayoutVars>
      </dgm:prSet>
      <dgm:spPr/>
    </dgm:pt>
  </dgm:ptLst>
  <dgm:cxnLst>
    <dgm:cxn modelId="{EA215F1A-236F-46FF-B2BD-12233E5DBAB8}" type="presOf" srcId="{C9111F8D-D739-439F-9303-F9CE60C318FE}" destId="{039D311F-8A0B-469D-B9DC-5A7B91777F6E}" srcOrd="0" destOrd="0" presId="urn:microsoft.com/office/officeart/2008/layout/RadialCluster"/>
    <dgm:cxn modelId="{A158E42D-B85E-435A-84B2-9A6519015901}" srcId="{170B1462-01EB-42FF-8BF5-E0A2F7A7B8F2}" destId="{C6C4766A-06BE-4E9D-9D77-7A2F7FF120AA}" srcOrd="5" destOrd="0" parTransId="{C9111F8D-D739-439F-9303-F9CE60C318FE}" sibTransId="{6444E92A-4DEC-4233-9C33-806373093CED}"/>
    <dgm:cxn modelId="{F354682E-1107-4C30-B68F-06055B2A98AD}" type="presOf" srcId="{12F623A5-8B37-4A94-8273-1D445AC080F1}" destId="{F97CCC5A-61E5-4941-A100-A8088BC54040}" srcOrd="0" destOrd="0" presId="urn:microsoft.com/office/officeart/2008/layout/RadialCluster"/>
    <dgm:cxn modelId="{A40D3631-D016-4EE1-A42C-A381AA61737F}" srcId="{170B1462-01EB-42FF-8BF5-E0A2F7A7B8F2}" destId="{F6227BD0-0484-49BA-87F6-40243F9F4D6A}" srcOrd="1" destOrd="0" parTransId="{12F623A5-8B37-4A94-8273-1D445AC080F1}" sibTransId="{5F8FF7AA-EE29-4DB1-9184-916F3C38B7A7}"/>
    <dgm:cxn modelId="{979CBC5E-FF53-4E81-A4F1-D2A4B7C7EF5B}" type="presOf" srcId="{170B1462-01EB-42FF-8BF5-E0A2F7A7B8F2}" destId="{2709B11A-C7BD-489E-98FC-EA5BA58ABF99}" srcOrd="0" destOrd="0" presId="urn:microsoft.com/office/officeart/2008/layout/RadialCluster"/>
    <dgm:cxn modelId="{463A264A-159C-46FC-A0E8-068CBB601CDB}" type="presOf" srcId="{C6C4766A-06BE-4E9D-9D77-7A2F7FF120AA}" destId="{161232E8-448B-4F17-B4AD-68F1837FD5A4}" srcOrd="0" destOrd="0" presId="urn:microsoft.com/office/officeart/2008/layout/RadialCluster"/>
    <dgm:cxn modelId="{1490C74B-6F9D-45BA-A90B-8C36746411E5}" type="presOf" srcId="{068EBF84-5F81-45F7-9979-3B453D78B256}" destId="{880BEF43-0CA2-440F-BB08-F4398E1B97B2}" srcOrd="0" destOrd="0" presId="urn:microsoft.com/office/officeart/2008/layout/RadialCluster"/>
    <dgm:cxn modelId="{CBAA4655-687B-40A5-9D54-5FC986D346B7}" type="presOf" srcId="{EDBDEDD6-D04F-4877-8ABC-445F4F12FCF3}" destId="{20E33BCD-1FA4-4758-9710-5595B009E032}" srcOrd="0" destOrd="0" presId="urn:microsoft.com/office/officeart/2008/layout/RadialCluster"/>
    <dgm:cxn modelId="{2ED5C07B-1F87-4F0C-85CC-2BBAEB46767B}" type="presOf" srcId="{319796E2-C01B-4BC1-9BE4-22A8F8898DB9}" destId="{44B44976-DBE9-463A-A8C3-90F98DBC90EB}" srcOrd="0" destOrd="0" presId="urn:microsoft.com/office/officeart/2008/layout/RadialCluster"/>
    <dgm:cxn modelId="{42129C81-9103-4F24-A8F3-C1CAB8A29F29}" srcId="{170B1462-01EB-42FF-8BF5-E0A2F7A7B8F2}" destId="{F92AEB9C-7807-4269-89A0-E92CAE8E661D}" srcOrd="3" destOrd="0" parTransId="{FD5C35B0-BD44-434C-AEAA-2A34D8E621FE}" sibTransId="{0BAFE598-9AE5-498A-BE62-BE6C89AE7961}"/>
    <dgm:cxn modelId="{A41EB584-9027-40B9-8C72-FF955ADDF652}" type="presOf" srcId="{324EFB69-A1A7-461A-82FE-F9380E1D974B}" destId="{2B0EAD63-3658-4612-909F-CE93B38A41C2}" srcOrd="0" destOrd="0" presId="urn:microsoft.com/office/officeart/2008/layout/RadialCluster"/>
    <dgm:cxn modelId="{4A6A4C89-D10D-4E48-BA04-B57F1630092E}" type="presOf" srcId="{33D56A9F-1027-45C3-8398-0FDEE0B54554}" destId="{08790922-90F9-45A0-9BB3-292885B6752A}" srcOrd="0" destOrd="0" presId="urn:microsoft.com/office/officeart/2008/layout/RadialCluster"/>
    <dgm:cxn modelId="{DEBBB58A-1E57-43DD-AD67-533444AFCB07}" type="presOf" srcId="{F6227BD0-0484-49BA-87F6-40243F9F4D6A}" destId="{ED4318C8-F4B3-4C82-9762-4F31F39CEB81}" srcOrd="0" destOrd="0" presId="urn:microsoft.com/office/officeart/2008/layout/RadialCluster"/>
    <dgm:cxn modelId="{44C673B7-82B6-4793-AB81-CA8DEFA611C3}" type="presOf" srcId="{E8588691-12C8-4798-9527-BB6A7AD5EFFD}" destId="{41C8B753-C301-421F-815C-C4346B435CF1}" srcOrd="0" destOrd="0" presId="urn:microsoft.com/office/officeart/2008/layout/RadialCluster"/>
    <dgm:cxn modelId="{BDB05BB9-769A-409D-B99B-AD6ED532E6B7}" type="presOf" srcId="{F92AEB9C-7807-4269-89A0-E92CAE8E661D}" destId="{ADE07389-A101-4564-AF82-5CF34EADCE01}" srcOrd="0" destOrd="0" presId="urn:microsoft.com/office/officeart/2008/layout/RadialCluster"/>
    <dgm:cxn modelId="{28D107C0-05C4-4FE0-947D-8922755B37EE}" srcId="{170B1462-01EB-42FF-8BF5-E0A2F7A7B8F2}" destId="{068EBF84-5F81-45F7-9979-3B453D78B256}" srcOrd="6" destOrd="0" parTransId="{324EFB69-A1A7-461A-82FE-F9380E1D974B}" sibTransId="{1839015D-BEDC-44CD-BC0C-7785142A10C1}"/>
    <dgm:cxn modelId="{4BCF29C1-0336-456B-B940-2A3336C1E0F1}" type="presOf" srcId="{FD5C35B0-BD44-434C-AEAA-2A34D8E621FE}" destId="{759E8746-0B6C-4115-B964-9C7344D58534}" srcOrd="0" destOrd="0" presId="urn:microsoft.com/office/officeart/2008/layout/RadialCluster"/>
    <dgm:cxn modelId="{D3750DCE-2ABC-4FEE-8AB5-F6E3C741B6F5}" type="presOf" srcId="{3D9D4C89-EC06-4987-AB3B-5CD092F65B1A}" destId="{2522824D-CF5F-45E9-A963-1F3757A561E3}" srcOrd="0" destOrd="0" presId="urn:microsoft.com/office/officeart/2008/layout/RadialCluster"/>
    <dgm:cxn modelId="{C474BFE2-A89B-47CE-AD0B-27E52BE31C36}" srcId="{170B1462-01EB-42FF-8BF5-E0A2F7A7B8F2}" destId="{3D9D4C89-EC06-4987-AB3B-5CD092F65B1A}" srcOrd="4" destOrd="0" parTransId="{EDBDEDD6-D04F-4877-8ABC-445F4F12FCF3}" sibTransId="{548BEF80-03C5-4152-BAD0-EB3B3D78A8C0}"/>
    <dgm:cxn modelId="{128567E6-701E-4326-A099-D04C08C59EBD}" srcId="{170B1462-01EB-42FF-8BF5-E0A2F7A7B8F2}" destId="{F983E63E-E12C-4740-80D3-01CFE00A4E1B}" srcOrd="0" destOrd="0" parTransId="{E8588691-12C8-4798-9527-BB6A7AD5EFFD}" sibTransId="{AA35580B-ECAA-4D5E-986E-06E68A8BBDDE}"/>
    <dgm:cxn modelId="{7E0025E7-3617-44EF-80E0-EEE7B3ADC8ED}" type="presOf" srcId="{6E68A5EA-BDCC-4495-B7EB-BC894DB825EC}" destId="{8DA3C942-8795-4212-9714-AC7AC37E6FEC}" srcOrd="0" destOrd="0" presId="urn:microsoft.com/office/officeart/2008/layout/RadialCluster"/>
    <dgm:cxn modelId="{01FCDDF6-2EA7-4ED7-AEB1-CB1E76823972}" type="presOf" srcId="{F983E63E-E12C-4740-80D3-01CFE00A4E1B}" destId="{189267D6-DA1A-4E8B-9668-3D6A73FF979D}" srcOrd="0" destOrd="0" presId="urn:microsoft.com/office/officeart/2008/layout/RadialCluster"/>
    <dgm:cxn modelId="{99ACC2F7-1E69-4684-8011-32E6239910A3}" srcId="{6E68A5EA-BDCC-4495-B7EB-BC894DB825EC}" destId="{170B1462-01EB-42FF-8BF5-E0A2F7A7B8F2}" srcOrd="0" destOrd="0" parTransId="{7FA4FD25-A8B9-47EA-BF73-4F32810841E6}" sibTransId="{CA1985A1-E30D-40BC-B66F-C96779741471}"/>
    <dgm:cxn modelId="{E722D4FE-0C05-40A8-8FB5-94788D2749A0}" srcId="{170B1462-01EB-42FF-8BF5-E0A2F7A7B8F2}" destId="{33D56A9F-1027-45C3-8398-0FDEE0B54554}" srcOrd="2" destOrd="0" parTransId="{319796E2-C01B-4BC1-9BE4-22A8F8898DB9}" sibTransId="{C9DED846-F6DD-4594-AC41-79FECA09F596}"/>
    <dgm:cxn modelId="{2A45158E-0E2D-450D-B8A0-A77FD5DD9B52}" type="presParOf" srcId="{8DA3C942-8795-4212-9714-AC7AC37E6FEC}" destId="{E2CD921A-F59B-4295-8FC1-97F30D2207D5}" srcOrd="0" destOrd="0" presId="urn:microsoft.com/office/officeart/2008/layout/RadialCluster"/>
    <dgm:cxn modelId="{CCE2C002-89B9-4EFD-85C6-10D2B489C22C}" type="presParOf" srcId="{E2CD921A-F59B-4295-8FC1-97F30D2207D5}" destId="{2709B11A-C7BD-489E-98FC-EA5BA58ABF99}" srcOrd="0" destOrd="0" presId="urn:microsoft.com/office/officeart/2008/layout/RadialCluster"/>
    <dgm:cxn modelId="{90EC8350-811A-4861-8F79-FF51572E9FE0}" type="presParOf" srcId="{E2CD921A-F59B-4295-8FC1-97F30D2207D5}" destId="{41C8B753-C301-421F-815C-C4346B435CF1}" srcOrd="1" destOrd="0" presId="urn:microsoft.com/office/officeart/2008/layout/RadialCluster"/>
    <dgm:cxn modelId="{0584BF08-47FD-413E-A0FB-0D12F4291844}" type="presParOf" srcId="{E2CD921A-F59B-4295-8FC1-97F30D2207D5}" destId="{189267D6-DA1A-4E8B-9668-3D6A73FF979D}" srcOrd="2" destOrd="0" presId="urn:microsoft.com/office/officeart/2008/layout/RadialCluster"/>
    <dgm:cxn modelId="{91959381-4DFD-4F7C-9AE1-6EFFD059EDD3}" type="presParOf" srcId="{E2CD921A-F59B-4295-8FC1-97F30D2207D5}" destId="{F97CCC5A-61E5-4941-A100-A8088BC54040}" srcOrd="3" destOrd="0" presId="urn:microsoft.com/office/officeart/2008/layout/RadialCluster"/>
    <dgm:cxn modelId="{DFF9C8B3-860A-4974-ADF6-48D0F12C9C8D}" type="presParOf" srcId="{E2CD921A-F59B-4295-8FC1-97F30D2207D5}" destId="{ED4318C8-F4B3-4C82-9762-4F31F39CEB81}" srcOrd="4" destOrd="0" presId="urn:microsoft.com/office/officeart/2008/layout/RadialCluster"/>
    <dgm:cxn modelId="{8980FD8B-DBDF-4AD4-822E-BFA4BF0A0AE3}" type="presParOf" srcId="{E2CD921A-F59B-4295-8FC1-97F30D2207D5}" destId="{44B44976-DBE9-463A-A8C3-90F98DBC90EB}" srcOrd="5" destOrd="0" presId="urn:microsoft.com/office/officeart/2008/layout/RadialCluster"/>
    <dgm:cxn modelId="{F0B1049D-8B1A-465E-8DCF-9137A85634CD}" type="presParOf" srcId="{E2CD921A-F59B-4295-8FC1-97F30D2207D5}" destId="{08790922-90F9-45A0-9BB3-292885B6752A}" srcOrd="6" destOrd="0" presId="urn:microsoft.com/office/officeart/2008/layout/RadialCluster"/>
    <dgm:cxn modelId="{56CB0A86-3B42-4F94-9349-82C4B14DA15D}" type="presParOf" srcId="{E2CD921A-F59B-4295-8FC1-97F30D2207D5}" destId="{759E8746-0B6C-4115-B964-9C7344D58534}" srcOrd="7" destOrd="0" presId="urn:microsoft.com/office/officeart/2008/layout/RadialCluster"/>
    <dgm:cxn modelId="{AF5ED161-923E-49C7-A9D9-FD9A792A2474}" type="presParOf" srcId="{E2CD921A-F59B-4295-8FC1-97F30D2207D5}" destId="{ADE07389-A101-4564-AF82-5CF34EADCE01}" srcOrd="8" destOrd="0" presId="urn:microsoft.com/office/officeart/2008/layout/RadialCluster"/>
    <dgm:cxn modelId="{A042BB6C-B1AE-4C9E-82FE-CD14910C7043}" type="presParOf" srcId="{E2CD921A-F59B-4295-8FC1-97F30D2207D5}" destId="{20E33BCD-1FA4-4758-9710-5595B009E032}" srcOrd="9" destOrd="0" presId="urn:microsoft.com/office/officeart/2008/layout/RadialCluster"/>
    <dgm:cxn modelId="{FD30F43E-70CF-4271-9997-77A17079642E}" type="presParOf" srcId="{E2CD921A-F59B-4295-8FC1-97F30D2207D5}" destId="{2522824D-CF5F-45E9-A963-1F3757A561E3}" srcOrd="10" destOrd="0" presId="urn:microsoft.com/office/officeart/2008/layout/RadialCluster"/>
    <dgm:cxn modelId="{F327AD30-94EC-411A-8F9D-E61170F405E0}" type="presParOf" srcId="{E2CD921A-F59B-4295-8FC1-97F30D2207D5}" destId="{039D311F-8A0B-469D-B9DC-5A7B91777F6E}" srcOrd="11" destOrd="0" presId="urn:microsoft.com/office/officeart/2008/layout/RadialCluster"/>
    <dgm:cxn modelId="{6CDE98F8-9AA2-46A4-9B45-D98462B4A03E}" type="presParOf" srcId="{E2CD921A-F59B-4295-8FC1-97F30D2207D5}" destId="{161232E8-448B-4F17-B4AD-68F1837FD5A4}" srcOrd="12" destOrd="0" presId="urn:microsoft.com/office/officeart/2008/layout/RadialCluster"/>
    <dgm:cxn modelId="{231406E7-C2F1-4363-B57B-960920BEE205}" type="presParOf" srcId="{E2CD921A-F59B-4295-8FC1-97F30D2207D5}" destId="{2B0EAD63-3658-4612-909F-CE93B38A41C2}" srcOrd="13" destOrd="0" presId="urn:microsoft.com/office/officeart/2008/layout/RadialCluster"/>
    <dgm:cxn modelId="{B121B180-7255-4467-8820-4593C622643A}" type="presParOf" srcId="{E2CD921A-F59B-4295-8FC1-97F30D2207D5}" destId="{880BEF43-0CA2-440F-BB08-F4398E1B97B2}" srcOrd="1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B11A-C7BD-489E-98FC-EA5BA58ABF99}">
      <dsp:nvSpPr>
        <dsp:cNvPr id="0" name=""/>
        <dsp:cNvSpPr/>
      </dsp:nvSpPr>
      <dsp:spPr>
        <a:xfrm>
          <a:off x="2351652" y="851641"/>
          <a:ext cx="1873621" cy="124516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College Admissions</a:t>
          </a:r>
        </a:p>
      </dsp:txBody>
      <dsp:txXfrm>
        <a:off x="2412436" y="912425"/>
        <a:ext cx="1752053" cy="1123597"/>
      </dsp:txXfrm>
    </dsp:sp>
    <dsp:sp modelId="{41C8B753-C301-421F-815C-C4346B435CF1}">
      <dsp:nvSpPr>
        <dsp:cNvPr id="0" name=""/>
        <dsp:cNvSpPr/>
      </dsp:nvSpPr>
      <dsp:spPr>
        <a:xfrm rot="16096673">
          <a:off x="3174701" y="759412"/>
          <a:ext cx="184540" cy="0"/>
        </a:xfrm>
        <a:custGeom>
          <a:avLst/>
          <a:gdLst/>
          <a:ahLst/>
          <a:cxnLst/>
          <a:rect l="0" t="0" r="0" b="0"/>
          <a:pathLst>
            <a:path>
              <a:moveTo>
                <a:pt x="0" y="0"/>
              </a:moveTo>
              <a:lnTo>
                <a:pt x="184540"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267D6-DA1A-4E8B-9668-3D6A73FF979D}">
      <dsp:nvSpPr>
        <dsp:cNvPr id="0" name=""/>
        <dsp:cNvSpPr/>
      </dsp:nvSpPr>
      <dsp:spPr>
        <a:xfrm>
          <a:off x="2653551" y="85168"/>
          <a:ext cx="1203794" cy="58201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Essay</a:t>
          </a:r>
        </a:p>
      </dsp:txBody>
      <dsp:txXfrm>
        <a:off x="2681963" y="113580"/>
        <a:ext cx="1146970" cy="525191"/>
      </dsp:txXfrm>
    </dsp:sp>
    <dsp:sp modelId="{F97CCC5A-61E5-4941-A100-A8088BC54040}">
      <dsp:nvSpPr>
        <dsp:cNvPr id="0" name=""/>
        <dsp:cNvSpPr/>
      </dsp:nvSpPr>
      <dsp:spPr>
        <a:xfrm rot="20073214">
          <a:off x="4209282" y="957639"/>
          <a:ext cx="329666" cy="0"/>
        </a:xfrm>
        <a:custGeom>
          <a:avLst/>
          <a:gdLst/>
          <a:ahLst/>
          <a:cxnLst/>
          <a:rect l="0" t="0" r="0" b="0"/>
          <a:pathLst>
            <a:path>
              <a:moveTo>
                <a:pt x="0" y="0"/>
              </a:moveTo>
              <a:lnTo>
                <a:pt x="32966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318C8-F4B3-4C82-9762-4F31F39CEB81}">
      <dsp:nvSpPr>
        <dsp:cNvPr id="0" name=""/>
        <dsp:cNvSpPr/>
      </dsp:nvSpPr>
      <dsp:spPr>
        <a:xfrm>
          <a:off x="4495803" y="304800"/>
          <a:ext cx="1277471" cy="58201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Extracurricular Activities</a:t>
          </a:r>
        </a:p>
      </dsp:txBody>
      <dsp:txXfrm>
        <a:off x="4524215" y="333212"/>
        <a:ext cx="1220647" cy="525191"/>
      </dsp:txXfrm>
    </dsp:sp>
    <dsp:sp modelId="{44B44976-DBE9-463A-A8C3-90F98DBC90EB}">
      <dsp:nvSpPr>
        <dsp:cNvPr id="0" name=""/>
        <dsp:cNvSpPr/>
      </dsp:nvSpPr>
      <dsp:spPr>
        <a:xfrm rot="58667">
          <a:off x="4225237" y="1494472"/>
          <a:ext cx="499194" cy="0"/>
        </a:xfrm>
        <a:custGeom>
          <a:avLst/>
          <a:gdLst/>
          <a:ahLst/>
          <a:cxnLst/>
          <a:rect l="0" t="0" r="0" b="0"/>
          <a:pathLst>
            <a:path>
              <a:moveTo>
                <a:pt x="0" y="0"/>
              </a:moveTo>
              <a:lnTo>
                <a:pt x="499194"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790922-90F9-45A0-9BB3-292885B6752A}">
      <dsp:nvSpPr>
        <dsp:cNvPr id="0" name=""/>
        <dsp:cNvSpPr/>
      </dsp:nvSpPr>
      <dsp:spPr>
        <a:xfrm>
          <a:off x="4724395" y="1219196"/>
          <a:ext cx="1344432" cy="58201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High School Grades</a:t>
          </a:r>
        </a:p>
      </dsp:txBody>
      <dsp:txXfrm>
        <a:off x="4752807" y="1247608"/>
        <a:ext cx="1287608" cy="525191"/>
      </dsp:txXfrm>
    </dsp:sp>
    <dsp:sp modelId="{759E8746-0B6C-4115-B964-9C7344D58534}">
      <dsp:nvSpPr>
        <dsp:cNvPr id="0" name=""/>
        <dsp:cNvSpPr/>
      </dsp:nvSpPr>
      <dsp:spPr>
        <a:xfrm rot="1969585">
          <a:off x="4205944" y="2144186"/>
          <a:ext cx="242088" cy="0"/>
        </a:xfrm>
        <a:custGeom>
          <a:avLst/>
          <a:gdLst/>
          <a:ahLst/>
          <a:cxnLst/>
          <a:rect l="0" t="0" r="0" b="0"/>
          <a:pathLst>
            <a:path>
              <a:moveTo>
                <a:pt x="0" y="0"/>
              </a:moveTo>
              <a:lnTo>
                <a:pt x="242088"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07389-A101-4564-AF82-5CF34EADCE01}">
      <dsp:nvSpPr>
        <dsp:cNvPr id="0" name=""/>
        <dsp:cNvSpPr/>
      </dsp:nvSpPr>
      <dsp:spPr>
        <a:xfrm>
          <a:off x="4267203" y="2209803"/>
          <a:ext cx="1225201" cy="58201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Interview</a:t>
          </a:r>
        </a:p>
      </dsp:txBody>
      <dsp:txXfrm>
        <a:off x="4295615" y="2238215"/>
        <a:ext cx="1168377" cy="525191"/>
      </dsp:txXfrm>
    </dsp:sp>
    <dsp:sp modelId="{20E33BCD-1FA4-4758-9710-5595B009E032}">
      <dsp:nvSpPr>
        <dsp:cNvPr id="0" name=""/>
        <dsp:cNvSpPr/>
      </dsp:nvSpPr>
      <dsp:spPr>
        <a:xfrm rot="8804967">
          <a:off x="2148431" y="2149117"/>
          <a:ext cx="221339" cy="0"/>
        </a:xfrm>
        <a:custGeom>
          <a:avLst/>
          <a:gdLst/>
          <a:ahLst/>
          <a:cxnLst/>
          <a:rect l="0" t="0" r="0" b="0"/>
          <a:pathLst>
            <a:path>
              <a:moveTo>
                <a:pt x="0" y="0"/>
              </a:moveTo>
              <a:lnTo>
                <a:pt x="221339"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2824D-CF5F-45E9-A963-1F3757A561E3}">
      <dsp:nvSpPr>
        <dsp:cNvPr id="0" name=""/>
        <dsp:cNvSpPr/>
      </dsp:nvSpPr>
      <dsp:spPr>
        <a:xfrm>
          <a:off x="1142999" y="2209797"/>
          <a:ext cx="1159398" cy="58201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ACT/SAT Scores</a:t>
          </a:r>
        </a:p>
      </dsp:txBody>
      <dsp:txXfrm>
        <a:off x="1171411" y="2238209"/>
        <a:ext cx="1102574" cy="525191"/>
      </dsp:txXfrm>
    </dsp:sp>
    <dsp:sp modelId="{039D311F-8A0B-469D-B9DC-5A7B91777F6E}">
      <dsp:nvSpPr>
        <dsp:cNvPr id="0" name=""/>
        <dsp:cNvSpPr/>
      </dsp:nvSpPr>
      <dsp:spPr>
        <a:xfrm rot="10741352">
          <a:off x="1824982" y="1494700"/>
          <a:ext cx="526708" cy="0"/>
        </a:xfrm>
        <a:custGeom>
          <a:avLst/>
          <a:gdLst/>
          <a:ahLst/>
          <a:cxnLst/>
          <a:rect l="0" t="0" r="0" b="0"/>
          <a:pathLst>
            <a:path>
              <a:moveTo>
                <a:pt x="0" y="0"/>
              </a:moveTo>
              <a:lnTo>
                <a:pt x="526708"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232E8-448B-4F17-B4AD-68F1837FD5A4}">
      <dsp:nvSpPr>
        <dsp:cNvPr id="0" name=""/>
        <dsp:cNvSpPr/>
      </dsp:nvSpPr>
      <dsp:spPr>
        <a:xfrm>
          <a:off x="533399" y="1219203"/>
          <a:ext cx="1291620" cy="58201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Application</a:t>
          </a:r>
        </a:p>
      </dsp:txBody>
      <dsp:txXfrm>
        <a:off x="561811" y="1247615"/>
        <a:ext cx="1234796" cy="525191"/>
      </dsp:txXfrm>
    </dsp:sp>
    <dsp:sp modelId="{2B0EAD63-3658-4612-909F-CE93B38A41C2}">
      <dsp:nvSpPr>
        <dsp:cNvPr id="0" name=""/>
        <dsp:cNvSpPr/>
      </dsp:nvSpPr>
      <dsp:spPr>
        <a:xfrm rot="12352133">
          <a:off x="2061775" y="953387"/>
          <a:ext cx="305166" cy="0"/>
        </a:xfrm>
        <a:custGeom>
          <a:avLst/>
          <a:gdLst/>
          <a:ahLst/>
          <a:cxnLst/>
          <a:rect l="0" t="0" r="0" b="0"/>
          <a:pathLst>
            <a:path>
              <a:moveTo>
                <a:pt x="0" y="0"/>
              </a:moveTo>
              <a:lnTo>
                <a:pt x="305166"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BEF43-0CA2-440F-BB08-F4398E1B97B2}">
      <dsp:nvSpPr>
        <dsp:cNvPr id="0" name=""/>
        <dsp:cNvSpPr/>
      </dsp:nvSpPr>
      <dsp:spPr>
        <a:xfrm>
          <a:off x="838195" y="304798"/>
          <a:ext cx="1277466" cy="58201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References</a:t>
          </a:r>
        </a:p>
      </dsp:txBody>
      <dsp:txXfrm>
        <a:off x="866607" y="333210"/>
        <a:ext cx="1220642" cy="52519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2300" tIns="46150" rIns="92300" bIns="46150" rtlCol="0"/>
          <a:lstStyle>
            <a:lvl1pPr algn="l">
              <a:defRPr sz="1200"/>
            </a:lvl1pPr>
          </a:lstStyle>
          <a:p>
            <a:endParaRPr lang="en-US"/>
          </a:p>
        </p:txBody>
      </p:sp>
      <p:sp>
        <p:nvSpPr>
          <p:cNvPr id="4" name="Slide Image Placeholder 3"/>
          <p:cNvSpPr>
            <a:spLocks noGrp="1" noRot="1" noChangeAspect="1"/>
          </p:cNvSpPr>
          <p:nvPr>
            <p:ph type="sldImg" idx="2"/>
          </p:nvPr>
        </p:nvSpPr>
        <p:spPr>
          <a:xfrm>
            <a:off x="1874838" y="579438"/>
            <a:ext cx="2955925" cy="2217737"/>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427037" y="2941638"/>
            <a:ext cx="6248400" cy="5943599"/>
          </a:xfrm>
          <a:prstGeom prst="rect">
            <a:avLst/>
          </a:prstGeom>
        </p:spPr>
        <p:txBody>
          <a:bodyPr vert="horz" lIns="92300" tIns="46150" rIns="92300" bIns="4615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917423"/>
            <a:ext cx="3077739" cy="469424"/>
          </a:xfrm>
          <a:prstGeom prst="rect">
            <a:avLst/>
          </a:prstGeom>
        </p:spPr>
        <p:txBody>
          <a:bodyPr vert="horz" lIns="92300" tIns="46150" rIns="92300" bIns="46150" rtlCol="0" anchor="b"/>
          <a:lstStyle>
            <a:lvl1pPr algn="l">
              <a:defRPr sz="1200"/>
            </a:lvl1pPr>
          </a:lstStyle>
          <a:p>
            <a:endParaRPr lang="en-US"/>
          </a:p>
        </p:txBody>
      </p:sp>
      <p:sp>
        <p:nvSpPr>
          <p:cNvPr id="8" name="Slide Number Placeholder 7"/>
          <p:cNvSpPr>
            <a:spLocks noGrp="1"/>
          </p:cNvSpPr>
          <p:nvPr>
            <p:ph type="sldNum" sz="quarter" idx="5"/>
          </p:nvPr>
        </p:nvSpPr>
        <p:spPr>
          <a:xfrm>
            <a:off x="4022728" y="8916989"/>
            <a:ext cx="3078163" cy="469900"/>
          </a:xfrm>
          <a:prstGeom prst="rect">
            <a:avLst/>
          </a:prstGeom>
        </p:spPr>
        <p:txBody>
          <a:bodyPr vert="horz" lIns="89568" tIns="44784" rIns="89568" bIns="44784" rtlCol="0" anchor="b"/>
          <a:lstStyle>
            <a:lvl1pPr algn="r">
              <a:defRPr sz="1200"/>
            </a:lvl1pPr>
          </a:lstStyle>
          <a:p>
            <a:fld id="{1D94A9CC-91BA-4D30-8CFB-B7A6E1279EEA}" type="slidenum">
              <a:rPr lang="en-US" smtClean="0"/>
              <a:t>‹#›</a:t>
            </a:fld>
            <a:endParaRPr lang="en-US"/>
          </a:p>
        </p:txBody>
      </p:sp>
    </p:spTree>
    <p:extLst>
      <p:ext uri="{BB962C8B-B14F-4D97-AF65-F5344CB8AC3E}">
        <p14:creationId xmlns:p14="http://schemas.microsoft.com/office/powerpoint/2010/main" val="94143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dicator14wi.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9.svg"/></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blueavocado.org/board-of-directors/a-nonprofit-dashboard-and-signal-light-for-board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75" y="26988"/>
            <a:ext cx="1438275" cy="1079500"/>
          </a:xfrm>
        </p:spPr>
      </p:sp>
      <p:sp>
        <p:nvSpPr>
          <p:cNvPr id="3" name="Notes Placeholder 2"/>
          <p:cNvSpPr>
            <a:spLocks noGrp="1"/>
          </p:cNvSpPr>
          <p:nvPr>
            <p:ph type="body" idx="1"/>
          </p:nvPr>
        </p:nvSpPr>
        <p:spPr>
          <a:xfrm>
            <a:off x="262878" y="109834"/>
            <a:ext cx="6653193" cy="9092399"/>
          </a:xfrm>
        </p:spPr>
        <p:txBody>
          <a:bodyPr/>
          <a:lstStyle/>
          <a:p>
            <a:pPr eaLnBrk="0" fontAlgn="base" hangingPunct="0"/>
            <a:r>
              <a:rPr lang="en-US" b="1" dirty="0"/>
              <a:t>WEBINAR LOGISTICS  </a:t>
            </a:r>
            <a:endParaRPr lang="en-US" dirty="0"/>
          </a:p>
          <a:p>
            <a:r>
              <a:rPr lang="en-US" sz="1800" b="1" dirty="0"/>
              <a:t>Procedural Directions BEFORE WEBINAR:</a:t>
            </a:r>
            <a:endParaRPr lang="en-US" sz="1800" dirty="0"/>
          </a:p>
          <a:p>
            <a:pPr marL="223921" indent="-223921">
              <a:buFont typeface="+mj-lt"/>
              <a:buAutoNum type="arabicPeriod"/>
            </a:pPr>
            <a:r>
              <a:rPr lang="en-US" sz="1800" b="1" dirty="0"/>
              <a:t>At least 1 week in advance</a:t>
            </a:r>
            <a:r>
              <a:rPr lang="en-US" sz="1800" dirty="0"/>
              <a:t>, review and update the                                            </a:t>
            </a:r>
            <a:r>
              <a:rPr lang="en-US" sz="1800" dirty="0" err="1"/>
              <a:t>PPt</a:t>
            </a:r>
            <a:r>
              <a:rPr lang="en-US" sz="1800" dirty="0"/>
              <a:t>, Speaker Notes, and HOs to make sure they have                           current information and live links. </a:t>
            </a:r>
            <a:r>
              <a:rPr lang="en-US" sz="1800" b="1" dirty="0">
                <a:solidFill>
                  <a:srgbClr val="FF0000"/>
                </a:solidFill>
              </a:rPr>
              <a:t>(For sure, </a:t>
            </a:r>
            <a:r>
              <a:rPr lang="en-US" sz="1800" b="1" dirty="0" err="1">
                <a:solidFill>
                  <a:srgbClr val="FF0000"/>
                </a:solidFill>
              </a:rPr>
              <a:t>PPt</a:t>
            </a:r>
            <a:r>
              <a:rPr lang="en-US" sz="1800" b="1" dirty="0">
                <a:solidFill>
                  <a:srgbClr val="FF0000"/>
                </a:solidFill>
              </a:rPr>
              <a:t> Stage 3: Organizing Data slide needs to be redone for most current data; and HO1 needs to be redone.)</a:t>
            </a:r>
          </a:p>
          <a:p>
            <a:pPr marL="223921" indent="-223921">
              <a:buFont typeface="+mj-lt"/>
              <a:buAutoNum type="arabicPeriod"/>
            </a:pPr>
            <a:r>
              <a:rPr lang="en-US" sz="1800" dirty="0"/>
              <a:t>Send </a:t>
            </a:r>
            <a:r>
              <a:rPr lang="en-US" sz="1800" dirty="0" err="1"/>
              <a:t>PPt</a:t>
            </a:r>
            <a:r>
              <a:rPr lang="en-US" sz="1800" dirty="0"/>
              <a:t>, Notes &amp; HOs to webinar moderator (if there is one).</a:t>
            </a:r>
          </a:p>
          <a:p>
            <a:pPr marL="223921" indent="-223921">
              <a:buFont typeface="+mj-lt"/>
              <a:buAutoNum type="arabicPeriod"/>
            </a:pPr>
            <a:r>
              <a:rPr lang="en-US" sz="1800" dirty="0"/>
              <a:t>On the day of, upload &amp; minimize PowerPoint (don’t use a .pdf version), to your desktop.  You will click “Slide Show” when ready to start presentation. </a:t>
            </a:r>
          </a:p>
          <a:p>
            <a:pPr marL="223921" indent="-223921">
              <a:buFont typeface="+mj-lt"/>
              <a:buAutoNum type="arabicPeriod"/>
            </a:pPr>
            <a:r>
              <a:rPr lang="en-US" sz="1800" dirty="0"/>
              <a:t>Upload, open &amp; minimize the Handouts to your desktop to have during the presentation in case you want to refer to them.</a:t>
            </a:r>
          </a:p>
          <a:p>
            <a:pPr marL="223921" indent="-223921">
              <a:buFont typeface="+mj-lt"/>
              <a:buAutoNum type="arabicPeriod"/>
            </a:pPr>
            <a:r>
              <a:rPr lang="en-US" sz="1800" dirty="0"/>
              <a:t>Join the Zoom webinar </a:t>
            </a:r>
            <a:r>
              <a:rPr lang="en-US" sz="1800" b="1" dirty="0"/>
              <a:t>at least 15 minutes in advance</a:t>
            </a:r>
            <a:r>
              <a:rPr lang="en-US" sz="1800" dirty="0"/>
              <a:t>.</a:t>
            </a:r>
          </a:p>
          <a:p>
            <a:pPr marL="223921" indent="-223921">
              <a:buFont typeface="+mj-lt"/>
              <a:buAutoNum type="arabicPeriod"/>
            </a:pPr>
            <a:r>
              <a:rPr lang="en-US" sz="1800" dirty="0">
                <a:solidFill>
                  <a:srgbClr val="FF0000"/>
                </a:solidFill>
              </a:rPr>
              <a:t>For Jan: attach clip mic. Zoom settings: </a:t>
            </a:r>
            <a:r>
              <a:rPr lang="en-US" sz="1800" dirty="0" err="1">
                <a:solidFill>
                  <a:srgbClr val="FF0000"/>
                </a:solidFill>
              </a:rPr>
              <a:t>Mic:”Same</a:t>
            </a:r>
            <a:r>
              <a:rPr lang="en-US" sz="1800" dirty="0">
                <a:solidFill>
                  <a:srgbClr val="FF0000"/>
                </a:solidFill>
              </a:rPr>
              <a:t> as Speakers”/Mic USB; Speakers: “Real Audio.”</a:t>
            </a:r>
          </a:p>
          <a:p>
            <a:pPr defTabSz="923000">
              <a:defRPr/>
            </a:pPr>
            <a:r>
              <a:rPr lang="en-US" sz="1400" b="1" dirty="0"/>
              <a:t>Presenter Notes:</a:t>
            </a:r>
          </a:p>
          <a:p>
            <a:pPr marL="285750" indent="-285750" eaLnBrk="0" fontAlgn="base" hangingPunct="0">
              <a:buFont typeface="Arial" panose="020B0604020202020204" pitchFamily="34" charset="0"/>
              <a:buChar char="•"/>
            </a:pPr>
            <a:r>
              <a:rPr lang="en-US" sz="1800" dirty="0"/>
              <a:t>Hello &amp; welcome to today’s webinar. This is the 4th webinar in our 5-part </a:t>
            </a:r>
            <a:r>
              <a:rPr lang="en-US" sz="1800" i="1" dirty="0"/>
              <a:t>Serving on Groups that Make Decisions </a:t>
            </a:r>
            <a:r>
              <a:rPr lang="en-US" sz="1800" dirty="0"/>
              <a:t>Fall webinar series.  </a:t>
            </a:r>
          </a:p>
          <a:p>
            <a:pPr marL="167940" indent="-167940" defTabSz="923000">
              <a:buFont typeface="Arial" panose="020B0604020202020204" pitchFamily="34" charset="0"/>
              <a:buChar char="•"/>
              <a:defRPr/>
            </a:pPr>
            <a:r>
              <a:rPr lang="en-US" sz="1800" dirty="0">
                <a:solidFill>
                  <a:srgbClr val="FF0000"/>
                </a:solidFill>
              </a:rPr>
              <a:t>My name is Jan Serak. I am the founder &amp; former ED of WF. I am also the Director of Serak Consulting Services, where I provide training for nonprofit agencies and others, consult with Boards of Directors, and provide interim agency management. </a:t>
            </a:r>
          </a:p>
          <a:p>
            <a:pPr marL="167940" indent="-167940" defTabSz="923000">
              <a:buFont typeface="Arial" panose="020B0604020202020204" pitchFamily="34" charset="0"/>
              <a:buChar char="•"/>
              <a:defRPr/>
            </a:pPr>
            <a:r>
              <a:rPr lang="en-US" sz="1800" dirty="0">
                <a:solidFill>
                  <a:srgbClr val="FF0000"/>
                </a:solidFill>
              </a:rPr>
              <a:t>I am the parent of two adult sons, one of whom has autism, the other is CFO for a large WI school district.</a:t>
            </a:r>
          </a:p>
          <a:p>
            <a:pPr eaLnBrk="0" fontAlgn="base" hangingPunct="0"/>
            <a:endParaRPr lang="en-US" dirty="0"/>
          </a:p>
        </p:txBody>
      </p:sp>
      <p:sp>
        <p:nvSpPr>
          <p:cNvPr id="4" name="Slide Number Placeholder 3"/>
          <p:cNvSpPr>
            <a:spLocks noGrp="1"/>
          </p:cNvSpPr>
          <p:nvPr>
            <p:ph type="sldNum" sz="quarter" idx="10"/>
          </p:nvPr>
        </p:nvSpPr>
        <p:spPr>
          <a:xfrm>
            <a:off x="6610176" y="8917423"/>
            <a:ext cx="490655" cy="469424"/>
          </a:xfrm>
          <a:prstGeom prst="rect">
            <a:avLst/>
          </a:prstGeom>
        </p:spPr>
        <p:txBody>
          <a:bodyPr/>
          <a:lstStyle/>
          <a:p>
            <a:fld id="{E47A0219-52C6-4F38-8398-29CC82D2A3E1}"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97352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6200" y="242888"/>
            <a:ext cx="2957513" cy="2217737"/>
          </a:xfrm>
        </p:spPr>
      </p:sp>
      <p:sp>
        <p:nvSpPr>
          <p:cNvPr id="3" name="Notes Placeholder 2"/>
          <p:cNvSpPr>
            <a:spLocks noGrp="1"/>
          </p:cNvSpPr>
          <p:nvPr>
            <p:ph type="body" idx="1"/>
          </p:nvPr>
        </p:nvSpPr>
        <p:spPr>
          <a:xfrm>
            <a:off x="427037" y="2941636"/>
            <a:ext cx="6248400" cy="3431925"/>
          </a:xfrm>
        </p:spPr>
        <p:txBody>
          <a:bodyPr/>
          <a:lstStyle/>
          <a:p>
            <a:r>
              <a:rPr lang="en-US" sz="1800" b="1" dirty="0">
                <a:latin typeface="Arial" panose="020B0604020202020204" pitchFamily="34" charset="0"/>
                <a:cs typeface="Arial" panose="020B0604020202020204" pitchFamily="34" charset="0"/>
              </a:rPr>
              <a:t>Slide 9. Stages of Data Use-Stage 1 </a:t>
            </a:r>
          </a:p>
          <a:p>
            <a:pPr marL="286607" indent="-286607">
              <a:buFont typeface="Arial" panose="020B0604020202020204" pitchFamily="34" charset="0"/>
              <a:buChar char="•"/>
            </a:pPr>
            <a:r>
              <a:rPr lang="en-US" sz="1800" dirty="0">
                <a:latin typeface="Arial" panose="020B0604020202020204" pitchFamily="34" charset="0"/>
                <a:cs typeface="Arial" panose="020B0604020202020204" pitchFamily="34" charset="0"/>
              </a:rPr>
              <a:t>Show the slide.</a:t>
            </a:r>
          </a:p>
          <a:p>
            <a:pPr marL="286607" indent="-286607">
              <a:buFont typeface="Arial" panose="020B0604020202020204" pitchFamily="34" charset="0"/>
              <a:buChar char="•"/>
            </a:pPr>
            <a:r>
              <a:rPr lang="en-US" sz="1800" b="1" dirty="0">
                <a:solidFill>
                  <a:srgbClr val="FF0000"/>
                </a:solidFill>
                <a:latin typeface="Arial" panose="020B0604020202020204" pitchFamily="34" charset="0"/>
                <a:cs typeface="Arial" panose="020B0604020202020204" pitchFamily="34" charset="0"/>
              </a:rPr>
              <a:t>[CLICK] </a:t>
            </a:r>
            <a:r>
              <a:rPr lang="en-US" sz="1800" dirty="0">
                <a:latin typeface="Arial" panose="020B0604020202020204" pitchFamily="34" charset="0"/>
                <a:cs typeface="Arial" panose="020B0604020202020204" pitchFamily="34" charset="0"/>
              </a:rPr>
              <a:t>for animation.</a:t>
            </a:r>
          </a:p>
          <a:p>
            <a:pPr marL="286607" indent="-286607">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Presenter Notes:</a:t>
            </a:r>
          </a:p>
          <a:p>
            <a:pPr marL="286607" indent="-286607">
              <a:buFont typeface="Arial" panose="020B0604020202020204" pitchFamily="34" charset="0"/>
              <a:buChar char="•"/>
            </a:pPr>
            <a:r>
              <a:rPr lang="en-US" sz="1800" b="1" dirty="0">
                <a:solidFill>
                  <a:srgbClr val="FF0000"/>
                </a:solidFill>
                <a:latin typeface="Arial" panose="020B0604020202020204" pitchFamily="34" charset="0"/>
                <a:cs typeface="Arial" panose="020B0604020202020204" pitchFamily="34" charset="0"/>
              </a:rPr>
              <a:t>[CLICK] </a:t>
            </a:r>
            <a:r>
              <a:rPr lang="en-US" sz="1800" dirty="0">
                <a:latin typeface="Arial" panose="020B0604020202020204" pitchFamily="34" charset="0"/>
                <a:cs typeface="Arial" panose="020B0604020202020204" pitchFamily="34" charset="0"/>
              </a:rPr>
              <a:t>The first step in working with data is to </a:t>
            </a:r>
            <a:r>
              <a:rPr lang="en-US" sz="1800" b="1" u="sng" dirty="0">
                <a:latin typeface="Arial" panose="020B0604020202020204" pitchFamily="34" charset="0"/>
                <a:cs typeface="Arial" panose="020B0604020202020204" pitchFamily="34" charset="0"/>
              </a:rPr>
              <a:t>plan and prepare to use data</a:t>
            </a:r>
            <a:r>
              <a:rPr lang="en-US" sz="1800" b="1" dirty="0">
                <a:latin typeface="Arial" panose="020B0604020202020204" pitchFamily="34" charset="0"/>
                <a:cs typeface="Arial" panose="020B0604020202020204" pitchFamily="34" charset="0"/>
              </a:rPr>
              <a:t>. </a:t>
            </a:r>
          </a:p>
          <a:p>
            <a:pPr marL="167940" indent="-167940">
              <a:buFont typeface="Arial" panose="020B0604020202020204" pitchFamily="34" charset="0"/>
              <a:buChar char="•"/>
            </a:pPr>
            <a:r>
              <a:rPr lang="en-US" sz="1800" dirty="0">
                <a:latin typeface="Arial" panose="020B0604020202020204" pitchFamily="34" charset="0"/>
                <a:cs typeface="Arial" panose="020B0604020202020204" pitchFamily="34" charset="0"/>
              </a:rPr>
              <a:t>The group needs to ask questions, reflect, and plan before the data are collected.  </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86</a:t>
            </a:fld>
            <a:endParaRPr lang="en-US"/>
          </a:p>
        </p:txBody>
      </p:sp>
    </p:spTree>
    <p:extLst>
      <p:ext uri="{BB962C8B-B14F-4D97-AF65-F5344CB8AC3E}">
        <p14:creationId xmlns:p14="http://schemas.microsoft.com/office/powerpoint/2010/main" val="267815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7038" y="109538"/>
            <a:ext cx="2574925" cy="1931987"/>
          </a:xfrm>
        </p:spPr>
      </p:sp>
      <p:sp>
        <p:nvSpPr>
          <p:cNvPr id="3" name="Notes Placeholder 2"/>
          <p:cNvSpPr>
            <a:spLocks noGrp="1"/>
          </p:cNvSpPr>
          <p:nvPr>
            <p:ph type="body" idx="1"/>
          </p:nvPr>
        </p:nvSpPr>
        <p:spPr>
          <a:xfrm>
            <a:off x="198437" y="655637"/>
            <a:ext cx="6423773" cy="7657798"/>
          </a:xfrm>
        </p:spPr>
        <p:txBody>
          <a:bodyPr/>
          <a:lstStyle/>
          <a:p>
            <a:pPr defTabSz="917143">
              <a:defRPr/>
            </a:pPr>
            <a:r>
              <a:rPr lang="en-US" sz="1800" b="1" dirty="0">
                <a:cs typeface="Arial" panose="020B0604020202020204" pitchFamily="34" charset="0"/>
              </a:rPr>
              <a:t>Slide 10. Stage 1 – Planning &amp; Preparing                                                                          to Use Data</a:t>
            </a:r>
          </a:p>
          <a:p>
            <a:pPr marL="286607" indent="-286607" defTabSz="917143">
              <a:buFont typeface="Arial" panose="020B0604020202020204" pitchFamily="34" charset="0"/>
              <a:buChar char="•"/>
              <a:defRPr/>
            </a:pPr>
            <a:r>
              <a:rPr lang="en-US" sz="1800" dirty="0">
                <a:cs typeface="Arial" panose="020B0604020202020204" pitchFamily="34" charset="0"/>
              </a:rPr>
              <a:t>Show the slide.</a:t>
            </a:r>
          </a:p>
          <a:p>
            <a:pPr defTabSz="917143">
              <a:defRPr/>
            </a:pPr>
            <a:endParaRPr lang="en-US" sz="1800" b="1" dirty="0">
              <a:cs typeface="Arial" panose="020B0604020202020204" pitchFamily="34" charset="0"/>
            </a:endParaRPr>
          </a:p>
          <a:p>
            <a:pPr defTabSz="917143">
              <a:defRPr/>
            </a:pPr>
            <a:r>
              <a:rPr lang="en-US" sz="1800" b="1" dirty="0">
                <a:cs typeface="Arial" panose="020B0604020202020204" pitchFamily="34" charset="0"/>
              </a:rPr>
              <a:t>Presenter Notes:</a:t>
            </a:r>
          </a:p>
          <a:p>
            <a:pPr marL="167940" indent="-167940" defTabSz="917143">
              <a:buFont typeface="Arial" panose="020B0604020202020204" pitchFamily="34" charset="0"/>
              <a:buChar char="•"/>
              <a:defRPr/>
            </a:pPr>
            <a:r>
              <a:rPr lang="en-US" sz="1800" dirty="0">
                <a:cs typeface="Arial" panose="020B0604020202020204" pitchFamily="34" charset="0"/>
              </a:rPr>
              <a:t>All data planning should start with the question, "</a:t>
            </a:r>
            <a:r>
              <a:rPr lang="en-US" sz="1800" b="1" dirty="0">
                <a:cs typeface="Arial" panose="020B0604020202020204" pitchFamily="34" charset="0"/>
              </a:rPr>
              <a:t>What do we want to know?</a:t>
            </a:r>
            <a:r>
              <a:rPr lang="en-US" sz="1800" dirty="0">
                <a:cs typeface="Arial" panose="020B0604020202020204" pitchFamily="34" charset="0"/>
              </a:rPr>
              <a:t>" This helps to focus the data search and keeps the group on track.  </a:t>
            </a:r>
          </a:p>
          <a:p>
            <a:pPr marL="167940" indent="-167940">
              <a:buFont typeface="Arial" panose="020B0604020202020204" pitchFamily="34" charset="0"/>
              <a:buChar char="•"/>
            </a:pPr>
            <a:r>
              <a:rPr lang="en-US" sz="1800" dirty="0">
                <a:cs typeface="Arial" panose="020B0604020202020204" pitchFamily="34" charset="0"/>
              </a:rPr>
              <a:t>Selecting or collecting data is not always about finding new data.</a:t>
            </a:r>
          </a:p>
          <a:p>
            <a:pPr marL="167940" indent="-167940">
              <a:buFont typeface="Arial" panose="020B0604020202020204" pitchFamily="34" charset="0"/>
              <a:buChar char="•"/>
            </a:pPr>
            <a:r>
              <a:rPr lang="en-US" sz="1800" dirty="0">
                <a:cs typeface="Arial" panose="020B0604020202020204" pitchFamily="34" charset="0"/>
              </a:rPr>
              <a:t>Sometimes, the group needs to look at what data they already have and what data they need.  More often groups spend time trying to find the right data.  </a:t>
            </a:r>
          </a:p>
          <a:p>
            <a:pPr marL="167940" indent="-167940">
              <a:buFont typeface="Arial" panose="020B0604020202020204" pitchFamily="34" charset="0"/>
              <a:buChar char="•"/>
            </a:pPr>
            <a:r>
              <a:rPr lang="en-US" sz="1800" dirty="0">
                <a:cs typeface="Arial" panose="020B0604020202020204" pitchFamily="34" charset="0"/>
              </a:rPr>
              <a:t>You should make sure to ask focusing questions that help pinpoint the information </a:t>
            </a:r>
            <a:r>
              <a:rPr lang="en-US" sz="1800" b="1" dirty="0">
                <a:cs typeface="Arial" panose="020B0604020202020204" pitchFamily="34" charset="0"/>
              </a:rPr>
              <a:t>that </a:t>
            </a:r>
            <a:r>
              <a:rPr lang="en-US" sz="1800" b="1" u="sng" dirty="0">
                <a:cs typeface="Arial" panose="020B0604020202020204" pitchFamily="34" charset="0"/>
              </a:rPr>
              <a:t>you </a:t>
            </a:r>
            <a:r>
              <a:rPr lang="en-US" sz="1800" b="1" dirty="0">
                <a:cs typeface="Arial" panose="020B0604020202020204" pitchFamily="34" charset="0"/>
              </a:rPr>
              <a:t>need to be able </a:t>
            </a:r>
            <a:r>
              <a:rPr lang="en-US" sz="1800" dirty="0">
                <a:cs typeface="Arial" panose="020B0604020202020204" pitchFamily="34" charset="0"/>
              </a:rPr>
              <a:t>to make an informed decision and to take action. </a:t>
            </a:r>
          </a:p>
          <a:p>
            <a:pPr marL="167940" indent="-167940">
              <a:buFont typeface="Arial" panose="020B0604020202020204" pitchFamily="34" charset="0"/>
              <a:buChar char="•"/>
            </a:pPr>
            <a:r>
              <a:rPr lang="en-US" sz="1800" dirty="0">
                <a:cs typeface="Arial" panose="020B0604020202020204" pitchFamily="34" charset="0"/>
              </a:rPr>
              <a:t>Use a variety of methods &amp; sources to select data. You will want to have </a:t>
            </a:r>
            <a:r>
              <a:rPr lang="en-US" sz="1800" b="1" dirty="0">
                <a:cs typeface="Arial" panose="020B0604020202020204" pitchFamily="34" charset="0"/>
              </a:rPr>
              <a:t>multiple sources of data </a:t>
            </a:r>
            <a:r>
              <a:rPr lang="en-US" sz="1800" dirty="0">
                <a:cs typeface="Arial" panose="020B0604020202020204" pitchFamily="34" charset="0"/>
              </a:rPr>
              <a:t>to inform your decisions. </a:t>
            </a:r>
          </a:p>
          <a:p>
            <a:pPr marL="167940" indent="-167940">
              <a:buFont typeface="Arial" panose="020B0604020202020204" pitchFamily="34" charset="0"/>
              <a:buChar char="•"/>
            </a:pPr>
            <a:r>
              <a:rPr lang="en-US" sz="1800" dirty="0">
                <a:cs typeface="Arial" panose="020B0604020202020204" pitchFamily="34" charset="0"/>
              </a:rPr>
              <a:t>Find out what data is already out there to use.  What is the </a:t>
            </a:r>
            <a:r>
              <a:rPr lang="en-US" sz="1800" b="1" dirty="0">
                <a:cs typeface="Arial" panose="020B0604020202020204" pitchFamily="34" charset="0"/>
              </a:rPr>
              <a:t>baseline? (or starting point)</a:t>
            </a:r>
          </a:p>
          <a:p>
            <a:pPr marL="167940" indent="-167940">
              <a:buFont typeface="Arial" panose="020B0604020202020204" pitchFamily="34" charset="0"/>
              <a:buChar char="•"/>
            </a:pPr>
            <a:r>
              <a:rPr lang="en-US" sz="1800" dirty="0">
                <a:cs typeface="Arial" panose="020B0604020202020204" pitchFamily="34" charset="0"/>
              </a:rPr>
              <a:t>Try to find gaps in information found in the current data.</a:t>
            </a:r>
          </a:p>
          <a:p>
            <a:pPr marL="167940" indent="-167940">
              <a:buFont typeface="Arial" panose="020B0604020202020204" pitchFamily="34" charset="0"/>
              <a:buChar char="•"/>
            </a:pPr>
            <a:r>
              <a:rPr lang="en-US" sz="1800" dirty="0">
                <a:cs typeface="Arial" panose="020B0604020202020204" pitchFamily="34" charset="0"/>
              </a:rPr>
              <a:t>Pinpoint possible roadblocks in finding information and figure out how to overcome them.</a:t>
            </a:r>
          </a:p>
          <a:p>
            <a:pPr marL="167940" indent="-167940">
              <a:buFont typeface="Arial" panose="020B0604020202020204" pitchFamily="34" charset="0"/>
              <a:buChar char="•"/>
            </a:pPr>
            <a:r>
              <a:rPr lang="en-US" sz="1800" dirty="0">
                <a:cs typeface="Arial" panose="020B0604020202020204" pitchFamily="34" charset="0"/>
              </a:rPr>
              <a:t>You can ask people familiar with data to explain what the school, agency, or organization (whatever entity you are working with) knows. Have them also share areas where there is not enough data to make a hypothesis</a:t>
            </a:r>
            <a:r>
              <a:rPr lang="en-US" sz="160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87</a:t>
            </a:fld>
            <a:endParaRPr lang="en-US"/>
          </a:p>
        </p:txBody>
      </p:sp>
    </p:spTree>
    <p:extLst>
      <p:ext uri="{BB962C8B-B14F-4D97-AF65-F5344CB8AC3E}">
        <p14:creationId xmlns:p14="http://schemas.microsoft.com/office/powerpoint/2010/main" val="3906008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0988" y="158750"/>
            <a:ext cx="2955925" cy="2217738"/>
          </a:xfrm>
        </p:spPr>
      </p:sp>
      <p:sp>
        <p:nvSpPr>
          <p:cNvPr id="3" name="Notes Placeholder 2"/>
          <p:cNvSpPr>
            <a:spLocks noGrp="1"/>
          </p:cNvSpPr>
          <p:nvPr>
            <p:ph type="body" idx="1"/>
          </p:nvPr>
        </p:nvSpPr>
        <p:spPr>
          <a:xfrm>
            <a:off x="645244" y="2396103"/>
            <a:ext cx="5811985" cy="5943599"/>
          </a:xfrm>
        </p:spPr>
        <p:txBody>
          <a:bodyPr/>
          <a:lstStyle/>
          <a:p>
            <a:r>
              <a:rPr lang="en-US" sz="1800" b="1" dirty="0">
                <a:latin typeface="+mj-lt"/>
                <a:cs typeface="Arial" panose="020B0604020202020204" pitchFamily="34" charset="0"/>
              </a:rPr>
              <a:t>Slide 11. Stages of Data Use – Stage 2</a:t>
            </a:r>
          </a:p>
          <a:p>
            <a:pPr marL="286607" indent="-286607">
              <a:buFont typeface="Arial" panose="020B0604020202020204" pitchFamily="34" charset="0"/>
              <a:buChar char="•"/>
            </a:pPr>
            <a:r>
              <a:rPr lang="en-US" sz="1800" dirty="0">
                <a:latin typeface="+mj-lt"/>
                <a:cs typeface="Arial" panose="020B0604020202020204" pitchFamily="34" charset="0"/>
              </a:rPr>
              <a:t>Show the slide.</a:t>
            </a:r>
          </a:p>
          <a:p>
            <a:pPr marL="286607" indent="-286607">
              <a:buFont typeface="Arial" panose="020B0604020202020204" pitchFamily="34" charset="0"/>
              <a:buChar char="•"/>
            </a:pPr>
            <a:r>
              <a:rPr lang="en-US" sz="1800" b="1" dirty="0">
                <a:solidFill>
                  <a:srgbClr val="FF0000"/>
                </a:solidFill>
                <a:latin typeface="+mj-lt"/>
                <a:cs typeface="Arial" panose="020B0604020202020204" pitchFamily="34" charset="0"/>
              </a:rPr>
              <a:t>[CLICK] </a:t>
            </a:r>
            <a:r>
              <a:rPr lang="en-US" sz="1800" dirty="0">
                <a:latin typeface="+mj-lt"/>
                <a:cs typeface="Arial" panose="020B0604020202020204" pitchFamily="34" charset="0"/>
              </a:rPr>
              <a:t>for animation. </a:t>
            </a:r>
          </a:p>
          <a:p>
            <a:pPr marL="286607" indent="-286607">
              <a:buFont typeface="Arial" panose="020B0604020202020204" pitchFamily="34" charset="0"/>
              <a:buChar char="•"/>
            </a:pPr>
            <a:endParaRPr lang="en-US" sz="1800" dirty="0">
              <a:latin typeface="+mj-lt"/>
              <a:cs typeface="Arial" panose="020B0604020202020204" pitchFamily="34" charset="0"/>
            </a:endParaRPr>
          </a:p>
          <a:p>
            <a:r>
              <a:rPr lang="en-US" sz="1800" dirty="0">
                <a:latin typeface="+mj-lt"/>
                <a:cs typeface="Arial" panose="020B0604020202020204" pitchFamily="34" charset="0"/>
              </a:rPr>
              <a:t>Presenter Notes:</a:t>
            </a:r>
          </a:p>
          <a:p>
            <a:pPr marL="167940" indent="-167940">
              <a:buFont typeface="Arial" panose="020B0604020202020204" pitchFamily="34" charset="0"/>
              <a:buChar char="•"/>
            </a:pPr>
            <a:r>
              <a:rPr lang="en-US" sz="1800" b="1" dirty="0">
                <a:solidFill>
                  <a:srgbClr val="FF0000"/>
                </a:solidFill>
                <a:latin typeface="+mj-lt"/>
                <a:cs typeface="Arial" panose="020B0604020202020204" pitchFamily="34" charset="0"/>
              </a:rPr>
              <a:t>[CLICK] </a:t>
            </a:r>
            <a:r>
              <a:rPr lang="en-US" sz="1800" dirty="0">
                <a:latin typeface="+mj-lt"/>
                <a:cs typeface="Arial" panose="020B0604020202020204" pitchFamily="34" charset="0"/>
              </a:rPr>
              <a:t>The next step in working with data is to </a:t>
            </a:r>
            <a:r>
              <a:rPr lang="en-US" sz="1800" b="1" dirty="0">
                <a:latin typeface="+mj-lt"/>
                <a:cs typeface="Arial" panose="020B0604020202020204" pitchFamily="34" charset="0"/>
              </a:rPr>
              <a:t>collect it.  </a:t>
            </a:r>
          </a:p>
          <a:p>
            <a:pPr marL="167940" indent="-167940">
              <a:buFont typeface="Arial" panose="020B0604020202020204" pitchFamily="34" charset="0"/>
              <a:buChar char="•"/>
            </a:pPr>
            <a:r>
              <a:rPr lang="en-US" sz="1800" dirty="0">
                <a:latin typeface="+mj-lt"/>
                <a:cs typeface="Arial" panose="020B0604020202020204" pitchFamily="34" charset="0"/>
              </a:rPr>
              <a:t>Data should be collected for a specific reason or purpose relevant to the work of the group. </a:t>
            </a:r>
          </a:p>
          <a:p>
            <a:pPr marL="167940" indent="-167940">
              <a:buFont typeface="Arial" panose="020B0604020202020204" pitchFamily="34" charset="0"/>
              <a:buChar char="•"/>
            </a:pPr>
            <a:r>
              <a:rPr lang="en-US" sz="1800" dirty="0">
                <a:latin typeface="+mj-lt"/>
                <a:cs typeface="Arial" panose="020B0604020202020204" pitchFamily="34" charset="0"/>
              </a:rPr>
              <a:t>Groups can collect data themselves or they can use data that someone else has collected.</a:t>
            </a:r>
          </a:p>
          <a:p>
            <a:pPr marL="167940" indent="-167940">
              <a:buFont typeface="Arial" panose="020B0604020202020204" pitchFamily="34" charset="0"/>
              <a:buChar char="•"/>
            </a:pPr>
            <a:r>
              <a:rPr lang="en-US" sz="1800" dirty="0">
                <a:latin typeface="+mj-lt"/>
                <a:cs typeface="Arial" panose="020B0604020202020204" pitchFamily="34" charset="0"/>
              </a:rPr>
              <a:t>The question a group needs to answer when collecting data is “</a:t>
            </a:r>
            <a:r>
              <a:rPr lang="en-US" sz="1800" b="1" dirty="0">
                <a:latin typeface="+mj-lt"/>
                <a:cs typeface="Arial" panose="020B0604020202020204" pitchFamily="34" charset="0"/>
              </a:rPr>
              <a:t>How do I find the data –both new and existing -that I need?”  </a:t>
            </a:r>
          </a:p>
          <a:p>
            <a:pPr marL="167940" indent="-167940">
              <a:buFont typeface="Arial" panose="020B0604020202020204" pitchFamily="34" charset="0"/>
              <a:buChar char="•"/>
            </a:pPr>
            <a:r>
              <a:rPr lang="en-US" sz="1800" dirty="0">
                <a:latin typeface="+mj-lt"/>
                <a:cs typeface="Arial" panose="020B0604020202020204" pitchFamily="34" charset="0"/>
              </a:rPr>
              <a:t>Groups should only collect data they will use. </a:t>
            </a:r>
          </a:p>
          <a:p>
            <a:pPr marL="167940" indent="-167940">
              <a:buFont typeface="Arial" panose="020B0604020202020204" pitchFamily="34" charset="0"/>
              <a:buChar char="•"/>
            </a:pPr>
            <a:r>
              <a:rPr lang="en-US" sz="1800" dirty="0">
                <a:latin typeface="+mj-lt"/>
                <a:cs typeface="Arial" panose="020B0604020202020204" pitchFamily="34" charset="0"/>
              </a:rPr>
              <a:t>Too much information can be overwhelming.  </a:t>
            </a:r>
          </a:p>
          <a:p>
            <a:pPr marL="167940" indent="-167940">
              <a:buFont typeface="Arial" panose="020B0604020202020204" pitchFamily="34" charset="0"/>
              <a:buChar char="•"/>
            </a:pPr>
            <a:r>
              <a:rPr lang="en-US" sz="1800" dirty="0">
                <a:latin typeface="+mj-lt"/>
                <a:cs typeface="Arial" panose="020B0604020202020204" pitchFamily="34" charset="0"/>
              </a:rPr>
              <a:t>Too little information won't help the group find the answers they're looking for.  </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88</a:t>
            </a:fld>
            <a:endParaRPr lang="en-US"/>
          </a:p>
        </p:txBody>
      </p:sp>
    </p:spTree>
    <p:extLst>
      <p:ext uri="{BB962C8B-B14F-4D97-AF65-F5344CB8AC3E}">
        <p14:creationId xmlns:p14="http://schemas.microsoft.com/office/powerpoint/2010/main" val="117838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2838" y="74613"/>
            <a:ext cx="2039937" cy="1528762"/>
          </a:xfrm>
        </p:spPr>
      </p:sp>
      <p:sp>
        <p:nvSpPr>
          <p:cNvPr id="3" name="Notes Placeholder 2"/>
          <p:cNvSpPr>
            <a:spLocks noGrp="1"/>
          </p:cNvSpPr>
          <p:nvPr>
            <p:ph type="body" idx="1"/>
          </p:nvPr>
        </p:nvSpPr>
        <p:spPr>
          <a:xfrm>
            <a:off x="265436" y="122236"/>
            <a:ext cx="6697339" cy="9191625"/>
          </a:xfrm>
        </p:spPr>
        <p:txBody>
          <a:bodyPr/>
          <a:lstStyle/>
          <a:p>
            <a:r>
              <a:rPr lang="en-US" sz="1600" b="1" dirty="0">
                <a:cs typeface="Arial" panose="020B0604020202020204" pitchFamily="34" charset="0"/>
              </a:rPr>
              <a:t>Slide 12. Stage 2-Collecting Data</a:t>
            </a:r>
          </a:p>
          <a:p>
            <a:pPr marL="286607" indent="-286607">
              <a:buFont typeface="Arial" panose="020B0604020202020204" pitchFamily="34" charset="0"/>
              <a:buChar char="•"/>
            </a:pPr>
            <a:r>
              <a:rPr lang="en-US" sz="1600" dirty="0">
                <a:cs typeface="Arial" panose="020B0604020202020204" pitchFamily="34" charset="0"/>
              </a:rPr>
              <a:t>Show the slide</a:t>
            </a:r>
          </a:p>
          <a:p>
            <a:pPr marL="286607" indent="-286607">
              <a:buFont typeface="Arial" panose="020B0604020202020204" pitchFamily="34" charset="0"/>
              <a:buChar char="•"/>
            </a:pPr>
            <a:r>
              <a:rPr lang="en-US" sz="1600" b="1" dirty="0">
                <a:solidFill>
                  <a:srgbClr val="FF0000"/>
                </a:solidFill>
                <a:cs typeface="Arial" panose="020B0604020202020204" pitchFamily="34" charset="0"/>
              </a:rPr>
              <a:t>[CLICK] </a:t>
            </a:r>
            <a:r>
              <a:rPr lang="en-US" sz="1600" dirty="0">
                <a:cs typeface="Arial" panose="020B0604020202020204" pitchFamily="34" charset="0"/>
              </a:rPr>
              <a:t>for animation.</a:t>
            </a:r>
          </a:p>
          <a:p>
            <a:pPr marL="286607" indent="-286607">
              <a:buFont typeface="Arial" panose="020B0604020202020204" pitchFamily="34" charset="0"/>
              <a:buChar char="•"/>
            </a:pPr>
            <a:endParaRPr lang="en-US" sz="800" dirty="0">
              <a:cs typeface="Arial" panose="020B0604020202020204" pitchFamily="34" charset="0"/>
            </a:endParaRPr>
          </a:p>
          <a:p>
            <a:r>
              <a:rPr lang="en-US" sz="1800" b="1" dirty="0">
                <a:cs typeface="Arial" panose="020B0604020202020204" pitchFamily="34" charset="0"/>
              </a:rPr>
              <a:t>Presenter Note:</a:t>
            </a:r>
          </a:p>
          <a:p>
            <a:pPr marL="286607" indent="-286607">
              <a:buFont typeface="Arial" panose="020B0604020202020204" pitchFamily="34" charset="0"/>
              <a:buChar char="•"/>
            </a:pPr>
            <a:r>
              <a:rPr lang="en-US" sz="1800" dirty="0">
                <a:cs typeface="Arial" panose="020B0604020202020204" pitchFamily="34" charset="0"/>
              </a:rPr>
              <a:t>So, for example, let’s look at data that might                                             be available for a decision-making group that is related to a school or schools.  Schools are full of data. </a:t>
            </a:r>
            <a:r>
              <a:rPr lang="en-US" sz="1800" b="1" dirty="0">
                <a:solidFill>
                  <a:srgbClr val="FF0000"/>
                </a:solidFill>
                <a:cs typeface="Arial" panose="020B0604020202020204" pitchFamily="34" charset="0"/>
              </a:rPr>
              <a:t>[CLICK] </a:t>
            </a:r>
            <a:r>
              <a:rPr lang="en-US" sz="1800" dirty="0">
                <a:cs typeface="Arial" panose="020B0604020202020204" pitchFamily="34" charset="0"/>
              </a:rPr>
              <a:t>For example there is:</a:t>
            </a:r>
          </a:p>
          <a:p>
            <a:pPr marL="157210" indent="-167940">
              <a:buFont typeface="Arial" panose="020B0604020202020204" pitchFamily="34" charset="0"/>
              <a:buChar char="•"/>
            </a:pPr>
            <a:r>
              <a:rPr lang="en-US" sz="1800" b="1" dirty="0">
                <a:cs typeface="Arial" panose="020B0604020202020204" pitchFamily="34" charset="0"/>
              </a:rPr>
              <a:t>Student learning data </a:t>
            </a:r>
            <a:r>
              <a:rPr lang="en-US" sz="1800" dirty="0">
                <a:cs typeface="Arial" panose="020B0604020202020204" pitchFamily="34" charset="0"/>
              </a:rPr>
              <a:t>is about the schoolwork and assessments of individual students.  This could be IEP data, state assessment data, graduation rate data   </a:t>
            </a:r>
          </a:p>
          <a:p>
            <a:pPr marL="157210" indent="-167940">
              <a:buFont typeface="Arial" panose="020B0604020202020204" pitchFamily="34" charset="0"/>
              <a:buChar char="•"/>
            </a:pPr>
            <a:r>
              <a:rPr lang="en-US" sz="1800" b="1" dirty="0">
                <a:cs typeface="Arial" panose="020B0604020202020204" pitchFamily="34" charset="0"/>
              </a:rPr>
              <a:t>Student demographic data </a:t>
            </a:r>
            <a:r>
              <a:rPr lang="en-US" sz="1800" dirty="0">
                <a:cs typeface="Arial" panose="020B0604020202020204" pitchFamily="34" charset="0"/>
              </a:rPr>
              <a:t>are the personal factors about each student. Such as - Attendance records, age, race/ethnicity, application and enrollment data</a:t>
            </a:r>
          </a:p>
          <a:p>
            <a:pPr marL="157210" indent="-167940">
              <a:buFont typeface="Arial" panose="020B0604020202020204" pitchFamily="34" charset="0"/>
              <a:buChar char="•"/>
            </a:pPr>
            <a:r>
              <a:rPr lang="en-US" sz="1800" b="1" dirty="0">
                <a:cs typeface="Arial" panose="020B0604020202020204" pitchFamily="34" charset="0"/>
              </a:rPr>
              <a:t>School perception data </a:t>
            </a:r>
            <a:r>
              <a:rPr lang="en-US" sz="1800" dirty="0">
                <a:cs typeface="Arial" panose="020B0604020202020204" pitchFamily="34" charset="0"/>
              </a:rPr>
              <a:t>is information about the school based on views of school staff, parents, and the community.</a:t>
            </a:r>
          </a:p>
          <a:p>
            <a:pPr marL="615782" lvl="1" indent="-167940">
              <a:buFont typeface="Arial" panose="020B0604020202020204" pitchFamily="34" charset="0"/>
              <a:buChar char="•"/>
            </a:pPr>
            <a:r>
              <a:rPr lang="en-US" sz="1800" dirty="0">
                <a:cs typeface="Arial" panose="020B0604020202020204" pitchFamily="34" charset="0"/>
              </a:rPr>
              <a:t>As, surveys, personal testimonies, parent meeting notes, etc.  </a:t>
            </a:r>
          </a:p>
          <a:p>
            <a:pPr marL="157210" indent="-167940">
              <a:buFont typeface="Arial" panose="020B0604020202020204" pitchFamily="34" charset="0"/>
              <a:buChar char="•"/>
            </a:pPr>
            <a:r>
              <a:rPr lang="en-US" sz="1800" b="1" dirty="0">
                <a:cs typeface="Arial" panose="020B0604020202020204" pitchFamily="34" charset="0"/>
              </a:rPr>
              <a:t>School process data </a:t>
            </a:r>
            <a:r>
              <a:rPr lang="en-US" sz="1800" dirty="0">
                <a:cs typeface="Arial" panose="020B0604020202020204" pitchFamily="34" charset="0"/>
              </a:rPr>
              <a:t>provide information about school management, administration, structure, and general workings of the school. </a:t>
            </a:r>
          </a:p>
          <a:p>
            <a:pPr marL="615782" lvl="1" indent="-167940">
              <a:buFont typeface="Arial" panose="020B0604020202020204" pitchFamily="34" charset="0"/>
              <a:buChar char="•"/>
            </a:pPr>
            <a:r>
              <a:rPr lang="en-US" sz="1800" dirty="0">
                <a:cs typeface="Arial" panose="020B0604020202020204" pitchFamily="34" charset="0"/>
              </a:rPr>
              <a:t>For example, income and expense reports, teacher to student ratios, class sizes, available space in the building, etc.</a:t>
            </a:r>
          </a:p>
          <a:p>
            <a:pPr marL="167940" indent="-167940">
              <a:buFont typeface="Arial" panose="020B0604020202020204" pitchFamily="34" charset="0"/>
              <a:buChar char="•"/>
            </a:pPr>
            <a:r>
              <a:rPr lang="en-US" sz="1800" b="1" dirty="0">
                <a:solidFill>
                  <a:srgbClr val="FF0000"/>
                </a:solidFill>
                <a:cs typeface="Arial" panose="020B0604020202020204" pitchFamily="34" charset="0"/>
              </a:rPr>
              <a:t>[CLICK] </a:t>
            </a:r>
            <a:r>
              <a:rPr lang="en-US" sz="1800" dirty="0">
                <a:cs typeface="Arial" panose="020B0604020202020204" pitchFamily="34" charset="0"/>
              </a:rPr>
              <a:t>Ways schools can use </a:t>
            </a:r>
            <a:r>
              <a:rPr lang="en-US" sz="1800" b="1" dirty="0">
                <a:cs typeface="Arial" panose="020B0604020202020204" pitchFamily="34" charset="0"/>
              </a:rPr>
              <a:t>Families as a Source of Data </a:t>
            </a:r>
            <a:r>
              <a:rPr lang="en-US" sz="1800" dirty="0">
                <a:cs typeface="Arial" panose="020B0604020202020204" pitchFamily="34" charset="0"/>
              </a:rPr>
              <a:t>include:</a:t>
            </a:r>
          </a:p>
          <a:p>
            <a:pPr marL="615782" lvl="1" indent="-167940">
              <a:buFont typeface="Arial" panose="020B0604020202020204" pitchFamily="34" charset="0"/>
              <a:buChar char="•"/>
            </a:pPr>
            <a:r>
              <a:rPr lang="en-US" sz="1800" dirty="0">
                <a:cs typeface="Arial" panose="020B0604020202020204" pitchFamily="34" charset="0"/>
              </a:rPr>
              <a:t>Doing </a:t>
            </a:r>
            <a:r>
              <a:rPr lang="en-US" sz="1800" b="1" dirty="0">
                <a:cs typeface="Arial" panose="020B0604020202020204" pitchFamily="34" charset="0"/>
              </a:rPr>
              <a:t>Surveys, h</a:t>
            </a:r>
            <a:r>
              <a:rPr lang="en-US" sz="1800" dirty="0">
                <a:cs typeface="Arial" panose="020B0604020202020204" pitchFamily="34" charset="0"/>
              </a:rPr>
              <a:t>olding </a:t>
            </a:r>
            <a:r>
              <a:rPr lang="en-US" sz="1800" b="1" dirty="0">
                <a:cs typeface="Arial" panose="020B0604020202020204" pitchFamily="34" charset="0"/>
              </a:rPr>
              <a:t>Focus groups. </a:t>
            </a:r>
            <a:r>
              <a:rPr lang="en-US" sz="1800" dirty="0">
                <a:cs typeface="Arial" panose="020B0604020202020204" pitchFamily="34" charset="0"/>
              </a:rPr>
              <a:t>They can gather data from families participating or attending various school activities and events, Or collecting School </a:t>
            </a:r>
            <a:r>
              <a:rPr lang="en-US" sz="1800" b="1" dirty="0">
                <a:cs typeface="Arial" panose="020B0604020202020204" pitchFamily="34" charset="0"/>
              </a:rPr>
              <a:t>Perception </a:t>
            </a:r>
            <a:r>
              <a:rPr lang="en-US" sz="1800" dirty="0">
                <a:cs typeface="Arial" panose="020B0604020202020204" pitchFamily="34" charset="0"/>
              </a:rPr>
              <a:t>data</a:t>
            </a:r>
          </a:p>
          <a:p>
            <a:pPr marL="167940" indent="-167940">
              <a:buFont typeface="Arial" panose="020B0604020202020204" pitchFamily="34" charset="0"/>
              <a:buChar char="•"/>
            </a:pPr>
            <a:r>
              <a:rPr lang="en-US" sz="1800" dirty="0">
                <a:cs typeface="Arial" panose="020B0604020202020204" pitchFamily="34" charset="0"/>
              </a:rPr>
              <a:t>It is important for schools to let families know </a:t>
            </a:r>
            <a:r>
              <a:rPr lang="en-US" sz="1800" b="1" u="sng" dirty="0">
                <a:cs typeface="Arial" panose="020B0604020202020204" pitchFamily="34" charset="0"/>
              </a:rPr>
              <a:t>why</a:t>
            </a:r>
            <a:r>
              <a:rPr lang="en-US" sz="1800" b="1" dirty="0">
                <a:cs typeface="Arial" panose="020B0604020202020204" pitchFamily="34" charset="0"/>
              </a:rPr>
              <a:t> </a:t>
            </a:r>
            <a:r>
              <a:rPr lang="en-US" sz="1800" dirty="0">
                <a:cs typeface="Arial" panose="020B0604020202020204" pitchFamily="34" charset="0"/>
              </a:rPr>
              <a:t>they are collecting data provided by families &amp; </a:t>
            </a:r>
            <a:r>
              <a:rPr lang="en-US" sz="1800" b="1" u="sng" dirty="0">
                <a:cs typeface="Arial" panose="020B0604020202020204" pitchFamily="34" charset="0"/>
              </a:rPr>
              <a:t>what </a:t>
            </a:r>
            <a:r>
              <a:rPr lang="en-US" sz="1800" dirty="0">
                <a:cs typeface="Arial" panose="020B0604020202020204" pitchFamily="34" charset="0"/>
              </a:rPr>
              <a:t>they are going to do with the data. </a:t>
            </a:r>
          </a:p>
          <a:p>
            <a:pPr marL="167940" indent="-167940">
              <a:buFont typeface="Arial" panose="020B0604020202020204" pitchFamily="34" charset="0"/>
              <a:buChar char="•"/>
            </a:pPr>
            <a:r>
              <a:rPr lang="en-US" sz="1800" dirty="0">
                <a:cs typeface="Arial" panose="020B0604020202020204" pitchFamily="34" charset="0"/>
              </a:rPr>
              <a:t>EX of collecting data – Schools often make a big deal about encouraging students to come to school on the 3</a:t>
            </a:r>
            <a:r>
              <a:rPr lang="en-US" sz="1800" baseline="30000" dirty="0">
                <a:cs typeface="Arial" panose="020B0604020202020204" pitchFamily="34" charset="0"/>
              </a:rPr>
              <a:t>rd</a:t>
            </a:r>
            <a:r>
              <a:rPr lang="en-US" sz="1800" dirty="0">
                <a:cs typeface="Arial" panose="020B0604020202020204" pitchFamily="34" charset="0"/>
              </a:rPr>
              <a:t> Friday of Sept. They let parents know that attendance that day is used for the “3</a:t>
            </a:r>
            <a:r>
              <a:rPr lang="en-US" sz="1800" baseline="30000" dirty="0">
                <a:cs typeface="Arial" panose="020B0604020202020204" pitchFamily="34" charset="0"/>
              </a:rPr>
              <a:t>rd</a:t>
            </a:r>
            <a:r>
              <a:rPr lang="en-US" sz="1800" dirty="0">
                <a:cs typeface="Arial" panose="020B0604020202020204" pitchFamily="34" charset="0"/>
              </a:rPr>
              <a:t> Friday Report” to the WI Dept of Public Instruction, which helps determine the school’s future funding.  </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r>
              <a:rPr lang="en-US" dirty="0"/>
              <a:t>“</a:t>
            </a:r>
            <a:fld id="{E47A0219-52C6-4F38-8398-29CC82D2A3E1}" type="slidenum">
              <a:rPr lang="en-US" smtClean="0"/>
              <a:t>89</a:t>
            </a:fld>
            <a:endParaRPr lang="en-US" dirty="0"/>
          </a:p>
        </p:txBody>
      </p:sp>
    </p:spTree>
    <p:extLst>
      <p:ext uri="{BB962C8B-B14F-4D97-AF65-F5344CB8AC3E}">
        <p14:creationId xmlns:p14="http://schemas.microsoft.com/office/powerpoint/2010/main" val="1563970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84638" y="158750"/>
            <a:ext cx="2955925" cy="2217738"/>
          </a:xfrm>
        </p:spPr>
      </p:sp>
      <p:sp>
        <p:nvSpPr>
          <p:cNvPr id="3" name="Notes Placeholder 2"/>
          <p:cNvSpPr>
            <a:spLocks noGrp="1"/>
          </p:cNvSpPr>
          <p:nvPr>
            <p:ph type="body" idx="1"/>
          </p:nvPr>
        </p:nvSpPr>
        <p:spPr>
          <a:xfrm>
            <a:off x="427037" y="2376567"/>
            <a:ext cx="6248400" cy="4075024"/>
          </a:xfrm>
        </p:spPr>
        <p:txBody>
          <a:bodyPr/>
          <a:lstStyle/>
          <a:p>
            <a:pPr defTabSz="895682">
              <a:defRPr/>
            </a:pPr>
            <a:r>
              <a:rPr lang="en-US" sz="1600" b="1" dirty="0">
                <a:latin typeface="Arial" panose="020B0604020202020204" pitchFamily="34" charset="0"/>
                <a:cs typeface="Arial" panose="020B0604020202020204" pitchFamily="34" charset="0"/>
              </a:rPr>
              <a:t>Slide 13. Stages of Data Use-Stage 3</a:t>
            </a:r>
          </a:p>
          <a:p>
            <a:pPr marL="286607" indent="-286607" defTabSz="895682">
              <a:buFont typeface="Arial" panose="020B0604020202020204" pitchFamily="34" charset="0"/>
              <a:buChar char="•"/>
              <a:defRPr/>
            </a:pPr>
            <a:r>
              <a:rPr lang="en-US" sz="1600" dirty="0">
                <a:latin typeface="Arial" panose="020B0604020202020204" pitchFamily="34" charset="0"/>
                <a:cs typeface="Arial" panose="020B0604020202020204" pitchFamily="34" charset="0"/>
              </a:rPr>
              <a:t>Show the slide.</a:t>
            </a:r>
          </a:p>
          <a:p>
            <a:pPr marL="286607" indent="-286607" defTabSz="895682">
              <a:buFont typeface="Arial" panose="020B0604020202020204" pitchFamily="34" charset="0"/>
              <a:buChar char="•"/>
              <a:defRPr/>
            </a:pPr>
            <a:r>
              <a:rPr lang="en-US" sz="1600" b="1" dirty="0">
                <a:solidFill>
                  <a:srgbClr val="FF0000"/>
                </a:solidFill>
                <a:latin typeface="Arial" panose="020B0604020202020204" pitchFamily="34" charset="0"/>
                <a:cs typeface="Arial" panose="020B0604020202020204" pitchFamily="34" charset="0"/>
              </a:rPr>
              <a:t>[CLICK] </a:t>
            </a:r>
            <a:r>
              <a:rPr lang="en-US" sz="1600" dirty="0">
                <a:latin typeface="Arial" panose="020B0604020202020204" pitchFamily="34" charset="0"/>
                <a:cs typeface="Arial" panose="020B0604020202020204" pitchFamily="34" charset="0"/>
              </a:rPr>
              <a:t>for animation.</a:t>
            </a:r>
          </a:p>
          <a:p>
            <a:pPr defTabSz="895682">
              <a:defRPr/>
            </a:pPr>
            <a:endParaRPr lang="en-US" sz="1800" dirty="0">
              <a:latin typeface="Arial" panose="020B0604020202020204" pitchFamily="34" charset="0"/>
              <a:cs typeface="Arial" panose="020B0604020202020204" pitchFamily="34" charset="0"/>
            </a:endParaRPr>
          </a:p>
          <a:p>
            <a:pPr defTabSz="895682">
              <a:defRPr/>
            </a:pPr>
            <a:r>
              <a:rPr lang="en-US" sz="1800" b="1" dirty="0">
                <a:latin typeface="Arial" panose="020B0604020202020204" pitchFamily="34" charset="0"/>
                <a:cs typeface="Arial" panose="020B0604020202020204" pitchFamily="34" charset="0"/>
              </a:rPr>
              <a:t>Presenter Notes:</a:t>
            </a:r>
          </a:p>
          <a:p>
            <a:pPr marL="167940" indent="-167940" defTabSz="895682">
              <a:buFont typeface="Arial" panose="020B0604020202020204" pitchFamily="34" charset="0"/>
              <a:buChar char="•"/>
              <a:defRPr/>
            </a:pPr>
            <a:r>
              <a:rPr lang="en-US" sz="1800" b="1" dirty="0">
                <a:solidFill>
                  <a:srgbClr val="FF0000"/>
                </a:solidFill>
                <a:latin typeface="Arial" panose="020B0604020202020204" pitchFamily="34" charset="0"/>
                <a:cs typeface="Arial" panose="020B0604020202020204" pitchFamily="34" charset="0"/>
              </a:rPr>
              <a:t>[CLICK] </a:t>
            </a:r>
            <a:r>
              <a:rPr lang="en-US" sz="1800" dirty="0">
                <a:latin typeface="Arial" panose="020B0604020202020204" pitchFamily="34" charset="0"/>
                <a:cs typeface="Arial" panose="020B0604020202020204" pitchFamily="34" charset="0"/>
              </a:rPr>
              <a:t>The third step in working with data is to find a way to </a:t>
            </a:r>
            <a:r>
              <a:rPr lang="en-US" sz="1800" b="1" dirty="0">
                <a:latin typeface="Arial" panose="020B0604020202020204" pitchFamily="34" charset="0"/>
                <a:cs typeface="Arial" panose="020B0604020202020204" pitchFamily="34" charset="0"/>
              </a:rPr>
              <a:t>organize it </a:t>
            </a:r>
            <a:r>
              <a:rPr lang="en-US" sz="1800" dirty="0">
                <a:latin typeface="Arial" panose="020B0604020202020204" pitchFamily="34" charset="0"/>
                <a:cs typeface="Arial" panose="020B0604020202020204" pitchFamily="34" charset="0"/>
              </a:rPr>
              <a:t>so that it helps others to understand it. </a:t>
            </a:r>
          </a:p>
          <a:p>
            <a:pPr marL="167940" indent="-167940" defTabSz="895682">
              <a:buFont typeface="Arial" panose="020B0604020202020204" pitchFamily="34" charset="0"/>
              <a:buChar char="•"/>
              <a:defRPr/>
            </a:pPr>
            <a:r>
              <a:rPr lang="en-US" sz="1800" dirty="0">
                <a:latin typeface="Arial" panose="020B0604020202020204" pitchFamily="34" charset="0"/>
                <a:cs typeface="Arial" panose="020B0604020202020204" pitchFamily="34" charset="0"/>
              </a:rPr>
              <a:t>Data is organized for different purposes.  </a:t>
            </a:r>
          </a:p>
          <a:p>
            <a:pPr marL="167940" indent="-167940" defTabSz="895682">
              <a:buFont typeface="Arial" panose="020B0604020202020204" pitchFamily="34" charset="0"/>
              <a:buChar char="•"/>
              <a:defRPr/>
            </a:pPr>
            <a:r>
              <a:rPr lang="en-US" sz="1800" dirty="0">
                <a:latin typeface="Arial" panose="020B0604020202020204" pitchFamily="34" charset="0"/>
                <a:cs typeface="Arial" panose="020B0604020202020204" pitchFamily="34" charset="0"/>
              </a:rPr>
              <a:t>Finding the right way to organize data should depend on both </a:t>
            </a:r>
            <a:r>
              <a:rPr lang="en-US" sz="1800" b="1" dirty="0">
                <a:latin typeface="Arial" panose="020B0604020202020204" pitchFamily="34" charset="0"/>
                <a:cs typeface="Arial" panose="020B0604020202020204" pitchFamily="34" charset="0"/>
              </a:rPr>
              <a:t>your audience </a:t>
            </a:r>
            <a:r>
              <a:rPr lang="en-US" sz="1800" dirty="0">
                <a:latin typeface="Arial" panose="020B0604020202020204" pitchFamily="34" charset="0"/>
                <a:cs typeface="Arial" panose="020B0604020202020204" pitchFamily="34" charset="0"/>
              </a:rPr>
              <a:t>and the </a:t>
            </a:r>
            <a:r>
              <a:rPr lang="en-US" sz="1800" b="1" dirty="0">
                <a:latin typeface="Arial" panose="020B0604020202020204" pitchFamily="34" charset="0"/>
                <a:cs typeface="Arial" panose="020B0604020202020204" pitchFamily="34" charset="0"/>
              </a:rPr>
              <a:t>data you’re trying to present</a:t>
            </a:r>
            <a:r>
              <a:rPr lang="en-US" sz="1800" dirty="0">
                <a:latin typeface="Arial" panose="020B0604020202020204" pitchFamily="34" charset="0"/>
                <a:cs typeface="Arial" panose="020B0604020202020204" pitchFamily="34" charset="0"/>
              </a:rPr>
              <a:t>.   </a:t>
            </a:r>
          </a:p>
          <a:p>
            <a:endParaRPr lang="en-US" dirty="0"/>
          </a:p>
          <a:p>
            <a:r>
              <a:rPr lang="en-US" b="1" dirty="0"/>
              <a:t>  </a:t>
            </a:r>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90</a:t>
            </a:fld>
            <a:endParaRPr lang="en-US"/>
          </a:p>
        </p:txBody>
      </p:sp>
    </p:spTree>
    <p:extLst>
      <p:ext uri="{BB962C8B-B14F-4D97-AF65-F5344CB8AC3E}">
        <p14:creationId xmlns:p14="http://schemas.microsoft.com/office/powerpoint/2010/main" val="169592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0" y="19050"/>
            <a:ext cx="2382838" cy="1787525"/>
          </a:xfrm>
        </p:spPr>
      </p:sp>
      <p:sp>
        <p:nvSpPr>
          <p:cNvPr id="3" name="Notes Placeholder 2"/>
          <p:cNvSpPr>
            <a:spLocks noGrp="1"/>
          </p:cNvSpPr>
          <p:nvPr>
            <p:ph type="body" idx="1"/>
          </p:nvPr>
        </p:nvSpPr>
        <p:spPr>
          <a:xfrm>
            <a:off x="124722" y="262647"/>
            <a:ext cx="6853029" cy="8939586"/>
          </a:xfrm>
        </p:spPr>
        <p:txBody>
          <a:bodyPr/>
          <a:lstStyle/>
          <a:p>
            <a:pPr defTabSz="895682">
              <a:defRPr/>
            </a:pPr>
            <a:r>
              <a:rPr lang="en-US" sz="1800" b="1" dirty="0"/>
              <a:t>Slide 14. Stage 3 – Organizing Data</a:t>
            </a:r>
          </a:p>
          <a:p>
            <a:pPr marL="171964" indent="-171964" defTabSz="895682">
              <a:buFont typeface="Arial" panose="020B0604020202020204" pitchFamily="34" charset="0"/>
              <a:buChar char="•"/>
              <a:defRPr/>
            </a:pPr>
            <a:r>
              <a:rPr lang="en-US" sz="1800" dirty="0"/>
              <a:t>Show the slide.</a:t>
            </a:r>
          </a:p>
          <a:p>
            <a:pPr defTabSz="895682">
              <a:defRPr/>
            </a:pPr>
            <a:endParaRPr lang="en-US" sz="800" dirty="0"/>
          </a:p>
          <a:p>
            <a:pPr defTabSz="895682">
              <a:defRPr/>
            </a:pPr>
            <a:r>
              <a:rPr lang="en-US" sz="1800" b="1" dirty="0"/>
              <a:t>Presenter Notes:</a:t>
            </a:r>
          </a:p>
          <a:p>
            <a:pPr marL="171964" indent="-171964" defTabSz="895682">
              <a:buFont typeface="Arial" panose="020B0604020202020204" pitchFamily="34" charset="0"/>
              <a:buChar char="•"/>
              <a:defRPr/>
            </a:pPr>
            <a:r>
              <a:rPr lang="en-US" sz="1800" dirty="0"/>
              <a:t>2ways to organize data are – </a:t>
            </a:r>
            <a:r>
              <a:rPr lang="en-US" sz="1800" b="1" dirty="0"/>
              <a:t>aggregated                                                               </a:t>
            </a:r>
            <a:r>
              <a:rPr lang="en-US" sz="1800" dirty="0"/>
              <a:t>and/or </a:t>
            </a:r>
            <a:r>
              <a:rPr lang="en-US" sz="1800" b="1" dirty="0"/>
              <a:t>disaggregated.</a:t>
            </a:r>
          </a:p>
          <a:p>
            <a:pPr marL="167940" indent="-167940">
              <a:buFont typeface="Arial" panose="020B0604020202020204" pitchFamily="34" charset="0"/>
              <a:buChar char="•"/>
            </a:pPr>
            <a:r>
              <a:rPr lang="en-US" sz="1800" dirty="0"/>
              <a:t>Let’s look at what the 1st way of organizing data - </a:t>
            </a:r>
            <a:r>
              <a:rPr lang="en-US" sz="1800" b="1" dirty="0"/>
              <a:t>Aggregated Data - </a:t>
            </a:r>
            <a:r>
              <a:rPr lang="en-US" sz="1800" dirty="0"/>
              <a:t>means.</a:t>
            </a:r>
            <a:endParaRPr lang="en-US" sz="1800" b="1" dirty="0"/>
          </a:p>
          <a:p>
            <a:pPr marL="626512" lvl="1" indent="-167940">
              <a:buFont typeface="Arial" panose="020B0604020202020204" pitchFamily="34" charset="0"/>
              <a:buChar char="•"/>
            </a:pPr>
            <a:r>
              <a:rPr lang="en-US" sz="1800" dirty="0"/>
              <a:t>Combining </a:t>
            </a:r>
            <a:r>
              <a:rPr lang="en-US" sz="1800" b="1" dirty="0"/>
              <a:t>all the data from the </a:t>
            </a:r>
            <a:r>
              <a:rPr lang="en-US" sz="1800" b="1" u="sng" dirty="0"/>
              <a:t>whole </a:t>
            </a:r>
            <a:r>
              <a:rPr lang="en-US" sz="1800" b="1" dirty="0"/>
              <a:t>group </a:t>
            </a:r>
            <a:r>
              <a:rPr lang="en-US" sz="1800" dirty="0"/>
              <a:t>which gives you the </a:t>
            </a:r>
            <a:r>
              <a:rPr lang="en-US" sz="1800" b="1" dirty="0"/>
              <a:t>BIG picture. </a:t>
            </a:r>
          </a:p>
          <a:p>
            <a:pPr marL="626512" lvl="1" indent="-167940">
              <a:buFont typeface="Arial" panose="020B0604020202020204" pitchFamily="34" charset="0"/>
              <a:buChar char="•"/>
            </a:pPr>
            <a:r>
              <a:rPr lang="en-US" sz="1800" dirty="0">
                <a:solidFill>
                  <a:prstClr val="black"/>
                </a:solidFill>
              </a:rPr>
              <a:t>Most data is first shown as aggregated data</a:t>
            </a:r>
            <a:r>
              <a:rPr lang="en-US" sz="1800" dirty="0"/>
              <a:t>For example, teachers </a:t>
            </a:r>
            <a:r>
              <a:rPr lang="en-US" sz="1800" b="1" dirty="0"/>
              <a:t>aggregate data </a:t>
            </a:r>
            <a:r>
              <a:rPr lang="en-US" sz="1800" dirty="0"/>
              <a:t>to get an overall picture of their classes.  This “big picture” view of data is especially useful in sharing information with audiences such as your governing body. </a:t>
            </a:r>
          </a:p>
          <a:p>
            <a:pPr marL="626512" lvl="1" indent="-167940">
              <a:buFont typeface="Arial" panose="020B0604020202020204" pitchFamily="34" charset="0"/>
              <a:buChar char="•"/>
            </a:pPr>
            <a:r>
              <a:rPr lang="en-US" sz="1800" b="1" dirty="0"/>
              <a:t>Aggregated data </a:t>
            </a:r>
            <a:r>
              <a:rPr lang="en-US" sz="1800" dirty="0"/>
              <a:t>is also appropriate for annual reports to the public. </a:t>
            </a:r>
          </a:p>
          <a:p>
            <a:r>
              <a:rPr lang="en-US" sz="1800" dirty="0"/>
              <a:t> The second way to organize data is </a:t>
            </a:r>
            <a:r>
              <a:rPr lang="en-US" sz="1800" b="1" dirty="0"/>
              <a:t>Disaggregated Data</a:t>
            </a:r>
            <a:endParaRPr lang="en-US" sz="1800" dirty="0"/>
          </a:p>
          <a:p>
            <a:pPr marL="626512" lvl="1" indent="-167940">
              <a:buFont typeface="Arial" panose="020B0604020202020204" pitchFamily="34" charset="0"/>
              <a:buChar char="•"/>
            </a:pPr>
            <a:r>
              <a:rPr lang="en-US" sz="1800" dirty="0"/>
              <a:t>A group may want to </a:t>
            </a:r>
            <a:r>
              <a:rPr lang="en-US" sz="1800" b="1" i="1" dirty="0"/>
              <a:t>disaggregate data.</a:t>
            </a:r>
            <a:r>
              <a:rPr lang="en-US" sz="1800" dirty="0"/>
              <a:t> Which basically means, “</a:t>
            </a:r>
            <a:r>
              <a:rPr lang="en-US" sz="1800" b="1" dirty="0"/>
              <a:t>picking it apart.”</a:t>
            </a:r>
          </a:p>
          <a:p>
            <a:pPr marL="626512" lvl="1" indent="-167940">
              <a:buFont typeface="Arial" panose="020B0604020202020204" pitchFamily="34" charset="0"/>
              <a:buChar char="•"/>
            </a:pPr>
            <a:r>
              <a:rPr lang="en-US" sz="1800" b="1" dirty="0"/>
              <a:t>Disaggregating data </a:t>
            </a:r>
            <a:r>
              <a:rPr lang="en-US" sz="1800" dirty="0"/>
              <a:t>means looking at results or scores from the </a:t>
            </a:r>
            <a:r>
              <a:rPr lang="en-US" sz="1800" b="1" dirty="0"/>
              <a:t>whole or larger group </a:t>
            </a:r>
            <a:r>
              <a:rPr lang="en-US" sz="1800" dirty="0"/>
              <a:t>and breaking it down by </a:t>
            </a:r>
            <a:r>
              <a:rPr lang="en-US" sz="1800" b="1" dirty="0"/>
              <a:t>smaller groups</a:t>
            </a:r>
            <a:r>
              <a:rPr lang="en-US" sz="1800" dirty="0"/>
              <a:t> to get more and more details. </a:t>
            </a:r>
          </a:p>
          <a:p>
            <a:pPr marL="626512" lvl="1" indent="-167940">
              <a:buFont typeface="Arial" panose="020B0604020202020204" pitchFamily="34" charset="0"/>
              <a:buChar char="•"/>
            </a:pPr>
            <a:r>
              <a:rPr lang="en-US" sz="1800" dirty="0"/>
              <a:t>When you disaggregate data, you can dig deeper and deeper. </a:t>
            </a:r>
          </a:p>
          <a:p>
            <a:pPr marL="1085084" lvl="2" indent="-167940">
              <a:buFont typeface="Arial" panose="020B0604020202020204" pitchFamily="34" charset="0"/>
              <a:buChar char="•"/>
            </a:pPr>
            <a:r>
              <a:rPr lang="en-US" sz="1800" dirty="0"/>
              <a:t>An example is: You can disaggregate district-wide data by school, by school data by grade, by grade-level data by classroom, and classroom data by child. And, even deeper by child with or without a disability, or child with a certain type of disability. </a:t>
            </a:r>
          </a:p>
          <a:p>
            <a:pPr marL="1085084" lvl="2" indent="-167940">
              <a:buFont typeface="Arial" panose="020B0604020202020204" pitchFamily="34" charset="0"/>
              <a:buChar char="•"/>
            </a:pPr>
            <a:r>
              <a:rPr lang="en-US" sz="1800" dirty="0"/>
              <a:t>You can disaggregate five-year data by year, yearly data by month, and monthly data by week. </a:t>
            </a:r>
          </a:p>
          <a:p>
            <a:pPr marL="626512" lvl="1" indent="-167940">
              <a:buFont typeface="Arial" panose="020B0604020202020204" pitchFamily="34" charset="0"/>
              <a:buChar char="•"/>
            </a:pPr>
            <a:r>
              <a:rPr lang="en-US" sz="1800" dirty="0"/>
              <a:t>Each time that you disaggregate or further break down your data, you get a better look of one part of data. </a:t>
            </a:r>
          </a:p>
          <a:p>
            <a:pPr marL="626512" lvl="1" indent="-167940">
              <a:buFont typeface="Arial" panose="020B0604020202020204" pitchFamily="34" charset="0"/>
              <a:buChar char="•"/>
            </a:pPr>
            <a:endParaRPr lang="en-US" sz="1800" dirty="0"/>
          </a:p>
          <a:p>
            <a:pPr marL="626512" lvl="1" indent="-167940">
              <a:buFont typeface="Arial" panose="020B0604020202020204" pitchFamily="34" charset="0"/>
              <a:buChar char="•"/>
            </a:pPr>
            <a:endParaRPr lang="en-US" sz="1800" dirty="0"/>
          </a:p>
          <a:p>
            <a:pPr marL="626512" lvl="1" indent="-167940">
              <a:buFont typeface="Arial" panose="020B0604020202020204" pitchFamily="34" charset="0"/>
              <a:buChar char="•"/>
            </a:pPr>
            <a:r>
              <a:rPr lang="en-US" sz="1800" dirty="0"/>
              <a:t>Sometimes disaggregated data can surprise you. </a:t>
            </a:r>
          </a:p>
          <a:p>
            <a:pPr marL="626512" lvl="1" indent="-167940">
              <a:buFont typeface="Arial" panose="020B0604020202020204" pitchFamily="34" charset="0"/>
              <a:buChar char="•"/>
            </a:pPr>
            <a:r>
              <a:rPr lang="en-US" sz="1800" dirty="0"/>
              <a:t>Disaggregated data can help your group decide on and prioritize your action plans. </a:t>
            </a:r>
          </a:p>
          <a:p>
            <a:r>
              <a:rPr lang="en-US" sz="1800" dirty="0"/>
              <a:t>On your screen, you can see an example of the 2 ways to organize data:</a:t>
            </a:r>
          </a:p>
          <a:p>
            <a:pPr marL="630536" lvl="1" indent="-171964">
              <a:buFont typeface="Arial" panose="020B0604020202020204" pitchFamily="34" charset="0"/>
              <a:buChar char="•"/>
            </a:pPr>
            <a:r>
              <a:rPr lang="en-US" sz="1800" u="sng" dirty="0"/>
              <a:t>You can see </a:t>
            </a:r>
            <a:r>
              <a:rPr lang="en-US" sz="1800" b="1" u="sng" dirty="0"/>
              <a:t>Aggregated data </a:t>
            </a:r>
            <a:r>
              <a:rPr lang="en-US" sz="1800" u="sng" dirty="0"/>
              <a:t>on the left side</a:t>
            </a:r>
            <a:r>
              <a:rPr lang="en-US" sz="1800" dirty="0"/>
              <a:t>.  The display, which is a “pie chart” picture of data – shows the percentage of youth, ages 20-24, that are not enrolled in school and also not working. </a:t>
            </a:r>
          </a:p>
          <a:p>
            <a:pPr marL="630536" lvl="1" indent="-171964">
              <a:buFont typeface="Arial" panose="020B0604020202020204" pitchFamily="34" charset="0"/>
              <a:buChar char="•"/>
            </a:pPr>
            <a:r>
              <a:rPr lang="en-US" sz="1800" dirty="0"/>
              <a:t>48% have less that a high school diploma; </a:t>
            </a:r>
            <a:r>
              <a:rPr lang="en-US" sz="1800" b="1" dirty="0"/>
              <a:t>32% have a high school diploma</a:t>
            </a:r>
            <a:r>
              <a:rPr lang="en-US" sz="1800" dirty="0"/>
              <a:t>; 10% have some college; and 10% have earned their bachelor’s degree or higher.</a:t>
            </a:r>
          </a:p>
          <a:p>
            <a:pPr marL="630536" lvl="1" indent="-171964">
              <a:buFont typeface="Arial" panose="020B0604020202020204" pitchFamily="34" charset="0"/>
              <a:buChar char="•"/>
            </a:pPr>
            <a:r>
              <a:rPr lang="en-US" sz="1800" b="1" dirty="0"/>
              <a:t>Disaggregated data</a:t>
            </a:r>
            <a:r>
              <a:rPr lang="en-US" sz="1800" dirty="0"/>
              <a:t>, on the right side here, shows a “bar chart” with the data broken down into much smaller pieces of data.  </a:t>
            </a:r>
          </a:p>
          <a:p>
            <a:pPr marL="1089108" lvl="2" indent="-171964">
              <a:buFont typeface="Arial" panose="020B0604020202020204" pitchFamily="34" charset="0"/>
              <a:buChar char="•"/>
            </a:pPr>
            <a:r>
              <a:rPr lang="en-US" sz="1800" dirty="0"/>
              <a:t>Here you can see that we are still looking at youth, ages 20-24, who are not enrolled in school and also not working… </a:t>
            </a:r>
          </a:p>
          <a:p>
            <a:pPr marL="1089108" lvl="2" indent="-171964">
              <a:buFont typeface="Arial" panose="020B0604020202020204" pitchFamily="34" charset="0"/>
              <a:buChar char="•"/>
            </a:pPr>
            <a:r>
              <a:rPr lang="en-US" sz="1800" dirty="0"/>
              <a:t>but the data is broken down even further to dig in to see who those </a:t>
            </a:r>
            <a:r>
              <a:rPr lang="en-US" sz="1800" b="1" dirty="0"/>
              <a:t>32% of students with a high school diploma a</a:t>
            </a:r>
            <a:r>
              <a:rPr lang="en-US" sz="1800" dirty="0"/>
              <a:t>re – by race and ethnicity… </a:t>
            </a:r>
          </a:p>
          <a:p>
            <a:pPr marL="1089108" lvl="2" indent="-171964">
              <a:buFont typeface="Arial" panose="020B0604020202020204" pitchFamily="34" charset="0"/>
              <a:buChar char="•"/>
            </a:pPr>
            <a:r>
              <a:rPr lang="en-US" sz="1800" dirty="0"/>
              <a:t>and on this chart, it looks like the highest number are Native American, and next highest are black.</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91</a:t>
            </a:fld>
            <a:endParaRPr lang="en-US"/>
          </a:p>
        </p:txBody>
      </p:sp>
    </p:spTree>
    <p:extLst>
      <p:ext uri="{BB962C8B-B14F-4D97-AF65-F5344CB8AC3E}">
        <p14:creationId xmlns:p14="http://schemas.microsoft.com/office/powerpoint/2010/main" val="158711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5013" y="19050"/>
            <a:ext cx="2303462" cy="1727200"/>
          </a:xfrm>
        </p:spPr>
      </p:sp>
      <p:sp>
        <p:nvSpPr>
          <p:cNvPr id="3" name="Notes Placeholder 2"/>
          <p:cNvSpPr>
            <a:spLocks noGrp="1"/>
          </p:cNvSpPr>
          <p:nvPr>
            <p:ph type="body" idx="1"/>
          </p:nvPr>
        </p:nvSpPr>
        <p:spPr>
          <a:xfrm>
            <a:off x="195964" y="415461"/>
            <a:ext cx="6653193" cy="8786772"/>
          </a:xfrm>
        </p:spPr>
        <p:txBody>
          <a:bodyPr/>
          <a:lstStyle/>
          <a:p>
            <a:pPr defTabSz="895682">
              <a:defRPr/>
            </a:pPr>
            <a:r>
              <a:rPr lang="en-US" sz="1600" b="1" dirty="0">
                <a:latin typeface="+mj-lt"/>
                <a:cs typeface="Arial" panose="020B0604020202020204" pitchFamily="34" charset="0"/>
              </a:rPr>
              <a:t>Slide 15. Stage 3 – Organizing Data.</a:t>
            </a:r>
          </a:p>
          <a:p>
            <a:pPr marL="286607" indent="-286607" defTabSz="895682">
              <a:buFont typeface="Arial" panose="020B0604020202020204" pitchFamily="34" charset="0"/>
              <a:buChar char="•"/>
              <a:defRPr/>
            </a:pPr>
            <a:r>
              <a:rPr lang="en-US" sz="1600" dirty="0">
                <a:latin typeface="+mj-lt"/>
                <a:cs typeface="Arial" panose="020B0604020202020204" pitchFamily="34" charset="0"/>
              </a:rPr>
              <a:t>Show the slide.</a:t>
            </a:r>
          </a:p>
          <a:p>
            <a:pPr defTabSz="895682">
              <a:defRPr/>
            </a:pPr>
            <a:endParaRPr lang="en-US" sz="1600" dirty="0">
              <a:latin typeface="+mj-lt"/>
              <a:cs typeface="Arial" panose="020B0604020202020204" pitchFamily="34" charset="0"/>
            </a:endParaRPr>
          </a:p>
          <a:p>
            <a:pPr defTabSz="895682">
              <a:defRPr/>
            </a:pPr>
            <a:r>
              <a:rPr lang="en-US" sz="1800" b="1" dirty="0">
                <a:latin typeface="+mj-lt"/>
                <a:cs typeface="Arial" panose="020B0604020202020204" pitchFamily="34" charset="0"/>
              </a:rPr>
              <a:t>Presenter Notes:</a:t>
            </a:r>
          </a:p>
          <a:p>
            <a:pPr marL="167940" indent="-167940" defTabSz="895682">
              <a:buFont typeface="Arial" panose="020B0604020202020204" pitchFamily="34" charset="0"/>
              <a:buChar char="•"/>
              <a:defRPr/>
            </a:pPr>
            <a:r>
              <a:rPr lang="en-US" sz="1800" dirty="0">
                <a:latin typeface="+mj-lt"/>
                <a:cs typeface="Arial" panose="020B0604020202020204" pitchFamily="34" charset="0"/>
              </a:rPr>
              <a:t>Groups may look data that is </a:t>
            </a:r>
            <a:r>
              <a:rPr lang="en-US" sz="1800" b="1" i="1" dirty="0">
                <a:latin typeface="+mj-lt"/>
                <a:cs typeface="Arial" panose="020B0604020202020204" pitchFamily="34" charset="0"/>
              </a:rPr>
              <a:t>triangulated</a:t>
            </a:r>
            <a:r>
              <a:rPr lang="en-US" sz="1800" b="1" dirty="0">
                <a:latin typeface="+mj-lt"/>
                <a:cs typeface="Arial" panose="020B0604020202020204" pitchFamily="34" charset="0"/>
              </a:rPr>
              <a:t>.</a:t>
            </a:r>
          </a:p>
          <a:p>
            <a:pPr marL="167940" indent="-167940">
              <a:buFont typeface="Arial" panose="020B0604020202020204" pitchFamily="34" charset="0"/>
              <a:buChar char="•"/>
            </a:pPr>
            <a:r>
              <a:rPr lang="en-US" sz="1800" dirty="0">
                <a:latin typeface="+mj-lt"/>
                <a:cs typeface="Arial" panose="020B0604020202020204" pitchFamily="34" charset="0"/>
              </a:rPr>
              <a:t>The term </a:t>
            </a:r>
            <a:r>
              <a:rPr lang="en-US" sz="1800" b="1" i="1" dirty="0">
                <a:latin typeface="+mj-lt"/>
                <a:cs typeface="Arial" panose="020B0604020202020204" pitchFamily="34" charset="0"/>
              </a:rPr>
              <a:t>Triangulated data </a:t>
            </a:r>
            <a:r>
              <a:rPr lang="en-US" sz="1800" dirty="0">
                <a:latin typeface="+mj-lt"/>
                <a:cs typeface="Arial" panose="020B0604020202020204" pitchFamily="34" charset="0"/>
              </a:rPr>
              <a:t>means that the group looks at, or compares, </a:t>
            </a:r>
            <a:r>
              <a:rPr lang="en-US" sz="1800" b="1" dirty="0">
                <a:latin typeface="+mj-lt"/>
                <a:cs typeface="Arial" panose="020B0604020202020204" pitchFamily="34" charset="0"/>
              </a:rPr>
              <a:t>3 or more different sources of data </a:t>
            </a:r>
            <a:r>
              <a:rPr lang="en-US" sz="1800" dirty="0">
                <a:latin typeface="+mj-lt"/>
                <a:cs typeface="Arial" panose="020B0604020202020204" pitchFamily="34" charset="0"/>
              </a:rPr>
              <a:t>that applies to the same person, place, object, or subject.  </a:t>
            </a:r>
          </a:p>
          <a:p>
            <a:pPr marL="167940" indent="-167940">
              <a:buFont typeface="Arial" panose="020B0604020202020204" pitchFamily="34" charset="0"/>
              <a:buChar char="•"/>
            </a:pPr>
            <a:r>
              <a:rPr lang="en-US" sz="1800" dirty="0">
                <a:latin typeface="+mj-lt"/>
                <a:cs typeface="Arial" panose="020B0604020202020204" pitchFamily="34" charset="0"/>
              </a:rPr>
              <a:t>They do this to see if the information from one source is supported by other sources.  Comparing data from multiple, independent sources also can provide some good insights into the data. </a:t>
            </a:r>
          </a:p>
          <a:p>
            <a:pPr marL="167940" indent="-167940">
              <a:buFont typeface="Arial" panose="020B0604020202020204" pitchFamily="34" charset="0"/>
              <a:buChar char="•"/>
            </a:pPr>
            <a:r>
              <a:rPr lang="en-US" sz="1800" dirty="0">
                <a:latin typeface="+mj-lt"/>
                <a:cs typeface="Arial" panose="020B0604020202020204" pitchFamily="34" charset="0"/>
              </a:rPr>
              <a:t>For example, a college admission process wants to see the whole picture of the student.  </a:t>
            </a:r>
          </a:p>
          <a:p>
            <a:pPr marL="626512" lvl="1" indent="-167940">
              <a:buFont typeface="Arial" panose="020B0604020202020204" pitchFamily="34" charset="0"/>
              <a:buChar char="•"/>
            </a:pPr>
            <a:r>
              <a:rPr lang="en-US" sz="1800" dirty="0">
                <a:latin typeface="+mj-lt"/>
                <a:cs typeface="Arial" panose="020B0604020202020204" pitchFamily="34" charset="0"/>
              </a:rPr>
              <a:t>It answers the questions:  Is this student ready to be successful in college?  At our college?  How do we know?  </a:t>
            </a:r>
          </a:p>
          <a:p>
            <a:pPr marL="626512" lvl="1" indent="-167940">
              <a:buFont typeface="Arial" panose="020B0604020202020204" pitchFamily="34" charset="0"/>
              <a:buChar char="•"/>
            </a:pPr>
            <a:r>
              <a:rPr lang="en-US" sz="1800" dirty="0">
                <a:latin typeface="+mj-lt"/>
                <a:cs typeface="Arial" panose="020B0604020202020204" pitchFamily="34" charset="0"/>
              </a:rPr>
              <a:t>The data includes not just the grade point average from high school, but also listing the volunteer and extracurricular activities, an essay, application form, references from teachers and coaches or other people who know the student, an in-person interview, etc.  </a:t>
            </a:r>
          </a:p>
          <a:p>
            <a:pPr marL="630536" lvl="1" indent="-171964">
              <a:buFont typeface="Arial" panose="020B0604020202020204" pitchFamily="34" charset="0"/>
              <a:buChar char="•"/>
            </a:pPr>
            <a:r>
              <a:rPr lang="en-US" sz="1800" dirty="0">
                <a:latin typeface="+mj-lt"/>
                <a:cs typeface="Arial" panose="020B0604020202020204" pitchFamily="34" charset="0"/>
              </a:rPr>
              <a:t>Put altogether, all of this information, from multiple sources, gives a much more accurate picture of the student. </a:t>
            </a:r>
          </a:p>
          <a:p>
            <a:pPr marL="171964" indent="-171964">
              <a:buFont typeface="Arial" panose="020B0604020202020204" pitchFamily="34" charset="0"/>
              <a:buChar char="•"/>
            </a:pPr>
            <a:r>
              <a:rPr lang="en-US" sz="1800" dirty="0">
                <a:latin typeface="+mj-lt"/>
                <a:cs typeface="Arial" panose="020B0604020202020204" pitchFamily="34" charset="0"/>
              </a:rPr>
              <a:t>Another example, IEP Teams often triangulate data to decide if a child has a disability. </a:t>
            </a:r>
          </a:p>
          <a:p>
            <a:pPr marL="630536" lvl="1" indent="-171964">
              <a:buFont typeface="Arial" panose="020B0604020202020204" pitchFamily="34" charset="0"/>
              <a:buChar char="•"/>
            </a:pPr>
            <a:r>
              <a:rPr lang="en-US" sz="1800" dirty="0">
                <a:latin typeface="+mj-lt"/>
                <a:cs typeface="Arial" panose="020B0604020202020204" pitchFamily="34" charset="0"/>
              </a:rPr>
              <a:t>Results from 2 tests at school and an outside therapist test</a:t>
            </a:r>
          </a:p>
          <a:p>
            <a:pPr marL="630536" lvl="1" indent="-171964">
              <a:buFont typeface="Arial" panose="020B0604020202020204" pitchFamily="34" charset="0"/>
              <a:buChar char="•"/>
            </a:pPr>
            <a:r>
              <a:rPr lang="en-US" sz="1800" dirty="0">
                <a:latin typeface="+mj-lt"/>
                <a:cs typeface="Arial" panose="020B0604020202020204" pitchFamily="34" charset="0"/>
              </a:rPr>
              <a:t>Or, parent information about the child at home &amp; in the community; 1 test result from a teacher; and another test result from a different teacher</a:t>
            </a:r>
          </a:p>
          <a:p>
            <a:pPr marL="630536" lvl="1" indent="-171964">
              <a:buFont typeface="Arial" panose="020B0604020202020204" pitchFamily="34" charset="0"/>
              <a:buChar char="•"/>
            </a:pPr>
            <a:r>
              <a:rPr lang="en-US" sz="1800" dirty="0">
                <a:latin typeface="+mj-lt"/>
                <a:cs typeface="Arial" panose="020B0604020202020204" pitchFamily="34" charset="0"/>
              </a:rPr>
              <a:t>Or, 2 evaluations from 2 different school personnel; and information from the child’s doctor</a:t>
            </a:r>
          </a:p>
          <a:p>
            <a:pPr marL="630536" lvl="1" indent="-171964">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92</a:t>
            </a:fld>
            <a:endParaRPr lang="en-US"/>
          </a:p>
        </p:txBody>
      </p:sp>
    </p:spTree>
    <p:extLst>
      <p:ext uri="{BB962C8B-B14F-4D97-AF65-F5344CB8AC3E}">
        <p14:creationId xmlns:p14="http://schemas.microsoft.com/office/powerpoint/2010/main" val="1503542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60838" y="122238"/>
            <a:ext cx="2809875" cy="2108200"/>
          </a:xfrm>
        </p:spPr>
      </p:sp>
      <p:sp>
        <p:nvSpPr>
          <p:cNvPr id="3" name="Notes Placeholder 2"/>
          <p:cNvSpPr>
            <a:spLocks noGrp="1"/>
          </p:cNvSpPr>
          <p:nvPr>
            <p:ph type="body" idx="1"/>
          </p:nvPr>
        </p:nvSpPr>
        <p:spPr>
          <a:xfrm>
            <a:off x="274637" y="1150793"/>
            <a:ext cx="6696076" cy="7766630"/>
          </a:xfrm>
        </p:spPr>
        <p:txBody>
          <a:bodyPr/>
          <a:lstStyle/>
          <a:p>
            <a:r>
              <a:rPr lang="en-US" sz="1800" b="1" dirty="0">
                <a:cs typeface="Arial" panose="020B0604020202020204" pitchFamily="34" charset="0"/>
              </a:rPr>
              <a:t>Slide 16. Step 3-Organizing Data</a:t>
            </a:r>
          </a:p>
          <a:p>
            <a:pPr marL="286607" indent="-286607">
              <a:buFont typeface="Arial" panose="020B0604020202020204" pitchFamily="34" charset="0"/>
              <a:buChar char="•"/>
            </a:pPr>
            <a:r>
              <a:rPr lang="en-US" sz="1800" dirty="0">
                <a:cs typeface="Arial" panose="020B0604020202020204" pitchFamily="34" charset="0"/>
              </a:rPr>
              <a:t>Show the slide.</a:t>
            </a:r>
          </a:p>
          <a:p>
            <a:pPr marL="286607" indent="-286607">
              <a:buFont typeface="Arial" panose="020B0604020202020204" pitchFamily="34" charset="0"/>
              <a:buChar char="•"/>
            </a:pPr>
            <a:endParaRPr lang="en-US" sz="1800" dirty="0">
              <a:cs typeface="Arial" panose="020B0604020202020204" pitchFamily="34" charset="0"/>
            </a:endParaRP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One way to organize data is to use a </a:t>
            </a:r>
            <a:r>
              <a:rPr lang="en-US" sz="1800" b="1" dirty="0">
                <a:cs typeface="Arial" panose="020B0604020202020204" pitchFamily="34" charset="0"/>
              </a:rPr>
              <a:t>Graph</a:t>
            </a:r>
            <a:r>
              <a:rPr lang="en-US" sz="1800" dirty="0">
                <a:cs typeface="Arial" panose="020B0604020202020204" pitchFamily="34" charset="0"/>
              </a:rPr>
              <a:t> to make the data easier to  understand.  </a:t>
            </a:r>
          </a:p>
          <a:p>
            <a:pPr marL="167940" indent="-167940">
              <a:buFont typeface="Arial" panose="020B0604020202020204" pitchFamily="34" charset="0"/>
              <a:buChar char="•"/>
            </a:pPr>
            <a:r>
              <a:rPr lang="en-US" sz="1800" dirty="0">
                <a:cs typeface="Arial" panose="020B0604020202020204" pitchFamily="34" charset="0"/>
              </a:rPr>
              <a:t>Formats like lists, tables, charts, spreadsheets, and written and verbal descriptions help you see a visual representation of data. </a:t>
            </a:r>
          </a:p>
          <a:p>
            <a:pPr marL="279900" indent="-279900">
              <a:buFont typeface="Arial" panose="020B0604020202020204" pitchFamily="34" charset="0"/>
              <a:buChar char="•"/>
            </a:pPr>
            <a:r>
              <a:rPr lang="en-US" sz="1800" dirty="0">
                <a:cs typeface="Arial" panose="020B0604020202020204" pitchFamily="34" charset="0"/>
              </a:rPr>
              <a:t>When looking at a </a:t>
            </a:r>
            <a:r>
              <a:rPr lang="en-US" sz="1800" b="1" dirty="0">
                <a:cs typeface="Arial" panose="020B0604020202020204" pitchFamily="34" charset="0"/>
              </a:rPr>
              <a:t>graph</a:t>
            </a:r>
            <a:r>
              <a:rPr lang="en-US" sz="1800" dirty="0">
                <a:cs typeface="Arial" panose="020B0604020202020204" pitchFamily="34" charset="0"/>
              </a:rPr>
              <a:t>, you must make sure to read all the labels that are included on the graph or table. </a:t>
            </a:r>
          </a:p>
          <a:p>
            <a:pPr marL="279900" indent="-279900">
              <a:buFont typeface="Arial" panose="020B0604020202020204" pitchFamily="34" charset="0"/>
              <a:buChar char="•"/>
            </a:pPr>
            <a:r>
              <a:rPr lang="en-US" sz="1800" dirty="0">
                <a:cs typeface="Arial" panose="020B0604020202020204" pitchFamily="34" charset="0"/>
              </a:rPr>
              <a:t>Reading a graph may be something many of you already feel comfortable doing, or something that some of you have not done very often in the past. </a:t>
            </a:r>
          </a:p>
          <a:p>
            <a:pPr marL="279900" indent="-279900">
              <a:buFont typeface="Arial" panose="020B0604020202020204" pitchFamily="34" charset="0"/>
              <a:buChar char="•"/>
            </a:pPr>
            <a:r>
              <a:rPr lang="en-US" sz="1800" dirty="0">
                <a:cs typeface="Arial" panose="020B0604020202020204" pitchFamily="34" charset="0"/>
              </a:rPr>
              <a:t>Remember to read all the labels on the graph.  </a:t>
            </a:r>
          </a:p>
          <a:p>
            <a:pPr marL="279900" indent="-279900">
              <a:buFont typeface="Arial" panose="020B0604020202020204" pitchFamily="34" charset="0"/>
              <a:buChar char="•"/>
            </a:pPr>
            <a:r>
              <a:rPr lang="en-US" sz="1800" dirty="0">
                <a:cs typeface="Arial" panose="020B0604020202020204" pitchFamily="34" charset="0"/>
              </a:rPr>
              <a:t>Ask yourself:</a:t>
            </a:r>
          </a:p>
          <a:p>
            <a:pPr marL="615782" lvl="1" indent="-167940">
              <a:buFont typeface="Arial" panose="020B0604020202020204" pitchFamily="34" charset="0"/>
              <a:buChar char="•"/>
            </a:pPr>
            <a:r>
              <a:rPr lang="en-US" sz="1800" dirty="0">
                <a:cs typeface="Arial" panose="020B0604020202020204" pitchFamily="34" charset="0"/>
              </a:rPr>
              <a:t>What is in each column? (on this graph, the columns are the colored bars and are numbered 1 through 4)</a:t>
            </a:r>
          </a:p>
          <a:p>
            <a:pPr marL="615782" lvl="1" indent="-167940">
              <a:buFont typeface="Arial" panose="020B0604020202020204" pitchFamily="34" charset="0"/>
              <a:buChar char="•"/>
            </a:pPr>
            <a:r>
              <a:rPr lang="en-US" sz="1800" dirty="0">
                <a:cs typeface="Arial" panose="020B0604020202020204" pitchFamily="34" charset="0"/>
              </a:rPr>
              <a:t>What is in each row? (on this graph, rows go sideways, and are labeled 10, 20, 30, 40, 50)</a:t>
            </a:r>
          </a:p>
          <a:p>
            <a:pPr marL="615782" lvl="1" indent="-167940">
              <a:buFont typeface="Arial" panose="020B0604020202020204" pitchFamily="34" charset="0"/>
              <a:buChar char="•"/>
            </a:pPr>
            <a:r>
              <a:rPr lang="en-US" sz="1800" dirty="0">
                <a:cs typeface="Arial" panose="020B0604020202020204" pitchFamily="34" charset="0"/>
              </a:rPr>
              <a:t>What is the range of values? (The lowest value, or #4/yellow column, is 20 points. The highest, or the #2/green column, is 50 points. So the Range of values is 30 points (50 minus 20=30.</a:t>
            </a:r>
          </a:p>
          <a:p>
            <a:pPr marL="615782" lvl="1" indent="-167940">
              <a:buFont typeface="Arial" panose="020B0604020202020204" pitchFamily="34" charset="0"/>
              <a:buChar char="•"/>
            </a:pPr>
            <a:r>
              <a:rPr lang="en-US" sz="1800" dirty="0">
                <a:cs typeface="Arial" panose="020B0604020202020204" pitchFamily="34" charset="0"/>
              </a:rPr>
              <a:t>Does the data have a direct or indirect relationship? </a:t>
            </a:r>
          </a:p>
          <a:p>
            <a:pPr marL="615782" lvl="1" indent="-167940">
              <a:buFont typeface="Arial" panose="020B0604020202020204" pitchFamily="34" charset="0"/>
              <a:buChar char="•"/>
            </a:pPr>
            <a:r>
              <a:rPr lang="en-US" sz="1800" dirty="0">
                <a:cs typeface="Arial" panose="020B0604020202020204" pitchFamily="34" charset="0"/>
              </a:rPr>
              <a:t>Do the lines have positive or negative slopes? (</a:t>
            </a:r>
            <a:r>
              <a:rPr lang="en-US" sz="1800" dirty="0" err="1">
                <a:cs typeface="Arial" panose="020B0604020202020204" pitchFamily="34" charset="0"/>
              </a:rPr>
              <a:t>here-up&amp;down</a:t>
            </a:r>
            <a:r>
              <a:rPr lang="en-US" sz="1800" dirty="0">
                <a:cs typeface="Arial" panose="020B0604020202020204" pitchFamily="34" charset="0"/>
              </a:rPr>
              <a:t>)</a:t>
            </a:r>
          </a:p>
          <a:p>
            <a:pPr marL="615782" lvl="1" indent="-167940">
              <a:buFont typeface="Arial" panose="020B0604020202020204" pitchFamily="34" charset="0"/>
              <a:buChar char="•"/>
            </a:pPr>
            <a:r>
              <a:rPr lang="en-US" sz="1800" dirty="0">
                <a:cs typeface="Arial" panose="020B0604020202020204" pitchFamily="34" charset="0"/>
              </a:rPr>
              <a:t>Where was the most change or growth? (column #1 to #2)</a:t>
            </a:r>
          </a:p>
          <a:p>
            <a:pPr marL="615782" lvl="1" indent="-167940">
              <a:buFont typeface="Arial" panose="020B0604020202020204" pitchFamily="34" charset="0"/>
              <a:buChar char="•"/>
            </a:pPr>
            <a:r>
              <a:rPr lang="en-US" sz="1800" dirty="0">
                <a:cs typeface="Arial" panose="020B0604020202020204" pitchFamily="34" charset="0"/>
              </a:rPr>
              <a:t>Where was the least change or growth? (from column #3 to #4) </a:t>
            </a:r>
          </a:p>
          <a:p>
            <a:pPr marL="157210" indent="-167940">
              <a:buFont typeface="Arial" panose="020B0604020202020204" pitchFamily="34" charset="0"/>
              <a:buChar char="•"/>
            </a:pPr>
            <a:r>
              <a:rPr lang="en-US" sz="1800" dirty="0">
                <a:cs typeface="Arial" panose="020B0604020202020204" pitchFamily="34" charset="0"/>
              </a:rPr>
              <a:t>Ask for help interpreting the graph if you don’t totally understand it. </a:t>
            </a:r>
          </a:p>
          <a:p>
            <a:r>
              <a:rPr lang="en-US" sz="1800" dirty="0"/>
              <a:t> </a:t>
            </a: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93</a:t>
            </a:fld>
            <a:endParaRPr lang="en-US"/>
          </a:p>
        </p:txBody>
      </p:sp>
    </p:spTree>
    <p:extLst>
      <p:ext uri="{BB962C8B-B14F-4D97-AF65-F5344CB8AC3E}">
        <p14:creationId xmlns:p14="http://schemas.microsoft.com/office/powerpoint/2010/main" val="4141347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8550" y="0"/>
            <a:ext cx="2185988" cy="1638300"/>
          </a:xfrm>
        </p:spPr>
      </p:sp>
      <p:sp>
        <p:nvSpPr>
          <p:cNvPr id="3" name="Notes Placeholder 2"/>
          <p:cNvSpPr>
            <a:spLocks noGrp="1"/>
          </p:cNvSpPr>
          <p:nvPr>
            <p:ph type="body" idx="1"/>
          </p:nvPr>
        </p:nvSpPr>
        <p:spPr>
          <a:xfrm>
            <a:off x="153344" y="274636"/>
            <a:ext cx="6839199" cy="8991601"/>
          </a:xfrm>
        </p:spPr>
        <p:txBody>
          <a:bodyPr/>
          <a:lstStyle/>
          <a:p>
            <a:r>
              <a:rPr lang="en-US" sz="1400" b="1" dirty="0">
                <a:cs typeface="Arial" panose="020B0604020202020204" pitchFamily="34" charset="0"/>
              </a:rPr>
              <a:t>Slide 17. Stage 3 – Organizing Data</a:t>
            </a:r>
          </a:p>
          <a:p>
            <a:pPr marL="286607" indent="-286607">
              <a:buFont typeface="Arial" panose="020B0604020202020204" pitchFamily="34" charset="0"/>
              <a:buChar char="•"/>
            </a:pPr>
            <a:r>
              <a:rPr lang="en-US" sz="1400" dirty="0">
                <a:cs typeface="Arial" panose="020B0604020202020204" pitchFamily="34" charset="0"/>
              </a:rPr>
              <a:t>Show the slide.</a:t>
            </a:r>
          </a:p>
          <a:p>
            <a:r>
              <a:rPr lang="en-US" sz="14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All data is just a </a:t>
            </a:r>
            <a:r>
              <a:rPr lang="en-US" sz="1800" b="1" dirty="0">
                <a:cs typeface="Arial" panose="020B0604020202020204" pitchFamily="34" charset="0"/>
              </a:rPr>
              <a:t>snapshot in time.  </a:t>
            </a:r>
          </a:p>
          <a:p>
            <a:pPr marL="167940" indent="-167940">
              <a:buFont typeface="Arial" panose="020B0604020202020204" pitchFamily="34" charset="0"/>
              <a:buChar char="•"/>
            </a:pPr>
            <a:r>
              <a:rPr lang="en-US" sz="1800" dirty="0">
                <a:cs typeface="Arial" panose="020B0604020202020204" pitchFamily="34" charset="0"/>
              </a:rPr>
              <a:t>One way to show a Snapshot in Time – is by                                                     using a </a:t>
            </a:r>
            <a:r>
              <a:rPr lang="en-US" sz="1800" b="1" i="1" dirty="0">
                <a:cs typeface="Arial" panose="020B0604020202020204" pitchFamily="34" charset="0"/>
              </a:rPr>
              <a:t>pie chart </a:t>
            </a:r>
            <a:r>
              <a:rPr lang="en-US" sz="1800" dirty="0">
                <a:cs typeface="Arial" panose="020B0604020202020204" pitchFamily="34" charset="0"/>
              </a:rPr>
              <a:t> to display the data. </a:t>
            </a:r>
          </a:p>
          <a:p>
            <a:pPr marL="167940" indent="-167940">
              <a:buFont typeface="Arial" panose="020B0604020202020204" pitchFamily="34" charset="0"/>
              <a:buChar char="•"/>
            </a:pPr>
            <a:r>
              <a:rPr lang="en-US" sz="1800" dirty="0">
                <a:cs typeface="Arial" panose="020B0604020202020204" pitchFamily="34" charset="0"/>
              </a:rPr>
              <a:t>A pie chart shows the information by dividing a circle into several parts (like cutting a pie) and shows how each part – or each piece of the pie - relates to the whole.  </a:t>
            </a:r>
          </a:p>
          <a:p>
            <a:pPr marL="167940" indent="-167940">
              <a:buFont typeface="Arial" panose="020B0604020202020204" pitchFamily="34" charset="0"/>
              <a:buChar char="•"/>
            </a:pPr>
            <a:r>
              <a:rPr lang="en-US" sz="1800" dirty="0">
                <a:cs typeface="Arial" panose="020B0604020202020204" pitchFamily="34" charset="0"/>
              </a:rPr>
              <a:t>There </a:t>
            </a:r>
            <a:r>
              <a:rPr lang="en-US" sz="1800" u="sng" dirty="0">
                <a:cs typeface="Arial" panose="020B0604020202020204" pitchFamily="34" charset="0"/>
              </a:rPr>
              <a:t>always needs to be a total of 100% </a:t>
            </a:r>
            <a:r>
              <a:rPr lang="en-US" sz="1800" dirty="0">
                <a:cs typeface="Arial" panose="020B0604020202020204" pitchFamily="34" charset="0"/>
              </a:rPr>
              <a:t>when using pie charts.</a:t>
            </a:r>
          </a:p>
          <a:p>
            <a:pPr marL="167940" indent="-167940">
              <a:buFont typeface="Arial" panose="020B0604020202020204" pitchFamily="34" charset="0"/>
              <a:buChar char="•"/>
            </a:pPr>
            <a:r>
              <a:rPr lang="en-US" sz="1800" dirty="0">
                <a:cs typeface="Arial" panose="020B0604020202020204" pitchFamily="34" charset="0"/>
              </a:rPr>
              <a:t>We saw an example of a pie chart a few slides ago, which showed data about youth, ages 20-24, that were not enrolled in school and also were not working.</a:t>
            </a:r>
          </a:p>
          <a:p>
            <a:pPr marL="167940" indent="-167940">
              <a:buFont typeface="Arial" panose="020B0604020202020204" pitchFamily="34" charset="0"/>
              <a:buChar char="•"/>
            </a:pPr>
            <a:r>
              <a:rPr lang="en-US" sz="1800" b="1" dirty="0">
                <a:cs typeface="Arial" panose="020B0604020202020204" pitchFamily="34" charset="0"/>
              </a:rPr>
              <a:t>This slide shows another example of a pie chart. </a:t>
            </a:r>
            <a:r>
              <a:rPr lang="en-US" sz="1800" dirty="0">
                <a:cs typeface="Arial" panose="020B0604020202020204" pitchFamily="34" charset="0"/>
              </a:rPr>
              <a:t>For this one, a community member wanted to find out what students with IEPs were doing after they graduated from high school.  </a:t>
            </a:r>
          </a:p>
          <a:p>
            <a:pPr marL="167940" indent="-167940">
              <a:buFont typeface="Arial" panose="020B0604020202020204" pitchFamily="34" charset="0"/>
              <a:buChar char="•"/>
              <a:defRPr/>
            </a:pPr>
            <a:r>
              <a:rPr lang="en-US" sz="1800" dirty="0">
                <a:cs typeface="Arial" panose="020B0604020202020204" pitchFamily="34" charset="0"/>
              </a:rPr>
              <a:t>One great source for graduation data in Wisconsin is W</a:t>
            </a:r>
            <a:r>
              <a:rPr lang="en-US" sz="1800" b="1" dirty="0">
                <a:cs typeface="Arial" panose="020B0604020202020204" pitchFamily="34" charset="0"/>
              </a:rPr>
              <a:t>I Post School Outcomes </a:t>
            </a:r>
            <a:r>
              <a:rPr lang="en-US" sz="1800" dirty="0">
                <a:cs typeface="Arial" panose="020B0604020202020204" pitchFamily="34" charset="0"/>
              </a:rPr>
              <a:t>website – the link to this data is at bottom of your screen. (</a:t>
            </a:r>
            <a:r>
              <a:rPr lang="en-US" sz="1400" dirty="0">
                <a:solidFill>
                  <a:srgbClr val="3027E9"/>
                </a:solidFill>
                <a:highlight>
                  <a:srgbClr val="FFFF00"/>
                </a:highlight>
                <a:cs typeface="Arial" panose="020B0604020202020204" pitchFamily="34" charset="0"/>
                <a:hlinkClick r:id="rId3"/>
              </a:rPr>
              <a:t>https://www.indicator14wi.org/</a:t>
            </a:r>
            <a:r>
              <a:rPr lang="en-US" sz="1400" dirty="0">
                <a:solidFill>
                  <a:srgbClr val="3027E9"/>
                </a:solidFill>
                <a:highlight>
                  <a:srgbClr val="FFFF00"/>
                </a:highlight>
                <a:cs typeface="Arial" panose="020B0604020202020204" pitchFamily="34" charset="0"/>
              </a:rPr>
              <a:t>  )</a:t>
            </a:r>
            <a:r>
              <a:rPr lang="en-US" sz="1400" i="1" dirty="0">
                <a:highlight>
                  <a:srgbClr val="FFFF00"/>
                </a:highlight>
                <a:cs typeface="Arial" panose="020B0604020202020204" pitchFamily="34" charset="0"/>
              </a:rPr>
              <a:t>.  </a:t>
            </a:r>
            <a:r>
              <a:rPr lang="en-US" sz="1400" dirty="0">
                <a:cs typeface="Arial" panose="020B0604020202020204" pitchFamily="34" charset="0"/>
              </a:rPr>
              <a:t> </a:t>
            </a:r>
            <a:r>
              <a:rPr lang="en-US" sz="1800" dirty="0">
                <a:cs typeface="Arial" panose="020B0604020202020204" pitchFamily="34" charset="0"/>
              </a:rPr>
              <a:t>This is also known as Indicator 14 data, which all states are required to collect by the US Dept of Ed/Office of </a:t>
            </a:r>
            <a:r>
              <a:rPr lang="en-US" sz="1800" dirty="0" err="1">
                <a:cs typeface="Arial" panose="020B0604020202020204" pitchFamily="34" charset="0"/>
              </a:rPr>
              <a:t>SpecEd</a:t>
            </a:r>
            <a:r>
              <a:rPr lang="en-US" sz="1800" dirty="0">
                <a:cs typeface="Arial" panose="020B0604020202020204" pitchFamily="34" charset="0"/>
              </a:rPr>
              <a:t> Programs annually. The Wisconsin website has Outcome data for multiple years. </a:t>
            </a:r>
          </a:p>
          <a:p>
            <a:pPr marL="167940" indent="-167940">
              <a:buFont typeface="Arial" panose="020B0604020202020204" pitchFamily="34" charset="0"/>
              <a:buChar char="•"/>
              <a:defRPr/>
            </a:pPr>
            <a:r>
              <a:rPr lang="en-US" sz="1800" dirty="0">
                <a:cs typeface="Arial" panose="020B0604020202020204" pitchFamily="34" charset="0"/>
              </a:rPr>
              <a:t>This pie chart is a great way to show community members what WI students with IEPs in high school were doing 1 year after graduation from high school.</a:t>
            </a:r>
          </a:p>
          <a:p>
            <a:pPr marL="626512" lvl="1" indent="-167940">
              <a:buFont typeface="Arial" panose="020B0604020202020204" pitchFamily="34" charset="0"/>
              <a:buChar char="•"/>
              <a:defRPr/>
            </a:pPr>
            <a:r>
              <a:rPr lang="en-US" sz="1800" dirty="0">
                <a:cs typeface="Arial" panose="020B0604020202020204" pitchFamily="34" charset="0"/>
              </a:rPr>
              <a:t>Look at the labels carefully, the numbers &amp; percentages.  The color coding on the right gives you clues to read this pie chart.</a:t>
            </a:r>
          </a:p>
          <a:p>
            <a:pPr marL="626512" lvl="1" indent="-167940">
              <a:buFont typeface="Arial" panose="020B0604020202020204" pitchFamily="34" charset="0"/>
              <a:buChar char="•"/>
              <a:defRPr/>
            </a:pPr>
            <a:r>
              <a:rPr lang="en-US" sz="1800" dirty="0">
                <a:cs typeface="Arial" panose="020B0604020202020204" pitchFamily="34" charset="0"/>
              </a:rPr>
              <a:t>Reading this chart, you can see that, in </a:t>
            </a:r>
            <a:r>
              <a:rPr lang="en-US" sz="1800" dirty="0">
                <a:highlight>
                  <a:srgbClr val="FFFF00"/>
                </a:highlight>
                <a:cs typeface="Arial" panose="020B0604020202020204" pitchFamily="34" charset="0"/>
              </a:rPr>
              <a:t>2023, </a:t>
            </a:r>
            <a:r>
              <a:rPr lang="en-US" sz="1800" dirty="0">
                <a:cs typeface="Arial" panose="020B0604020202020204" pitchFamily="34" charset="0"/>
              </a:rPr>
              <a:t>the data shows that </a:t>
            </a:r>
            <a:r>
              <a:rPr lang="en-US" sz="1800" dirty="0">
                <a:highlight>
                  <a:srgbClr val="FFFF00"/>
                </a:highlight>
                <a:cs typeface="Arial" panose="020B0604020202020204" pitchFamily="34" charset="0"/>
              </a:rPr>
              <a:t>20% </a:t>
            </a:r>
            <a:r>
              <a:rPr lang="en-US" sz="1800" dirty="0">
                <a:cs typeface="Arial" panose="020B0604020202020204" pitchFamily="34" charset="0"/>
              </a:rPr>
              <a:t>of the students were in enrolled in higher education, </a:t>
            </a:r>
            <a:r>
              <a:rPr lang="en-US" sz="1800" dirty="0">
                <a:highlight>
                  <a:srgbClr val="FFFF00"/>
                </a:highlight>
                <a:cs typeface="Arial" panose="020B0604020202020204" pitchFamily="34" charset="0"/>
              </a:rPr>
              <a:t>51% </a:t>
            </a:r>
            <a:r>
              <a:rPr lang="en-US" sz="1800" dirty="0">
                <a:cs typeface="Arial" panose="020B0604020202020204" pitchFamily="34" charset="0"/>
              </a:rPr>
              <a:t>were working competitive employment, </a:t>
            </a:r>
            <a:r>
              <a:rPr lang="en-US" sz="1800" dirty="0">
                <a:highlight>
                  <a:srgbClr val="FFFF00"/>
                </a:highlight>
                <a:cs typeface="Arial" panose="020B0604020202020204" pitchFamily="34" charset="0"/>
              </a:rPr>
              <a:t>3% </a:t>
            </a:r>
            <a:r>
              <a:rPr lang="en-US" sz="1800" dirty="0">
                <a:cs typeface="Arial" panose="020B0604020202020204" pitchFamily="34" charset="0"/>
              </a:rPr>
              <a:t>were in some type of training, </a:t>
            </a:r>
            <a:r>
              <a:rPr lang="en-US" sz="1800" dirty="0">
                <a:highlight>
                  <a:srgbClr val="FFFF00"/>
                </a:highlight>
                <a:cs typeface="Arial" panose="020B0604020202020204" pitchFamily="34" charset="0"/>
              </a:rPr>
              <a:t>7%</a:t>
            </a:r>
            <a:r>
              <a:rPr lang="en-US" sz="1800" dirty="0">
                <a:cs typeface="Arial" panose="020B0604020202020204" pitchFamily="34" charset="0"/>
              </a:rPr>
              <a:t> were in other employment (like supported employment, a sheltered workshop, or something like that), and </a:t>
            </a:r>
            <a:r>
              <a:rPr lang="en-US" sz="1800" dirty="0">
                <a:highlight>
                  <a:srgbClr val="FFFF00"/>
                </a:highlight>
                <a:cs typeface="Arial" panose="020B0604020202020204" pitchFamily="34" charset="0"/>
              </a:rPr>
              <a:t>18% </a:t>
            </a:r>
            <a:r>
              <a:rPr lang="en-US" sz="1800" dirty="0">
                <a:cs typeface="Arial" panose="020B0604020202020204" pitchFamily="34" charset="0"/>
              </a:rPr>
              <a:t>were doing something else.</a:t>
            </a:r>
          </a:p>
          <a:p>
            <a:pPr marL="167940" indent="-167940" defTabSz="917143">
              <a:buFont typeface="Arial" panose="020B0604020202020204" pitchFamily="34" charset="0"/>
              <a:buChar char="•"/>
              <a:defRPr/>
            </a:pPr>
            <a:endParaRPr lang="en-US" dirty="0"/>
          </a:p>
          <a:p>
            <a:pPr marL="626512" lvl="1" indent="-16794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a:xfrm>
            <a:off x="5692494" y="8917423"/>
            <a:ext cx="1408337" cy="469424"/>
          </a:xfrm>
          <a:prstGeom prst="rect">
            <a:avLst/>
          </a:prstGeom>
        </p:spPr>
        <p:txBody>
          <a:bodyPr/>
          <a:lstStyle/>
          <a:p>
            <a:fld id="{E47A0219-52C6-4F38-8398-29CC82D2A3E1}" type="slidenum">
              <a:rPr lang="en-US" smtClean="0"/>
              <a:t>94</a:t>
            </a:fld>
            <a:endParaRPr lang="en-US" dirty="0"/>
          </a:p>
        </p:txBody>
      </p:sp>
    </p:spTree>
    <p:extLst>
      <p:ext uri="{BB962C8B-B14F-4D97-AF65-F5344CB8AC3E}">
        <p14:creationId xmlns:p14="http://schemas.microsoft.com/office/powerpoint/2010/main" val="871048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9600" y="0"/>
            <a:ext cx="2489200" cy="1866900"/>
          </a:xfrm>
        </p:spPr>
      </p:sp>
      <p:sp>
        <p:nvSpPr>
          <p:cNvPr id="3" name="Notes Placeholder 2"/>
          <p:cNvSpPr>
            <a:spLocks noGrp="1"/>
          </p:cNvSpPr>
          <p:nvPr>
            <p:ph type="body" idx="1"/>
          </p:nvPr>
        </p:nvSpPr>
        <p:spPr>
          <a:xfrm>
            <a:off x="192776" y="963243"/>
            <a:ext cx="6716922" cy="7954180"/>
          </a:xfrm>
        </p:spPr>
        <p:txBody>
          <a:bodyPr/>
          <a:lstStyle/>
          <a:p>
            <a:r>
              <a:rPr lang="en-US" sz="1600" b="1" dirty="0">
                <a:cs typeface="Arial" panose="020B0604020202020204" pitchFamily="34" charset="0"/>
              </a:rPr>
              <a:t>Slide 18. Stage 3 – Organizing Data</a:t>
            </a:r>
          </a:p>
          <a:p>
            <a:pPr marL="286607" indent="-286607">
              <a:buFont typeface="Arial" panose="020B0604020202020204" pitchFamily="34" charset="0"/>
              <a:buChar char="•"/>
            </a:pPr>
            <a:r>
              <a:rPr lang="en-US" sz="1600" dirty="0">
                <a:cs typeface="Arial" panose="020B0604020202020204" pitchFamily="34" charset="0"/>
              </a:rPr>
              <a:t>Show the slide.</a:t>
            </a:r>
          </a:p>
          <a:p>
            <a:pPr marL="286607" indent="-286607">
              <a:buFont typeface="Arial" panose="020B0604020202020204" pitchFamily="34" charset="0"/>
              <a:buChar char="•"/>
            </a:pPr>
            <a:endParaRPr lang="en-US" sz="800" dirty="0">
              <a:cs typeface="Arial" panose="020B0604020202020204" pitchFamily="34" charset="0"/>
            </a:endParaRP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Another way that you will sometimes see data </a:t>
            </a:r>
            <a:r>
              <a:rPr lang="en-US" sz="1800" b="1" u="sng" dirty="0">
                <a:cs typeface="Arial" panose="020B0604020202020204" pitchFamily="34" charset="0"/>
              </a:rPr>
              <a:t>organized</a:t>
            </a:r>
            <a:r>
              <a:rPr lang="en-US" sz="1800" dirty="0">
                <a:cs typeface="Arial" panose="020B0604020202020204" pitchFamily="34" charset="0"/>
              </a:rPr>
              <a:t> is by using </a:t>
            </a:r>
            <a:r>
              <a:rPr lang="en-US" sz="1800" b="1" dirty="0">
                <a:cs typeface="Arial" panose="020B0604020202020204" pitchFamily="34" charset="0"/>
              </a:rPr>
              <a:t>Comparisons.</a:t>
            </a:r>
            <a:endParaRPr lang="en-US" sz="1800" dirty="0">
              <a:cs typeface="Arial" panose="020B0604020202020204" pitchFamily="34" charset="0"/>
            </a:endParaRPr>
          </a:p>
          <a:p>
            <a:pPr marL="167940" indent="-167940">
              <a:buFont typeface="Arial" panose="020B0604020202020204" pitchFamily="34" charset="0"/>
              <a:buChar char="•"/>
            </a:pPr>
            <a:r>
              <a:rPr lang="en-US" sz="1800" dirty="0">
                <a:cs typeface="Arial" panose="020B0604020202020204" pitchFamily="34" charset="0"/>
              </a:rPr>
              <a:t>Using a </a:t>
            </a:r>
            <a:r>
              <a:rPr lang="en-US" sz="1800" b="1" dirty="0">
                <a:cs typeface="Arial" panose="020B0604020202020204" pitchFamily="34" charset="0"/>
              </a:rPr>
              <a:t>bar graph </a:t>
            </a:r>
            <a:r>
              <a:rPr lang="en-US" sz="1800" dirty="0">
                <a:cs typeface="Arial" panose="020B0604020202020204" pitchFamily="34" charset="0"/>
              </a:rPr>
              <a:t>or a line graph can help us compare the relationship between several variables.  </a:t>
            </a:r>
          </a:p>
          <a:p>
            <a:pPr marL="167940" indent="-167940">
              <a:buFont typeface="Arial" panose="020B0604020202020204" pitchFamily="34" charset="0"/>
              <a:buChar char="•"/>
            </a:pPr>
            <a:r>
              <a:rPr lang="en-US" sz="1800" b="1" i="1" dirty="0">
                <a:cs typeface="Arial" panose="020B0604020202020204" pitchFamily="34" charset="0"/>
              </a:rPr>
              <a:t>Variables </a:t>
            </a:r>
            <a:r>
              <a:rPr lang="en-US" sz="1800" dirty="0">
                <a:cs typeface="Arial" panose="020B0604020202020204" pitchFamily="34" charset="0"/>
              </a:rPr>
              <a:t>may be things like:  the grade level, gender, English Language Learner or other categories.  Studying this data can help draw conclusions about student achievement.</a:t>
            </a:r>
          </a:p>
          <a:p>
            <a:pPr marL="167940" indent="-167940">
              <a:buFont typeface="Arial" panose="020B0604020202020204" pitchFamily="34" charset="0"/>
              <a:buChar char="•"/>
            </a:pPr>
            <a:r>
              <a:rPr lang="en-US" sz="1800" dirty="0">
                <a:cs typeface="Arial" panose="020B0604020202020204" pitchFamily="34" charset="0"/>
              </a:rPr>
              <a:t>Look at the </a:t>
            </a:r>
            <a:r>
              <a:rPr lang="en-US" sz="1800" b="1" dirty="0">
                <a:cs typeface="Arial" panose="020B0604020202020204" pitchFamily="34" charset="0"/>
              </a:rPr>
              <a:t>bar graph </a:t>
            </a:r>
            <a:r>
              <a:rPr lang="en-US" sz="1800" dirty="0">
                <a:cs typeface="Arial" panose="020B0604020202020204" pitchFamily="34" charset="0"/>
              </a:rPr>
              <a:t>on this slide. (This bar graph is on p. </a:t>
            </a:r>
            <a:r>
              <a:rPr lang="en-US" sz="1800" b="1" dirty="0">
                <a:cs typeface="Arial" panose="020B0604020202020204" pitchFamily="34" charset="0"/>
              </a:rPr>
              <a:t>46 of your HO from Section 6</a:t>
            </a:r>
            <a:r>
              <a:rPr lang="en-US" sz="1800" dirty="0">
                <a:cs typeface="Arial" panose="020B0604020202020204" pitchFamily="34" charset="0"/>
              </a:rPr>
              <a:t> of the Guidebook.) </a:t>
            </a:r>
          </a:p>
          <a:p>
            <a:pPr marL="626512" lvl="1" indent="-167940">
              <a:buFont typeface="Arial" panose="020B0604020202020204" pitchFamily="34" charset="0"/>
              <a:buChar char="•"/>
            </a:pPr>
            <a:r>
              <a:rPr lang="en-US" sz="1800" dirty="0">
                <a:cs typeface="Arial" panose="020B0604020202020204" pitchFamily="34" charset="0"/>
              </a:rPr>
              <a:t>This graph shows a school district’s total elementary enrollment of students during the 2012-2013 school year.   </a:t>
            </a:r>
          </a:p>
          <a:p>
            <a:pPr marL="626512" lvl="1" indent="-167940">
              <a:buFont typeface="Arial" panose="020B0604020202020204" pitchFamily="34" charset="0"/>
              <a:buChar char="•"/>
            </a:pPr>
            <a:r>
              <a:rPr lang="en-US" sz="1800" dirty="0">
                <a:cs typeface="Arial" panose="020B0604020202020204" pitchFamily="34" charset="0"/>
              </a:rPr>
              <a:t>This bar graph tells us how the 603 students are distributed across the 7 grade levels, from K4 through 5</a:t>
            </a:r>
            <a:r>
              <a:rPr lang="en-US" sz="1800" baseline="30000" dirty="0">
                <a:cs typeface="Arial" panose="020B0604020202020204" pitchFamily="34" charset="0"/>
              </a:rPr>
              <a:t>th</a:t>
            </a:r>
            <a:r>
              <a:rPr lang="en-US" sz="1800" dirty="0">
                <a:cs typeface="Arial" panose="020B0604020202020204" pitchFamily="34" charset="0"/>
              </a:rPr>
              <a:t> grade.  </a:t>
            </a:r>
          </a:p>
          <a:p>
            <a:pPr marL="626512" lvl="1" indent="-167940">
              <a:buFont typeface="Arial" panose="020B0604020202020204" pitchFamily="34" charset="0"/>
              <a:buChar char="•"/>
            </a:pPr>
            <a:r>
              <a:rPr lang="en-US" sz="1800" dirty="0">
                <a:cs typeface="Arial" panose="020B0604020202020204" pitchFamily="34" charset="0"/>
              </a:rPr>
              <a:t>This information helps to guide decisions on things like the number of teachers and other staff needed in a particular grade level.  </a:t>
            </a:r>
          </a:p>
          <a:p>
            <a:pPr marL="626512" lvl="1" indent="-167940">
              <a:buFont typeface="Arial" panose="020B0604020202020204" pitchFamily="34" charset="0"/>
              <a:buChar char="•"/>
            </a:pPr>
            <a:r>
              <a:rPr lang="en-US" sz="1800" dirty="0">
                <a:cs typeface="Arial" panose="020B0604020202020204" pitchFamily="34" charset="0"/>
              </a:rPr>
              <a:t>For example:  </a:t>
            </a:r>
            <a:r>
              <a:rPr lang="en-US" sz="1800" b="1" u="sng" dirty="0">
                <a:cs typeface="Arial" panose="020B0604020202020204" pitchFamily="34" charset="0"/>
              </a:rPr>
              <a:t>Class size </a:t>
            </a:r>
            <a:r>
              <a:rPr lang="en-US" sz="1800" dirty="0">
                <a:cs typeface="Arial" panose="020B0604020202020204" pitchFamily="34" charset="0"/>
              </a:rPr>
              <a:t>policies are present in most school districts.   So, if the class size policy states that 4K and K classes will have a range of 18 to 22 students per class, </a:t>
            </a:r>
          </a:p>
          <a:p>
            <a:pPr marL="1085084" lvl="2" indent="-167940">
              <a:buFont typeface="Arial" panose="020B0604020202020204" pitchFamily="34" charset="0"/>
              <a:buChar char="•"/>
            </a:pPr>
            <a:r>
              <a:rPr lang="en-US" sz="1800" dirty="0">
                <a:cs typeface="Arial" panose="020B0604020202020204" pitchFamily="34" charset="0"/>
              </a:rPr>
              <a:t>On the graph, the K4 column says there are 96 kids. We would have four 4K classrooms of 19 students each (or 76 kids) &amp; one classroom of 20.  </a:t>
            </a:r>
          </a:p>
          <a:p>
            <a:pPr marL="1085084" lvl="2" indent="-167940">
              <a:buFont typeface="Arial" panose="020B0604020202020204" pitchFamily="34" charset="0"/>
              <a:buChar char="•"/>
            </a:pPr>
            <a:r>
              <a:rPr lang="en-US" sz="1800" dirty="0">
                <a:cs typeface="Arial" panose="020B0604020202020204" pitchFamily="34" charset="0"/>
              </a:rPr>
              <a:t>The Kindergarten column says there are 86 kids. We would have 2 Kindergarten classes with 22 students (44 total) and 2 with 21 (42). 42 + 44 = 86. </a:t>
            </a:r>
          </a:p>
          <a:p>
            <a:pPr marL="171964" indent="-171964">
              <a:buFont typeface="Arial" panose="020B0604020202020204" pitchFamily="34" charset="0"/>
              <a:buChar char="•"/>
            </a:pPr>
            <a:endParaRPr lang="en-US" sz="1800" dirty="0">
              <a:cs typeface="Arial" panose="020B0604020202020204" pitchFamily="34" charset="0"/>
            </a:endParaRPr>
          </a:p>
          <a:p>
            <a:pPr marL="171964" indent="-171964">
              <a:buFont typeface="Arial" panose="020B0604020202020204" pitchFamily="34" charset="0"/>
              <a:buChar char="•"/>
            </a:pPr>
            <a:endParaRPr lang="en-US" sz="1800" dirty="0">
              <a:cs typeface="Arial" panose="020B0604020202020204" pitchFamily="34" charset="0"/>
            </a:endParaRPr>
          </a:p>
          <a:p>
            <a:pPr marL="171964" indent="-171964">
              <a:buFont typeface="Arial" panose="020B0604020202020204" pitchFamily="34" charset="0"/>
              <a:buChar char="•"/>
            </a:pPr>
            <a:r>
              <a:rPr lang="en-US" sz="1800" dirty="0">
                <a:cs typeface="Arial" panose="020B0604020202020204" pitchFamily="34" charset="0"/>
              </a:rPr>
              <a:t>You can think about ways to use information on the bar graph to answer other important questions that a school decision-making group, or school board, might need to make, like: </a:t>
            </a:r>
          </a:p>
          <a:p>
            <a:pPr marL="630536" lvl="1" indent="-171964">
              <a:buFont typeface="Arial" panose="020B0604020202020204" pitchFamily="34" charset="0"/>
              <a:buChar char="•"/>
            </a:pPr>
            <a:r>
              <a:rPr lang="en-US" sz="1800" dirty="0">
                <a:cs typeface="Arial" panose="020B0604020202020204" pitchFamily="34" charset="0"/>
              </a:rPr>
              <a:t>How will the number of students in each grade affect the staffing needs of the school district? Or,</a:t>
            </a:r>
          </a:p>
          <a:p>
            <a:pPr marL="630536" lvl="1" indent="-171964">
              <a:buFont typeface="Arial" panose="020B0604020202020204" pitchFamily="34" charset="0"/>
              <a:buChar char="•"/>
            </a:pPr>
            <a:r>
              <a:rPr lang="en-US" sz="1800" dirty="0">
                <a:cs typeface="Arial" panose="020B0604020202020204" pitchFamily="34" charset="0"/>
              </a:rPr>
              <a:t>How do enrollment numbers affect instructional needs (as, textbooks, computers, supplies) &amp; budget for the district?</a:t>
            </a:r>
          </a:p>
          <a:p>
            <a:pPr marL="1372"/>
            <a:r>
              <a:rPr lang="en-US" sz="1800" b="1" dirty="0">
                <a:cs typeface="Arial" panose="020B0604020202020204" pitchFamily="34" charset="0"/>
              </a:rPr>
              <a:t>________________________________________________________</a:t>
            </a:r>
            <a:r>
              <a:rPr lang="en-US" sz="1800" b="1" strike="sngStrike" dirty="0">
                <a:solidFill>
                  <a:srgbClr val="FF0000"/>
                </a:solidFill>
                <a:cs typeface="Arial" panose="020B0604020202020204" pitchFamily="34" charset="0"/>
              </a:rPr>
              <a:t>P</a:t>
            </a:r>
            <a:r>
              <a:rPr lang="en-US" sz="1800" b="1" dirty="0">
                <a:solidFill>
                  <a:srgbClr val="FF0000"/>
                </a:solidFill>
                <a:cs typeface="Arial" panose="020B0604020202020204" pitchFamily="34" charset="0"/>
              </a:rPr>
              <a:t>POLL </a:t>
            </a:r>
            <a:r>
              <a:rPr lang="en-US" sz="1800" b="1" strike="sngStrike" dirty="0">
                <a:solidFill>
                  <a:srgbClr val="FF0000"/>
                </a:solidFill>
                <a:cs typeface="Arial" panose="020B0604020202020204" pitchFamily="34" charset="0"/>
              </a:rPr>
              <a:t>#2 </a:t>
            </a:r>
            <a:r>
              <a:rPr lang="en-US" sz="1800" strike="sngStrike" dirty="0">
                <a:solidFill>
                  <a:srgbClr val="FF0000"/>
                </a:solidFill>
                <a:cs typeface="Arial" panose="020B0604020202020204" pitchFamily="34" charset="0"/>
              </a:rPr>
              <a:t>– </a:t>
            </a:r>
            <a:r>
              <a:rPr lang="en-US" sz="1800" strike="sngStrike" dirty="0">
                <a:cs typeface="Arial" panose="020B0604020202020204" pitchFamily="34" charset="0"/>
              </a:rPr>
              <a:t>(Multiple choice/one answer)</a:t>
            </a:r>
          </a:p>
          <a:p>
            <a:r>
              <a:rPr lang="en-US" sz="1800" dirty="0">
                <a:cs typeface="Arial" panose="020B0604020202020204" pitchFamily="34" charset="0"/>
              </a:rPr>
              <a:t>Here’s a quick poll for you. Look at the graph on your screen again…</a:t>
            </a:r>
          </a:p>
          <a:p>
            <a:r>
              <a:rPr lang="en-US" sz="1800" dirty="0">
                <a:cs typeface="Arial" panose="020B0604020202020204" pitchFamily="34" charset="0"/>
              </a:rPr>
              <a:t>Say we have a district policy of 25 students per class, </a:t>
            </a:r>
          </a:p>
          <a:p>
            <a:pPr marL="285750" indent="-285750">
              <a:buFont typeface="Arial" panose="020B0604020202020204" pitchFamily="34" charset="0"/>
              <a:buChar char="•"/>
            </a:pPr>
            <a:r>
              <a:rPr lang="en-US" sz="1800" b="1" dirty="0">
                <a:solidFill>
                  <a:srgbClr val="FF0000"/>
                </a:solidFill>
                <a:cs typeface="Arial" panose="020B0604020202020204" pitchFamily="34" charset="0"/>
              </a:rPr>
              <a:t>How many 5</a:t>
            </a:r>
            <a:r>
              <a:rPr lang="en-US" sz="1800" b="1" baseline="30000" dirty="0">
                <a:solidFill>
                  <a:srgbClr val="FF0000"/>
                </a:solidFill>
                <a:cs typeface="Arial" panose="020B0604020202020204" pitchFamily="34" charset="0"/>
              </a:rPr>
              <a:t>th</a:t>
            </a:r>
            <a:r>
              <a:rPr lang="en-US" sz="1800" b="1" dirty="0">
                <a:solidFill>
                  <a:srgbClr val="FF0000"/>
                </a:solidFill>
                <a:cs typeface="Arial" panose="020B0604020202020204" pitchFamily="34" charset="0"/>
              </a:rPr>
              <a:t> grade classes will the school need to plan for? </a:t>
            </a:r>
          </a:p>
          <a:p>
            <a:pPr marL="745179" lvl="1" indent="-286607">
              <a:buFont typeface="Wingdings" panose="05000000000000000000" pitchFamily="2" charset="2"/>
              <a:buChar char="q"/>
            </a:pPr>
            <a:r>
              <a:rPr lang="en-US" sz="1800" dirty="0">
                <a:cs typeface="Arial" panose="020B0604020202020204" pitchFamily="34" charset="0"/>
              </a:rPr>
              <a:t>2 classes</a:t>
            </a:r>
          </a:p>
          <a:p>
            <a:pPr marL="745179" lvl="1" indent="-286607">
              <a:buFont typeface="Wingdings" panose="05000000000000000000" pitchFamily="2" charset="2"/>
              <a:buChar char="q"/>
            </a:pPr>
            <a:r>
              <a:rPr lang="en-US" sz="1800" dirty="0">
                <a:cs typeface="Arial" panose="020B0604020202020204" pitchFamily="34" charset="0"/>
              </a:rPr>
              <a:t>3</a:t>
            </a:r>
          </a:p>
          <a:p>
            <a:pPr marL="745179" lvl="1" indent="-286607">
              <a:buFont typeface="Wingdings" panose="05000000000000000000" pitchFamily="2" charset="2"/>
              <a:buChar char="q"/>
            </a:pPr>
            <a:r>
              <a:rPr lang="en-US" sz="1800" dirty="0">
                <a:cs typeface="Arial" panose="020B0604020202020204" pitchFamily="34" charset="0"/>
              </a:rPr>
              <a:t>4  </a:t>
            </a:r>
          </a:p>
          <a:p>
            <a:pPr marL="745179" lvl="1" indent="-286607">
              <a:buFont typeface="Wingdings" panose="05000000000000000000" pitchFamily="2" charset="2"/>
              <a:buChar char="q"/>
            </a:pPr>
            <a:r>
              <a:rPr lang="en-US" sz="1800" dirty="0">
                <a:cs typeface="Arial" panose="020B0604020202020204" pitchFamily="34" charset="0"/>
              </a:rPr>
              <a:t>5</a:t>
            </a:r>
          </a:p>
          <a:p>
            <a:pPr marL="173336" indent="-171964">
              <a:buFont typeface="Arial" panose="020B0604020202020204" pitchFamily="34" charset="0"/>
              <a:buChar char="•"/>
            </a:pPr>
            <a:r>
              <a:rPr lang="en-US" sz="1800" dirty="0">
                <a:cs typeface="Arial" panose="020B0604020202020204" pitchFamily="34" charset="0"/>
              </a:rPr>
              <a:t>Please write your answer in the Q&amp;A box.</a:t>
            </a:r>
          </a:p>
          <a:p>
            <a:pPr marL="173336" indent="-171964">
              <a:buFont typeface="Arial" panose="020B0604020202020204" pitchFamily="34" charset="0"/>
              <a:buChar char="•"/>
            </a:pPr>
            <a:r>
              <a:rPr lang="en-US" sz="1800" b="1" dirty="0">
                <a:cs typeface="Arial" panose="020B0604020202020204" pitchFamily="34" charset="0"/>
              </a:rPr>
              <a:t>4 is the answer </a:t>
            </a:r>
            <a:r>
              <a:rPr lang="en-US" sz="1800" dirty="0">
                <a:cs typeface="Arial" panose="020B0604020202020204" pitchFamily="34" charset="0"/>
              </a:rPr>
              <a:t>– 95 students is shown on the 5</a:t>
            </a:r>
            <a:r>
              <a:rPr lang="en-US" sz="1800" baseline="30000" dirty="0">
                <a:cs typeface="Arial" panose="020B0604020202020204" pitchFamily="34" charset="0"/>
              </a:rPr>
              <a:t>th</a:t>
            </a:r>
            <a:r>
              <a:rPr lang="en-US" sz="1800" dirty="0">
                <a:cs typeface="Arial" panose="020B0604020202020204" pitchFamily="34" charset="0"/>
              </a:rPr>
              <a:t> grade column on the chart -  divided by 25 is 3.8 classes, round up to </a:t>
            </a:r>
            <a:r>
              <a:rPr lang="en-US" sz="1800">
                <a:cs typeface="Arial" panose="020B0604020202020204" pitchFamily="34" charset="0"/>
              </a:rPr>
              <a:t>4 classes</a:t>
            </a:r>
            <a:endParaRPr lang="en-US" sz="1800" dirty="0">
              <a:solidFill>
                <a:srgbClr val="FF0000"/>
              </a:solidFill>
              <a:cs typeface="Arial" panose="020B0604020202020204" pitchFamily="34" charset="0"/>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95</a:t>
            </a:fld>
            <a:endParaRPr lang="en-US"/>
          </a:p>
        </p:txBody>
      </p:sp>
    </p:spTree>
    <p:extLst>
      <p:ext uri="{BB962C8B-B14F-4D97-AF65-F5344CB8AC3E}">
        <p14:creationId xmlns:p14="http://schemas.microsoft.com/office/powerpoint/2010/main" val="355584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352DFA2-CD81-4E38-8AEF-E6A371CD6449}"/>
              </a:ext>
            </a:extLst>
          </p:cNvPr>
          <p:cNvSpPr>
            <a:spLocks noGrp="1"/>
          </p:cNvSpPr>
          <p:nvPr>
            <p:ph type="body" idx="1"/>
          </p:nvPr>
        </p:nvSpPr>
        <p:spPr>
          <a:xfrm>
            <a:off x="350837" y="1646237"/>
            <a:ext cx="6248400" cy="6297467"/>
          </a:xfrm>
        </p:spPr>
        <p:txBody>
          <a:bodyPr/>
          <a:lstStyle/>
          <a:p>
            <a:r>
              <a:rPr lang="en-US" sz="1800" b="1" dirty="0"/>
              <a:t>Slide #2:  Agenda</a:t>
            </a:r>
          </a:p>
          <a:p>
            <a:pPr marL="171964" indent="-171964">
              <a:buFont typeface="Arial" panose="020B0604020202020204" pitchFamily="34" charset="0"/>
              <a:buChar char="•"/>
            </a:pPr>
            <a:r>
              <a:rPr lang="en-US" sz="1800" dirty="0"/>
              <a:t>Show slide.</a:t>
            </a:r>
          </a:p>
          <a:p>
            <a:r>
              <a:rPr lang="en-US" sz="1800" dirty="0"/>
              <a:t>  </a:t>
            </a:r>
          </a:p>
          <a:p>
            <a:r>
              <a:rPr lang="en-US" sz="1800" b="1" dirty="0"/>
              <a:t>Presenter Notes:</a:t>
            </a:r>
          </a:p>
          <a:p>
            <a:pPr marL="167940" indent="-167940">
              <a:buFont typeface="Arial" panose="020B0604020202020204" pitchFamily="34" charset="0"/>
              <a:buChar char="•"/>
            </a:pPr>
            <a:r>
              <a:rPr lang="en-US" sz="1800" dirty="0"/>
              <a:t>Here’s the agenda for today’s webinar: </a:t>
            </a:r>
          </a:p>
          <a:p>
            <a:pPr marL="167940" indent="-167940" defTabSz="917143">
              <a:buFont typeface="Arial" panose="020B0604020202020204" pitchFamily="34" charset="0"/>
              <a:buChar char="•"/>
              <a:defRPr/>
            </a:pPr>
            <a:r>
              <a:rPr lang="en-US" sz="1800" dirty="0"/>
              <a:t>We’ll do a quick overview of the </a:t>
            </a:r>
            <a:r>
              <a:rPr lang="en-US" sz="1800" i="1" dirty="0"/>
              <a:t>Serving on Groups Guidebook </a:t>
            </a:r>
            <a:r>
              <a:rPr lang="en-US" sz="1800" dirty="0"/>
              <a:t>resource. </a:t>
            </a:r>
          </a:p>
          <a:p>
            <a:pPr marL="167940" indent="-167940" defTabSz="917143">
              <a:buFont typeface="Arial" panose="020B0604020202020204" pitchFamily="34" charset="0"/>
              <a:buChar char="•"/>
              <a:defRPr/>
            </a:pPr>
            <a:r>
              <a:rPr lang="en-US" sz="1800" dirty="0"/>
              <a:t>There are 8 sections in the Guidebook. Today we will cover </a:t>
            </a:r>
            <a:r>
              <a:rPr lang="en-US" sz="1800" b="1" i="1" dirty="0"/>
              <a:t>Section 6:  Using Data as Information</a:t>
            </a:r>
          </a:p>
          <a:p>
            <a:pPr marL="167940" indent="-167940" defTabSz="917143">
              <a:buFont typeface="Arial" panose="020B0604020202020204" pitchFamily="34" charset="0"/>
              <a:buChar char="•"/>
              <a:defRPr/>
            </a:pPr>
            <a:r>
              <a:rPr lang="en-US" sz="1800" dirty="0"/>
              <a:t>We will look at: what is data, how to learn more about </a:t>
            </a:r>
            <a:r>
              <a:rPr lang="en-US" sz="1800" b="1" dirty="0"/>
              <a:t>data</a:t>
            </a:r>
            <a:r>
              <a:rPr lang="en-US" sz="1800" dirty="0"/>
              <a:t> that groups use in decision-making. </a:t>
            </a:r>
          </a:p>
          <a:p>
            <a:pPr marL="625140" lvl="1" indent="-167940" defTabSz="917143">
              <a:buFont typeface="Arial" panose="020B0604020202020204" pitchFamily="34" charset="0"/>
              <a:buChar char="•"/>
              <a:defRPr/>
            </a:pPr>
            <a:r>
              <a:rPr lang="en-US" sz="1800" dirty="0"/>
              <a:t>Data can be really comfortable for some and really intimidating for others.  </a:t>
            </a:r>
          </a:p>
          <a:p>
            <a:pPr marL="167940" indent="-167940" defTabSz="895682">
              <a:buFont typeface="Arial" panose="020B0604020202020204" pitchFamily="34" charset="0"/>
              <a:buChar char="•"/>
              <a:defRPr/>
            </a:pPr>
            <a:r>
              <a:rPr lang="en-US" sz="1800" dirty="0"/>
              <a:t>Then, we will cover the 8 stages of data use.  </a:t>
            </a:r>
          </a:p>
          <a:p>
            <a:pPr marL="167940" indent="-167940" defTabSz="895682">
              <a:buFont typeface="Arial" panose="020B0604020202020204" pitchFamily="34" charset="0"/>
              <a:buChar char="•"/>
              <a:defRPr/>
            </a:pPr>
            <a:r>
              <a:rPr lang="en-US" sz="1800" dirty="0"/>
              <a:t>Finally, we will end today with some additional resources. </a:t>
            </a:r>
          </a:p>
          <a:p>
            <a:pPr defTabSz="923000">
              <a:defRPr/>
            </a:pPr>
            <a:endParaRPr lang="en-US" sz="1600" b="1" dirty="0"/>
          </a:p>
          <a:p>
            <a:endParaRPr lang="en-US" dirty="0"/>
          </a:p>
        </p:txBody>
      </p:sp>
      <p:pic>
        <p:nvPicPr>
          <p:cNvPr id="4" name="Graphic 3">
            <a:extLst>
              <a:ext uri="{FF2B5EF4-FFF2-40B4-BE49-F238E27FC236}">
                <a16:creationId xmlns:a16="http://schemas.microsoft.com/office/drawing/2014/main" id="{C8AB9066-6187-012E-53B0-F9653E05E1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5037" y="274637"/>
            <a:ext cx="3257983" cy="2443487"/>
          </a:xfrm>
          <a:prstGeom prst="rect">
            <a:avLst/>
          </a:prstGeom>
        </p:spPr>
      </p:pic>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03800" y="33338"/>
            <a:ext cx="2081213" cy="1560512"/>
          </a:xfrm>
        </p:spPr>
      </p:sp>
      <p:sp>
        <p:nvSpPr>
          <p:cNvPr id="3" name="Notes Placeholder 2"/>
          <p:cNvSpPr>
            <a:spLocks noGrp="1"/>
          </p:cNvSpPr>
          <p:nvPr>
            <p:ph type="body" idx="1"/>
          </p:nvPr>
        </p:nvSpPr>
        <p:spPr>
          <a:xfrm>
            <a:off x="129986" y="360738"/>
            <a:ext cx="6954964" cy="8556685"/>
          </a:xfrm>
        </p:spPr>
        <p:txBody>
          <a:bodyPr/>
          <a:lstStyle/>
          <a:p>
            <a:r>
              <a:rPr lang="en-US" sz="1600" b="1" dirty="0">
                <a:cs typeface="Arial" panose="020B0604020202020204" pitchFamily="34" charset="0"/>
              </a:rPr>
              <a:t>Slide 19. Stage 3 – Organizing Data</a:t>
            </a:r>
          </a:p>
          <a:p>
            <a:pPr marL="286607" indent="-286607">
              <a:buFont typeface="Arial" panose="020B0604020202020204" pitchFamily="34" charset="0"/>
              <a:buChar char="•"/>
            </a:pPr>
            <a:r>
              <a:rPr lang="en-US" sz="1600" dirty="0">
                <a:cs typeface="Arial" panose="020B0604020202020204" pitchFamily="34" charset="0"/>
              </a:rPr>
              <a:t>Show the slide.</a:t>
            </a:r>
          </a:p>
          <a:p>
            <a:r>
              <a:rPr lang="en-US" sz="1600" b="1" dirty="0">
                <a:cs typeface="Arial" panose="020B0604020202020204" pitchFamily="34" charset="0"/>
              </a:rPr>
              <a:t>Presenter Notes:</a:t>
            </a:r>
          </a:p>
          <a:p>
            <a:pPr marL="286607" indent="-286607">
              <a:buFont typeface="Arial" panose="020B0604020202020204" pitchFamily="34" charset="0"/>
              <a:buChar char="•"/>
            </a:pPr>
            <a:r>
              <a:rPr lang="en-US" sz="1600" dirty="0">
                <a:cs typeface="Arial" panose="020B0604020202020204" pitchFamily="34" charset="0"/>
              </a:rPr>
              <a:t>Data can also be looked at by identifying </a:t>
            </a:r>
            <a:r>
              <a:rPr lang="en-US" sz="1600" b="1" dirty="0">
                <a:cs typeface="Arial" panose="020B0604020202020204" pitchFamily="34" charset="0"/>
              </a:rPr>
              <a:t>Trends. </a:t>
            </a:r>
          </a:p>
          <a:p>
            <a:pPr marL="171964" indent="-171964">
              <a:buFont typeface="Arial" panose="020B0604020202020204" pitchFamily="34" charset="0"/>
              <a:buChar char="•"/>
            </a:pPr>
            <a:r>
              <a:rPr lang="en-US" sz="1600" dirty="0">
                <a:cs typeface="Arial" panose="020B0604020202020204" pitchFamily="34" charset="0"/>
              </a:rPr>
              <a:t>This means looking at and comparing data </a:t>
            </a:r>
            <a:r>
              <a:rPr lang="en-US" sz="1600" u="sng" dirty="0">
                <a:cs typeface="Arial" panose="020B0604020202020204" pitchFamily="34" charset="0"/>
              </a:rPr>
              <a:t>over tim</a:t>
            </a:r>
            <a:r>
              <a:rPr lang="en-US" sz="1600" dirty="0">
                <a:cs typeface="Arial" panose="020B0604020202020204" pitchFamily="34" charset="0"/>
              </a:rPr>
              <a:t>e.</a:t>
            </a:r>
          </a:p>
          <a:p>
            <a:pPr marL="171964" indent="-171964">
              <a:buFont typeface="Arial" panose="020B0604020202020204" pitchFamily="34" charset="0"/>
              <a:buChar char="•"/>
            </a:pPr>
            <a:r>
              <a:rPr lang="en-US" sz="1600" dirty="0">
                <a:cs typeface="Arial" panose="020B0604020202020204" pitchFamily="34" charset="0"/>
              </a:rPr>
              <a:t>Looking at data this way can help a group make predictions about the future. </a:t>
            </a:r>
          </a:p>
          <a:p>
            <a:pPr marL="167940" indent="-167940">
              <a:buFont typeface="Arial" panose="020B0604020202020204" pitchFamily="34" charset="0"/>
              <a:buChar char="•"/>
            </a:pPr>
            <a:r>
              <a:rPr lang="en-US" sz="1600" dirty="0">
                <a:cs typeface="Arial" panose="020B0604020202020204" pitchFamily="34" charset="0"/>
              </a:rPr>
              <a:t>Using </a:t>
            </a:r>
            <a:r>
              <a:rPr lang="en-US" sz="1600" u="sng" dirty="0">
                <a:cs typeface="Arial" panose="020B0604020202020204" pitchFamily="34" charset="0"/>
              </a:rPr>
              <a:t>baseline data</a:t>
            </a:r>
            <a:r>
              <a:rPr lang="en-US" sz="1600" dirty="0">
                <a:cs typeface="Arial" panose="020B0604020202020204" pitchFamily="34" charset="0"/>
              </a:rPr>
              <a:t>, you can track progress towards goals over time.  </a:t>
            </a:r>
          </a:p>
          <a:p>
            <a:r>
              <a:rPr lang="en-US" sz="1600" b="1" dirty="0">
                <a:cs typeface="Arial" panose="020B0604020202020204" pitchFamily="34" charset="0"/>
              </a:rPr>
              <a:t>For example, </a:t>
            </a:r>
            <a:r>
              <a:rPr lang="en-US" sz="1600" dirty="0">
                <a:cs typeface="Arial" panose="020B0604020202020204" pitchFamily="34" charset="0"/>
              </a:rPr>
              <a:t>to see </a:t>
            </a:r>
            <a:r>
              <a:rPr lang="en-US" sz="1600" u="sng" dirty="0">
                <a:cs typeface="Arial" panose="020B0604020202020204" pitchFamily="34" charset="0"/>
              </a:rPr>
              <a:t>achievement trends </a:t>
            </a:r>
            <a:r>
              <a:rPr lang="en-US" sz="1600" dirty="0">
                <a:cs typeface="Arial" panose="020B0604020202020204" pitchFamily="34" charset="0"/>
              </a:rPr>
              <a:t>in different groups of students over time, it is helpful to use a bar graph, a line graph or a spreadsheet.</a:t>
            </a:r>
            <a:r>
              <a:rPr lang="en-US" sz="1600" b="1" dirty="0">
                <a:cs typeface="Arial" panose="020B0604020202020204" pitchFamily="34" charset="0"/>
              </a:rPr>
              <a:t>  </a:t>
            </a:r>
          </a:p>
          <a:p>
            <a:pPr marL="167940" indent="-167940">
              <a:buFont typeface="Arial" panose="020B0604020202020204" pitchFamily="34" charset="0"/>
              <a:buChar char="•"/>
            </a:pPr>
            <a:r>
              <a:rPr lang="en-US" sz="1600" dirty="0">
                <a:cs typeface="Arial" panose="020B0604020202020204" pitchFamily="34" charset="0"/>
              </a:rPr>
              <a:t>When data from multiple periods of time (weeks, months, years, etc.) is also displayed, we begin to see trends form.  </a:t>
            </a:r>
          </a:p>
          <a:p>
            <a:pPr marL="167940" indent="-167940">
              <a:buFont typeface="Arial" panose="020B0604020202020204" pitchFamily="34" charset="0"/>
              <a:buChar char="•"/>
            </a:pPr>
            <a:r>
              <a:rPr lang="en-US" sz="1600" dirty="0">
                <a:cs typeface="Arial" panose="020B0604020202020204" pitchFamily="34" charset="0"/>
              </a:rPr>
              <a:t>The graph at the top of this slide is a </a:t>
            </a:r>
            <a:r>
              <a:rPr lang="en-US" sz="1600" b="1" dirty="0">
                <a:cs typeface="Arial" panose="020B0604020202020204" pitchFamily="34" charset="0"/>
              </a:rPr>
              <a:t>LINE GRAPH.  </a:t>
            </a:r>
            <a:r>
              <a:rPr lang="en-US" sz="1600" dirty="0">
                <a:cs typeface="Arial" panose="020B0604020202020204" pitchFamily="34" charset="0"/>
              </a:rPr>
              <a:t>Just underneath it is a </a:t>
            </a:r>
            <a:r>
              <a:rPr lang="en-US" sz="1600" b="1" dirty="0">
                <a:cs typeface="Arial" panose="020B0604020202020204" pitchFamily="34" charset="0"/>
              </a:rPr>
              <a:t>SPREADSHEET</a:t>
            </a:r>
            <a:r>
              <a:rPr lang="en-US" sz="1600" dirty="0">
                <a:cs typeface="Arial" panose="020B0604020202020204" pitchFamily="34" charset="0"/>
              </a:rPr>
              <a:t> of data.</a:t>
            </a:r>
          </a:p>
          <a:p>
            <a:pPr marL="167940" indent="-167940">
              <a:buFont typeface="Arial" panose="020B0604020202020204" pitchFamily="34" charset="0"/>
              <a:buChar char="•"/>
            </a:pPr>
            <a:r>
              <a:rPr lang="en-US" sz="1600" dirty="0">
                <a:cs typeface="Arial" panose="020B0604020202020204" pitchFamily="34" charset="0"/>
              </a:rPr>
              <a:t>These both show the trends in the Wisconsin Student Assessment System (WSAS) results in reading from the 2009-2010 school year to the 2013-2014 school year.  </a:t>
            </a:r>
          </a:p>
          <a:p>
            <a:pPr marL="167940" indent="-167940">
              <a:buFont typeface="Arial" panose="020B0604020202020204" pitchFamily="34" charset="0"/>
              <a:buChar char="•"/>
            </a:pPr>
            <a:r>
              <a:rPr lang="en-US" sz="1600" dirty="0">
                <a:cs typeface="Arial" panose="020B0604020202020204" pitchFamily="34" charset="0"/>
              </a:rPr>
              <a:t>(For those who may not know, this includes both students who took the Wisconsin Knowledge and Concepts Exam (the WKCE) with and without accommodations and also students who took the Wisconsin Alternative Assessment for Students with Disabilities (WAA-</a:t>
            </a:r>
            <a:r>
              <a:rPr lang="en-US" sz="1600" dirty="0" err="1">
                <a:cs typeface="Arial" panose="020B0604020202020204" pitchFamily="34" charset="0"/>
              </a:rPr>
              <a:t>SwD</a:t>
            </a:r>
            <a:r>
              <a:rPr lang="en-US" sz="1600" dirty="0">
                <a:cs typeface="Arial" panose="020B0604020202020204" pitchFamily="34" charset="0"/>
              </a:rPr>
              <a:t>).  And, these tests were done with students in Grades 3, 4, 5, 6, 7, 8, and 10.)</a:t>
            </a:r>
          </a:p>
          <a:p>
            <a:pPr marL="626512" lvl="1" indent="-167940">
              <a:buFont typeface="Arial" panose="020B0604020202020204" pitchFamily="34" charset="0"/>
              <a:buChar char="•"/>
            </a:pPr>
            <a:r>
              <a:rPr lang="en-US" sz="1600" dirty="0">
                <a:cs typeface="Arial" panose="020B0604020202020204" pitchFamily="34" charset="0"/>
              </a:rPr>
              <a:t>These statewide assessments have new names now in WI.</a:t>
            </a:r>
          </a:p>
          <a:p>
            <a:pPr marL="626512" lvl="1" indent="-167940">
              <a:buFont typeface="Arial" panose="020B0604020202020204" pitchFamily="34" charset="0"/>
              <a:buChar char="•"/>
            </a:pPr>
            <a:r>
              <a:rPr lang="en-US" sz="1600" dirty="0">
                <a:cs typeface="Arial" panose="020B0604020202020204" pitchFamily="34" charset="0"/>
              </a:rPr>
              <a:t>The </a:t>
            </a:r>
            <a:r>
              <a:rPr lang="en-US" sz="1600" b="1" dirty="0">
                <a:cs typeface="Arial" panose="020B0604020202020204" pitchFamily="34" charset="0"/>
              </a:rPr>
              <a:t>blue line </a:t>
            </a:r>
            <a:r>
              <a:rPr lang="en-US" sz="1600" dirty="0">
                <a:cs typeface="Arial" panose="020B0604020202020204" pitchFamily="34" charset="0"/>
              </a:rPr>
              <a:t>represents all the students in the state that took the test.         </a:t>
            </a:r>
          </a:p>
          <a:p>
            <a:pPr marL="626512" lvl="1" indent="-167940">
              <a:buFont typeface="Arial" panose="020B0604020202020204" pitchFamily="34" charset="0"/>
              <a:buChar char="•"/>
            </a:pPr>
            <a:r>
              <a:rPr lang="en-US" sz="1600" b="1" dirty="0">
                <a:cs typeface="Arial" panose="020B0604020202020204" pitchFamily="34" charset="0"/>
              </a:rPr>
              <a:t>red line </a:t>
            </a:r>
            <a:r>
              <a:rPr lang="en-US" sz="1600" dirty="0">
                <a:cs typeface="Arial" panose="020B0604020202020204" pitchFamily="34" charset="0"/>
              </a:rPr>
              <a:t>all the students in the school district being looked at.  </a:t>
            </a:r>
          </a:p>
          <a:p>
            <a:pPr marL="626512" lvl="1" indent="-167940">
              <a:buFont typeface="Arial" panose="020B0604020202020204" pitchFamily="34" charset="0"/>
              <a:buChar char="•"/>
            </a:pPr>
            <a:r>
              <a:rPr lang="en-US" sz="1600" dirty="0">
                <a:cs typeface="Arial" panose="020B0604020202020204" pitchFamily="34" charset="0"/>
              </a:rPr>
              <a:t>The </a:t>
            </a:r>
            <a:r>
              <a:rPr lang="en-US" sz="1600" b="1" dirty="0">
                <a:cs typeface="Arial" panose="020B0604020202020204" pitchFamily="34" charset="0"/>
              </a:rPr>
              <a:t>green line, </a:t>
            </a:r>
            <a:r>
              <a:rPr lang="en-US" sz="1600" dirty="0">
                <a:cs typeface="Arial" panose="020B0604020202020204" pitchFamily="34" charset="0"/>
              </a:rPr>
              <a:t>the students with disabilities, </a:t>
            </a:r>
          </a:p>
          <a:p>
            <a:pPr marL="626512" lvl="1" indent="-167940">
              <a:buFont typeface="Arial" panose="020B0604020202020204" pitchFamily="34" charset="0"/>
              <a:buChar char="•"/>
            </a:pPr>
            <a:r>
              <a:rPr lang="en-US" sz="1600" dirty="0">
                <a:cs typeface="Arial" panose="020B0604020202020204" pitchFamily="34" charset="0"/>
              </a:rPr>
              <a:t>and the </a:t>
            </a:r>
            <a:r>
              <a:rPr lang="en-US" sz="1600" b="1" dirty="0">
                <a:cs typeface="Arial" panose="020B0604020202020204" pitchFamily="34" charset="0"/>
              </a:rPr>
              <a:t>purple line, </a:t>
            </a:r>
            <a:r>
              <a:rPr lang="en-US" sz="1600" dirty="0">
                <a:cs typeface="Arial" panose="020B0604020202020204" pitchFamily="34" charset="0"/>
              </a:rPr>
              <a:t>students who were considered economically disadvantaged. </a:t>
            </a:r>
          </a:p>
          <a:p>
            <a:pPr marL="167940" indent="-167940">
              <a:buFont typeface="Arial" panose="020B0604020202020204" pitchFamily="34" charset="0"/>
              <a:buChar char="•"/>
            </a:pPr>
            <a:r>
              <a:rPr lang="en-US" sz="1600" dirty="0">
                <a:cs typeface="Arial" panose="020B0604020202020204" pitchFamily="34" charset="0"/>
              </a:rPr>
              <a:t>You can look at either the </a:t>
            </a:r>
            <a:r>
              <a:rPr lang="en-US" sz="1600" i="1" dirty="0">
                <a:cs typeface="Arial" panose="020B0604020202020204" pitchFamily="34" charset="0"/>
              </a:rPr>
              <a:t>line graph </a:t>
            </a:r>
            <a:r>
              <a:rPr lang="en-US" sz="1600" dirty="0">
                <a:cs typeface="Arial" panose="020B0604020202020204" pitchFamily="34" charset="0"/>
              </a:rPr>
              <a:t>or the </a:t>
            </a:r>
            <a:r>
              <a:rPr lang="en-US" sz="1600" b="1" dirty="0">
                <a:cs typeface="Arial" panose="020B0604020202020204" pitchFamily="34" charset="0"/>
              </a:rPr>
              <a:t>spreadsheet </a:t>
            </a:r>
            <a:r>
              <a:rPr lang="en-US" sz="1600" dirty="0">
                <a:cs typeface="Arial" panose="020B0604020202020204" pitchFamily="34" charset="0"/>
              </a:rPr>
              <a:t>and see which group or groups of students are improving…. </a:t>
            </a:r>
          </a:p>
          <a:p>
            <a:pPr marL="626512" lvl="1" indent="-167940">
              <a:buFont typeface="Arial" panose="020B0604020202020204" pitchFamily="34" charset="0"/>
              <a:buChar char="•"/>
            </a:pPr>
            <a:r>
              <a:rPr lang="en-US" sz="1600" dirty="0">
                <a:cs typeface="Arial" panose="020B0604020202020204" pitchFamily="34" charset="0"/>
              </a:rPr>
              <a:t>The </a:t>
            </a:r>
            <a:r>
              <a:rPr lang="en-US" sz="1600" b="1" dirty="0">
                <a:cs typeface="Arial" panose="020B0604020202020204" pitchFamily="34" charset="0"/>
              </a:rPr>
              <a:t>purple line </a:t>
            </a:r>
            <a:r>
              <a:rPr lang="en-US" sz="1600" dirty="0">
                <a:cs typeface="Arial" panose="020B0604020202020204" pitchFamily="34" charset="0"/>
              </a:rPr>
              <a:t>looks the most advanced over the 5-year period.  </a:t>
            </a:r>
          </a:p>
          <a:p>
            <a:pPr marL="626512" lvl="1" indent="-167940">
              <a:buFont typeface="Arial" panose="020B0604020202020204" pitchFamily="34" charset="0"/>
              <a:buChar char="•"/>
            </a:pPr>
            <a:r>
              <a:rPr lang="en-US" sz="1600" dirty="0">
                <a:cs typeface="Arial" panose="020B0604020202020204" pitchFamily="34" charset="0"/>
              </a:rPr>
              <a:t>The </a:t>
            </a:r>
            <a:r>
              <a:rPr lang="en-US" sz="1600" b="1" dirty="0">
                <a:cs typeface="Arial" panose="020B0604020202020204" pitchFamily="34" charset="0"/>
              </a:rPr>
              <a:t>blue line </a:t>
            </a:r>
            <a:r>
              <a:rPr lang="en-US" sz="1600" dirty="0">
                <a:cs typeface="Arial" panose="020B0604020202020204" pitchFamily="34" charset="0"/>
              </a:rPr>
              <a:t>shows a slight improvement of all students over the 5 yrs.</a:t>
            </a:r>
          </a:p>
          <a:p>
            <a:pPr marL="626512" lvl="1" indent="-167940">
              <a:buFont typeface="Arial" panose="020B0604020202020204" pitchFamily="34" charset="0"/>
              <a:buChar char="•"/>
            </a:pPr>
            <a:r>
              <a:rPr lang="en-US" sz="1600" dirty="0">
                <a:cs typeface="Arial" panose="020B0604020202020204" pitchFamily="34" charset="0"/>
              </a:rPr>
              <a:t>You can see which group(s) are staying the same or just improved slightly.</a:t>
            </a:r>
          </a:p>
          <a:p>
            <a:pPr marL="167940" indent="-167940">
              <a:buFont typeface="Arial" panose="020B0604020202020204" pitchFamily="34" charset="0"/>
              <a:buChar char="•"/>
            </a:pPr>
            <a:r>
              <a:rPr lang="en-US" sz="1600" dirty="0">
                <a:cs typeface="Arial" panose="020B0604020202020204" pitchFamily="34" charset="0"/>
              </a:rPr>
              <a:t>It is, as you can see, useful to display data in a way that y</a:t>
            </a:r>
            <a:r>
              <a:rPr lang="en-US" sz="1600" dirty="0"/>
              <a:t>ou can see the data long term in order to gain a broad perspective about the information</a:t>
            </a:r>
          </a:p>
        </p:txBody>
      </p:sp>
      <p:sp>
        <p:nvSpPr>
          <p:cNvPr id="4" name="Slide Number Placeholder 3"/>
          <p:cNvSpPr>
            <a:spLocks noGrp="1"/>
          </p:cNvSpPr>
          <p:nvPr>
            <p:ph type="sldNum" sz="quarter" idx="10"/>
          </p:nvPr>
        </p:nvSpPr>
        <p:spPr>
          <a:xfrm>
            <a:off x="6686650" y="8917423"/>
            <a:ext cx="414181" cy="311867"/>
          </a:xfrm>
          <a:prstGeom prst="rect">
            <a:avLst/>
          </a:prstGeom>
        </p:spPr>
        <p:txBody>
          <a:bodyPr/>
          <a:lstStyle/>
          <a:p>
            <a:endParaRPr lang="en-US" dirty="0"/>
          </a:p>
          <a:p>
            <a:endParaRPr lang="en-US" dirty="0"/>
          </a:p>
          <a:p>
            <a:endParaRPr lang="en-US" dirty="0"/>
          </a:p>
          <a:p>
            <a:fld id="{E47A0219-52C6-4F38-8398-29CC82D2A3E1}" type="slidenum">
              <a:rPr lang="en-US" smtClean="0"/>
              <a:t>96</a:t>
            </a:fld>
            <a:endParaRPr lang="en-US" dirty="0"/>
          </a:p>
        </p:txBody>
      </p:sp>
    </p:spTree>
    <p:extLst>
      <p:ext uri="{BB962C8B-B14F-4D97-AF65-F5344CB8AC3E}">
        <p14:creationId xmlns:p14="http://schemas.microsoft.com/office/powerpoint/2010/main" val="655366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4300" y="158750"/>
            <a:ext cx="2954338" cy="2216150"/>
          </a:xfrm>
        </p:spPr>
      </p:sp>
      <p:sp>
        <p:nvSpPr>
          <p:cNvPr id="3" name="Notes Placeholder 2"/>
          <p:cNvSpPr>
            <a:spLocks noGrp="1"/>
          </p:cNvSpPr>
          <p:nvPr>
            <p:ph type="body" idx="1"/>
          </p:nvPr>
        </p:nvSpPr>
        <p:spPr>
          <a:xfrm>
            <a:off x="350502" y="1503521"/>
            <a:ext cx="6248400" cy="6633332"/>
          </a:xfrm>
        </p:spPr>
        <p:txBody>
          <a:bodyPr/>
          <a:lstStyle/>
          <a:p>
            <a:r>
              <a:rPr lang="en-US" sz="1800" b="1" dirty="0">
                <a:cs typeface="Arial" panose="020B0604020202020204" pitchFamily="34" charset="0"/>
              </a:rPr>
              <a:t>Slide 20. Stage 3 – Organizing Data</a:t>
            </a:r>
          </a:p>
          <a:p>
            <a:pPr marL="286607" indent="-286607">
              <a:buFont typeface="Arial" panose="020B0604020202020204" pitchFamily="34" charset="0"/>
              <a:buChar char="•"/>
            </a:pPr>
            <a:r>
              <a:rPr lang="en-US" sz="1800" dirty="0">
                <a:cs typeface="Arial" panose="020B0604020202020204" pitchFamily="34" charset="0"/>
              </a:rPr>
              <a:t>Show the slide.</a:t>
            </a:r>
          </a:p>
          <a:p>
            <a:endParaRPr lang="en-US" sz="1800" dirty="0">
              <a:cs typeface="Arial" panose="020B0604020202020204" pitchFamily="34" charset="0"/>
            </a:endParaRP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In stage 3, organizing data, we have to think about what do we have to do to make sure that the data we are looking at are </a:t>
            </a:r>
            <a:r>
              <a:rPr lang="en-US" sz="1800" b="1" dirty="0">
                <a:cs typeface="Arial" panose="020B0604020202020204" pitchFamily="34" charset="0"/>
              </a:rPr>
              <a:t>VALID</a:t>
            </a:r>
            <a:r>
              <a:rPr lang="en-US" sz="1800" dirty="0">
                <a:cs typeface="Arial" panose="020B0604020202020204" pitchFamily="34" charset="0"/>
              </a:rPr>
              <a:t>.</a:t>
            </a:r>
          </a:p>
          <a:p>
            <a:pPr marL="167940" indent="-167940">
              <a:buFont typeface="Arial" panose="020B0604020202020204" pitchFamily="34" charset="0"/>
              <a:buChar char="•"/>
            </a:pPr>
            <a:r>
              <a:rPr lang="en-US" sz="1800" b="1" dirty="0">
                <a:cs typeface="Arial" panose="020B0604020202020204" pitchFamily="34" charset="0"/>
              </a:rPr>
              <a:t>Valid</a:t>
            </a:r>
            <a:r>
              <a:rPr lang="en-US" sz="1800" dirty="0">
                <a:cs typeface="Arial" panose="020B0604020202020204" pitchFamily="34" charset="0"/>
              </a:rPr>
              <a:t> means sound or accurate.</a:t>
            </a:r>
          </a:p>
          <a:p>
            <a:pPr marL="167940" indent="-167940">
              <a:buFont typeface="Arial" panose="020B0604020202020204" pitchFamily="34" charset="0"/>
              <a:buChar char="•"/>
            </a:pPr>
            <a:r>
              <a:rPr lang="en-US" sz="1800" dirty="0">
                <a:cs typeface="Arial" panose="020B0604020202020204" pitchFamily="34" charset="0"/>
              </a:rPr>
              <a:t>To be confident that we can </a:t>
            </a:r>
            <a:r>
              <a:rPr lang="en-US" sz="1800" b="1" dirty="0">
                <a:cs typeface="Arial" panose="020B0604020202020204" pitchFamily="34" charset="0"/>
              </a:rPr>
              <a:t>validate</a:t>
            </a:r>
            <a:r>
              <a:rPr lang="en-US" sz="1800" dirty="0">
                <a:cs typeface="Arial" panose="020B0604020202020204" pitchFamily="34" charset="0"/>
              </a:rPr>
              <a:t> that the data we have found is sound or accurate, your group can use the processes shown on the slide to make sure the data you want to use for making decisions are sound:</a:t>
            </a:r>
          </a:p>
          <a:p>
            <a:pPr marL="615782" lvl="1" indent="-167940">
              <a:buFont typeface="Arial" panose="020B0604020202020204" pitchFamily="34" charset="0"/>
              <a:buChar char="•"/>
            </a:pPr>
            <a:r>
              <a:rPr lang="en-US" sz="1800" dirty="0">
                <a:cs typeface="Arial" panose="020B0604020202020204" pitchFamily="34" charset="0"/>
              </a:rPr>
              <a:t>One way to validate your data is to make sure to look for </a:t>
            </a:r>
            <a:r>
              <a:rPr lang="en-US" sz="1800" b="1" dirty="0">
                <a:cs typeface="Arial" panose="020B0604020202020204" pitchFamily="34" charset="0"/>
              </a:rPr>
              <a:t>trusted sources </a:t>
            </a:r>
            <a:r>
              <a:rPr lang="en-US" sz="1800" dirty="0">
                <a:cs typeface="Arial" panose="020B0604020202020204" pitchFamily="34" charset="0"/>
              </a:rPr>
              <a:t>for the data</a:t>
            </a:r>
          </a:p>
          <a:p>
            <a:pPr marL="615782" lvl="1" indent="-167940">
              <a:buFont typeface="Arial" panose="020B0604020202020204" pitchFamily="34" charset="0"/>
              <a:buChar char="•"/>
            </a:pPr>
            <a:r>
              <a:rPr lang="en-US" sz="1800" dirty="0">
                <a:cs typeface="Arial" panose="020B0604020202020204" pitchFamily="34" charset="0"/>
              </a:rPr>
              <a:t>Two is to </a:t>
            </a:r>
            <a:r>
              <a:rPr lang="en-US" sz="1800" b="1" dirty="0">
                <a:cs typeface="Arial" panose="020B0604020202020204" pitchFamily="34" charset="0"/>
              </a:rPr>
              <a:t>follow-up with questions </a:t>
            </a:r>
            <a:r>
              <a:rPr lang="en-US" sz="1800" dirty="0">
                <a:cs typeface="Arial" panose="020B0604020202020204" pitchFamily="34" charset="0"/>
              </a:rPr>
              <a:t>to make sure data are accurate and understood by the group</a:t>
            </a:r>
          </a:p>
          <a:p>
            <a:pPr marL="615782" lvl="1" indent="-167940">
              <a:buFont typeface="Arial" panose="020B0604020202020204" pitchFamily="34" charset="0"/>
              <a:buChar char="•"/>
            </a:pPr>
            <a:r>
              <a:rPr lang="en-US" sz="1800" dirty="0">
                <a:cs typeface="Arial" panose="020B0604020202020204" pitchFamily="34" charset="0"/>
              </a:rPr>
              <a:t>Also, we should be sure to </a:t>
            </a:r>
            <a:r>
              <a:rPr lang="en-US" sz="1800" b="1" dirty="0">
                <a:cs typeface="Arial" panose="020B0604020202020204" pitchFamily="34" charset="0"/>
              </a:rPr>
              <a:t>use many different ways of gathering data</a:t>
            </a:r>
          </a:p>
          <a:p>
            <a:pPr marL="615782" lvl="1" indent="-167940">
              <a:buFont typeface="Arial" panose="020B0604020202020204" pitchFamily="34" charset="0"/>
              <a:buChar char="•"/>
            </a:pPr>
            <a:r>
              <a:rPr lang="en-US" sz="1800" dirty="0">
                <a:cs typeface="Arial" panose="020B0604020202020204" pitchFamily="34" charset="0"/>
              </a:rPr>
              <a:t>And finally, make sure that </a:t>
            </a:r>
            <a:r>
              <a:rPr lang="en-US" sz="1800" b="1" dirty="0">
                <a:cs typeface="Arial" panose="020B0604020202020204" pitchFamily="34" charset="0"/>
              </a:rPr>
              <a:t>everyone in the group agrees with and accepts the findings of the data</a:t>
            </a:r>
          </a:p>
          <a:p>
            <a:r>
              <a:rPr lang="en-US" sz="1600" dirty="0">
                <a:latin typeface="Arial" panose="020B0604020202020204" pitchFamily="34" charset="0"/>
                <a:cs typeface="Arial" panose="020B0604020202020204" pitchFamily="34" charset="0"/>
              </a:rPr>
              <a:t> </a:t>
            </a:r>
          </a:p>
          <a:p>
            <a:endParaRPr lang="en-US" b="1" dirty="0"/>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97</a:t>
            </a:fld>
            <a:endParaRPr lang="en-US"/>
          </a:p>
        </p:txBody>
      </p:sp>
    </p:spTree>
    <p:extLst>
      <p:ext uri="{BB962C8B-B14F-4D97-AF65-F5344CB8AC3E}">
        <p14:creationId xmlns:p14="http://schemas.microsoft.com/office/powerpoint/2010/main" val="2131100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75" y="185738"/>
            <a:ext cx="2955925" cy="2217737"/>
          </a:xfrm>
        </p:spPr>
      </p:sp>
      <p:sp>
        <p:nvSpPr>
          <p:cNvPr id="3" name="Notes Placeholder 2"/>
          <p:cNvSpPr>
            <a:spLocks noGrp="1"/>
          </p:cNvSpPr>
          <p:nvPr>
            <p:ph type="body" idx="1"/>
          </p:nvPr>
        </p:nvSpPr>
        <p:spPr>
          <a:xfrm>
            <a:off x="262877" y="1722438"/>
            <a:ext cx="6248400" cy="4063361"/>
          </a:xfrm>
        </p:spPr>
        <p:txBody>
          <a:bodyPr/>
          <a:lstStyle/>
          <a:p>
            <a:r>
              <a:rPr lang="en-US" sz="1800" b="1" dirty="0">
                <a:cs typeface="Arial" panose="020B0604020202020204" pitchFamily="34" charset="0"/>
              </a:rPr>
              <a:t>Slide 21. Stages of Data Use – Stage 4</a:t>
            </a:r>
          </a:p>
          <a:p>
            <a:pPr marL="286607" indent="-286607">
              <a:buFont typeface="Arial" panose="020B0604020202020204" pitchFamily="34" charset="0"/>
              <a:buChar char="•"/>
            </a:pPr>
            <a:r>
              <a:rPr lang="en-US" sz="1800" dirty="0">
                <a:cs typeface="Arial" panose="020B0604020202020204" pitchFamily="34" charset="0"/>
              </a:rPr>
              <a:t>Show the slide.</a:t>
            </a:r>
          </a:p>
          <a:p>
            <a:pPr marL="286607" indent="-286607">
              <a:buFont typeface="Arial" panose="020B0604020202020204" pitchFamily="34" charset="0"/>
              <a:buChar char="•"/>
            </a:pPr>
            <a:r>
              <a:rPr lang="en-US" sz="1800" b="1" dirty="0">
                <a:solidFill>
                  <a:srgbClr val="FF0000"/>
                </a:solidFill>
                <a:cs typeface="Arial" panose="020B0604020202020204" pitchFamily="34" charset="0"/>
              </a:rPr>
              <a:t>[CLICK] </a:t>
            </a:r>
            <a:r>
              <a:rPr lang="en-US" sz="1800" dirty="0">
                <a:cs typeface="Arial" panose="020B0604020202020204" pitchFamily="34" charset="0"/>
              </a:rPr>
              <a:t>for animation. </a:t>
            </a:r>
          </a:p>
          <a:p>
            <a:pPr marL="167940" indent="-167940" defTabSz="895682">
              <a:buFont typeface="Arial" panose="020B0604020202020204" pitchFamily="34" charset="0"/>
              <a:buChar char="•"/>
              <a:defRPr/>
            </a:pPr>
            <a:endParaRPr lang="en-US" sz="1800" dirty="0">
              <a:cs typeface="Arial" panose="020B0604020202020204" pitchFamily="34" charset="0"/>
            </a:endParaRPr>
          </a:p>
          <a:p>
            <a:pPr marL="167940" indent="-167940" defTabSz="895682">
              <a:buFont typeface="Arial" panose="020B0604020202020204" pitchFamily="34" charset="0"/>
              <a:buChar char="•"/>
              <a:defRPr/>
            </a:pPr>
            <a:r>
              <a:rPr lang="en-US" sz="1800" b="1" dirty="0">
                <a:solidFill>
                  <a:srgbClr val="FF0000"/>
                </a:solidFill>
                <a:cs typeface="Arial" panose="020B0604020202020204" pitchFamily="34" charset="0"/>
              </a:rPr>
              <a:t>[CLICK] </a:t>
            </a:r>
            <a:r>
              <a:rPr lang="en-US" sz="1800" dirty="0">
                <a:cs typeface="Arial" panose="020B0604020202020204" pitchFamily="34" charset="0"/>
              </a:rPr>
              <a:t>After collecting and organizing the data, the next step, Step 4, is to </a:t>
            </a:r>
            <a:r>
              <a:rPr lang="en-US" sz="1800" b="1" dirty="0">
                <a:cs typeface="Arial" panose="020B0604020202020204" pitchFamily="34" charset="0"/>
              </a:rPr>
              <a:t>analyze the data. </a:t>
            </a:r>
          </a:p>
          <a:p>
            <a:pPr marL="167940" indent="-167940" defTabSz="895682">
              <a:buFont typeface="Arial" panose="020B0604020202020204" pitchFamily="34" charset="0"/>
              <a:buChar char="•"/>
              <a:defRPr/>
            </a:pPr>
            <a:r>
              <a:rPr lang="en-US" sz="1800" b="1" dirty="0">
                <a:cs typeface="Arial" panose="020B0604020202020204" pitchFamily="34" charset="0"/>
              </a:rPr>
              <a:t>Analyzing the data </a:t>
            </a:r>
            <a:r>
              <a:rPr lang="en-US" sz="1800" dirty="0">
                <a:cs typeface="Arial" panose="020B0604020202020204" pitchFamily="34" charset="0"/>
              </a:rPr>
              <a:t>means thinking about what the data mean and finding patterns in it.  </a:t>
            </a:r>
          </a:p>
          <a:p>
            <a:pPr marL="167940" indent="-167940" defTabSz="895682">
              <a:buFont typeface="Arial" panose="020B0604020202020204" pitchFamily="34" charset="0"/>
              <a:buChar char="•"/>
              <a:defRPr/>
            </a:pPr>
            <a:r>
              <a:rPr lang="en-US" sz="1800" dirty="0">
                <a:cs typeface="Arial" panose="020B0604020202020204" pitchFamily="34" charset="0"/>
              </a:rPr>
              <a:t>Analyzing data is not a simple process.  </a:t>
            </a:r>
          </a:p>
          <a:p>
            <a:pPr marL="167940" indent="-167940" defTabSz="895682">
              <a:buFont typeface="Arial" panose="020B0604020202020204" pitchFamily="34" charset="0"/>
              <a:buChar char="•"/>
              <a:defRPr/>
            </a:pPr>
            <a:r>
              <a:rPr lang="en-US" sz="1800" dirty="0">
                <a:cs typeface="Arial" panose="020B0604020202020204" pitchFamily="34" charset="0"/>
              </a:rPr>
              <a:t>The group may have to look at the data in several different ways in order to make a decision. </a:t>
            </a: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98</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5200" y="0"/>
            <a:ext cx="2176463" cy="1631950"/>
          </a:xfrm>
        </p:spPr>
      </p:sp>
      <p:sp>
        <p:nvSpPr>
          <p:cNvPr id="3" name="Notes Placeholder 2"/>
          <p:cNvSpPr>
            <a:spLocks noGrp="1"/>
          </p:cNvSpPr>
          <p:nvPr>
            <p:ph type="body" idx="1"/>
          </p:nvPr>
        </p:nvSpPr>
        <p:spPr>
          <a:xfrm>
            <a:off x="151353" y="109834"/>
            <a:ext cx="6799768" cy="9092399"/>
          </a:xfrm>
        </p:spPr>
        <p:txBody>
          <a:bodyPr/>
          <a:lstStyle/>
          <a:p>
            <a:r>
              <a:rPr lang="en-US" sz="1600" b="1" dirty="0">
                <a:cs typeface="Arial" panose="020B0604020202020204" pitchFamily="34" charset="0"/>
              </a:rPr>
              <a:t>Slide 22. Stage 4 – Analyzing Data</a:t>
            </a:r>
          </a:p>
          <a:p>
            <a:pPr marL="286607" indent="-286607">
              <a:buFont typeface="Arial" panose="020B0604020202020204" pitchFamily="34" charset="0"/>
              <a:buChar char="•"/>
            </a:pPr>
            <a:r>
              <a:rPr lang="en-US" sz="1600" dirty="0">
                <a:cs typeface="Arial" panose="020B0604020202020204" pitchFamily="34" charset="0"/>
              </a:rPr>
              <a:t>Show the slide</a:t>
            </a:r>
          </a:p>
          <a:p>
            <a:pPr marL="286607" indent="-286607">
              <a:buFont typeface="Arial" panose="020B0604020202020204" pitchFamily="34" charset="0"/>
              <a:buChar char="•"/>
            </a:pPr>
            <a:endParaRPr lang="en-US" sz="1600" dirty="0">
              <a:cs typeface="Arial" panose="020B0604020202020204" pitchFamily="34" charset="0"/>
            </a:endParaRP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One of the ways to </a:t>
            </a:r>
            <a:r>
              <a:rPr lang="en-US" sz="1800" b="1" i="1" dirty="0">
                <a:cs typeface="Arial" panose="020B0604020202020204" pitchFamily="34" charset="0"/>
              </a:rPr>
              <a:t>analyze </a:t>
            </a:r>
            <a:r>
              <a:rPr lang="en-US" sz="1800" b="1" dirty="0">
                <a:cs typeface="Arial" panose="020B0604020202020204" pitchFamily="34" charset="0"/>
              </a:rPr>
              <a:t>the data </a:t>
            </a:r>
            <a:r>
              <a:rPr lang="en-US" sz="1800" dirty="0">
                <a:cs typeface="Arial" panose="020B0604020202020204" pitchFamily="34" charset="0"/>
              </a:rPr>
              <a:t>is to look                                                                                    for </a:t>
            </a:r>
            <a:r>
              <a:rPr lang="en-US" sz="1800" b="1" dirty="0">
                <a:cs typeface="Arial" panose="020B0604020202020204" pitchFamily="34" charset="0"/>
              </a:rPr>
              <a:t>relationships</a:t>
            </a:r>
            <a:r>
              <a:rPr lang="en-US" sz="1800" dirty="0">
                <a:cs typeface="Arial" panose="020B0604020202020204" pitchFamily="34" charset="0"/>
              </a:rPr>
              <a:t> in the data. </a:t>
            </a:r>
          </a:p>
          <a:p>
            <a:pPr marL="745179" lvl="1" indent="-286607">
              <a:buFont typeface="Arial" panose="020B0604020202020204" pitchFamily="34" charset="0"/>
              <a:buChar char="•"/>
            </a:pPr>
            <a:r>
              <a:rPr lang="en-US" sz="1800" dirty="0">
                <a:cs typeface="Arial" panose="020B0604020202020204" pitchFamily="34" charset="0"/>
              </a:rPr>
              <a:t>When analyzing data, similarities, differences, trends, and other relationships in the data may show information that the group otherwise could not see.  </a:t>
            </a:r>
          </a:p>
          <a:p>
            <a:pPr marL="167940" indent="-167940">
              <a:buFont typeface="Arial" panose="020B0604020202020204" pitchFamily="34" charset="0"/>
              <a:buChar char="•"/>
            </a:pPr>
            <a:r>
              <a:rPr lang="en-US" sz="1800" dirty="0">
                <a:cs typeface="Arial" panose="020B0604020202020204" pitchFamily="34" charset="0"/>
              </a:rPr>
              <a:t>Each view of the data provides a unique insight, making it important to </a:t>
            </a:r>
            <a:r>
              <a:rPr lang="en-US" sz="1800" b="1" dirty="0">
                <a:cs typeface="Arial" panose="020B0604020202020204" pitchFamily="34" charset="0"/>
              </a:rPr>
              <a:t>look at the data from many viewpoints. </a:t>
            </a:r>
          </a:p>
          <a:p>
            <a:pPr marL="167940" indent="-167940">
              <a:buFont typeface="Arial" panose="020B0604020202020204" pitchFamily="34" charset="0"/>
              <a:buChar char="•"/>
            </a:pPr>
            <a:r>
              <a:rPr lang="en-US" sz="1800" dirty="0">
                <a:cs typeface="Arial" panose="020B0604020202020204" pitchFamily="34" charset="0"/>
              </a:rPr>
              <a:t>Only after studying the data more closely do patterns become apparent, whether surprising, expected, or repeated.</a:t>
            </a:r>
          </a:p>
          <a:p>
            <a:pPr marL="167940" indent="-167940">
              <a:buFont typeface="Arial" panose="020B0604020202020204" pitchFamily="34" charset="0"/>
              <a:buChar char="•"/>
            </a:pPr>
            <a:r>
              <a:rPr lang="en-US" sz="1800" dirty="0">
                <a:cs typeface="Arial" panose="020B0604020202020204" pitchFamily="34" charset="0"/>
              </a:rPr>
              <a:t>Sometimes data is collected automatically or because it is required by law or local policy.  </a:t>
            </a:r>
          </a:p>
          <a:p>
            <a:pPr marL="626512" lvl="1" indent="-167940">
              <a:buFont typeface="Arial" panose="020B0604020202020204" pitchFamily="34" charset="0"/>
              <a:buChar char="•"/>
            </a:pPr>
            <a:r>
              <a:rPr lang="en-US" sz="1800" dirty="0">
                <a:cs typeface="Arial" panose="020B0604020202020204" pitchFamily="34" charset="0"/>
              </a:rPr>
              <a:t>People then have it available and are able to ask questions about it later – to be aware of the data as a whole, but also to better understand the parts of information that is available from the data….   </a:t>
            </a:r>
          </a:p>
          <a:p>
            <a:pPr marL="157210" indent="-167940">
              <a:buFont typeface="Arial" panose="020B0604020202020204" pitchFamily="34" charset="0"/>
              <a:buChar char="•"/>
            </a:pPr>
            <a:r>
              <a:rPr lang="en-US" sz="1800" u="sng" dirty="0">
                <a:cs typeface="Arial" panose="020B0604020202020204" pitchFamily="34" charset="0"/>
              </a:rPr>
              <a:t>For example, </a:t>
            </a:r>
            <a:r>
              <a:rPr lang="en-US" sz="1800" dirty="0">
                <a:cs typeface="Arial" panose="020B0604020202020204" pitchFamily="34" charset="0"/>
              </a:rPr>
              <a:t>a school’s registration form is filled out by every family in August (or whenever the school does it).  </a:t>
            </a:r>
          </a:p>
          <a:p>
            <a:pPr marL="615782" lvl="1" indent="-167940">
              <a:buFont typeface="Arial" panose="020B0604020202020204" pitchFamily="34" charset="0"/>
              <a:buChar char="•"/>
            </a:pPr>
            <a:r>
              <a:rPr lang="en-US" sz="1800" dirty="0">
                <a:cs typeface="Arial" panose="020B0604020202020204" pitchFamily="34" charset="0"/>
              </a:rPr>
              <a:t>This information about total school enrollment is stored in the school district’s database. </a:t>
            </a:r>
          </a:p>
          <a:p>
            <a:pPr marL="615782" lvl="1" indent="-167940">
              <a:buFont typeface="Arial" panose="020B0604020202020204" pitchFamily="34" charset="0"/>
              <a:buChar char="•"/>
            </a:pPr>
            <a:r>
              <a:rPr lang="en-US" sz="1800" dirty="0">
                <a:cs typeface="Arial" panose="020B0604020202020204" pitchFamily="34" charset="0"/>
              </a:rPr>
              <a:t>Official school enrollment is also counted on the third Friday of September in </a:t>
            </a:r>
            <a:r>
              <a:rPr lang="en-US" sz="1800" dirty="0" err="1">
                <a:cs typeface="Arial" panose="020B0604020202020204" pitchFamily="34" charset="0"/>
              </a:rPr>
              <a:t>Wisconsinde</a:t>
            </a:r>
            <a:r>
              <a:rPr lang="en-US" sz="1800" dirty="0">
                <a:cs typeface="Arial" panose="020B0604020202020204" pitchFamily="34" charset="0"/>
              </a:rPr>
              <a:t> &amp; a report is shared publicly in Oct. </a:t>
            </a:r>
          </a:p>
          <a:p>
            <a:pPr marL="615782" lvl="1" indent="-167940">
              <a:buFont typeface="Arial" panose="020B0604020202020204" pitchFamily="34" charset="0"/>
              <a:buChar char="•"/>
            </a:pPr>
            <a:r>
              <a:rPr lang="en-US" sz="1800" dirty="0">
                <a:cs typeface="Arial" panose="020B0604020202020204" pitchFamily="34" charset="0"/>
              </a:rPr>
              <a:t>So, a school board could sort and display the August’s registration compared to the official school enrollment data from the September count and also determine from either or both data sources if they want to know how many students are male, female, minorities, in a grade level, students with IEPs, resident status, etc.</a:t>
            </a:r>
          </a:p>
          <a:p>
            <a:pPr marL="615782" lvl="1" indent="-167940">
              <a:buFont typeface="Arial" panose="020B0604020202020204" pitchFamily="34" charset="0"/>
              <a:buChar char="•"/>
            </a:pPr>
            <a:r>
              <a:rPr lang="en-US" sz="1800" dirty="0">
                <a:cs typeface="Arial" panose="020B0604020202020204" pitchFamily="34" charset="0"/>
              </a:rPr>
              <a:t>Patterns may begin to be seen by looking at the data – as a whole or in these various parts.</a:t>
            </a:r>
          </a:p>
          <a:p>
            <a:pPr marL="615782" lvl="1" indent="-167940">
              <a:buFont typeface="Arial" panose="020B0604020202020204" pitchFamily="34" charset="0"/>
              <a:buChar char="•"/>
            </a:pPr>
            <a:endParaRPr lang="en-US" sz="1600" dirty="0">
              <a:cs typeface="Arial" panose="020B0604020202020204" pitchFamily="34" charset="0"/>
            </a:endParaRPr>
          </a:p>
          <a:p>
            <a:pPr marL="167940" indent="-167940">
              <a:buFont typeface="Arial" panose="020B0604020202020204" pitchFamily="34" charset="0"/>
              <a:buChar char="•"/>
            </a:pPr>
            <a:r>
              <a:rPr lang="en-US" sz="1800" dirty="0">
                <a:cs typeface="Arial" panose="020B0604020202020204" pitchFamily="34" charset="0"/>
              </a:rPr>
              <a:t>During this Analyzing Data stage, it may be possible to begin describing findings from the data as </a:t>
            </a:r>
            <a:r>
              <a:rPr lang="en-US" sz="1800" b="1" dirty="0">
                <a:cs typeface="Arial" panose="020B0604020202020204" pitchFamily="34" charset="0"/>
              </a:rPr>
              <a:t>strengths</a:t>
            </a:r>
            <a:r>
              <a:rPr lang="en-US" sz="1800" dirty="0">
                <a:cs typeface="Arial" panose="020B0604020202020204" pitchFamily="34" charset="0"/>
              </a:rPr>
              <a:t> and </a:t>
            </a:r>
            <a:r>
              <a:rPr lang="en-US" sz="1800" b="1" dirty="0">
                <a:cs typeface="Arial" panose="020B0604020202020204" pitchFamily="34" charset="0"/>
              </a:rPr>
              <a:t>challenges. </a:t>
            </a:r>
          </a:p>
          <a:p>
            <a:pPr marL="615782" lvl="1" indent="-167940">
              <a:buFont typeface="Arial" panose="020B0604020202020204" pitchFamily="34" charset="0"/>
              <a:buChar char="•"/>
            </a:pPr>
            <a:r>
              <a:rPr lang="en-US" sz="1800" b="1" i="1" dirty="0">
                <a:cs typeface="Arial" panose="020B0604020202020204" pitchFamily="34" charset="0"/>
              </a:rPr>
              <a:t>Strengths </a:t>
            </a:r>
            <a:r>
              <a:rPr lang="en-US" sz="1800" dirty="0">
                <a:cs typeface="Arial" panose="020B0604020202020204" pitchFamily="34" charset="0"/>
              </a:rPr>
              <a:t>are results in the data that show a success.  </a:t>
            </a:r>
          </a:p>
          <a:p>
            <a:pPr marL="615782" lvl="1" indent="-167940">
              <a:buFont typeface="Arial" panose="020B0604020202020204" pitchFamily="34" charset="0"/>
              <a:buChar char="•"/>
            </a:pPr>
            <a:r>
              <a:rPr lang="en-US" sz="1800" b="1" i="1" dirty="0">
                <a:cs typeface="Arial" panose="020B0604020202020204" pitchFamily="34" charset="0"/>
              </a:rPr>
              <a:t>Challenges</a:t>
            </a:r>
            <a:r>
              <a:rPr lang="en-US" sz="1800" dirty="0">
                <a:cs typeface="Arial" panose="020B0604020202020204" pitchFamily="34" charset="0"/>
              </a:rPr>
              <a:t> are results in the data showing areas where focus is needed.</a:t>
            </a:r>
          </a:p>
          <a:p>
            <a:pPr marL="167940" indent="-167940">
              <a:buFont typeface="Arial" panose="020B0604020202020204" pitchFamily="34" charset="0"/>
              <a:buChar char="•"/>
            </a:pPr>
            <a:r>
              <a:rPr lang="en-US" sz="1800" i="1" dirty="0">
                <a:cs typeface="Arial" panose="020B0604020202020204" pitchFamily="34" charset="0"/>
              </a:rPr>
              <a:t>Remember...</a:t>
            </a:r>
            <a:r>
              <a:rPr lang="en-US" sz="1800" dirty="0">
                <a:cs typeface="Arial" panose="020B0604020202020204" pitchFamily="34" charset="0"/>
              </a:rPr>
              <a:t>Do not draw conclusions too soon.</a:t>
            </a:r>
          </a:p>
          <a:p>
            <a:pPr marL="167940" indent="-167940">
              <a:buFont typeface="Arial" panose="020B0604020202020204" pitchFamily="34" charset="0"/>
              <a:buChar char="•"/>
            </a:pPr>
            <a:r>
              <a:rPr lang="en-US" sz="1800" dirty="0">
                <a:cs typeface="Arial" panose="020B0604020202020204" pitchFamily="34" charset="0"/>
              </a:rPr>
              <a:t>When finding and recording data, you must always remind yourself to record information </a:t>
            </a:r>
            <a:r>
              <a:rPr lang="en-US" sz="1800" b="1" i="1" dirty="0">
                <a:cs typeface="Arial" panose="020B0604020202020204" pitchFamily="34" charset="0"/>
              </a:rPr>
              <a:t>exactly as it appears </a:t>
            </a:r>
            <a:r>
              <a:rPr lang="en-US" sz="1800" b="1" dirty="0">
                <a:cs typeface="Arial" panose="020B0604020202020204" pitchFamily="34" charset="0"/>
              </a:rPr>
              <a:t>in the data source, </a:t>
            </a:r>
            <a:r>
              <a:rPr lang="en-US" sz="1800" dirty="0">
                <a:cs typeface="Arial" panose="020B0604020202020204" pitchFamily="34" charset="0"/>
              </a:rPr>
              <a:t>and to avoid analyzing the information too early.  </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99</a:t>
            </a:fld>
            <a:endParaRPr lang="en-US"/>
          </a:p>
        </p:txBody>
      </p:sp>
    </p:spTree>
    <p:extLst>
      <p:ext uri="{BB962C8B-B14F-4D97-AF65-F5344CB8AC3E}">
        <p14:creationId xmlns:p14="http://schemas.microsoft.com/office/powerpoint/2010/main" val="3084692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2863" y="14288"/>
            <a:ext cx="2063750" cy="1547812"/>
          </a:xfrm>
        </p:spPr>
      </p:sp>
      <p:sp>
        <p:nvSpPr>
          <p:cNvPr id="3" name="Notes Placeholder 2"/>
          <p:cNvSpPr>
            <a:spLocks noGrp="1"/>
          </p:cNvSpPr>
          <p:nvPr>
            <p:ph type="body" idx="1"/>
          </p:nvPr>
        </p:nvSpPr>
        <p:spPr>
          <a:xfrm>
            <a:off x="224640" y="339054"/>
            <a:ext cx="6653193" cy="8939586"/>
          </a:xfrm>
        </p:spPr>
        <p:txBody>
          <a:bodyPr/>
          <a:lstStyle/>
          <a:p>
            <a:r>
              <a:rPr lang="en-US" sz="1600" b="1" dirty="0">
                <a:cs typeface="Arial" panose="020B0604020202020204" pitchFamily="34" charset="0"/>
              </a:rPr>
              <a:t>Slide 23. Stage 4 – Analyzing Data</a:t>
            </a:r>
          </a:p>
          <a:p>
            <a:pPr marL="286607" indent="-286607">
              <a:buFont typeface="Arial" panose="020B0604020202020204" pitchFamily="34" charset="0"/>
              <a:buChar char="•"/>
            </a:pPr>
            <a:r>
              <a:rPr lang="en-US" sz="1600" dirty="0">
                <a:cs typeface="Arial" panose="020B0604020202020204" pitchFamily="34" charset="0"/>
              </a:rPr>
              <a:t>Show the slide.</a:t>
            </a:r>
          </a:p>
          <a:p>
            <a:r>
              <a:rPr lang="en-US" sz="1600" b="1" dirty="0">
                <a:cs typeface="Arial" panose="020B0604020202020204" pitchFamily="34" charset="0"/>
              </a:rPr>
              <a:t>Presenter Notes:</a:t>
            </a:r>
          </a:p>
          <a:p>
            <a:pPr marL="286607" indent="-286607">
              <a:buFont typeface="Arial" panose="020B0604020202020204" pitchFamily="34" charset="0"/>
              <a:buChar char="•"/>
            </a:pPr>
            <a:r>
              <a:rPr lang="en-US" sz="1600" dirty="0">
                <a:cs typeface="Arial" panose="020B0604020202020204" pitchFamily="34" charset="0"/>
              </a:rPr>
              <a:t>When you are working with numbers in a                                                                    decision-making group, there will probably be </a:t>
            </a:r>
            <a:r>
              <a:rPr lang="en-US" sz="1600" b="1" dirty="0">
                <a:cs typeface="Arial" panose="020B0604020202020204" pitchFamily="34" charset="0"/>
              </a:rPr>
              <a:t>unfamiliar                                              terms </a:t>
            </a:r>
            <a:r>
              <a:rPr lang="en-US" sz="1600" dirty="0">
                <a:cs typeface="Arial" panose="020B0604020202020204" pitchFamily="34" charset="0"/>
              </a:rPr>
              <a:t>that may come up when you are analyzing data as a group. </a:t>
            </a:r>
          </a:p>
          <a:p>
            <a:pPr marL="167940" indent="-167940">
              <a:buFont typeface="Arial" panose="020B0604020202020204" pitchFamily="34" charset="0"/>
              <a:buChar char="•"/>
            </a:pPr>
            <a:r>
              <a:rPr lang="en-US" sz="1600" dirty="0">
                <a:cs typeface="Arial" panose="020B0604020202020204" pitchFamily="34" charset="0"/>
              </a:rPr>
              <a:t> It is important to have a way of understanding some of the terms you see on the slide – mean, median, mode, range, outlier, statistically significant.</a:t>
            </a:r>
          </a:p>
          <a:p>
            <a:pPr marL="167940" indent="-167940">
              <a:buFont typeface="Arial" panose="020B0604020202020204" pitchFamily="34" charset="0"/>
              <a:buChar char="•"/>
            </a:pPr>
            <a:r>
              <a:rPr lang="en-US" sz="1600" dirty="0">
                <a:cs typeface="Arial" panose="020B0604020202020204" pitchFamily="34" charset="0"/>
              </a:rPr>
              <a:t>You may need to dig up some of these definitions from middle or high school math class if you have not used them for awhile.</a:t>
            </a:r>
          </a:p>
          <a:p>
            <a:pPr marL="167940" indent="-167940">
              <a:buFont typeface="Arial" panose="020B0604020202020204" pitchFamily="34" charset="0"/>
              <a:buChar char="•"/>
            </a:pPr>
            <a:r>
              <a:rPr lang="en-US" sz="1600" dirty="0">
                <a:cs typeface="Arial" panose="020B0604020202020204" pitchFamily="34" charset="0"/>
              </a:rPr>
              <a:t>Not all of us work with numbers and data on a daily basis.  </a:t>
            </a:r>
          </a:p>
          <a:p>
            <a:pPr marL="167940" indent="-167940">
              <a:buFont typeface="Arial" panose="020B0604020202020204" pitchFamily="34" charset="0"/>
              <a:buChar char="•"/>
            </a:pPr>
            <a:r>
              <a:rPr lang="en-US" sz="1600" dirty="0">
                <a:cs typeface="Arial" panose="020B0604020202020204" pitchFamily="34" charset="0"/>
              </a:rPr>
              <a:t>And, if we don’t exactly understand what these terms mean, it can be kind of intimidating.  So, some people in your group may need to have these terms explained in an understandable way. It is really important to understand these terms when working with numbers.</a:t>
            </a:r>
          </a:p>
          <a:p>
            <a:pPr marL="167940" indent="-167940">
              <a:buFont typeface="Arial" panose="020B0604020202020204" pitchFamily="34" charset="0"/>
              <a:buChar char="•"/>
            </a:pPr>
            <a:r>
              <a:rPr lang="en-US" sz="1600" dirty="0">
                <a:cs typeface="Arial" panose="020B0604020202020204" pitchFamily="34" charset="0"/>
              </a:rPr>
              <a:t>Analyzing numbers can be done a few different ways.  Depending on how it is done, results can be very different.  </a:t>
            </a:r>
          </a:p>
          <a:p>
            <a:pPr marL="167940" indent="-167940">
              <a:buFont typeface="Arial" panose="020B0604020202020204" pitchFamily="34" charset="0"/>
              <a:buChar char="•"/>
            </a:pPr>
            <a:r>
              <a:rPr lang="en-US" sz="1600" dirty="0">
                <a:cs typeface="Arial" panose="020B0604020202020204" pitchFamily="34" charset="0"/>
              </a:rPr>
              <a:t>Calculating the </a:t>
            </a:r>
            <a:r>
              <a:rPr lang="en-US" sz="1600" b="1" i="1" dirty="0">
                <a:cs typeface="Arial" panose="020B0604020202020204" pitchFamily="34" charset="0"/>
              </a:rPr>
              <a:t>mean, median, mode, </a:t>
            </a:r>
            <a:r>
              <a:rPr lang="en-US" sz="1600" dirty="0">
                <a:cs typeface="Arial" panose="020B0604020202020204" pitchFamily="34" charset="0"/>
              </a:rPr>
              <a:t>and </a:t>
            </a:r>
            <a:r>
              <a:rPr lang="en-US" sz="1600" b="1" i="1" dirty="0">
                <a:cs typeface="Arial" panose="020B0604020202020204" pitchFamily="34" charset="0"/>
              </a:rPr>
              <a:t>range </a:t>
            </a:r>
            <a:r>
              <a:rPr lang="en-US" sz="1600" dirty="0">
                <a:cs typeface="Arial" panose="020B0604020202020204" pitchFamily="34" charset="0"/>
              </a:rPr>
              <a:t>for a series of numbers can help in analyzing data, but first you have to know what they all mean. </a:t>
            </a:r>
          </a:p>
          <a:p>
            <a:pPr marL="167940" indent="-167940">
              <a:buFont typeface="Arial" panose="020B0604020202020204" pitchFamily="34" charset="0"/>
              <a:buChar char="•"/>
            </a:pPr>
            <a:r>
              <a:rPr lang="en-US" sz="1600" dirty="0">
                <a:cs typeface="Arial" panose="020B0604020202020204" pitchFamily="34" charset="0"/>
              </a:rPr>
              <a:t>It is not always a good way to just show the average of a data sample, because sometimes the middle value, or high &amp; low difference is important. </a:t>
            </a:r>
          </a:p>
          <a:p>
            <a:pPr marL="615782" lvl="1" indent="-167940">
              <a:buFont typeface="Arial" panose="020B0604020202020204" pitchFamily="34" charset="0"/>
              <a:buChar char="•"/>
            </a:pPr>
            <a:r>
              <a:rPr lang="en-US" sz="1600" b="1" i="1" dirty="0">
                <a:cs typeface="Arial" panose="020B0604020202020204" pitchFamily="34" charset="0"/>
              </a:rPr>
              <a:t>Mean</a:t>
            </a:r>
            <a:r>
              <a:rPr lang="en-US" sz="1600" i="1" dirty="0">
                <a:cs typeface="Arial" panose="020B0604020202020204" pitchFamily="34" charset="0"/>
              </a:rPr>
              <a:t> </a:t>
            </a:r>
            <a:r>
              <a:rPr lang="en-US" sz="1600" dirty="0">
                <a:cs typeface="Arial" panose="020B0604020202020204" pitchFamily="34" charset="0"/>
              </a:rPr>
              <a:t>is the </a:t>
            </a:r>
            <a:r>
              <a:rPr lang="en-US" sz="1600" u="sng" dirty="0">
                <a:cs typeface="Arial" panose="020B0604020202020204" pitchFamily="34" charset="0"/>
              </a:rPr>
              <a:t>average</a:t>
            </a:r>
            <a:r>
              <a:rPr lang="en-US" sz="1600" dirty="0">
                <a:cs typeface="Arial" panose="020B0604020202020204" pitchFamily="34" charset="0"/>
              </a:rPr>
              <a:t> of a group of numbers. So, if you have 5 numbers, you just add them all up and divide by 5 – that gives you the average, or the mean.  </a:t>
            </a:r>
            <a:r>
              <a:rPr lang="en-US" sz="1600" b="1" dirty="0">
                <a:cs typeface="Arial" panose="020B0604020202020204" pitchFamily="34" charset="0"/>
              </a:rPr>
              <a:t>For example, </a:t>
            </a:r>
            <a:r>
              <a:rPr lang="en-US" sz="1600" dirty="0">
                <a:cs typeface="Arial" panose="020B0604020202020204" pitchFamily="34" charset="0"/>
              </a:rPr>
              <a:t>1+2+3+4+5 = 15 divided by 5 = 3  So, 3 is the Mean</a:t>
            </a:r>
          </a:p>
          <a:p>
            <a:pPr marL="615782" lvl="1" indent="-167940">
              <a:buFont typeface="Arial" panose="020B0604020202020204" pitchFamily="34" charset="0"/>
              <a:buChar char="•"/>
            </a:pPr>
            <a:r>
              <a:rPr lang="en-US" sz="1600" b="1" i="1" dirty="0">
                <a:cs typeface="Arial" panose="020B0604020202020204" pitchFamily="34" charset="0"/>
              </a:rPr>
              <a:t>Median</a:t>
            </a:r>
            <a:r>
              <a:rPr lang="en-US" sz="1600" dirty="0">
                <a:cs typeface="Arial" panose="020B0604020202020204" pitchFamily="34" charset="0"/>
              </a:rPr>
              <a:t> is the </a:t>
            </a:r>
            <a:r>
              <a:rPr lang="en-US" sz="1600" u="sng" dirty="0">
                <a:cs typeface="Arial" panose="020B0604020202020204" pitchFamily="34" charset="0"/>
              </a:rPr>
              <a:t>middle </a:t>
            </a:r>
            <a:r>
              <a:rPr lang="en-US" sz="1600" dirty="0">
                <a:cs typeface="Arial" panose="020B0604020202020204" pitchFamily="34" charset="0"/>
              </a:rPr>
              <a:t>value of numbers when they are ordered from smallest to largest.  It is better at showing the actual middle of a data sample. </a:t>
            </a:r>
            <a:r>
              <a:rPr lang="en-US" sz="1600" b="1" dirty="0">
                <a:cs typeface="Arial" panose="020B0604020202020204" pitchFamily="34" charset="0"/>
              </a:rPr>
              <a:t>For example, </a:t>
            </a:r>
            <a:r>
              <a:rPr lang="en-US" sz="1600" dirty="0">
                <a:cs typeface="Arial" panose="020B0604020202020204" pitchFamily="34" charset="0"/>
              </a:rPr>
              <a:t>if you have 13 data numbers – as, one 1, </a:t>
            </a:r>
            <a:r>
              <a:rPr lang="en-US" sz="1600" b="1" dirty="0">
                <a:cs typeface="Arial" panose="020B0604020202020204" pitchFamily="34" charset="0"/>
              </a:rPr>
              <a:t>four 2s</a:t>
            </a:r>
            <a:r>
              <a:rPr lang="en-US" sz="1600" dirty="0">
                <a:cs typeface="Arial" panose="020B0604020202020204" pitchFamily="34" charset="0"/>
              </a:rPr>
              <a:t>, three 3s, two 6s, one 7, one 8, one 10, and– you would just arrange them from 1 to 10 – and then arrange them in order 1, 2, 2, 2, 2, 3, 3, 3, 6, 6, 7, 8,10 – then, find the middle number –which ends up being 3 – so the median, or </a:t>
            </a:r>
            <a:r>
              <a:rPr lang="en-US" sz="1600" u="sng" dirty="0">
                <a:cs typeface="Arial" panose="020B0604020202020204" pitchFamily="34" charset="0"/>
              </a:rPr>
              <a:t>middle </a:t>
            </a:r>
            <a:r>
              <a:rPr lang="en-US" sz="1600" dirty="0">
                <a:cs typeface="Arial" panose="020B0604020202020204" pitchFamily="34" charset="0"/>
              </a:rPr>
              <a:t> is 3. </a:t>
            </a:r>
          </a:p>
          <a:p>
            <a:pPr marL="615782" lvl="1" indent="-167940">
              <a:buFont typeface="Arial" panose="020B0604020202020204" pitchFamily="34" charset="0"/>
              <a:buChar char="•"/>
            </a:pPr>
            <a:r>
              <a:rPr lang="en-US" sz="1600" b="1" i="1" dirty="0">
                <a:cs typeface="Arial" panose="020B0604020202020204" pitchFamily="34" charset="0"/>
              </a:rPr>
              <a:t>Mode</a:t>
            </a:r>
            <a:r>
              <a:rPr lang="en-US" sz="1600" dirty="0">
                <a:cs typeface="Arial" panose="020B0604020202020204" pitchFamily="34" charset="0"/>
              </a:rPr>
              <a:t> is the most </a:t>
            </a:r>
            <a:r>
              <a:rPr lang="en-US" sz="1600" u="sng" dirty="0">
                <a:cs typeface="Arial" panose="020B0604020202020204" pitchFamily="34" charset="0"/>
              </a:rPr>
              <a:t>frequent value </a:t>
            </a:r>
            <a:r>
              <a:rPr lang="en-US" sz="1600" dirty="0">
                <a:cs typeface="Arial" panose="020B0604020202020204" pitchFamily="34" charset="0"/>
              </a:rPr>
              <a:t>or the number that shows up the most in a data sample. </a:t>
            </a:r>
            <a:r>
              <a:rPr lang="en-US" sz="1600" b="1" dirty="0">
                <a:cs typeface="Arial" panose="020B0604020202020204" pitchFamily="34" charset="0"/>
              </a:rPr>
              <a:t>In the example </a:t>
            </a:r>
            <a:r>
              <a:rPr lang="en-US" sz="1600" dirty="0">
                <a:cs typeface="Arial" panose="020B0604020202020204" pitchFamily="34" charset="0"/>
              </a:rPr>
              <a:t>we just gave, there 4 2’s, so the more frequent number, or </a:t>
            </a:r>
            <a:r>
              <a:rPr lang="en-US" sz="1600" u="sng" dirty="0">
                <a:cs typeface="Arial" panose="020B0604020202020204" pitchFamily="34" charset="0"/>
              </a:rPr>
              <a:t>mode, is </a:t>
            </a:r>
            <a:r>
              <a:rPr lang="en-US" sz="1600" dirty="0">
                <a:cs typeface="Arial" panose="020B0604020202020204" pitchFamily="34" charset="0"/>
              </a:rPr>
              <a:t>2.  Depending on what you are looking for in your data, that might be really helpful to know.</a:t>
            </a:r>
          </a:p>
          <a:p>
            <a:pPr marL="615782" lvl="1" indent="-167940">
              <a:buFont typeface="Arial" panose="020B0604020202020204" pitchFamily="34" charset="0"/>
              <a:buChar char="•"/>
            </a:pPr>
            <a:endParaRPr lang="en-US" sz="1600" dirty="0">
              <a:cs typeface="Arial" panose="020B0604020202020204" pitchFamily="34" charset="0"/>
            </a:endParaRPr>
          </a:p>
          <a:p>
            <a:pPr marL="615782" lvl="1" indent="-167940">
              <a:buFont typeface="Arial" panose="020B0604020202020204" pitchFamily="34" charset="0"/>
              <a:buChar char="•"/>
            </a:pPr>
            <a:r>
              <a:rPr lang="en-US" sz="1800" b="1" i="1" dirty="0">
                <a:cs typeface="Arial" panose="020B0604020202020204" pitchFamily="34" charset="0"/>
              </a:rPr>
              <a:t>Range</a:t>
            </a:r>
            <a:r>
              <a:rPr lang="en-US" sz="1800" dirty="0">
                <a:cs typeface="Arial" panose="020B0604020202020204" pitchFamily="34" charset="0"/>
              </a:rPr>
              <a:t> would be taking the lowest value and the highest value and then find the difference between the two.  SO, if we still use the same numbers from </a:t>
            </a:r>
            <a:r>
              <a:rPr lang="en-US" sz="1800" b="1" dirty="0">
                <a:cs typeface="Arial" panose="020B0604020202020204" pitchFamily="34" charset="0"/>
              </a:rPr>
              <a:t>our example, </a:t>
            </a:r>
            <a:r>
              <a:rPr lang="en-US" sz="1800" dirty="0">
                <a:cs typeface="Arial" panose="020B0604020202020204" pitchFamily="34" charset="0"/>
              </a:rPr>
              <a:t>the lowest value is 1 and the highest value is 10 – so the </a:t>
            </a:r>
            <a:r>
              <a:rPr lang="en-US" sz="1800" u="sng" dirty="0">
                <a:cs typeface="Arial" panose="020B0604020202020204" pitchFamily="34" charset="0"/>
              </a:rPr>
              <a:t>range</a:t>
            </a:r>
            <a:r>
              <a:rPr lang="en-US" sz="1800" dirty="0">
                <a:cs typeface="Arial" panose="020B0604020202020204" pitchFamily="34" charset="0"/>
              </a:rPr>
              <a:t> would be 10 minus 1, or a </a:t>
            </a:r>
            <a:r>
              <a:rPr lang="en-US" sz="1800" u="sng" dirty="0">
                <a:cs typeface="Arial" panose="020B0604020202020204" pitchFamily="34" charset="0"/>
              </a:rPr>
              <a:t>range of 9 points</a:t>
            </a:r>
            <a:r>
              <a:rPr lang="en-US" sz="1800" dirty="0">
                <a:cs typeface="Arial" panose="020B0604020202020204" pitchFamily="34" charset="0"/>
              </a:rPr>
              <a:t>.  </a:t>
            </a:r>
          </a:p>
          <a:p>
            <a:pPr marL="157210" indent="-167940">
              <a:buFont typeface="Arial" panose="020B0604020202020204" pitchFamily="34" charset="0"/>
              <a:buChar char="•"/>
            </a:pPr>
            <a:r>
              <a:rPr lang="en-US" sz="1800" dirty="0">
                <a:cs typeface="Arial" panose="020B0604020202020204" pitchFamily="34" charset="0"/>
              </a:rPr>
              <a:t>The term</a:t>
            </a:r>
            <a:r>
              <a:rPr lang="en-US" sz="1800" b="1" dirty="0">
                <a:cs typeface="Arial" panose="020B0604020202020204" pitchFamily="34" charset="0"/>
              </a:rPr>
              <a:t> Outlier </a:t>
            </a:r>
            <a:r>
              <a:rPr lang="en-US" sz="1800" dirty="0">
                <a:cs typeface="Arial" panose="020B0604020202020204" pitchFamily="34" charset="0"/>
              </a:rPr>
              <a:t>is important.  An outlier is either </a:t>
            </a:r>
            <a:r>
              <a:rPr lang="en-US" sz="1800" b="1" dirty="0">
                <a:cs typeface="Arial" panose="020B0604020202020204" pitchFamily="34" charset="0"/>
              </a:rPr>
              <a:t>a very high or very low number </a:t>
            </a:r>
            <a:r>
              <a:rPr lang="en-US" sz="1800" dirty="0">
                <a:cs typeface="Arial" panose="020B0604020202020204" pitchFamily="34" charset="0"/>
              </a:rPr>
              <a:t>that shows up in your data sample. An outlier can really distort your mean (average), for example.</a:t>
            </a:r>
          </a:p>
          <a:p>
            <a:pPr marL="615782" lvl="1" indent="-167940">
              <a:buFont typeface="Arial" panose="020B0604020202020204" pitchFamily="34" charset="0"/>
              <a:buChar char="•"/>
            </a:pPr>
            <a:r>
              <a:rPr lang="en-US" sz="1800" dirty="0">
                <a:cs typeface="Arial" panose="020B0604020202020204" pitchFamily="34" charset="0"/>
              </a:rPr>
              <a:t>If most of your data points were from 1 to 10, but then you had one number that was 27… then 27 would be the outlier.</a:t>
            </a:r>
          </a:p>
          <a:p>
            <a:pPr marL="615782" lvl="1" indent="-167940">
              <a:buFont typeface="Arial" panose="020B0604020202020204" pitchFamily="34" charset="0"/>
              <a:buChar char="•"/>
            </a:pPr>
            <a:r>
              <a:rPr lang="en-US" sz="1800" dirty="0">
                <a:cs typeface="Arial" panose="020B0604020202020204" pitchFamily="34" charset="0"/>
              </a:rPr>
              <a:t>Having an outlier, might throw off your data, but it also </a:t>
            </a:r>
            <a:r>
              <a:rPr lang="en-US" sz="1800" b="1" dirty="0">
                <a:cs typeface="Arial" panose="020B0604020202020204" pitchFamily="34" charset="0"/>
              </a:rPr>
              <a:t>might lead to more discussion &amp; questions </a:t>
            </a:r>
            <a:r>
              <a:rPr lang="en-US" sz="1800" dirty="0">
                <a:cs typeface="Arial" panose="020B0604020202020204" pitchFamily="34" charset="0"/>
              </a:rPr>
              <a:t>– to have the group try to figure out why there is an outlier, what may have caused it, what to do with it, etc.</a:t>
            </a:r>
          </a:p>
          <a:p>
            <a:pPr marL="157210" indent="-167940">
              <a:buFont typeface="Arial" panose="020B0604020202020204" pitchFamily="34" charset="0"/>
              <a:buChar char="•"/>
            </a:pPr>
            <a:r>
              <a:rPr lang="en-US" sz="1800" dirty="0">
                <a:cs typeface="Arial" panose="020B0604020202020204" pitchFamily="34" charset="0"/>
              </a:rPr>
              <a:t>Another term that may come up when analyzing data is the term </a:t>
            </a:r>
            <a:r>
              <a:rPr lang="en-US" sz="1800" b="1" dirty="0">
                <a:cs typeface="Arial" panose="020B0604020202020204" pitchFamily="34" charset="0"/>
              </a:rPr>
              <a:t>statistically significant.  Statistically significant </a:t>
            </a:r>
            <a:r>
              <a:rPr lang="en-US" sz="1800" dirty="0">
                <a:cs typeface="Arial" panose="020B0604020202020204" pitchFamily="34" charset="0"/>
              </a:rPr>
              <a:t>means the data results are probably true and not because of chance.</a:t>
            </a:r>
          </a:p>
          <a:p>
            <a:pPr lvl="0"/>
            <a:r>
              <a:rPr lang="en-US" sz="1800" b="1" strike="sngStrike" dirty="0">
                <a:cs typeface="Arial" panose="020B0604020202020204" pitchFamily="34" charset="0"/>
              </a:rPr>
              <a:t>----------(Multiple choice/one answer) for these 3 polls------------------</a:t>
            </a:r>
          </a:p>
          <a:p>
            <a:pPr fontAlgn="t">
              <a:lnSpc>
                <a:spcPts val="1354"/>
              </a:lnSpc>
            </a:pPr>
            <a:r>
              <a:rPr lang="en-US" sz="1800" b="1" strike="sngStrike" dirty="0">
                <a:solidFill>
                  <a:srgbClr val="FF0000"/>
                </a:solidFill>
                <a:ea typeface="Calibri" panose="020F0502020204030204" pitchFamily="34" charset="0"/>
                <a:cs typeface="Calibri" panose="020F0502020204030204" pitchFamily="34" charset="0"/>
              </a:rPr>
              <a:t>POLL #3 </a:t>
            </a:r>
            <a:r>
              <a:rPr lang="en-US" sz="1800" strike="sngStrike" dirty="0">
                <a:solidFill>
                  <a:srgbClr val="FF0000"/>
                </a:solidFill>
                <a:ea typeface="Calibri" panose="020F0502020204030204" pitchFamily="34" charset="0"/>
                <a:cs typeface="Calibri" panose="020F0502020204030204" pitchFamily="34" charset="0"/>
              </a:rPr>
              <a:t>– </a:t>
            </a:r>
            <a:r>
              <a:rPr lang="en-US" sz="1800" strike="sngStrike" dirty="0">
                <a:ea typeface="Calibri" panose="020F0502020204030204" pitchFamily="34" charset="0"/>
                <a:cs typeface="Calibri" panose="020F0502020204030204" pitchFamily="34" charset="0"/>
              </a:rPr>
              <a:t>What is the MEAN of 4, 6, 10, 12?   </a:t>
            </a:r>
            <a:r>
              <a:rPr lang="en-US" sz="1800" strike="sngStrike" dirty="0">
                <a:solidFill>
                  <a:srgbClr val="FF0000"/>
                </a:solidFill>
                <a:ea typeface="Calibri" panose="020F0502020204030204" pitchFamily="34" charset="0"/>
                <a:cs typeface="Calibri" panose="020F0502020204030204" pitchFamily="34" charset="0"/>
              </a:rPr>
              <a:t>Add #s to get 32 divided by 4 is 8  So, mean is 8.</a:t>
            </a:r>
            <a:endParaRPr lang="en-US" sz="1800" u="sng" strike="sngStrike" dirty="0">
              <a:solidFill>
                <a:srgbClr val="FF0000"/>
              </a:solidFill>
              <a:ea typeface="Calibri" panose="020F0502020204030204" pitchFamily="34" charset="0"/>
              <a:cs typeface="Times New Roman" panose="02020603050405020304" pitchFamily="18" charset="0"/>
            </a:endParaRPr>
          </a:p>
          <a:p>
            <a:pPr fontAlgn="t">
              <a:lnSpc>
                <a:spcPts val="1354"/>
              </a:lnSpc>
            </a:pPr>
            <a:r>
              <a:rPr lang="en-US" sz="1800" b="1" strike="sngStrike" dirty="0">
                <a:solidFill>
                  <a:srgbClr val="FF0000"/>
                </a:solidFill>
                <a:ea typeface="Calibri" panose="020F0502020204030204" pitchFamily="34" charset="0"/>
                <a:cs typeface="Calibri" panose="020F0502020204030204" pitchFamily="34" charset="0"/>
              </a:rPr>
              <a:t>POLL #4 </a:t>
            </a:r>
            <a:r>
              <a:rPr lang="en-US" sz="1800" strike="sngStrike" dirty="0">
                <a:solidFill>
                  <a:srgbClr val="FF0000"/>
                </a:solidFill>
                <a:ea typeface="Calibri" panose="020F0502020204030204" pitchFamily="34" charset="0"/>
                <a:cs typeface="Calibri" panose="020F0502020204030204" pitchFamily="34" charset="0"/>
              </a:rPr>
              <a:t>– </a:t>
            </a:r>
            <a:r>
              <a:rPr lang="en-US" sz="1800" strike="sngStrike" dirty="0">
                <a:ea typeface="Calibri" panose="020F0502020204030204" pitchFamily="34" charset="0"/>
                <a:cs typeface="Calibri" panose="020F0502020204030204" pitchFamily="34" charset="0"/>
              </a:rPr>
              <a:t>What is the MEDIAN of 1, 10, 15, 18, 21?  </a:t>
            </a:r>
            <a:r>
              <a:rPr lang="en-US" sz="1800" strike="sngStrike" dirty="0">
                <a:solidFill>
                  <a:srgbClr val="FF0000"/>
                </a:solidFill>
                <a:ea typeface="Calibri" panose="020F0502020204030204" pitchFamily="34" charset="0"/>
                <a:cs typeface="Calibri" panose="020F0502020204030204" pitchFamily="34" charset="0"/>
              </a:rPr>
              <a:t>The middle # - so, median is 15. </a:t>
            </a:r>
            <a:endParaRPr lang="en-US" sz="1800" strike="sngStrike" dirty="0">
              <a:solidFill>
                <a:srgbClr val="FF0000"/>
              </a:solidFill>
              <a:ea typeface="Calibri" panose="020F0502020204030204" pitchFamily="34" charset="0"/>
              <a:cs typeface="Times New Roman" panose="02020603050405020304" pitchFamily="18" charset="0"/>
            </a:endParaRPr>
          </a:p>
          <a:p>
            <a:pPr fontAlgn="t">
              <a:lnSpc>
                <a:spcPts val="1354"/>
              </a:lnSpc>
            </a:pPr>
            <a:r>
              <a:rPr lang="en-US" sz="1800" b="1" strike="sngStrike" dirty="0">
                <a:solidFill>
                  <a:srgbClr val="FF0000"/>
                </a:solidFill>
                <a:ea typeface="Calibri" panose="020F0502020204030204" pitchFamily="34" charset="0"/>
                <a:cs typeface="Calibri" panose="020F0502020204030204" pitchFamily="34" charset="0"/>
              </a:rPr>
              <a:t>POLL #5 </a:t>
            </a:r>
            <a:r>
              <a:rPr lang="en-US" sz="1800" strike="sngStrike" dirty="0">
                <a:solidFill>
                  <a:srgbClr val="FF0000"/>
                </a:solidFill>
                <a:ea typeface="Calibri" panose="020F0502020204030204" pitchFamily="34" charset="0"/>
                <a:cs typeface="Calibri" panose="020F0502020204030204" pitchFamily="34" charset="0"/>
              </a:rPr>
              <a:t>– </a:t>
            </a:r>
            <a:r>
              <a:rPr lang="en-US" sz="1800" strike="sngStrike" dirty="0">
                <a:ea typeface="Calibri" panose="020F0502020204030204" pitchFamily="34" charset="0"/>
                <a:cs typeface="Calibri" panose="020F0502020204030204" pitchFamily="34" charset="0"/>
              </a:rPr>
              <a:t>What is the RANGE of 10, 11, 15, 18, 21?  </a:t>
            </a:r>
            <a:r>
              <a:rPr lang="en-US" sz="1800" strike="sngStrike" dirty="0">
                <a:solidFill>
                  <a:srgbClr val="FF0000"/>
                </a:solidFill>
                <a:ea typeface="Calibri" panose="020F0502020204030204" pitchFamily="34" charset="0"/>
                <a:cs typeface="Calibri" panose="020F0502020204030204" pitchFamily="34" charset="0"/>
              </a:rPr>
              <a:t>21 highest minus 10 lowest– range is 11.</a:t>
            </a:r>
            <a:endParaRPr lang="en-US" sz="1800" strike="sngStrike" dirty="0">
              <a:solidFill>
                <a:srgbClr val="FF0000"/>
              </a:solidFill>
              <a:ea typeface="Calibri" panose="020F0502020204030204" pitchFamily="34" charset="0"/>
              <a:cs typeface="Times New Roman" panose="02020603050405020304" pitchFamily="18" charset="0"/>
            </a:endParaRPr>
          </a:p>
          <a:p>
            <a:endParaRPr lang="en-US" sz="1600" dirty="0">
              <a:cs typeface="Arial" panose="020B0604020202020204" pitchFamily="34" charset="0"/>
            </a:endParaRPr>
          </a:p>
          <a:p>
            <a:pPr marL="615782" lvl="1" indent="-16794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6533703" y="8917422"/>
            <a:ext cx="567128" cy="456726"/>
          </a:xfrm>
          <a:prstGeom prst="rect">
            <a:avLst/>
          </a:prstGeom>
        </p:spPr>
        <p:txBody>
          <a:bodyPr/>
          <a:lstStyle/>
          <a:p>
            <a:fld id="{E47A0219-52C6-4F38-8398-29CC82D2A3E1}" type="slidenum">
              <a:rPr lang="en-US" smtClean="0"/>
              <a:t>100</a:t>
            </a:fld>
            <a:endParaRPr lang="en-US" dirty="0"/>
          </a:p>
        </p:txBody>
      </p:sp>
    </p:spTree>
    <p:extLst>
      <p:ext uri="{BB962C8B-B14F-4D97-AF65-F5344CB8AC3E}">
        <p14:creationId xmlns:p14="http://schemas.microsoft.com/office/powerpoint/2010/main" val="3830858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84638" y="122238"/>
            <a:ext cx="2743200" cy="2057400"/>
          </a:xfrm>
        </p:spPr>
      </p:sp>
      <p:sp>
        <p:nvSpPr>
          <p:cNvPr id="3" name="Notes Placeholder 2"/>
          <p:cNvSpPr>
            <a:spLocks noGrp="1"/>
          </p:cNvSpPr>
          <p:nvPr>
            <p:ph type="body" idx="1"/>
          </p:nvPr>
        </p:nvSpPr>
        <p:spPr>
          <a:xfrm>
            <a:off x="174645" y="960437"/>
            <a:ext cx="6653193" cy="6781800"/>
          </a:xfrm>
        </p:spPr>
        <p:txBody>
          <a:bodyPr/>
          <a:lstStyle/>
          <a:p>
            <a:r>
              <a:rPr lang="en-US" sz="1600" b="1" dirty="0">
                <a:cs typeface="Arial" panose="020B0604020202020204" pitchFamily="34" charset="0"/>
              </a:rPr>
              <a:t>Slide 23a. Stage 4 – Analyzing Data</a:t>
            </a:r>
          </a:p>
          <a:p>
            <a:pPr marL="286607" indent="-286607">
              <a:buFont typeface="Arial" panose="020B0604020202020204" pitchFamily="34" charset="0"/>
              <a:buChar char="•"/>
            </a:pPr>
            <a:r>
              <a:rPr lang="en-US" sz="1600" dirty="0">
                <a:cs typeface="Arial" panose="020B0604020202020204" pitchFamily="34" charset="0"/>
              </a:rPr>
              <a:t>Show the slide.</a:t>
            </a:r>
          </a:p>
          <a:p>
            <a:endParaRPr lang="en-US" sz="1600" b="1" dirty="0">
              <a:cs typeface="Arial" panose="020B0604020202020204" pitchFamily="34" charset="0"/>
            </a:endParaRPr>
          </a:p>
          <a:p>
            <a:r>
              <a:rPr lang="en-US" sz="1600" b="1" dirty="0">
                <a:cs typeface="Arial" panose="020B0604020202020204" pitchFamily="34" charset="0"/>
              </a:rPr>
              <a:t>Presenter Notes:</a:t>
            </a:r>
          </a:p>
          <a:p>
            <a:pPr marL="285750" lvl="0" indent="-285750">
              <a:buFont typeface="Arial" panose="020B0604020202020204" pitchFamily="34" charset="0"/>
              <a:buChar char="•"/>
            </a:pPr>
            <a:r>
              <a:rPr lang="en-US" sz="1800" dirty="0">
                <a:cs typeface="Arial" panose="020B0604020202020204" pitchFamily="34" charset="0"/>
              </a:rPr>
              <a:t>Here is a quick activity…</a:t>
            </a:r>
          </a:p>
          <a:p>
            <a:pPr marL="285750" lvl="0" indent="-285750">
              <a:buFont typeface="Arial" panose="020B0604020202020204" pitchFamily="34" charset="0"/>
              <a:buChar char="•"/>
            </a:pPr>
            <a:r>
              <a:rPr lang="en-US" sz="1800" dirty="0">
                <a:ea typeface="Calibri" panose="020F0502020204030204" pitchFamily="34" charset="0"/>
                <a:cs typeface="Arial" panose="020B0604020202020204" pitchFamily="34" charset="0"/>
              </a:rPr>
              <a:t>Put your answers to A, B, C, and D in the Q&amp;A box at the bottom of your screen. </a:t>
            </a:r>
          </a:p>
          <a:p>
            <a:pPr marL="285750" lvl="0"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A. What is the MEAN of 4, 6, 10, 12?   </a:t>
            </a:r>
          </a:p>
          <a:p>
            <a:pPr marL="742950" lvl="1"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Mean is the “average”</a:t>
            </a:r>
          </a:p>
          <a:p>
            <a:pPr marL="742950" lvl="1"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Add the 4 #s = get 32; then divide by 4</a:t>
            </a:r>
          </a:p>
          <a:p>
            <a:pPr marL="742950" lvl="1"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Answer for A.   </a:t>
            </a:r>
            <a:r>
              <a:rPr lang="en-US" sz="1800" b="1" dirty="0">
                <a:solidFill>
                  <a:srgbClr val="FF0000"/>
                </a:solidFill>
                <a:ea typeface="Calibri" panose="020F0502020204030204" pitchFamily="34" charset="0"/>
                <a:cs typeface="Calibri" panose="020F0502020204030204" pitchFamily="34" charset="0"/>
              </a:rPr>
              <a:t>Mean is 8.</a:t>
            </a:r>
          </a:p>
          <a:p>
            <a:pPr marL="285750"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B. What is the MEDIAN of 18, 10, 1, 21, 15 ?  </a:t>
            </a:r>
          </a:p>
          <a:p>
            <a:pPr marL="742950" lvl="1"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Median is the “middle #”</a:t>
            </a:r>
          </a:p>
          <a:p>
            <a:pPr marL="742950" lvl="1"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Put the #s in order, lowest to highest</a:t>
            </a:r>
          </a:p>
          <a:p>
            <a:pPr marL="742950" lvl="1"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So, the middle # or </a:t>
            </a:r>
            <a:r>
              <a:rPr lang="en-US" sz="1800" b="1" dirty="0">
                <a:solidFill>
                  <a:srgbClr val="FF0000"/>
                </a:solidFill>
                <a:ea typeface="Calibri" panose="020F0502020204030204" pitchFamily="34" charset="0"/>
                <a:cs typeface="Calibri" panose="020F0502020204030204" pitchFamily="34" charset="0"/>
              </a:rPr>
              <a:t>Median is 15</a:t>
            </a:r>
            <a:endParaRPr lang="en-US" sz="1800" b="1"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C. What is the MODE of </a:t>
            </a:r>
            <a:r>
              <a:rPr lang="en-US" sz="1800" dirty="0"/>
              <a:t>10, 11, 11,15, 15, 18, 18, 18, 21</a:t>
            </a:r>
            <a:endParaRPr lang="en-US" sz="1800" dirty="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Mode is the “most frequent #.”</a:t>
            </a:r>
          </a:p>
          <a:p>
            <a:pPr marL="742950" lvl="1"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Put the #s in order and see which # show up most</a:t>
            </a:r>
          </a:p>
          <a:p>
            <a:pPr marL="742950" lvl="1" indent="-285750">
              <a:buFont typeface="Arial" panose="020B0604020202020204" pitchFamily="34" charset="0"/>
              <a:buChar char="•"/>
            </a:pPr>
            <a:r>
              <a:rPr lang="en-US" sz="1800" b="1" dirty="0">
                <a:solidFill>
                  <a:srgbClr val="FF0000"/>
                </a:solidFill>
                <a:ea typeface="Calibri" panose="020F0502020204030204" pitchFamily="34" charset="0"/>
                <a:cs typeface="Calibri" panose="020F0502020204030204" pitchFamily="34" charset="0"/>
              </a:rPr>
              <a:t>Mode is 18</a:t>
            </a:r>
          </a:p>
          <a:p>
            <a:pPr marL="285750"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D. What is the RANGE of 15, 21, 10, 18, 11 ?  </a:t>
            </a:r>
          </a:p>
          <a:p>
            <a:pPr marL="742950" lvl="1"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Range is the highest # minus the lowest #</a:t>
            </a:r>
          </a:p>
          <a:p>
            <a:pPr marL="742950" lvl="1" indent="-285750">
              <a:buFont typeface="Arial" panose="020B0604020202020204" pitchFamily="34" charset="0"/>
              <a:buChar char="•"/>
            </a:pPr>
            <a:r>
              <a:rPr lang="en-US" sz="1800" dirty="0">
                <a:ea typeface="Calibri" panose="020F0502020204030204" pitchFamily="34" charset="0"/>
                <a:cs typeface="Calibri" panose="020F0502020204030204" pitchFamily="34" charset="0"/>
              </a:rPr>
              <a:t>21 is the highest minus 10 which is the lowest</a:t>
            </a:r>
          </a:p>
          <a:p>
            <a:pPr marL="742950" lvl="1" indent="-285750">
              <a:buFont typeface="Arial" panose="020B0604020202020204" pitchFamily="34" charset="0"/>
              <a:buChar char="•"/>
            </a:pPr>
            <a:r>
              <a:rPr lang="en-US" sz="1800" b="1" dirty="0">
                <a:solidFill>
                  <a:srgbClr val="FF0000"/>
                </a:solidFill>
                <a:ea typeface="Calibri" panose="020F0502020204030204" pitchFamily="34" charset="0"/>
                <a:cs typeface="Calibri" panose="020F0502020204030204" pitchFamily="34" charset="0"/>
              </a:rPr>
              <a:t>Range is 11.</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6533703" y="8917422"/>
            <a:ext cx="567128" cy="456726"/>
          </a:xfrm>
          <a:prstGeom prst="rect">
            <a:avLst/>
          </a:prstGeom>
        </p:spPr>
        <p:txBody>
          <a:bodyPr/>
          <a:lstStyle/>
          <a:p>
            <a:fld id="{E47A0219-52C6-4F38-8398-29CC82D2A3E1}" type="slidenum">
              <a:rPr lang="en-US" smtClean="0"/>
              <a:t>101</a:t>
            </a:fld>
            <a:endParaRPr lang="en-US" dirty="0"/>
          </a:p>
        </p:txBody>
      </p:sp>
    </p:spTree>
    <p:extLst>
      <p:ext uri="{BB962C8B-B14F-4D97-AF65-F5344CB8AC3E}">
        <p14:creationId xmlns:p14="http://schemas.microsoft.com/office/powerpoint/2010/main" val="2403490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7475" y="74613"/>
            <a:ext cx="1879600" cy="1411287"/>
          </a:xfrm>
        </p:spPr>
      </p:sp>
      <p:sp>
        <p:nvSpPr>
          <p:cNvPr id="3" name="Notes Placeholder 2"/>
          <p:cNvSpPr>
            <a:spLocks noGrp="1"/>
          </p:cNvSpPr>
          <p:nvPr>
            <p:ph type="body" idx="1"/>
          </p:nvPr>
        </p:nvSpPr>
        <p:spPr>
          <a:xfrm>
            <a:off x="145874" y="130405"/>
            <a:ext cx="6810726" cy="9059631"/>
          </a:xfrm>
        </p:spPr>
        <p:txBody>
          <a:bodyPr/>
          <a:lstStyle/>
          <a:p>
            <a:r>
              <a:rPr lang="en-US" sz="1400" b="1" dirty="0">
                <a:cs typeface="Arial" panose="020B0604020202020204" pitchFamily="34" charset="0"/>
              </a:rPr>
              <a:t>Slide 24. Stage 4 – Analyzing Data</a:t>
            </a:r>
          </a:p>
          <a:p>
            <a:pPr marL="286607" indent="-286607">
              <a:buFont typeface="Arial" panose="020B0604020202020204" pitchFamily="34" charset="0"/>
              <a:buChar char="•"/>
            </a:pPr>
            <a:r>
              <a:rPr lang="en-US" sz="1400" dirty="0">
                <a:cs typeface="Arial" panose="020B0604020202020204" pitchFamily="34" charset="0"/>
              </a:rPr>
              <a:t>Show the slide.</a:t>
            </a: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Here is an example of working with numbers                                                  and </a:t>
            </a:r>
            <a:r>
              <a:rPr lang="en-US" sz="1800" b="1" dirty="0">
                <a:cs typeface="Arial" panose="020B0604020202020204" pitchFamily="34" charset="0"/>
              </a:rPr>
              <a:t>using these various data analysis terms</a:t>
            </a:r>
            <a:r>
              <a:rPr lang="en-US" sz="1800" dirty="0">
                <a:cs typeface="Arial" panose="020B0604020202020204" pitchFamily="34" charset="0"/>
              </a:rPr>
              <a:t>. </a:t>
            </a:r>
          </a:p>
          <a:p>
            <a:pPr marL="745179" lvl="1" indent="-286607">
              <a:buFont typeface="Arial" panose="020B0604020202020204" pitchFamily="34" charset="0"/>
              <a:buChar char="•"/>
            </a:pPr>
            <a:r>
              <a:rPr lang="en-US" sz="1800" dirty="0">
                <a:cs typeface="Arial" panose="020B0604020202020204" pitchFamily="34" charset="0"/>
              </a:rPr>
              <a:t>You can see the example on </a:t>
            </a:r>
            <a:r>
              <a:rPr lang="en-US" sz="1800" b="1" dirty="0">
                <a:cs typeface="Arial" panose="020B0604020202020204" pitchFamily="34" charset="0"/>
              </a:rPr>
              <a:t>p. 50 of your Guidebook </a:t>
            </a:r>
            <a:r>
              <a:rPr lang="en-US" sz="1800" dirty="0">
                <a:cs typeface="Arial" panose="020B0604020202020204" pitchFamily="34" charset="0"/>
              </a:rPr>
              <a:t>handout.</a:t>
            </a:r>
          </a:p>
          <a:p>
            <a:pPr marL="167940" indent="-167940">
              <a:buFont typeface="Arial" panose="020B0604020202020204" pitchFamily="34" charset="0"/>
              <a:buChar char="•"/>
            </a:pPr>
            <a:r>
              <a:rPr lang="en-US" sz="1800" dirty="0">
                <a:cs typeface="Arial" panose="020B0604020202020204" pitchFamily="34" charset="0"/>
              </a:rPr>
              <a:t>In this example, Mrs. Smith checks her students’ reading scores </a:t>
            </a:r>
            <a:r>
              <a:rPr lang="en-US" sz="1800" u="sng" dirty="0">
                <a:cs typeface="Arial" panose="020B0604020202020204" pitchFamily="34" charset="0"/>
              </a:rPr>
              <a:t>five times a year</a:t>
            </a:r>
            <a:r>
              <a:rPr lang="en-US" sz="1800" dirty="0">
                <a:cs typeface="Arial" panose="020B0604020202020204" pitchFamily="34" charset="0"/>
              </a:rPr>
              <a:t>.  The </a:t>
            </a:r>
            <a:r>
              <a:rPr lang="en-US" sz="1800" b="1" dirty="0">
                <a:highlight>
                  <a:srgbClr val="FFFF00"/>
                </a:highlight>
                <a:cs typeface="Arial" panose="020B0604020202020204" pitchFamily="34" charset="0"/>
              </a:rPr>
              <a:t>graph on the left </a:t>
            </a:r>
            <a:r>
              <a:rPr lang="en-US" sz="1800" dirty="0">
                <a:cs typeface="Arial" panose="020B0604020202020204" pitchFamily="34" charset="0"/>
              </a:rPr>
              <a:t>shows the January Reading Scores of her students. You can see on the vertical line of the graph -the up &amp; down line at the far left  - shows that the Reading scores are based on a scale of zero to 1800. So, looking at the data on the columns labeled A through K:</a:t>
            </a:r>
          </a:p>
          <a:p>
            <a:pPr marL="167940" indent="-167940" defTabSz="895682">
              <a:buFont typeface="Arial" panose="020B0604020202020204" pitchFamily="34" charset="0"/>
              <a:buChar char="•"/>
              <a:defRPr/>
            </a:pPr>
            <a:r>
              <a:rPr lang="en-US" sz="1800" dirty="0">
                <a:cs typeface="Arial" panose="020B0604020202020204" pitchFamily="34" charset="0"/>
              </a:rPr>
              <a:t>the </a:t>
            </a:r>
            <a:r>
              <a:rPr lang="en-US" sz="1800" b="1" dirty="0">
                <a:cs typeface="Arial" panose="020B0604020202020204" pitchFamily="34" charset="0"/>
              </a:rPr>
              <a:t>Mean</a:t>
            </a:r>
            <a:r>
              <a:rPr lang="en-US" sz="1800" dirty="0">
                <a:cs typeface="Arial" panose="020B0604020202020204" pitchFamily="34" charset="0"/>
              </a:rPr>
              <a:t> is the average, or 817.3 on the chart. </a:t>
            </a:r>
          </a:p>
          <a:p>
            <a:pPr marL="626512" lvl="1" indent="-167940" defTabSz="895682">
              <a:buFont typeface="Arial" panose="020B0604020202020204" pitchFamily="34" charset="0"/>
              <a:buChar char="•"/>
              <a:defRPr/>
            </a:pPr>
            <a:r>
              <a:rPr lang="en-US" sz="1800" dirty="0">
                <a:cs typeface="Arial" panose="020B0604020202020204" pitchFamily="34" charset="0"/>
              </a:rPr>
              <a:t>It is figured out by adding up each of the student’s scores, which is 8,990 &amp; dividing by 11, which is the # of student scores (880+ 1070+820+810+405+1020+900+825+580+880+800 = 8,990; </a:t>
            </a:r>
          </a:p>
          <a:p>
            <a:pPr marL="626512" lvl="1" indent="-167940" defTabSz="895682">
              <a:buFont typeface="Arial" panose="020B0604020202020204" pitchFamily="34" charset="0"/>
              <a:buChar char="•"/>
              <a:defRPr/>
            </a:pPr>
            <a:r>
              <a:rPr lang="en-US" sz="1800" dirty="0">
                <a:cs typeface="Arial" panose="020B0604020202020204" pitchFamily="34" charset="0"/>
              </a:rPr>
              <a:t>Total of 8,990 is divided by 11 to get 817.3)</a:t>
            </a:r>
          </a:p>
          <a:p>
            <a:pPr marL="157210" indent="-167940">
              <a:buFont typeface="Arial" panose="020B0604020202020204" pitchFamily="34" charset="0"/>
              <a:buChar char="•"/>
            </a:pPr>
            <a:r>
              <a:rPr lang="en-US" sz="1800" dirty="0">
                <a:cs typeface="Arial" panose="020B0604020202020204" pitchFamily="34" charset="0"/>
              </a:rPr>
              <a:t>The </a:t>
            </a:r>
            <a:r>
              <a:rPr lang="en-US" sz="1800" b="1" dirty="0">
                <a:cs typeface="Arial" panose="020B0604020202020204" pitchFamily="34" charset="0"/>
              </a:rPr>
              <a:t>Median</a:t>
            </a:r>
            <a:r>
              <a:rPr lang="en-US" sz="1800" dirty="0">
                <a:cs typeface="Arial" panose="020B0604020202020204" pitchFamily="34" charset="0"/>
              </a:rPr>
              <a:t> is the </a:t>
            </a:r>
            <a:r>
              <a:rPr lang="en-US" sz="1800" u="sng" dirty="0">
                <a:cs typeface="Arial" panose="020B0604020202020204" pitchFamily="34" charset="0"/>
              </a:rPr>
              <a:t>middle number</a:t>
            </a:r>
            <a:r>
              <a:rPr lang="en-US" sz="1800" dirty="0">
                <a:cs typeface="Arial" panose="020B0604020202020204" pitchFamily="34" charset="0"/>
              </a:rPr>
              <a:t>, or </a:t>
            </a:r>
            <a:r>
              <a:rPr lang="en-US" sz="1800" b="1" dirty="0">
                <a:cs typeface="Arial" panose="020B0604020202020204" pitchFamily="34" charset="0"/>
              </a:rPr>
              <a:t>825 </a:t>
            </a:r>
            <a:r>
              <a:rPr lang="en-US" sz="1800" dirty="0">
                <a:cs typeface="Arial" panose="020B0604020202020204" pitchFamily="34" charset="0"/>
              </a:rPr>
              <a:t>on this chart.  </a:t>
            </a:r>
          </a:p>
          <a:p>
            <a:pPr marL="615782" lvl="1" indent="-167940">
              <a:buFont typeface="Arial" panose="020B0604020202020204" pitchFamily="34" charset="0"/>
              <a:buChar char="•"/>
            </a:pPr>
            <a:r>
              <a:rPr lang="en-US" sz="1800" dirty="0">
                <a:cs typeface="Arial" panose="020B0604020202020204" pitchFamily="34" charset="0"/>
              </a:rPr>
              <a:t>In this case, we place the numbers in order:  405, 580, 800, 810, 820, 825, 880, 880, 900, 1020, 1070.  </a:t>
            </a:r>
          </a:p>
          <a:p>
            <a:pPr marL="615782" lvl="1" indent="-167940">
              <a:buFont typeface="Arial" panose="020B0604020202020204" pitchFamily="34" charset="0"/>
              <a:buChar char="•"/>
            </a:pPr>
            <a:r>
              <a:rPr lang="en-US" sz="1800" dirty="0">
                <a:cs typeface="Arial" panose="020B0604020202020204" pitchFamily="34" charset="0"/>
              </a:rPr>
              <a:t>The middle # is the 6</a:t>
            </a:r>
            <a:r>
              <a:rPr lang="en-US" sz="1800" baseline="30000" dirty="0">
                <a:cs typeface="Arial" panose="020B0604020202020204" pitchFamily="34" charset="0"/>
              </a:rPr>
              <a:t>th</a:t>
            </a:r>
            <a:r>
              <a:rPr lang="en-US" sz="1800" dirty="0">
                <a:cs typeface="Arial" panose="020B0604020202020204" pitchFamily="34" charset="0"/>
              </a:rPr>
              <a:t> number out of 11 numbers, or 825.</a:t>
            </a:r>
          </a:p>
          <a:p>
            <a:pPr marL="157210" indent="-167940">
              <a:buFont typeface="Arial" panose="020B0604020202020204" pitchFamily="34" charset="0"/>
              <a:buChar char="•"/>
            </a:pPr>
            <a:r>
              <a:rPr lang="en-US" sz="1800" dirty="0">
                <a:cs typeface="Arial" panose="020B0604020202020204" pitchFamily="34" charset="0"/>
              </a:rPr>
              <a:t>The </a:t>
            </a:r>
            <a:r>
              <a:rPr lang="en-US" sz="1800" b="1" dirty="0">
                <a:cs typeface="Arial" panose="020B0604020202020204" pitchFamily="34" charset="0"/>
              </a:rPr>
              <a:t>Mode, </a:t>
            </a:r>
            <a:r>
              <a:rPr lang="en-US" sz="1800" dirty="0">
                <a:cs typeface="Arial" panose="020B0604020202020204" pitchFamily="34" charset="0"/>
              </a:rPr>
              <a:t>again, is the #</a:t>
            </a:r>
            <a:r>
              <a:rPr lang="en-US" sz="1800" u="sng" dirty="0">
                <a:cs typeface="Arial" panose="020B0604020202020204" pitchFamily="34" charset="0"/>
              </a:rPr>
              <a:t> which shows up the most</a:t>
            </a:r>
            <a:r>
              <a:rPr lang="en-US" sz="1800" dirty="0">
                <a:cs typeface="Arial" panose="020B0604020202020204" pitchFamily="34" charset="0"/>
              </a:rPr>
              <a:t> in the data set.  </a:t>
            </a:r>
          </a:p>
          <a:p>
            <a:pPr marL="615782" lvl="1" indent="-167940">
              <a:buFont typeface="Arial" panose="020B0604020202020204" pitchFamily="34" charset="0"/>
              <a:buChar char="•"/>
            </a:pPr>
            <a:r>
              <a:rPr lang="en-US" sz="1800" dirty="0">
                <a:cs typeface="Arial" panose="020B0604020202020204" pitchFamily="34" charset="0"/>
              </a:rPr>
              <a:t>In this case, 880 is present twice and is therefore the Mode.</a:t>
            </a:r>
          </a:p>
          <a:p>
            <a:pPr marL="157210" indent="-167940">
              <a:buFont typeface="Arial" panose="020B0604020202020204" pitchFamily="34" charset="0"/>
              <a:buChar char="•"/>
            </a:pPr>
            <a:r>
              <a:rPr lang="en-US" sz="1800" dirty="0">
                <a:cs typeface="Arial" panose="020B0604020202020204" pitchFamily="34" charset="0"/>
              </a:rPr>
              <a:t>The </a:t>
            </a:r>
            <a:r>
              <a:rPr lang="en-US" sz="1800" b="1" dirty="0">
                <a:cs typeface="Arial" panose="020B0604020202020204" pitchFamily="34" charset="0"/>
              </a:rPr>
              <a:t>Range</a:t>
            </a:r>
            <a:r>
              <a:rPr lang="en-US" sz="1800" dirty="0">
                <a:cs typeface="Arial" panose="020B0604020202020204" pitchFamily="34" charset="0"/>
              </a:rPr>
              <a:t>, as we also learned in the last slide, is the difference between the highest number and the lowest number in the data set.  </a:t>
            </a:r>
          </a:p>
          <a:p>
            <a:pPr marL="615782" lvl="1" indent="-167940">
              <a:buFont typeface="Arial" panose="020B0604020202020204" pitchFamily="34" charset="0"/>
              <a:buChar char="•"/>
            </a:pPr>
            <a:r>
              <a:rPr lang="en-US" sz="1800" dirty="0">
                <a:cs typeface="Arial" panose="020B0604020202020204" pitchFamily="34" charset="0"/>
              </a:rPr>
              <a:t>Here, the highest number is 1070 and the lowest is 405.  The difference is  665.</a:t>
            </a:r>
          </a:p>
          <a:p>
            <a:pPr marL="167940" indent="-167940">
              <a:buFont typeface="Arial" panose="020B0604020202020204" pitchFamily="34" charset="0"/>
              <a:buChar char="•"/>
            </a:pPr>
            <a:r>
              <a:rPr lang="en-US" sz="1800" dirty="0">
                <a:cs typeface="Arial" panose="020B0604020202020204" pitchFamily="34" charset="0"/>
              </a:rPr>
              <a:t>The graph </a:t>
            </a:r>
            <a:r>
              <a:rPr lang="en-US" sz="1800" u="sng" dirty="0">
                <a:highlight>
                  <a:srgbClr val="FFFF00"/>
                </a:highlight>
                <a:cs typeface="Arial" panose="020B0604020202020204" pitchFamily="34" charset="0"/>
              </a:rPr>
              <a:t>on the right </a:t>
            </a:r>
            <a:r>
              <a:rPr lang="en-US" sz="1800" dirty="0">
                <a:cs typeface="Arial" panose="020B0604020202020204" pitchFamily="34" charset="0"/>
              </a:rPr>
              <a:t>shows </a:t>
            </a:r>
            <a:r>
              <a:rPr lang="en-US" sz="1800" b="1" dirty="0">
                <a:cs typeface="Arial" panose="020B0604020202020204" pitchFamily="34" charset="0"/>
              </a:rPr>
              <a:t>Reading Scores of Student A</a:t>
            </a:r>
            <a:r>
              <a:rPr lang="en-US" sz="1800" dirty="0">
                <a:cs typeface="Arial" panose="020B0604020202020204" pitchFamily="34" charset="0"/>
              </a:rPr>
              <a:t>. (</a:t>
            </a:r>
            <a:r>
              <a:rPr lang="en-US" sz="1800" dirty="0">
                <a:highlight>
                  <a:srgbClr val="FFFF00"/>
                </a:highlight>
                <a:cs typeface="Arial" panose="020B0604020202020204" pitchFamily="34" charset="0"/>
              </a:rPr>
              <a:t>Chart is on p. </a:t>
            </a:r>
            <a:r>
              <a:rPr lang="en-US" sz="1800" b="1" dirty="0">
                <a:highlight>
                  <a:srgbClr val="FFFF00"/>
                </a:highlight>
                <a:cs typeface="Arial" panose="020B0604020202020204" pitchFamily="34" charset="0"/>
              </a:rPr>
              <a:t>50 of your Guidebook HO</a:t>
            </a:r>
            <a:r>
              <a:rPr lang="en-US" sz="1800" dirty="0">
                <a:cs typeface="Arial" panose="020B0604020202020204" pitchFamily="34" charset="0"/>
              </a:rPr>
              <a:t>)   The individual Student A’s reading scores during the whole school year are shown on the chart.  </a:t>
            </a:r>
          </a:p>
          <a:p>
            <a:pPr marL="167940" indent="-167940">
              <a:buFont typeface="Arial" panose="020B0604020202020204" pitchFamily="34" charset="0"/>
              <a:buChar char="•"/>
            </a:pPr>
            <a:r>
              <a:rPr lang="en-US" sz="1800" dirty="0">
                <a:cs typeface="Arial" panose="020B0604020202020204" pitchFamily="34" charset="0"/>
              </a:rPr>
              <a:t>You can see that the student’s second checkpoint, in Nov., is a score that could be considered an </a:t>
            </a:r>
            <a:r>
              <a:rPr lang="en-US" sz="1800" b="1" dirty="0">
                <a:cs typeface="Arial" panose="020B0604020202020204" pitchFamily="34" charset="0"/>
              </a:rPr>
              <a:t>outlier.  </a:t>
            </a:r>
            <a:r>
              <a:rPr lang="en-US" sz="1800" dirty="0">
                <a:cs typeface="Arial" panose="020B0604020202020204" pitchFamily="34" charset="0"/>
              </a:rPr>
              <a:t>Student A did unusually well, scoring 400 points higher in just two months.  </a:t>
            </a:r>
          </a:p>
          <a:p>
            <a:pPr marL="167940" indent="-167940">
              <a:buFont typeface="Arial" panose="020B0604020202020204" pitchFamily="34" charset="0"/>
              <a:buChar char="•"/>
            </a:pPr>
            <a:endParaRPr lang="en-US" sz="1800" dirty="0">
              <a:cs typeface="Arial" panose="020B0604020202020204" pitchFamily="34" charset="0"/>
            </a:endParaRPr>
          </a:p>
          <a:p>
            <a:pPr marL="167940" indent="-167940">
              <a:buFont typeface="Arial" panose="020B0604020202020204" pitchFamily="34" charset="0"/>
              <a:buChar char="•"/>
            </a:pPr>
            <a:r>
              <a:rPr lang="en-US" sz="1800" dirty="0">
                <a:cs typeface="Arial" panose="020B0604020202020204" pitchFamily="34" charset="0"/>
              </a:rPr>
              <a:t>By the time January rolled around, Student A scored lower again and then showed steady progress through the rest of the year.  </a:t>
            </a:r>
          </a:p>
          <a:p>
            <a:pPr marL="167940" indent="-167940">
              <a:buFont typeface="Arial" panose="020B0604020202020204" pitchFamily="34" charset="0"/>
              <a:buChar char="•"/>
            </a:pPr>
            <a:r>
              <a:rPr lang="en-US" sz="1800" dirty="0">
                <a:cs typeface="Arial" panose="020B0604020202020204" pitchFamily="34" charset="0"/>
              </a:rPr>
              <a:t>In analyzing the data, you could think about if the Nov. reading material used to test Student A included an </a:t>
            </a:r>
            <a:r>
              <a:rPr lang="en-US" sz="1800" b="1" dirty="0">
                <a:cs typeface="Arial" panose="020B0604020202020204" pitchFamily="34" charset="0"/>
              </a:rPr>
              <a:t>area of high interest </a:t>
            </a:r>
            <a:r>
              <a:rPr lang="en-US" sz="1800" dirty="0">
                <a:cs typeface="Arial" panose="020B0604020202020204" pitchFamily="34" charset="0"/>
              </a:rPr>
              <a:t>or something familiar contributed to the reason that he did so well?  </a:t>
            </a:r>
          </a:p>
          <a:p>
            <a:pPr marL="167940" indent="-167940">
              <a:buFont typeface="Arial" panose="020B0604020202020204" pitchFamily="34" charset="0"/>
              <a:buChar char="•"/>
            </a:pPr>
            <a:r>
              <a:rPr lang="en-US" sz="1800" dirty="0">
                <a:cs typeface="Arial" panose="020B0604020202020204" pitchFamily="34" charset="0"/>
              </a:rPr>
              <a:t>Or you could maybe think that the </a:t>
            </a:r>
            <a:r>
              <a:rPr lang="en-US" sz="1800" b="1" dirty="0">
                <a:cs typeface="Arial" panose="020B0604020202020204" pitchFamily="34" charset="0"/>
              </a:rPr>
              <a:t>dip in January might be due to the student not feeling well</a:t>
            </a:r>
            <a:r>
              <a:rPr lang="en-US" sz="1800" dirty="0">
                <a:cs typeface="Arial" panose="020B0604020202020204" pitchFamily="34" charset="0"/>
              </a:rPr>
              <a:t>, being tested with uninteresting reading materials, or was it exactly where the student should be?  </a:t>
            </a:r>
          </a:p>
          <a:p>
            <a:pPr marL="167940" indent="-167940">
              <a:buFont typeface="Arial" panose="020B0604020202020204" pitchFamily="34" charset="0"/>
              <a:buChar char="•"/>
            </a:pPr>
            <a:r>
              <a:rPr lang="en-US" sz="1800" dirty="0">
                <a:cs typeface="Arial" panose="020B0604020202020204" pitchFamily="34" charset="0"/>
              </a:rPr>
              <a:t>Remember each score is just a </a:t>
            </a:r>
            <a:r>
              <a:rPr lang="en-US" sz="1800" b="1" dirty="0">
                <a:cs typeface="Arial" panose="020B0604020202020204" pitchFamily="34" charset="0"/>
              </a:rPr>
              <a:t>snapshot </a:t>
            </a:r>
            <a:r>
              <a:rPr lang="en-US" sz="1800" dirty="0">
                <a:cs typeface="Arial" panose="020B0604020202020204" pitchFamily="34" charset="0"/>
              </a:rPr>
              <a:t>of that student’s reading at that time.  </a:t>
            </a:r>
          </a:p>
          <a:p>
            <a:pPr marL="167940" indent="-167940">
              <a:buFont typeface="Arial" panose="020B0604020202020204" pitchFamily="34" charset="0"/>
              <a:buChar char="•"/>
            </a:pPr>
            <a:r>
              <a:rPr lang="en-US" sz="1800" dirty="0">
                <a:cs typeface="Arial" panose="020B0604020202020204" pitchFamily="34" charset="0"/>
              </a:rPr>
              <a:t>One just doesn’t know, however </a:t>
            </a:r>
            <a:r>
              <a:rPr lang="en-US" sz="1800" b="1" dirty="0">
                <a:cs typeface="Arial" panose="020B0604020202020204" pitchFamily="34" charset="0"/>
              </a:rPr>
              <a:t>what we do know </a:t>
            </a:r>
            <a:r>
              <a:rPr lang="en-US" sz="1800" dirty="0">
                <a:cs typeface="Arial" panose="020B0604020202020204" pitchFamily="34" charset="0"/>
              </a:rPr>
              <a:t>is that the student made great progress during the year in reading.  </a:t>
            </a:r>
          </a:p>
          <a:p>
            <a:pPr marL="286607" indent="-286607">
              <a:buFont typeface="Arial" panose="020B0604020202020204" pitchFamily="34" charset="0"/>
              <a:buChar char="•"/>
            </a:pPr>
            <a:r>
              <a:rPr lang="en-US" sz="1800" dirty="0">
                <a:highlight>
                  <a:srgbClr val="FFFF00"/>
                </a:highlight>
                <a:cs typeface="Arial" panose="020B0604020202020204" pitchFamily="34" charset="0"/>
              </a:rPr>
              <a:t>One of today’s handouts is </a:t>
            </a:r>
            <a:r>
              <a:rPr lang="en-US" sz="1800" b="1" dirty="0">
                <a:highlight>
                  <a:srgbClr val="FFFF00"/>
                </a:highlight>
                <a:cs typeface="Arial" panose="020B0604020202020204" pitchFamily="34" charset="0"/>
              </a:rPr>
              <a:t>Working With and Understanding Data</a:t>
            </a:r>
            <a:r>
              <a:rPr lang="en-US" sz="1800" b="1" dirty="0">
                <a:cs typeface="Arial" panose="020B0604020202020204" pitchFamily="34" charset="0"/>
              </a:rPr>
              <a:t>.  </a:t>
            </a:r>
          </a:p>
          <a:p>
            <a:pPr marL="745179" lvl="1" indent="-286607">
              <a:buFont typeface="Arial" panose="020B0604020202020204" pitchFamily="34" charset="0"/>
              <a:buChar char="•"/>
            </a:pPr>
            <a:r>
              <a:rPr lang="en-US" sz="1800" dirty="0">
                <a:cs typeface="Arial" panose="020B0604020202020204" pitchFamily="34" charset="0"/>
              </a:rPr>
              <a:t>This is an activity that you can do yourself or use with your whole group as an opportunity to practice what you have learned so far in this webinar - related to working with the terms mean, median, mode, and range terms.</a:t>
            </a:r>
          </a:p>
          <a:p>
            <a:pPr marL="745179" lvl="1" indent="-286607">
              <a:buFont typeface="Arial" panose="020B0604020202020204" pitchFamily="34" charset="0"/>
              <a:buChar char="•"/>
            </a:pPr>
            <a:r>
              <a:rPr lang="en-US" sz="1800" dirty="0">
                <a:cs typeface="Arial" panose="020B0604020202020204" pitchFamily="34" charset="0"/>
              </a:rPr>
              <a:t>It will help you &amp; your group think about ways of looking at a source of data in a variety of formats, and to practice analyzing data and answering questions about the data. </a:t>
            </a:r>
          </a:p>
          <a:p>
            <a:pPr marL="167940" indent="-167940">
              <a:buFont typeface="Arial" panose="020B0604020202020204" pitchFamily="34" charset="0"/>
              <a:buChar char="•"/>
            </a:pPr>
            <a:endParaRPr lang="en-US" sz="1800" dirty="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102</a:t>
            </a:fld>
            <a:endParaRPr lang="en-US"/>
          </a:p>
        </p:txBody>
      </p:sp>
    </p:spTree>
    <p:extLst>
      <p:ext uri="{BB962C8B-B14F-4D97-AF65-F5344CB8AC3E}">
        <p14:creationId xmlns:p14="http://schemas.microsoft.com/office/powerpoint/2010/main" val="3830858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84638" y="158750"/>
            <a:ext cx="2955925" cy="2217738"/>
          </a:xfrm>
        </p:spPr>
      </p:sp>
      <p:sp>
        <p:nvSpPr>
          <p:cNvPr id="3" name="Notes Placeholder 2"/>
          <p:cNvSpPr>
            <a:spLocks noGrp="1"/>
          </p:cNvSpPr>
          <p:nvPr>
            <p:ph type="body" idx="1"/>
          </p:nvPr>
        </p:nvSpPr>
        <p:spPr>
          <a:xfrm>
            <a:off x="186404" y="1419554"/>
            <a:ext cx="6653193" cy="5943599"/>
          </a:xfrm>
        </p:spPr>
        <p:txBody>
          <a:bodyPr/>
          <a:lstStyle/>
          <a:p>
            <a:r>
              <a:rPr lang="en-US" sz="1800" b="1" dirty="0">
                <a:cs typeface="Arial" panose="020B0604020202020204" pitchFamily="34" charset="0"/>
              </a:rPr>
              <a:t>Slide 25. Stages of Data Use – Stage 5.</a:t>
            </a:r>
          </a:p>
          <a:p>
            <a:pPr marL="286607" indent="-286607">
              <a:buFont typeface="Arial" panose="020B0604020202020204" pitchFamily="34" charset="0"/>
              <a:buChar char="•"/>
            </a:pPr>
            <a:r>
              <a:rPr lang="en-US" sz="1800" dirty="0">
                <a:cs typeface="Arial" panose="020B0604020202020204" pitchFamily="34" charset="0"/>
              </a:rPr>
              <a:t>Show the slide.</a:t>
            </a:r>
          </a:p>
          <a:p>
            <a:pPr marL="286607" indent="-286607">
              <a:buFont typeface="Arial" panose="020B0604020202020204" pitchFamily="34" charset="0"/>
              <a:buChar char="•"/>
            </a:pPr>
            <a:r>
              <a:rPr lang="en-US" sz="1800" b="1" dirty="0">
                <a:solidFill>
                  <a:srgbClr val="FF0000"/>
                </a:solidFill>
                <a:cs typeface="Arial" panose="020B0604020202020204" pitchFamily="34" charset="0"/>
              </a:rPr>
              <a:t>[CLICK] </a:t>
            </a:r>
            <a:r>
              <a:rPr lang="en-US" sz="1800" dirty="0">
                <a:cs typeface="Arial" panose="020B0604020202020204" pitchFamily="34" charset="0"/>
              </a:rPr>
              <a:t>for animation. </a:t>
            </a:r>
          </a:p>
          <a:p>
            <a:endParaRPr lang="en-US" sz="1800" dirty="0">
              <a:cs typeface="Arial" panose="020B0604020202020204" pitchFamily="34" charset="0"/>
            </a:endParaRPr>
          </a:p>
          <a:p>
            <a:r>
              <a:rPr lang="en-US" sz="1800" b="1" dirty="0">
                <a:cs typeface="Arial" panose="020B0604020202020204" pitchFamily="34" charset="0"/>
              </a:rPr>
              <a:t>Presenter Notes:</a:t>
            </a:r>
          </a:p>
          <a:p>
            <a:pPr marL="167940" indent="-167940" defTabSz="895682">
              <a:buFont typeface="Arial" panose="020B0604020202020204" pitchFamily="34" charset="0"/>
              <a:buChar char="•"/>
              <a:defRPr/>
            </a:pPr>
            <a:r>
              <a:rPr lang="en-US" sz="1800" b="1" dirty="0">
                <a:solidFill>
                  <a:srgbClr val="FF0000"/>
                </a:solidFill>
                <a:cs typeface="Arial" panose="020B0604020202020204" pitchFamily="34" charset="0"/>
              </a:rPr>
              <a:t>[CLICK] </a:t>
            </a:r>
            <a:r>
              <a:rPr lang="en-US" sz="1800" dirty="0">
                <a:cs typeface="Arial" panose="020B0604020202020204" pitchFamily="34" charset="0"/>
              </a:rPr>
              <a:t>The next Stage that we are going to talk about is </a:t>
            </a:r>
            <a:r>
              <a:rPr lang="en-US" sz="1800" b="1" dirty="0">
                <a:cs typeface="Arial" panose="020B0604020202020204" pitchFamily="34" charset="0"/>
              </a:rPr>
              <a:t>Stage 5 - Developing Hypotheses and Making Recommendations.</a:t>
            </a:r>
          </a:p>
          <a:p>
            <a:pPr marL="167940" indent="-167940" defTabSz="895682">
              <a:buFont typeface="Arial" panose="020B0604020202020204" pitchFamily="34" charset="0"/>
              <a:buChar char="•"/>
              <a:defRPr/>
            </a:pPr>
            <a:r>
              <a:rPr lang="en-US" sz="1800" dirty="0">
                <a:cs typeface="Arial" panose="020B0604020202020204" pitchFamily="34" charset="0"/>
              </a:rPr>
              <a:t>When developing a </a:t>
            </a:r>
            <a:r>
              <a:rPr lang="en-US" sz="1800" b="1" i="1" dirty="0">
                <a:cs typeface="Arial" panose="020B0604020202020204" pitchFamily="34" charset="0"/>
              </a:rPr>
              <a:t>hypothesis</a:t>
            </a:r>
            <a:r>
              <a:rPr lang="en-US" sz="1800" b="1" dirty="0">
                <a:cs typeface="Arial" panose="020B0604020202020204" pitchFamily="34" charset="0"/>
              </a:rPr>
              <a:t>, </a:t>
            </a:r>
            <a:r>
              <a:rPr lang="en-US" sz="1800" dirty="0">
                <a:cs typeface="Arial" panose="020B0604020202020204" pitchFamily="34" charset="0"/>
              </a:rPr>
              <a:t>you'll explain what the data represents and why it looks the way it does.  </a:t>
            </a:r>
          </a:p>
          <a:p>
            <a:pPr marL="167940" indent="-167940" defTabSz="895682">
              <a:buFont typeface="Arial" panose="020B0604020202020204" pitchFamily="34" charset="0"/>
              <a:buChar char="•"/>
              <a:defRPr/>
            </a:pPr>
            <a:r>
              <a:rPr lang="en-US" sz="1800" dirty="0">
                <a:cs typeface="Arial" panose="020B0604020202020204" pitchFamily="34" charset="0"/>
              </a:rPr>
              <a:t>Then you will decide what </a:t>
            </a:r>
            <a:r>
              <a:rPr lang="en-US" sz="1800" b="1" dirty="0">
                <a:cs typeface="Arial" panose="020B0604020202020204" pitchFamily="34" charset="0"/>
              </a:rPr>
              <a:t>recommendations</a:t>
            </a:r>
            <a:r>
              <a:rPr lang="en-US" sz="1800" dirty="0">
                <a:cs typeface="Arial" panose="020B0604020202020204" pitchFamily="34" charset="0"/>
              </a:rPr>
              <a:t> to make based on those hypotheses.  </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103</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94275" y="26988"/>
            <a:ext cx="2046288" cy="1535112"/>
          </a:xfrm>
        </p:spPr>
      </p:sp>
      <p:sp>
        <p:nvSpPr>
          <p:cNvPr id="3" name="Notes Placeholder 2"/>
          <p:cNvSpPr>
            <a:spLocks noGrp="1"/>
          </p:cNvSpPr>
          <p:nvPr>
            <p:ph type="body" idx="1"/>
          </p:nvPr>
        </p:nvSpPr>
        <p:spPr>
          <a:xfrm>
            <a:off x="235843" y="186241"/>
            <a:ext cx="6806090" cy="8731182"/>
          </a:xfrm>
        </p:spPr>
        <p:txBody>
          <a:bodyPr/>
          <a:lstStyle/>
          <a:p>
            <a:r>
              <a:rPr lang="en-US" sz="1600" b="1" dirty="0">
                <a:cs typeface="Arial" panose="020B0604020202020204" pitchFamily="34" charset="0"/>
              </a:rPr>
              <a:t>Slide 26. Stage 5 – Developing Hypotheses &amp;                                                                 Making Recommendations.</a:t>
            </a:r>
          </a:p>
          <a:p>
            <a:pPr marL="286607" indent="-286607">
              <a:buFont typeface="Arial" panose="020B0604020202020204" pitchFamily="34" charset="0"/>
              <a:buChar char="•"/>
            </a:pPr>
            <a:r>
              <a:rPr lang="en-US" sz="1600" dirty="0">
                <a:cs typeface="Arial" panose="020B0604020202020204" pitchFamily="34" charset="0"/>
              </a:rPr>
              <a:t>Show the slide.</a:t>
            </a: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Now that you've analyzed the data, it's time                                                                   to develop a </a:t>
            </a:r>
            <a:r>
              <a:rPr lang="en-US" sz="1800" b="1" dirty="0">
                <a:cs typeface="Arial" panose="020B0604020202020204" pitchFamily="34" charset="0"/>
              </a:rPr>
              <a:t>hypothesis </a:t>
            </a:r>
            <a:r>
              <a:rPr lang="en-US" sz="1800" dirty="0">
                <a:cs typeface="Arial" panose="020B0604020202020204" pitchFamily="34" charset="0"/>
              </a:rPr>
              <a:t>and use what you've learned. </a:t>
            </a:r>
          </a:p>
          <a:p>
            <a:pPr marL="167940" indent="-167940">
              <a:buFont typeface="Arial" panose="020B0604020202020204" pitchFamily="34" charset="0"/>
              <a:buChar char="•"/>
            </a:pPr>
            <a:r>
              <a:rPr lang="en-US" sz="1800" dirty="0">
                <a:cs typeface="Arial" panose="020B0604020202020204" pitchFamily="34" charset="0"/>
              </a:rPr>
              <a:t>Data may tell you what is happening </a:t>
            </a:r>
            <a:r>
              <a:rPr lang="en-US" sz="1800" b="1" u="sng" dirty="0">
                <a:cs typeface="Arial" panose="020B0604020202020204" pitchFamily="34" charset="0"/>
              </a:rPr>
              <a:t>but not why</a:t>
            </a:r>
            <a:r>
              <a:rPr lang="en-US" sz="1800" dirty="0">
                <a:cs typeface="Arial" panose="020B0604020202020204" pitchFamily="34" charset="0"/>
              </a:rPr>
              <a:t>.  The more you analyze and understand the data, the better your conclusions &amp; solutions are likely to be.</a:t>
            </a:r>
          </a:p>
          <a:p>
            <a:pPr marL="167940" indent="-167940">
              <a:buFont typeface="Arial" panose="020B0604020202020204" pitchFamily="34" charset="0"/>
              <a:buChar char="•"/>
            </a:pPr>
            <a:r>
              <a:rPr lang="en-US" sz="1800" dirty="0">
                <a:cs typeface="Arial" panose="020B0604020202020204" pitchFamily="34" charset="0"/>
              </a:rPr>
              <a:t>In this stage, you will try to figure out the "</a:t>
            </a:r>
            <a:r>
              <a:rPr lang="en-US" sz="1800" b="1" dirty="0">
                <a:cs typeface="Arial" panose="020B0604020202020204" pitchFamily="34" charset="0"/>
              </a:rPr>
              <a:t>why.</a:t>
            </a:r>
            <a:r>
              <a:rPr lang="en-US" sz="1800" dirty="0">
                <a:cs typeface="Arial" panose="020B0604020202020204" pitchFamily="34" charset="0"/>
              </a:rPr>
              <a:t>" </a:t>
            </a:r>
          </a:p>
          <a:p>
            <a:pPr marL="615782" lvl="1" indent="-167940">
              <a:buFont typeface="Arial" panose="020B0604020202020204" pitchFamily="34" charset="0"/>
              <a:buChar char="•"/>
            </a:pPr>
            <a:r>
              <a:rPr lang="en-US" sz="1800" dirty="0">
                <a:cs typeface="Arial" panose="020B0604020202020204" pitchFamily="34" charset="0"/>
              </a:rPr>
              <a:t>1st, the group tries to understand WHY something is happening. </a:t>
            </a:r>
          </a:p>
          <a:p>
            <a:pPr marL="615782" lvl="1" indent="-167940">
              <a:buFont typeface="Arial" panose="020B0604020202020204" pitchFamily="34" charset="0"/>
              <a:buChar char="•"/>
            </a:pPr>
            <a:r>
              <a:rPr lang="en-US" sz="1800" dirty="0">
                <a:solidFill>
                  <a:srgbClr val="FF0000"/>
                </a:solidFill>
                <a:cs typeface="Arial" panose="020B0604020202020204" pitchFamily="34" charset="0"/>
              </a:rPr>
              <a:t>The </a:t>
            </a:r>
            <a:r>
              <a:rPr lang="en-US" sz="1800" b="1" dirty="0">
                <a:solidFill>
                  <a:srgbClr val="FF0000"/>
                </a:solidFill>
                <a:cs typeface="Arial" panose="020B0604020202020204" pitchFamily="34" charset="0"/>
              </a:rPr>
              <a:t>hypothesis </a:t>
            </a:r>
            <a:r>
              <a:rPr lang="en-US" sz="1800" dirty="0">
                <a:solidFill>
                  <a:srgbClr val="FF0000"/>
                </a:solidFill>
                <a:cs typeface="Arial" panose="020B0604020202020204" pitchFamily="34" charset="0"/>
              </a:rPr>
              <a:t>is developing a </a:t>
            </a:r>
            <a:r>
              <a:rPr lang="en-US" sz="1800" b="1" dirty="0">
                <a:solidFill>
                  <a:srgbClr val="FF0000"/>
                </a:solidFill>
                <a:cs typeface="Arial" panose="020B0604020202020204" pitchFamily="34" charset="0"/>
              </a:rPr>
              <a:t>theory or prediction about WHY </a:t>
            </a:r>
            <a:r>
              <a:rPr lang="en-US" sz="1800" dirty="0">
                <a:solidFill>
                  <a:srgbClr val="FF0000"/>
                </a:solidFill>
                <a:cs typeface="Arial" panose="020B0604020202020204" pitchFamily="34" charset="0"/>
              </a:rPr>
              <a:t>we think something is happening. </a:t>
            </a:r>
          </a:p>
          <a:p>
            <a:pPr marL="615782" lvl="1" indent="-167940">
              <a:buFont typeface="Arial" panose="020B0604020202020204" pitchFamily="34" charset="0"/>
              <a:buChar char="•"/>
            </a:pPr>
            <a:r>
              <a:rPr lang="en-US" sz="1800" dirty="0">
                <a:cs typeface="Arial" panose="020B0604020202020204" pitchFamily="34" charset="0"/>
              </a:rPr>
              <a:t>Brainstorm possible ideas based on the data. </a:t>
            </a:r>
          </a:p>
          <a:p>
            <a:pPr marL="615782" lvl="1" indent="-167940">
              <a:buFont typeface="Arial" panose="020B0604020202020204" pitchFamily="34" charset="0"/>
              <a:buChar char="•"/>
            </a:pPr>
            <a:r>
              <a:rPr lang="en-US" sz="1800" dirty="0">
                <a:cs typeface="Arial" panose="020B0604020202020204" pitchFamily="34" charset="0"/>
              </a:rPr>
              <a:t>Look at other data.  See if these other data help support your ideas or not. </a:t>
            </a:r>
          </a:p>
          <a:p>
            <a:pPr marL="615782" lvl="1" indent="-167940">
              <a:buFont typeface="Arial" panose="020B0604020202020204" pitchFamily="34" charset="0"/>
              <a:buChar char="•"/>
            </a:pPr>
            <a:r>
              <a:rPr lang="en-US" sz="1800" dirty="0">
                <a:cs typeface="Arial" panose="020B0604020202020204" pitchFamily="34" charset="0"/>
              </a:rPr>
              <a:t>If your group still is not sure why something is happening,  you can ask additional questions about the data.  Your questions may help clear up why something might be happening. </a:t>
            </a:r>
          </a:p>
          <a:p>
            <a:pPr marL="615782" lvl="1" indent="-167940">
              <a:buFont typeface="Arial" panose="020B0604020202020204" pitchFamily="34" charset="0"/>
              <a:buChar char="•"/>
            </a:pPr>
            <a:r>
              <a:rPr lang="en-US" sz="1800" dirty="0">
                <a:cs typeface="Arial" panose="020B0604020202020204" pitchFamily="34" charset="0"/>
              </a:rPr>
              <a:t>The grp must agree upon the conclusions drawn from analyzing the data before recommendations are made by the group.</a:t>
            </a:r>
          </a:p>
          <a:p>
            <a:pPr marL="615782" lvl="1" indent="-167940">
              <a:buFont typeface="Arial" panose="020B0604020202020204" pitchFamily="34" charset="0"/>
              <a:buChar char="•"/>
            </a:pPr>
            <a:r>
              <a:rPr lang="en-US" sz="1800" dirty="0">
                <a:cs typeface="Arial" panose="020B0604020202020204" pitchFamily="34" charset="0"/>
              </a:rPr>
              <a:t>Once you know </a:t>
            </a:r>
            <a:r>
              <a:rPr lang="en-US" sz="1800" b="1" u="sng" dirty="0">
                <a:cs typeface="Arial" panose="020B0604020202020204" pitchFamily="34" charset="0"/>
              </a:rPr>
              <a:t>why</a:t>
            </a:r>
            <a:r>
              <a:rPr lang="en-US" sz="1800" b="1" dirty="0">
                <a:cs typeface="Arial" panose="020B0604020202020204" pitchFamily="34" charset="0"/>
              </a:rPr>
              <a:t> something is happening</a:t>
            </a:r>
            <a:r>
              <a:rPr lang="en-US" sz="1800" dirty="0">
                <a:cs typeface="Arial" panose="020B0604020202020204" pitchFamily="34" charset="0"/>
              </a:rPr>
              <a:t>, you can figure out possible solutions and </a:t>
            </a:r>
            <a:r>
              <a:rPr lang="en-US" sz="1800" b="1" dirty="0">
                <a:cs typeface="Arial" panose="020B0604020202020204" pitchFamily="34" charset="0"/>
              </a:rPr>
              <a:t>recommendations</a:t>
            </a:r>
            <a:r>
              <a:rPr lang="en-US" sz="1800" dirty="0">
                <a:cs typeface="Arial" panose="020B0604020202020204" pitchFamily="34" charset="0"/>
              </a:rPr>
              <a:t> that you could make. </a:t>
            </a:r>
          </a:p>
          <a:p>
            <a:pPr defTabSz="917143">
              <a:defRPr/>
            </a:pPr>
            <a:r>
              <a:rPr lang="en-US" sz="1800" dirty="0">
                <a:solidFill>
                  <a:srgbClr val="222222"/>
                </a:solidFill>
              </a:rPr>
              <a:t>The common format of a hypothesis is usually 3 parts:</a:t>
            </a:r>
            <a:r>
              <a:rPr lang="en-US" sz="1800" b="1" dirty="0">
                <a:solidFill>
                  <a:srgbClr val="222222"/>
                </a:solidFill>
              </a:rPr>
              <a:t> If </a:t>
            </a:r>
            <a:r>
              <a:rPr lang="en-US" sz="1800" dirty="0">
                <a:solidFill>
                  <a:srgbClr val="222222"/>
                </a:solidFill>
              </a:rPr>
              <a:t>[cause], </a:t>
            </a:r>
            <a:r>
              <a:rPr lang="en-US" sz="1800" b="1" dirty="0">
                <a:solidFill>
                  <a:srgbClr val="222222"/>
                </a:solidFill>
              </a:rPr>
              <a:t>then</a:t>
            </a:r>
            <a:r>
              <a:rPr lang="en-US" sz="1800" dirty="0">
                <a:solidFill>
                  <a:srgbClr val="222222"/>
                </a:solidFill>
              </a:rPr>
              <a:t> [effect], </a:t>
            </a:r>
            <a:r>
              <a:rPr lang="en-US" sz="1800" b="1" dirty="0">
                <a:solidFill>
                  <a:srgbClr val="222222"/>
                </a:solidFill>
              </a:rPr>
              <a:t>because</a:t>
            </a:r>
            <a:r>
              <a:rPr lang="en-US" sz="1800" dirty="0">
                <a:solidFill>
                  <a:srgbClr val="222222"/>
                </a:solidFill>
              </a:rPr>
              <a:t> [rationale]</a:t>
            </a:r>
            <a:endParaRPr lang="en-US" sz="1800" strike="sngStrike" dirty="0">
              <a:solidFill>
                <a:srgbClr val="222222"/>
              </a:solidFill>
            </a:endParaRPr>
          </a:p>
          <a:p>
            <a:r>
              <a:rPr lang="en-US" sz="1800" b="1" strike="sngStrike" dirty="0">
                <a:solidFill>
                  <a:srgbClr val="FF0000"/>
                </a:solidFill>
                <a:cs typeface="Arial" panose="020B0604020202020204" pitchFamily="34" charset="0"/>
              </a:rPr>
              <a:t>POLL #6 – Is this a hypothesis statement?  </a:t>
            </a:r>
            <a:r>
              <a:rPr lang="en-US" sz="1800" b="1" strike="sngStrike" dirty="0">
                <a:cs typeface="Arial" panose="020B0604020202020204" pitchFamily="34" charset="0"/>
              </a:rPr>
              <a:t>(Multiple choice/1 answer)</a:t>
            </a:r>
          </a:p>
          <a:p>
            <a:pPr marL="917143" lvl="1" indent="-458572">
              <a:buFont typeface="+mj-lt"/>
              <a:buAutoNum type="arabicPeriod"/>
            </a:pPr>
            <a:r>
              <a:rPr lang="en-US" sz="1800" b="1" strike="sngStrike" dirty="0">
                <a:solidFill>
                  <a:srgbClr val="000000"/>
                </a:solidFill>
              </a:rPr>
              <a:t>If</a:t>
            </a:r>
            <a:r>
              <a:rPr lang="en-US" sz="1800" strike="sngStrike" dirty="0">
                <a:solidFill>
                  <a:srgbClr val="000000"/>
                </a:solidFill>
              </a:rPr>
              <a:t> the school year is extended, </a:t>
            </a:r>
            <a:r>
              <a:rPr lang="en-US" sz="1800" b="1" strike="sngStrike" dirty="0">
                <a:solidFill>
                  <a:srgbClr val="000000"/>
                </a:solidFill>
              </a:rPr>
              <a:t>then</a:t>
            </a:r>
            <a:r>
              <a:rPr lang="en-US" sz="1800" strike="sngStrike" dirty="0">
                <a:solidFill>
                  <a:srgbClr val="000000"/>
                </a:solidFill>
              </a:rPr>
              <a:t> teachers may need to adjust learning activities, </a:t>
            </a:r>
            <a:r>
              <a:rPr lang="en-US" sz="1800" b="1" strike="sngStrike" dirty="0">
                <a:solidFill>
                  <a:srgbClr val="000000"/>
                </a:solidFill>
              </a:rPr>
              <a:t>because</a:t>
            </a:r>
            <a:r>
              <a:rPr lang="en-US" sz="1800" strike="sngStrike" dirty="0">
                <a:solidFill>
                  <a:srgbClr val="000000"/>
                </a:solidFill>
              </a:rPr>
              <a:t> students may difficulty paying attention for more instructional hours. </a:t>
            </a:r>
          </a:p>
          <a:p>
            <a:pPr marL="745179" lvl="1" indent="-286607">
              <a:buFont typeface="Wingdings" panose="05000000000000000000" pitchFamily="2" charset="2"/>
              <a:buChar char="q"/>
            </a:pPr>
            <a:r>
              <a:rPr lang="en-US" sz="1800" strike="sngStrike" dirty="0">
                <a:cs typeface="Arial" panose="020B0604020202020204" pitchFamily="34" charset="0"/>
              </a:rPr>
              <a:t>Yes</a:t>
            </a:r>
          </a:p>
          <a:p>
            <a:pPr marL="745179" lvl="1" indent="-286607">
              <a:buFont typeface="Wingdings" panose="05000000000000000000" pitchFamily="2" charset="2"/>
              <a:buChar char="q"/>
            </a:pPr>
            <a:r>
              <a:rPr lang="en-US" sz="1800" strike="sngStrike" dirty="0">
                <a:cs typeface="Arial" panose="020B0604020202020204" pitchFamily="34" charset="0"/>
              </a:rPr>
              <a:t>No   </a:t>
            </a:r>
            <a:r>
              <a:rPr lang="en-US" sz="1800" strike="sngStrike" dirty="0">
                <a:solidFill>
                  <a:srgbClr val="FF0000"/>
                </a:solidFill>
                <a:cs typeface="Arial" panose="020B0604020202020204" pitchFamily="34" charset="0"/>
              </a:rPr>
              <a:t>               Answer –Yes</a:t>
            </a:r>
            <a:endParaRPr lang="en-US" sz="1600" strike="sngStrike" dirty="0">
              <a:cs typeface="Arial" panose="020B0604020202020204" pitchFamily="34" charset="0"/>
            </a:endParaRP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104</a:t>
            </a:fld>
            <a:endParaRPr lang="en-US"/>
          </a:p>
        </p:txBody>
      </p:sp>
    </p:spTree>
    <p:extLst>
      <p:ext uri="{BB962C8B-B14F-4D97-AF65-F5344CB8AC3E}">
        <p14:creationId xmlns:p14="http://schemas.microsoft.com/office/powerpoint/2010/main" val="3830858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84638" y="122238"/>
            <a:ext cx="2743200" cy="2057400"/>
          </a:xfrm>
        </p:spPr>
      </p:sp>
      <p:sp>
        <p:nvSpPr>
          <p:cNvPr id="3" name="Notes Placeholder 2"/>
          <p:cNvSpPr>
            <a:spLocks noGrp="1"/>
          </p:cNvSpPr>
          <p:nvPr>
            <p:ph type="body" idx="1"/>
          </p:nvPr>
        </p:nvSpPr>
        <p:spPr>
          <a:xfrm>
            <a:off x="174645" y="960437"/>
            <a:ext cx="6653193" cy="6781800"/>
          </a:xfrm>
        </p:spPr>
        <p:txBody>
          <a:bodyPr/>
          <a:lstStyle/>
          <a:p>
            <a:r>
              <a:rPr lang="en-US" sz="1600" b="1" dirty="0">
                <a:cs typeface="Arial" panose="020B0604020202020204" pitchFamily="34" charset="0"/>
              </a:rPr>
              <a:t>Slide 26a. Stage 5 – Hypothesis Exercise</a:t>
            </a:r>
          </a:p>
          <a:p>
            <a:pPr marL="286607" indent="-286607">
              <a:buFont typeface="Arial" panose="020B0604020202020204" pitchFamily="34" charset="0"/>
              <a:buChar char="•"/>
            </a:pPr>
            <a:r>
              <a:rPr lang="en-US" sz="1600" dirty="0">
                <a:cs typeface="Arial" panose="020B0604020202020204" pitchFamily="34" charset="0"/>
              </a:rPr>
              <a:t>Show the slide.</a:t>
            </a:r>
          </a:p>
          <a:p>
            <a:endParaRPr lang="en-US" sz="1600" b="1" dirty="0">
              <a:cs typeface="Arial" panose="020B0604020202020204" pitchFamily="34" charset="0"/>
            </a:endParaRPr>
          </a:p>
          <a:p>
            <a:r>
              <a:rPr lang="en-US" sz="1600" b="1" dirty="0">
                <a:cs typeface="Arial" panose="020B0604020202020204" pitchFamily="34" charset="0"/>
              </a:rPr>
              <a:t>Presenter Notes:</a:t>
            </a:r>
          </a:p>
          <a:p>
            <a:pPr marL="285750" lvl="0" indent="-285750">
              <a:buFont typeface="Arial" panose="020B0604020202020204" pitchFamily="34" charset="0"/>
              <a:buChar char="•"/>
            </a:pPr>
            <a:r>
              <a:rPr lang="en-US" sz="1800" dirty="0">
                <a:cs typeface="Arial" panose="020B0604020202020204" pitchFamily="34" charset="0"/>
              </a:rPr>
              <a:t>Here is a quick activity…</a:t>
            </a:r>
          </a:p>
          <a:p>
            <a:pPr marL="285750" lvl="0" indent="-285750">
              <a:buFont typeface="Arial" panose="020B0604020202020204" pitchFamily="34" charset="0"/>
              <a:buChar char="•"/>
            </a:pPr>
            <a:r>
              <a:rPr lang="en-US" sz="1800" dirty="0">
                <a:ea typeface="Calibri" panose="020F0502020204030204" pitchFamily="34" charset="0"/>
                <a:cs typeface="Arial" panose="020B0604020202020204" pitchFamily="34" charset="0"/>
              </a:rPr>
              <a:t>Read this statement.  </a:t>
            </a:r>
            <a:r>
              <a:rPr lang="en-US" sz="1800" b="1" dirty="0">
                <a:ea typeface="Calibri" panose="020F0502020204030204" pitchFamily="34" charset="0"/>
                <a:cs typeface="Arial" panose="020B0604020202020204" pitchFamily="34" charset="0"/>
              </a:rPr>
              <a:t>Is it a Hypothesis statement?</a:t>
            </a:r>
          </a:p>
          <a:p>
            <a:pPr marL="742950" lvl="1"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Write </a:t>
            </a:r>
            <a:r>
              <a:rPr lang="en-US" sz="1800" b="1" dirty="0">
                <a:latin typeface="Arial" panose="020B0604020202020204" pitchFamily="34" charset="0"/>
                <a:ea typeface="Calibri" panose="020F0502020204030204" pitchFamily="34" charset="0"/>
                <a:cs typeface="Arial" panose="020B0604020202020204" pitchFamily="34" charset="0"/>
              </a:rPr>
              <a:t>Yes</a:t>
            </a:r>
            <a:r>
              <a:rPr lang="en-US" sz="1800" dirty="0">
                <a:latin typeface="Arial" panose="020B0604020202020204" pitchFamily="34" charset="0"/>
                <a:ea typeface="Calibri" panose="020F0502020204030204" pitchFamily="34" charset="0"/>
                <a:cs typeface="Arial" panose="020B0604020202020204" pitchFamily="34" charset="0"/>
              </a:rPr>
              <a:t> or </a:t>
            </a:r>
            <a:r>
              <a:rPr lang="en-US" sz="1800" b="1" dirty="0">
                <a:latin typeface="Arial" panose="020B0604020202020204" pitchFamily="34" charset="0"/>
                <a:ea typeface="Calibri" panose="020F0502020204030204" pitchFamily="34" charset="0"/>
                <a:cs typeface="Arial" panose="020B0604020202020204" pitchFamily="34" charset="0"/>
              </a:rPr>
              <a:t>No</a:t>
            </a:r>
            <a:r>
              <a:rPr lang="en-US" sz="1800" dirty="0">
                <a:latin typeface="Arial" panose="020B0604020202020204" pitchFamily="34" charset="0"/>
                <a:ea typeface="Calibri" panose="020F0502020204030204" pitchFamily="34" charset="0"/>
                <a:cs typeface="Arial" panose="020B0604020202020204" pitchFamily="34" charset="0"/>
              </a:rPr>
              <a:t> in your Q&amp;A box.</a:t>
            </a:r>
          </a:p>
          <a:p>
            <a:pPr marL="285750"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Answer is </a:t>
            </a:r>
            <a:r>
              <a:rPr lang="en-US" sz="1800" b="1" dirty="0">
                <a:solidFill>
                  <a:srgbClr val="FF0000"/>
                </a:solidFill>
                <a:latin typeface="Arial" panose="020B0604020202020204" pitchFamily="34" charset="0"/>
                <a:ea typeface="Calibri" panose="020F0502020204030204" pitchFamily="34" charset="0"/>
                <a:cs typeface="Arial" panose="020B0604020202020204" pitchFamily="34" charset="0"/>
              </a:rPr>
              <a:t>YES</a:t>
            </a:r>
            <a:r>
              <a:rPr lang="en-US" sz="1800" dirty="0">
                <a:latin typeface="Arial" panose="020B0604020202020204" pitchFamily="34" charset="0"/>
                <a:ea typeface="Calibri" panose="020F0502020204030204" pitchFamily="34" charset="0"/>
                <a:cs typeface="Arial" panose="020B0604020202020204" pitchFamily="34" charset="0"/>
              </a:rPr>
              <a:t>	</a:t>
            </a:r>
          </a:p>
          <a:p>
            <a:pPr marL="742950" lvl="1"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It has the “cause” – “</a:t>
            </a:r>
            <a:r>
              <a:rPr lang="en-US" sz="1800" b="1" dirty="0">
                <a:latin typeface="Arial" panose="020B0604020202020204" pitchFamily="34" charset="0"/>
                <a:ea typeface="Calibri" panose="020F0502020204030204" pitchFamily="34" charset="0"/>
                <a:cs typeface="Arial" panose="020B0604020202020204" pitchFamily="34" charset="0"/>
              </a:rPr>
              <a:t>IF</a:t>
            </a:r>
            <a:r>
              <a:rPr lang="en-US" sz="1800" dirty="0">
                <a:latin typeface="Arial" panose="020B0604020202020204" pitchFamily="34" charset="0"/>
                <a:ea typeface="Calibri" panose="020F0502020204030204" pitchFamily="34" charset="0"/>
                <a:cs typeface="Arial" panose="020B0604020202020204" pitchFamily="34" charset="0"/>
              </a:rPr>
              <a:t> the school year is extended…”</a:t>
            </a:r>
          </a:p>
          <a:p>
            <a:pPr marL="742950" lvl="1"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It has the “effect” – “</a:t>
            </a:r>
            <a:r>
              <a:rPr lang="en-US" sz="1800" b="1" dirty="0">
                <a:latin typeface="Arial" panose="020B0604020202020204" pitchFamily="34" charset="0"/>
                <a:ea typeface="Calibri" panose="020F0502020204030204" pitchFamily="34" charset="0"/>
                <a:cs typeface="Arial" panose="020B0604020202020204" pitchFamily="34" charset="0"/>
              </a:rPr>
              <a:t>THEN</a:t>
            </a:r>
            <a:r>
              <a:rPr lang="en-US" sz="1800" dirty="0">
                <a:latin typeface="Arial" panose="020B0604020202020204" pitchFamily="34" charset="0"/>
                <a:ea typeface="Calibri" panose="020F0502020204030204" pitchFamily="34" charset="0"/>
                <a:cs typeface="Arial" panose="020B0604020202020204" pitchFamily="34" charset="0"/>
              </a:rPr>
              <a:t> teachers may need to adjust learning activities”</a:t>
            </a:r>
          </a:p>
          <a:p>
            <a:pPr marL="742950" lvl="1"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It has the “rationale” – “</a:t>
            </a:r>
            <a:r>
              <a:rPr lang="en-US" sz="1800" b="1" dirty="0">
                <a:latin typeface="Arial" panose="020B0604020202020204" pitchFamily="34" charset="0"/>
                <a:ea typeface="Calibri" panose="020F0502020204030204" pitchFamily="34" charset="0"/>
                <a:cs typeface="Arial" panose="020B0604020202020204" pitchFamily="34" charset="0"/>
              </a:rPr>
              <a:t>BECAUSE</a:t>
            </a:r>
            <a:r>
              <a:rPr lang="en-US" sz="1800" dirty="0">
                <a:latin typeface="Arial" panose="020B0604020202020204" pitchFamily="34" charset="0"/>
                <a:ea typeface="Calibri" panose="020F0502020204030204" pitchFamily="34" charset="0"/>
                <a:cs typeface="Arial" panose="020B0604020202020204" pitchFamily="34" charset="0"/>
              </a:rPr>
              <a:t> students may have difficulty paying attention for more instructional hours.”</a:t>
            </a:r>
          </a:p>
        </p:txBody>
      </p:sp>
      <p:sp>
        <p:nvSpPr>
          <p:cNvPr id="4" name="Slide Number Placeholder 3"/>
          <p:cNvSpPr>
            <a:spLocks noGrp="1"/>
          </p:cNvSpPr>
          <p:nvPr>
            <p:ph type="sldNum" sz="quarter" idx="10"/>
          </p:nvPr>
        </p:nvSpPr>
        <p:spPr>
          <a:xfrm>
            <a:off x="6533703" y="8917422"/>
            <a:ext cx="567128" cy="456726"/>
          </a:xfrm>
          <a:prstGeom prst="rect">
            <a:avLst/>
          </a:prstGeom>
        </p:spPr>
        <p:txBody>
          <a:bodyPr/>
          <a:lstStyle/>
          <a:p>
            <a:fld id="{E47A0219-52C6-4F38-8398-29CC82D2A3E1}" type="slidenum">
              <a:rPr lang="en-US" smtClean="0"/>
              <a:t>105</a:t>
            </a:fld>
            <a:endParaRPr lang="en-US" dirty="0"/>
          </a:p>
        </p:txBody>
      </p:sp>
    </p:spTree>
    <p:extLst>
      <p:ext uri="{BB962C8B-B14F-4D97-AF65-F5344CB8AC3E}">
        <p14:creationId xmlns:p14="http://schemas.microsoft.com/office/powerpoint/2010/main" val="159751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4038" y="274638"/>
            <a:ext cx="3657600" cy="2744787"/>
          </a:xfrm>
        </p:spPr>
      </p:sp>
      <p:sp>
        <p:nvSpPr>
          <p:cNvPr id="3" name="Notes Placeholder 2"/>
          <p:cNvSpPr>
            <a:spLocks noGrp="1"/>
          </p:cNvSpPr>
          <p:nvPr>
            <p:ph type="body" idx="1"/>
          </p:nvPr>
        </p:nvSpPr>
        <p:spPr>
          <a:xfrm>
            <a:off x="274637" y="1493837"/>
            <a:ext cx="6248400" cy="6858000"/>
          </a:xfrm>
        </p:spPr>
        <p:txBody>
          <a:bodyPr/>
          <a:lstStyle/>
          <a:p>
            <a:r>
              <a:rPr lang="en-US" sz="1800" b="1" dirty="0"/>
              <a:t>Slide #2a:  </a:t>
            </a:r>
            <a:r>
              <a:rPr lang="en-US" sz="1800" dirty="0"/>
              <a:t>Poll #1</a:t>
            </a:r>
          </a:p>
          <a:p>
            <a:r>
              <a:rPr lang="en-US" sz="1800" dirty="0"/>
              <a:t> </a:t>
            </a:r>
          </a:p>
          <a:p>
            <a:r>
              <a:rPr lang="en-US" sz="1800" b="1" dirty="0"/>
              <a:t>Procedural Directions:</a:t>
            </a:r>
          </a:p>
          <a:p>
            <a:pPr marL="171964" indent="-171964">
              <a:buFont typeface="Arial" panose="020B0604020202020204" pitchFamily="34" charset="0"/>
              <a:buChar char="•"/>
            </a:pPr>
            <a:r>
              <a:rPr lang="en-US" sz="1800" dirty="0"/>
              <a:t>Show the slide.</a:t>
            </a:r>
          </a:p>
          <a:p>
            <a:endParaRPr lang="en-US" sz="1800" b="1" dirty="0"/>
          </a:p>
          <a:p>
            <a:r>
              <a:rPr lang="en-US" sz="1800" b="1" dirty="0"/>
              <a:t>Presenter Notes:</a:t>
            </a:r>
          </a:p>
          <a:p>
            <a:pPr marL="167940" indent="-167940" defTabSz="895682">
              <a:buFont typeface="Arial" panose="020B0604020202020204" pitchFamily="34" charset="0"/>
              <a:buChar char="•"/>
              <a:defRPr/>
            </a:pPr>
            <a:r>
              <a:rPr lang="en-US" sz="1800" dirty="0"/>
              <a:t>Can everyone take a moment to please think about what brings you here today. </a:t>
            </a:r>
          </a:p>
          <a:p>
            <a:pPr marL="167940" indent="-167940" defTabSz="895682">
              <a:buFont typeface="Arial" panose="020B0604020202020204" pitchFamily="34" charset="0"/>
              <a:buChar char="•"/>
              <a:defRPr/>
            </a:pPr>
            <a:r>
              <a:rPr lang="en-US" sz="1800" dirty="0"/>
              <a:t>I would like to do a quick POLL to see what the experiences are of you all with serving on decision-making groups. </a:t>
            </a:r>
          </a:p>
          <a:p>
            <a:pPr marL="167940" indent="-167940" defTabSz="895682">
              <a:buFont typeface="Arial" panose="020B0604020202020204" pitchFamily="34" charset="0"/>
              <a:buChar char="•"/>
              <a:defRPr/>
            </a:pPr>
            <a:r>
              <a:rPr lang="en-US" sz="1800" dirty="0"/>
              <a:t>In the Q&amp;A Box at the bottom of your screen (on Zoom), write the letter for your experience:</a:t>
            </a:r>
          </a:p>
          <a:p>
            <a:pPr lvl="1"/>
            <a:r>
              <a:rPr lang="en-US" sz="1800" b="1" dirty="0">
                <a:sym typeface="Wingdings" panose="05000000000000000000" pitchFamily="2" charset="2"/>
              </a:rPr>
              <a:t></a:t>
            </a:r>
            <a:r>
              <a:rPr lang="en-US" sz="1800" dirty="0"/>
              <a:t> Write “A”. If you have never served on a decision-making group </a:t>
            </a:r>
          </a:p>
          <a:p>
            <a:pPr lvl="1"/>
            <a:r>
              <a:rPr lang="en-US" sz="1800" b="1" dirty="0">
                <a:sym typeface="Wingdings" panose="05000000000000000000" pitchFamily="2" charset="2"/>
              </a:rPr>
              <a:t></a:t>
            </a:r>
            <a:r>
              <a:rPr lang="en-US" sz="1800" dirty="0"/>
              <a:t> B. If you have served on a decision-making group before</a:t>
            </a:r>
          </a:p>
          <a:p>
            <a:pPr lvl="1"/>
            <a:r>
              <a:rPr lang="en-US" sz="1800" b="1" dirty="0">
                <a:sym typeface="Wingdings" panose="05000000000000000000" pitchFamily="2" charset="2"/>
              </a:rPr>
              <a:t> </a:t>
            </a:r>
            <a:r>
              <a:rPr lang="en-US" sz="1800" dirty="0">
                <a:sym typeface="Wingdings" panose="05000000000000000000" pitchFamily="2" charset="2"/>
              </a:rPr>
              <a:t>C. If you are thinking about joining a decision-making group</a:t>
            </a:r>
            <a:endParaRPr lang="en-US" sz="1800" dirty="0"/>
          </a:p>
          <a:p>
            <a:pPr marL="743807" lvl="1" indent="-286607">
              <a:buFont typeface="Wingdings" panose="05000000000000000000" pitchFamily="2" charset="2"/>
              <a:buChar char="o"/>
            </a:pPr>
            <a:r>
              <a:rPr lang="en-US" sz="1800" dirty="0"/>
              <a:t>D. If you are currently serving on a decision-making group (or groups) now. </a:t>
            </a:r>
          </a:p>
          <a:p>
            <a:pPr lvl="1"/>
            <a:r>
              <a:rPr lang="en-US" sz="1800" dirty="0"/>
              <a:t>    …And, if you are willing to share, can you also write the      </a:t>
            </a:r>
          </a:p>
          <a:p>
            <a:pPr lvl="1"/>
            <a:r>
              <a:rPr lang="en-US" sz="1800" dirty="0"/>
              <a:t>      name of the group in the Chat Box.</a:t>
            </a:r>
          </a:p>
          <a:p>
            <a:pPr marL="285750" indent="-285750">
              <a:buFont typeface="Arial" panose="020B0604020202020204" pitchFamily="34" charset="0"/>
              <a:buChar char="•"/>
            </a:pPr>
            <a:r>
              <a:rPr lang="en-US" sz="1800" b="1" dirty="0"/>
              <a:t>Share results of Poll….</a:t>
            </a:r>
          </a:p>
          <a:p>
            <a:endParaRPr lang="en-US" dirty="0"/>
          </a:p>
        </p:txBody>
      </p:sp>
      <p:sp>
        <p:nvSpPr>
          <p:cNvPr id="4" name="Slide Number Placeholder 3"/>
          <p:cNvSpPr>
            <a:spLocks noGrp="1"/>
          </p:cNvSpPr>
          <p:nvPr>
            <p:ph type="sldNum" sz="quarter" idx="5"/>
          </p:nvPr>
        </p:nvSpPr>
        <p:spPr/>
        <p:txBody>
          <a:bodyPr/>
          <a:lstStyle/>
          <a:p>
            <a:fld id="{1D94A9CC-91BA-4D30-8CFB-B7A6E1279EEA}" type="slidenum">
              <a:rPr lang="en-US" smtClean="0"/>
              <a:t>79</a:t>
            </a:fld>
            <a:endParaRPr lang="en-US"/>
          </a:p>
        </p:txBody>
      </p:sp>
    </p:spTree>
    <p:extLst>
      <p:ext uri="{BB962C8B-B14F-4D97-AF65-F5344CB8AC3E}">
        <p14:creationId xmlns:p14="http://schemas.microsoft.com/office/powerpoint/2010/main" val="3621625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4963" y="0"/>
            <a:ext cx="2955925" cy="2217738"/>
          </a:xfrm>
        </p:spPr>
      </p:sp>
      <p:sp>
        <p:nvSpPr>
          <p:cNvPr id="3" name="Notes Placeholder 2"/>
          <p:cNvSpPr>
            <a:spLocks noGrp="1"/>
          </p:cNvSpPr>
          <p:nvPr>
            <p:ph type="body" idx="1"/>
          </p:nvPr>
        </p:nvSpPr>
        <p:spPr>
          <a:xfrm>
            <a:off x="262877" y="1714376"/>
            <a:ext cx="6248400" cy="5574753"/>
          </a:xfrm>
        </p:spPr>
        <p:txBody>
          <a:bodyPr/>
          <a:lstStyle/>
          <a:p>
            <a:r>
              <a:rPr lang="en-US" sz="1800" b="1" dirty="0">
                <a:latin typeface="+mj-lt"/>
                <a:cs typeface="Arial" panose="020B0604020202020204" pitchFamily="34" charset="0"/>
              </a:rPr>
              <a:t>Slide 27 – Stages of Data Use – Stage 6</a:t>
            </a:r>
          </a:p>
          <a:p>
            <a:pPr marL="286607" indent="-286607">
              <a:buFont typeface="Arial" panose="020B0604020202020204" pitchFamily="34" charset="0"/>
              <a:buChar char="•"/>
            </a:pPr>
            <a:r>
              <a:rPr lang="en-US" sz="1800" dirty="0">
                <a:latin typeface="+mj-lt"/>
                <a:cs typeface="Arial" panose="020B0604020202020204" pitchFamily="34" charset="0"/>
              </a:rPr>
              <a:t>Show the slide.</a:t>
            </a:r>
          </a:p>
          <a:p>
            <a:pPr marL="286607" indent="-286607">
              <a:buFont typeface="Arial" panose="020B0604020202020204" pitchFamily="34" charset="0"/>
              <a:buChar char="•"/>
            </a:pPr>
            <a:r>
              <a:rPr lang="en-US" sz="1800" b="1" dirty="0">
                <a:solidFill>
                  <a:srgbClr val="FF0000"/>
                </a:solidFill>
                <a:latin typeface="+mj-lt"/>
                <a:cs typeface="Arial" panose="020B0604020202020204" pitchFamily="34" charset="0"/>
              </a:rPr>
              <a:t>[CLICK] </a:t>
            </a:r>
            <a:r>
              <a:rPr lang="en-US" sz="1800" dirty="0">
                <a:latin typeface="+mj-lt"/>
                <a:cs typeface="Arial" panose="020B0604020202020204" pitchFamily="34" charset="0"/>
              </a:rPr>
              <a:t>for animation. </a:t>
            </a:r>
          </a:p>
          <a:p>
            <a:pPr marL="286607" indent="-286607">
              <a:buFont typeface="Arial" panose="020B0604020202020204" pitchFamily="34" charset="0"/>
              <a:buChar char="•"/>
            </a:pPr>
            <a:endParaRPr lang="en-US" sz="1800" dirty="0">
              <a:latin typeface="+mj-lt"/>
              <a:cs typeface="Arial" panose="020B0604020202020204" pitchFamily="34" charset="0"/>
            </a:endParaRPr>
          </a:p>
          <a:p>
            <a:r>
              <a:rPr lang="en-US" sz="1800" b="1" dirty="0">
                <a:latin typeface="+mj-lt"/>
                <a:cs typeface="Arial" panose="020B0604020202020204" pitchFamily="34" charset="0"/>
              </a:rPr>
              <a:t>Presenters Notes: </a:t>
            </a:r>
            <a:endParaRPr lang="en-US" sz="1800" dirty="0">
              <a:latin typeface="+mj-lt"/>
              <a:cs typeface="Arial" panose="020B0604020202020204" pitchFamily="34" charset="0"/>
            </a:endParaRPr>
          </a:p>
          <a:p>
            <a:pPr marL="167940" indent="-167940">
              <a:buFont typeface="Arial" panose="020B0604020202020204" pitchFamily="34" charset="0"/>
              <a:buChar char="•"/>
            </a:pPr>
            <a:r>
              <a:rPr lang="en-US" sz="1800" b="1" dirty="0">
                <a:solidFill>
                  <a:srgbClr val="FF0000"/>
                </a:solidFill>
                <a:latin typeface="+mj-lt"/>
                <a:cs typeface="Arial" panose="020B0604020202020204" pitchFamily="34" charset="0"/>
              </a:rPr>
              <a:t>[CLICK] </a:t>
            </a:r>
            <a:r>
              <a:rPr lang="en-US" sz="1800" dirty="0">
                <a:latin typeface="+mj-lt"/>
                <a:cs typeface="Arial" panose="020B0604020202020204" pitchFamily="34" charset="0"/>
              </a:rPr>
              <a:t>So, your next step in Using Data is to </a:t>
            </a:r>
            <a:r>
              <a:rPr lang="en-US" sz="1800" b="1" dirty="0">
                <a:latin typeface="+mj-lt"/>
                <a:cs typeface="Arial" panose="020B0604020202020204" pitchFamily="34" charset="0"/>
              </a:rPr>
              <a:t>Create an Action Plan.</a:t>
            </a:r>
          </a:p>
          <a:p>
            <a:pPr marL="167940" indent="-167940">
              <a:buFont typeface="Arial" panose="020B0604020202020204" pitchFamily="34" charset="0"/>
              <a:buChar char="•"/>
            </a:pPr>
            <a:r>
              <a:rPr lang="en-US" sz="1800" dirty="0">
                <a:latin typeface="+mj-lt"/>
                <a:cs typeface="Arial" panose="020B0604020202020204" pitchFamily="34" charset="0"/>
              </a:rPr>
              <a:t>In order to make something happen, after looking at a variety of data, your group needs to create an </a:t>
            </a:r>
            <a:r>
              <a:rPr lang="en-US" sz="1800" b="1" dirty="0">
                <a:latin typeface="+mj-lt"/>
                <a:cs typeface="Arial" panose="020B0604020202020204" pitchFamily="34" charset="0"/>
              </a:rPr>
              <a:t>action plan.  </a:t>
            </a:r>
          </a:p>
          <a:p>
            <a:pPr marL="167940" indent="-167940">
              <a:buFont typeface="Arial" panose="020B0604020202020204" pitchFamily="34" charset="0"/>
              <a:buChar char="•"/>
            </a:pPr>
            <a:r>
              <a:rPr lang="en-US" sz="1800" dirty="0">
                <a:latin typeface="+mj-lt"/>
                <a:cs typeface="Arial" panose="020B0604020202020204" pitchFamily="34" charset="0"/>
              </a:rPr>
              <a:t>Action plans can help you improve and encounter less challenges.  </a:t>
            </a:r>
          </a:p>
          <a:p>
            <a:pPr marL="167940" indent="-167940">
              <a:buFont typeface="Arial" panose="020B0604020202020204" pitchFamily="34" charset="0"/>
              <a:buChar char="•"/>
            </a:pPr>
            <a:r>
              <a:rPr lang="en-US" sz="1800" dirty="0">
                <a:latin typeface="+mj-lt"/>
                <a:cs typeface="Arial" panose="020B0604020202020204" pitchFamily="34" charset="0"/>
              </a:rPr>
              <a:t>An </a:t>
            </a:r>
            <a:r>
              <a:rPr lang="en-US" sz="1800" b="1" i="1" dirty="0">
                <a:latin typeface="+mj-lt"/>
                <a:cs typeface="Arial" panose="020B0604020202020204" pitchFamily="34" charset="0"/>
              </a:rPr>
              <a:t>action plan </a:t>
            </a:r>
            <a:r>
              <a:rPr lang="en-US" sz="1800" dirty="0">
                <a:latin typeface="+mj-lt"/>
                <a:cs typeface="Arial" panose="020B0604020202020204" pitchFamily="34" charset="0"/>
              </a:rPr>
              <a:t>usually includes goals, steps, assignments, and deadlines.  </a:t>
            </a:r>
          </a:p>
          <a:p>
            <a:pPr marL="167940" indent="-167940">
              <a:buFont typeface="Arial" panose="020B0604020202020204" pitchFamily="34" charset="0"/>
              <a:buChar char="•"/>
            </a:pPr>
            <a:r>
              <a:rPr lang="en-US" sz="1800" dirty="0">
                <a:latin typeface="+mj-lt"/>
                <a:cs typeface="Arial" panose="020B0604020202020204" pitchFamily="34" charset="0"/>
              </a:rPr>
              <a:t>Some action plans will occur over a short period of time and have quick evaluations.  </a:t>
            </a:r>
          </a:p>
          <a:p>
            <a:pPr marL="167940" indent="-167940">
              <a:buFont typeface="Arial" panose="020B0604020202020204" pitchFamily="34" charset="0"/>
              <a:buChar char="•"/>
            </a:pPr>
            <a:r>
              <a:rPr lang="en-US" sz="1800" dirty="0">
                <a:latin typeface="+mj-lt"/>
                <a:cs typeface="Arial" panose="020B0604020202020204" pitchFamily="34" charset="0"/>
              </a:rPr>
              <a:t>Other action plans will take longer and may require more time to put in place. </a:t>
            </a:r>
          </a:p>
          <a:p>
            <a:endParaRPr lang="en-US" dirty="0"/>
          </a:p>
          <a:p>
            <a:r>
              <a:rPr lang="en-US" b="1" dirty="0"/>
              <a:t>  </a:t>
            </a:r>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106</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2988" y="80963"/>
            <a:ext cx="2155825" cy="1617662"/>
          </a:xfrm>
        </p:spPr>
      </p:sp>
      <p:sp>
        <p:nvSpPr>
          <p:cNvPr id="3" name="Notes Placeholder 2"/>
          <p:cNvSpPr>
            <a:spLocks noGrp="1"/>
          </p:cNvSpPr>
          <p:nvPr>
            <p:ph type="body" idx="1"/>
          </p:nvPr>
        </p:nvSpPr>
        <p:spPr>
          <a:xfrm>
            <a:off x="103296" y="339054"/>
            <a:ext cx="6812774" cy="8968238"/>
          </a:xfrm>
        </p:spPr>
        <p:txBody>
          <a:bodyPr/>
          <a:lstStyle/>
          <a:p>
            <a:r>
              <a:rPr lang="en-US" sz="1600" b="1" dirty="0">
                <a:latin typeface="Arial" panose="020B0604020202020204" pitchFamily="34" charset="0"/>
                <a:cs typeface="Arial" panose="020B0604020202020204" pitchFamily="34" charset="0"/>
              </a:rPr>
              <a:t>Slide 28. Stage 6 – Creating an Action Plan</a:t>
            </a:r>
          </a:p>
          <a:p>
            <a:pPr marL="286607" indent="-286607">
              <a:buFont typeface="Arial" panose="020B0604020202020204" pitchFamily="34" charset="0"/>
              <a:buChar char="•"/>
            </a:pPr>
            <a:r>
              <a:rPr lang="en-US" sz="1600" dirty="0">
                <a:latin typeface="Arial" panose="020B0604020202020204" pitchFamily="34" charset="0"/>
                <a:cs typeface="Arial" panose="020B0604020202020204" pitchFamily="34" charset="0"/>
              </a:rPr>
              <a:t>Show the slide.</a:t>
            </a:r>
          </a:p>
          <a:p>
            <a:pPr marL="286607" indent="-286607">
              <a:buFont typeface="Arial" panose="020B0604020202020204" pitchFamily="34" charset="0"/>
              <a:buChar char="•"/>
            </a:pPr>
            <a:r>
              <a:rPr lang="en-US" sz="1600" b="1" dirty="0">
                <a:solidFill>
                  <a:srgbClr val="FF0000"/>
                </a:solidFill>
                <a:latin typeface="Arial" panose="020B0604020202020204" pitchFamily="34" charset="0"/>
                <a:cs typeface="Arial" panose="020B0604020202020204" pitchFamily="34" charset="0"/>
              </a:rPr>
              <a:t>[CLICK] </a:t>
            </a:r>
            <a:r>
              <a:rPr lang="en-US" sz="1600" dirty="0">
                <a:latin typeface="Arial" panose="020B0604020202020204" pitchFamily="34" charset="0"/>
                <a:cs typeface="Arial" panose="020B0604020202020204" pitchFamily="34" charset="0"/>
              </a:rPr>
              <a:t>for animation.</a:t>
            </a:r>
          </a:p>
          <a:p>
            <a:r>
              <a:rPr lang="en-US" sz="1800" b="1" dirty="0">
                <a:cs typeface="Arial" panose="020B0604020202020204" pitchFamily="34" charset="0"/>
              </a:rPr>
              <a:t>Presenter Notes:</a:t>
            </a:r>
          </a:p>
          <a:p>
            <a:r>
              <a:rPr lang="en-US" sz="1800" dirty="0">
                <a:cs typeface="Arial" panose="020B0604020202020204" pitchFamily="34" charset="0"/>
              </a:rPr>
              <a:t>Let’s look at the </a:t>
            </a:r>
            <a:r>
              <a:rPr lang="en-US" sz="1800" b="1" dirty="0">
                <a:cs typeface="Arial" panose="020B0604020202020204" pitchFamily="34" charset="0"/>
              </a:rPr>
              <a:t>Steps</a:t>
            </a:r>
            <a:r>
              <a:rPr lang="en-US" sz="1800" dirty="0">
                <a:cs typeface="Arial" panose="020B0604020202020204" pitchFamily="34" charset="0"/>
              </a:rPr>
              <a:t> for creating an action plan.</a:t>
            </a:r>
          </a:p>
          <a:p>
            <a:pPr marL="333199" indent="-343929">
              <a:buFont typeface="+mj-lt"/>
              <a:buAutoNum type="arabicPeriod"/>
            </a:pPr>
            <a:r>
              <a:rPr lang="en-US" sz="1800" b="1" dirty="0">
                <a:solidFill>
                  <a:srgbClr val="FF0000"/>
                </a:solidFill>
                <a:latin typeface="Arial" panose="020B0604020202020204" pitchFamily="34" charset="0"/>
                <a:cs typeface="Arial" panose="020B0604020202020204" pitchFamily="34" charset="0"/>
              </a:rPr>
              <a:t>[CLICK] </a:t>
            </a:r>
            <a:r>
              <a:rPr lang="en-US" sz="1800" dirty="0">
                <a:cs typeface="Arial" panose="020B0604020202020204" pitchFamily="34" charset="0"/>
              </a:rPr>
              <a:t>First, </a:t>
            </a:r>
            <a:r>
              <a:rPr lang="en-US" sz="1800" b="1" dirty="0">
                <a:cs typeface="Arial" panose="020B0604020202020204" pitchFamily="34" charset="0"/>
              </a:rPr>
              <a:t>bring key people together </a:t>
            </a:r>
            <a:r>
              <a:rPr lang="en-US" sz="1800" dirty="0">
                <a:cs typeface="Arial" panose="020B0604020202020204" pitchFamily="34" charset="0"/>
              </a:rPr>
              <a:t>to design the action plan.</a:t>
            </a:r>
          </a:p>
          <a:p>
            <a:pPr marL="333199" indent="-343929">
              <a:buFont typeface="+mj-lt"/>
              <a:buAutoNum type="arabicPeriod"/>
            </a:pPr>
            <a:r>
              <a:rPr lang="en-US" sz="1800" b="1" dirty="0">
                <a:solidFill>
                  <a:srgbClr val="FF0000"/>
                </a:solidFill>
                <a:latin typeface="Arial" panose="020B0604020202020204" pitchFamily="34" charset="0"/>
                <a:cs typeface="Arial" panose="020B0604020202020204" pitchFamily="34" charset="0"/>
              </a:rPr>
              <a:t>[CLICK] </a:t>
            </a:r>
            <a:r>
              <a:rPr lang="en-US" sz="1800" dirty="0">
                <a:cs typeface="Arial" panose="020B0604020202020204" pitchFamily="34" charset="0"/>
              </a:rPr>
              <a:t>Next, create an action plan made up of action steps that address all possible changes. Goals must be clearly stated.  You will need to figure out:</a:t>
            </a:r>
          </a:p>
          <a:p>
            <a:pPr marL="605051" lvl="1" indent="-167940">
              <a:buFont typeface="Arial" panose="020B0604020202020204" pitchFamily="34" charset="0"/>
              <a:buChar char="•"/>
            </a:pPr>
            <a:r>
              <a:rPr lang="en-US" sz="1800" dirty="0">
                <a:cs typeface="Arial" panose="020B0604020202020204" pitchFamily="34" charset="0"/>
              </a:rPr>
              <a:t>What action or change will occur</a:t>
            </a:r>
          </a:p>
          <a:p>
            <a:pPr marL="605051" lvl="1" indent="-167940">
              <a:buFont typeface="Arial" panose="020B0604020202020204" pitchFamily="34" charset="0"/>
              <a:buChar char="•"/>
            </a:pPr>
            <a:r>
              <a:rPr lang="en-US" sz="1800" dirty="0">
                <a:cs typeface="Arial" panose="020B0604020202020204" pitchFamily="34" charset="0"/>
              </a:rPr>
              <a:t>Who will carry it out</a:t>
            </a:r>
          </a:p>
          <a:p>
            <a:pPr marL="605051" lvl="1" indent="-167940">
              <a:buFont typeface="Arial" panose="020B0604020202020204" pitchFamily="34" charset="0"/>
              <a:buChar char="•"/>
            </a:pPr>
            <a:r>
              <a:rPr lang="en-US" sz="1800" dirty="0">
                <a:cs typeface="Arial" panose="020B0604020202020204" pitchFamily="34" charset="0"/>
              </a:rPr>
              <a:t>When it will take place, and for how long</a:t>
            </a:r>
          </a:p>
          <a:p>
            <a:pPr marL="605051" lvl="1" indent="-167940">
              <a:buFont typeface="Arial" panose="020B0604020202020204" pitchFamily="34" charset="0"/>
              <a:buChar char="•"/>
            </a:pPr>
            <a:r>
              <a:rPr lang="en-US" sz="1800" dirty="0">
                <a:cs typeface="Arial" panose="020B0604020202020204" pitchFamily="34" charset="0"/>
              </a:rPr>
              <a:t>Where will it happen</a:t>
            </a:r>
          </a:p>
          <a:p>
            <a:pPr marL="605051" lvl="1" indent="-167940">
              <a:buFont typeface="Arial" panose="020B0604020202020204" pitchFamily="34" charset="0"/>
              <a:buChar char="•"/>
            </a:pPr>
            <a:r>
              <a:rPr lang="en-US" sz="1800" dirty="0">
                <a:cs typeface="Arial" panose="020B0604020202020204" pitchFamily="34" charset="0"/>
              </a:rPr>
              <a:t>What resources (i.e., money, staff) are needed to carry out the change</a:t>
            </a:r>
          </a:p>
          <a:p>
            <a:pPr marL="605051" lvl="1" indent="-167940">
              <a:buFont typeface="Arial" panose="020B0604020202020204" pitchFamily="34" charset="0"/>
              <a:buChar char="•"/>
            </a:pPr>
            <a:r>
              <a:rPr lang="en-US" sz="1800" dirty="0">
                <a:cs typeface="Arial" panose="020B0604020202020204" pitchFamily="34" charset="0"/>
              </a:rPr>
              <a:t>And, logistics about Communication (who should know what and how are they going to find out)</a:t>
            </a:r>
          </a:p>
          <a:p>
            <a:pPr indent="-10730"/>
            <a:r>
              <a:rPr lang="en-US" sz="1800" b="1" dirty="0">
                <a:solidFill>
                  <a:srgbClr val="FF0000"/>
                </a:solidFill>
                <a:cs typeface="Arial" panose="020B0604020202020204" pitchFamily="34" charset="0"/>
              </a:rPr>
              <a:t>3.</a:t>
            </a:r>
            <a:r>
              <a:rPr lang="en-US" sz="1800" dirty="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[CLICK] </a:t>
            </a:r>
            <a:r>
              <a:rPr lang="en-US" sz="1800" dirty="0">
                <a:cs typeface="Arial" panose="020B0604020202020204" pitchFamily="34" charset="0"/>
              </a:rPr>
              <a:t>Then, review your completed action plan carefully to check if it is complete.</a:t>
            </a:r>
          </a:p>
          <a:p>
            <a:pPr indent="-10730"/>
            <a:r>
              <a:rPr lang="en-US" sz="1800" b="1" dirty="0">
                <a:solidFill>
                  <a:srgbClr val="FF0000"/>
                </a:solidFill>
                <a:cs typeface="Arial" panose="020B0604020202020204" pitchFamily="34" charset="0"/>
              </a:rPr>
              <a:t>4. </a:t>
            </a:r>
            <a:r>
              <a:rPr lang="en-US" sz="1800" b="1" dirty="0">
                <a:solidFill>
                  <a:srgbClr val="FF0000"/>
                </a:solidFill>
                <a:latin typeface="Arial" panose="020B0604020202020204" pitchFamily="34" charset="0"/>
                <a:cs typeface="Arial" panose="020B0604020202020204" pitchFamily="34" charset="0"/>
              </a:rPr>
              <a:t>[CLICK] </a:t>
            </a:r>
            <a:r>
              <a:rPr lang="en-US" sz="1800" dirty="0">
                <a:cs typeface="Arial" panose="020B0604020202020204" pitchFamily="34" charset="0"/>
              </a:rPr>
              <a:t>Follow through on the work by using a </a:t>
            </a:r>
            <a:r>
              <a:rPr lang="en-US" sz="1800" b="1" i="1" dirty="0">
                <a:cs typeface="Arial" panose="020B0604020202020204" pitchFamily="34" charset="0"/>
              </a:rPr>
              <a:t>timeline</a:t>
            </a:r>
            <a:r>
              <a:rPr lang="en-US" sz="1800" dirty="0">
                <a:cs typeface="Arial" panose="020B0604020202020204" pitchFamily="34" charset="0"/>
              </a:rPr>
              <a:t>.</a:t>
            </a:r>
          </a:p>
          <a:p>
            <a:pPr indent="-10730"/>
            <a:r>
              <a:rPr lang="en-US" sz="1800" b="1" dirty="0">
                <a:solidFill>
                  <a:srgbClr val="FF0000"/>
                </a:solidFill>
                <a:cs typeface="Arial" panose="020B0604020202020204" pitchFamily="34" charset="0"/>
              </a:rPr>
              <a:t>5. </a:t>
            </a:r>
            <a:r>
              <a:rPr lang="en-US" sz="1800" b="1" dirty="0">
                <a:solidFill>
                  <a:srgbClr val="FF0000"/>
                </a:solidFill>
                <a:latin typeface="Arial" panose="020B0604020202020204" pitchFamily="34" charset="0"/>
                <a:cs typeface="Arial" panose="020B0604020202020204" pitchFamily="34" charset="0"/>
              </a:rPr>
              <a:t>[CLICK] </a:t>
            </a:r>
            <a:r>
              <a:rPr lang="en-US" sz="1800" dirty="0">
                <a:cs typeface="Arial" panose="020B0604020202020204" pitchFamily="34" charset="0"/>
              </a:rPr>
              <a:t>Let everyone in the group know what's going on. </a:t>
            </a:r>
          </a:p>
          <a:p>
            <a:pPr indent="-10730"/>
            <a:r>
              <a:rPr lang="en-US" sz="1800" b="1" dirty="0">
                <a:solidFill>
                  <a:srgbClr val="FF0000"/>
                </a:solidFill>
                <a:cs typeface="Arial" panose="020B0604020202020204" pitchFamily="34" charset="0"/>
              </a:rPr>
              <a:t>6. </a:t>
            </a:r>
            <a:r>
              <a:rPr lang="en-US" sz="1800" b="1" dirty="0">
                <a:solidFill>
                  <a:srgbClr val="FF0000"/>
                </a:solidFill>
                <a:latin typeface="Arial" panose="020B0604020202020204" pitchFamily="34" charset="0"/>
                <a:cs typeface="Arial" panose="020B0604020202020204" pitchFamily="34" charset="0"/>
              </a:rPr>
              <a:t>[CLICK] </a:t>
            </a:r>
            <a:r>
              <a:rPr lang="en-US" sz="1800" dirty="0">
                <a:cs typeface="Arial" panose="020B0604020202020204" pitchFamily="34" charset="0"/>
              </a:rPr>
              <a:t>Keep track of what is happening.</a:t>
            </a:r>
          </a:p>
          <a:p>
            <a:pPr indent="-10730"/>
            <a:r>
              <a:rPr lang="en-US" sz="1800" b="1" dirty="0">
                <a:solidFill>
                  <a:srgbClr val="FF0000"/>
                </a:solidFill>
                <a:cs typeface="Arial" panose="020B0604020202020204" pitchFamily="34" charset="0"/>
              </a:rPr>
              <a:t>7. </a:t>
            </a:r>
            <a:r>
              <a:rPr lang="en-US" sz="1800" b="1" dirty="0">
                <a:solidFill>
                  <a:srgbClr val="FF0000"/>
                </a:solidFill>
                <a:latin typeface="Arial" panose="020B0604020202020204" pitchFamily="34" charset="0"/>
                <a:cs typeface="Arial" panose="020B0604020202020204" pitchFamily="34" charset="0"/>
              </a:rPr>
              <a:t>[CLICK] </a:t>
            </a:r>
            <a:r>
              <a:rPr lang="en-US" sz="1800" dirty="0">
                <a:cs typeface="Arial" panose="020B0604020202020204" pitchFamily="34" charset="0"/>
              </a:rPr>
              <a:t>Celebrate when action plan goals are met! </a:t>
            </a:r>
          </a:p>
          <a:p>
            <a:pPr indent="-10730"/>
            <a:r>
              <a:rPr lang="en-US" sz="1800" dirty="0">
                <a:cs typeface="Arial" panose="020B0604020202020204" pitchFamily="34" charset="0"/>
              </a:rPr>
              <a:t>---------------------------------------------------------------------------------------------</a:t>
            </a:r>
          </a:p>
          <a:p>
            <a:pPr indent="-10730"/>
            <a:r>
              <a:rPr lang="en-US" sz="1800" b="1" u="sng" strike="sngStrike" dirty="0">
                <a:solidFill>
                  <a:srgbClr val="FF0000"/>
                </a:solidFill>
                <a:cs typeface="Arial" panose="020B0604020202020204" pitchFamily="34" charset="0"/>
              </a:rPr>
              <a:t>POLL #7</a:t>
            </a:r>
            <a:r>
              <a:rPr lang="en-US" sz="1800" b="1" strike="sngStrike" dirty="0">
                <a:solidFill>
                  <a:srgbClr val="FF0000"/>
                </a:solidFill>
                <a:cs typeface="Arial" panose="020B0604020202020204" pitchFamily="34" charset="0"/>
              </a:rPr>
              <a:t> – Which of these are part of an Action Plan? (Multiple choice/multiple answers)</a:t>
            </a:r>
          </a:p>
          <a:p>
            <a:pPr marL="333199" indent="-343929">
              <a:buFont typeface="+mj-lt"/>
              <a:buAutoNum type="arabicPeriod"/>
            </a:pPr>
            <a:r>
              <a:rPr lang="en-US" sz="1800" strike="sngStrike" dirty="0">
                <a:cs typeface="Arial" panose="020B0604020202020204" pitchFamily="34" charset="0"/>
              </a:rPr>
              <a:t>When</a:t>
            </a:r>
          </a:p>
          <a:p>
            <a:pPr marL="333199" indent="-343929">
              <a:buFont typeface="+mj-lt"/>
              <a:buAutoNum type="arabicPeriod"/>
            </a:pPr>
            <a:r>
              <a:rPr lang="en-US" sz="1800" strike="sngStrike" dirty="0">
                <a:cs typeface="Arial" panose="020B0604020202020204" pitchFamily="34" charset="0"/>
              </a:rPr>
              <a:t>Where</a:t>
            </a:r>
          </a:p>
          <a:p>
            <a:pPr marL="333199" indent="-343929">
              <a:buFont typeface="+mj-lt"/>
              <a:buAutoNum type="arabicPeriod"/>
            </a:pPr>
            <a:r>
              <a:rPr lang="en-US" sz="1800" strike="sngStrike" dirty="0">
                <a:cs typeface="Arial" panose="020B0604020202020204" pitchFamily="34" charset="0"/>
              </a:rPr>
              <a:t>Assignments</a:t>
            </a:r>
          </a:p>
          <a:p>
            <a:pPr marL="333199" indent="-343929">
              <a:buFont typeface="+mj-lt"/>
              <a:buAutoNum type="arabicPeriod"/>
            </a:pPr>
            <a:r>
              <a:rPr lang="en-US" sz="1800" strike="sngStrike" dirty="0">
                <a:cs typeface="Arial" panose="020B0604020202020204" pitchFamily="34" charset="0"/>
              </a:rPr>
              <a:t>Hypotheses           </a:t>
            </a:r>
            <a:r>
              <a:rPr lang="en-US" sz="1800" strike="sngStrike" dirty="0">
                <a:solidFill>
                  <a:srgbClr val="FF0000"/>
                </a:solidFill>
                <a:cs typeface="Arial" panose="020B0604020202020204" pitchFamily="34" charset="0"/>
              </a:rPr>
              <a:t>Answer – 1,2,3 Not 4,5</a:t>
            </a:r>
          </a:p>
          <a:p>
            <a:pPr marL="333199" indent="-343929">
              <a:buFont typeface="+mj-lt"/>
              <a:buAutoNum type="arabicPeriod"/>
            </a:pPr>
            <a:r>
              <a:rPr lang="en-US" sz="1800" strike="sngStrike" dirty="0">
                <a:cs typeface="Arial" panose="020B0604020202020204" pitchFamily="34" charset="0"/>
              </a:rPr>
              <a:t>Triangulation</a:t>
            </a:r>
            <a:endParaRPr lang="en-US" sz="1800" strike="sngStrike"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107</a:t>
            </a:fld>
            <a:endParaRPr lang="en-US"/>
          </a:p>
        </p:txBody>
      </p:sp>
    </p:spTree>
    <p:extLst>
      <p:ext uri="{BB962C8B-B14F-4D97-AF65-F5344CB8AC3E}">
        <p14:creationId xmlns:p14="http://schemas.microsoft.com/office/powerpoint/2010/main" val="3227180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84638" y="122238"/>
            <a:ext cx="2743200" cy="2057400"/>
          </a:xfrm>
        </p:spPr>
      </p:sp>
      <p:sp>
        <p:nvSpPr>
          <p:cNvPr id="3" name="Notes Placeholder 2"/>
          <p:cNvSpPr>
            <a:spLocks noGrp="1"/>
          </p:cNvSpPr>
          <p:nvPr>
            <p:ph type="body" idx="1"/>
          </p:nvPr>
        </p:nvSpPr>
        <p:spPr>
          <a:xfrm>
            <a:off x="174645" y="960437"/>
            <a:ext cx="6653193" cy="5943600"/>
          </a:xfrm>
        </p:spPr>
        <p:txBody>
          <a:bodyPr/>
          <a:lstStyle/>
          <a:p>
            <a:r>
              <a:rPr lang="en-US" sz="1800" b="1" dirty="0">
                <a:cs typeface="Arial" panose="020B0604020202020204" pitchFamily="34" charset="0"/>
              </a:rPr>
              <a:t>Slide 28a. Stage – Creating an Action Plan</a:t>
            </a:r>
          </a:p>
          <a:p>
            <a:r>
              <a:rPr lang="en-US" sz="1800" b="1" dirty="0">
                <a:cs typeface="Arial" panose="020B0604020202020204" pitchFamily="34" charset="0"/>
              </a:rPr>
              <a:t>Exercise</a:t>
            </a:r>
          </a:p>
          <a:p>
            <a:pPr marL="286607" indent="-286607">
              <a:buFont typeface="Arial" panose="020B0604020202020204" pitchFamily="34" charset="0"/>
              <a:buChar char="•"/>
            </a:pPr>
            <a:r>
              <a:rPr lang="en-US" sz="1800" dirty="0">
                <a:cs typeface="Arial" panose="020B0604020202020204" pitchFamily="34" charset="0"/>
              </a:rPr>
              <a:t>Show the slide.</a:t>
            </a:r>
          </a:p>
          <a:p>
            <a:endParaRPr lang="en-US" sz="1800" b="1" dirty="0">
              <a:cs typeface="Arial" panose="020B0604020202020204" pitchFamily="34" charset="0"/>
            </a:endParaRPr>
          </a:p>
          <a:p>
            <a:r>
              <a:rPr lang="en-US" sz="1800" b="1" dirty="0">
                <a:cs typeface="Arial" panose="020B0604020202020204" pitchFamily="34" charset="0"/>
              </a:rPr>
              <a:t>Presenter Notes:</a:t>
            </a:r>
          </a:p>
          <a:p>
            <a:pPr marL="285750" lvl="0" indent="-285750">
              <a:buFont typeface="Arial" panose="020B0604020202020204" pitchFamily="34" charset="0"/>
              <a:buChar char="•"/>
            </a:pPr>
            <a:r>
              <a:rPr lang="en-US" sz="1800" dirty="0">
                <a:cs typeface="Arial" panose="020B0604020202020204" pitchFamily="34" charset="0"/>
              </a:rPr>
              <a:t>Here is a quick quiz…</a:t>
            </a:r>
          </a:p>
          <a:p>
            <a:pPr marL="285750" lvl="0" indent="-285750">
              <a:buFont typeface="Arial" panose="020B0604020202020204" pitchFamily="34" charset="0"/>
              <a:buChar char="•"/>
            </a:pPr>
            <a:r>
              <a:rPr lang="en-US" sz="1800" b="1" dirty="0">
                <a:ea typeface="Calibri" panose="020F0502020204030204" pitchFamily="34" charset="0"/>
                <a:cs typeface="Arial" panose="020B0604020202020204" pitchFamily="34" charset="0"/>
              </a:rPr>
              <a:t>Which of these steps are part of an action plan?</a:t>
            </a:r>
          </a:p>
          <a:p>
            <a:pPr marL="742950" lvl="1" indent="-285750">
              <a:buFont typeface="Arial" panose="020B0604020202020204" pitchFamily="34" charset="0"/>
              <a:buChar char="•"/>
            </a:pPr>
            <a:r>
              <a:rPr lang="en-US" sz="1800" dirty="0">
                <a:ea typeface="Calibri" panose="020F0502020204030204" pitchFamily="34" charset="0"/>
                <a:cs typeface="Arial" panose="020B0604020202020204" pitchFamily="34" charset="0"/>
              </a:rPr>
              <a:t>Write your answer in the Q&amp;A box at the bottom of your screen.</a:t>
            </a:r>
          </a:p>
          <a:p>
            <a:pPr marL="285750"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Answer is </a:t>
            </a:r>
            <a:r>
              <a:rPr lang="en-US" sz="1800" b="1" dirty="0">
                <a:solidFill>
                  <a:srgbClr val="FF0000"/>
                </a:solidFill>
                <a:latin typeface="Arial" panose="020B0604020202020204" pitchFamily="34" charset="0"/>
                <a:ea typeface="Calibri" panose="020F0502020204030204" pitchFamily="34" charset="0"/>
                <a:cs typeface="Arial" panose="020B0604020202020204" pitchFamily="34" charset="0"/>
              </a:rPr>
              <a:t>1,2,3 – not 4 &amp; 5</a:t>
            </a:r>
          </a:p>
          <a:p>
            <a:r>
              <a:rPr lang="en-US" sz="1400" dirty="0">
                <a:latin typeface="Arial" panose="020B060402020202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10"/>
          </p:nvPr>
        </p:nvSpPr>
        <p:spPr>
          <a:xfrm>
            <a:off x="6533703" y="8917422"/>
            <a:ext cx="567128" cy="456726"/>
          </a:xfrm>
          <a:prstGeom prst="rect">
            <a:avLst/>
          </a:prstGeom>
        </p:spPr>
        <p:txBody>
          <a:bodyPr/>
          <a:lstStyle/>
          <a:p>
            <a:fld id="{E47A0219-52C6-4F38-8398-29CC82D2A3E1}" type="slidenum">
              <a:rPr lang="en-US" smtClean="0"/>
              <a:t>108</a:t>
            </a:fld>
            <a:endParaRPr lang="en-US" dirty="0"/>
          </a:p>
        </p:txBody>
      </p:sp>
    </p:spTree>
    <p:extLst>
      <p:ext uri="{BB962C8B-B14F-4D97-AF65-F5344CB8AC3E}">
        <p14:creationId xmlns:p14="http://schemas.microsoft.com/office/powerpoint/2010/main" val="3538213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5800" y="158750"/>
            <a:ext cx="2352675" cy="1763713"/>
          </a:xfrm>
        </p:spPr>
      </p:sp>
      <p:sp>
        <p:nvSpPr>
          <p:cNvPr id="3" name="Notes Placeholder 2"/>
          <p:cNvSpPr>
            <a:spLocks noGrp="1"/>
          </p:cNvSpPr>
          <p:nvPr>
            <p:ph type="body" idx="1"/>
          </p:nvPr>
        </p:nvSpPr>
        <p:spPr>
          <a:xfrm>
            <a:off x="401744" y="797494"/>
            <a:ext cx="6248400" cy="4231294"/>
          </a:xfrm>
        </p:spPr>
        <p:txBody>
          <a:bodyPr/>
          <a:lstStyle/>
          <a:p>
            <a:r>
              <a:rPr lang="en-US" sz="1800" b="1" dirty="0">
                <a:cs typeface="Arial" panose="020B0604020202020204" pitchFamily="34" charset="0"/>
              </a:rPr>
              <a:t>Slide 29. Stages of Data Use – Stage 7</a:t>
            </a:r>
          </a:p>
          <a:p>
            <a:pPr marL="286607" indent="-286607">
              <a:buFont typeface="Arial" panose="020B0604020202020204" pitchFamily="34" charset="0"/>
              <a:buChar char="•"/>
            </a:pPr>
            <a:r>
              <a:rPr lang="en-US" sz="1800" dirty="0">
                <a:cs typeface="Arial" panose="020B0604020202020204" pitchFamily="34" charset="0"/>
              </a:rPr>
              <a:t>Show slide.</a:t>
            </a:r>
          </a:p>
          <a:p>
            <a:pPr marL="286607" indent="-286607">
              <a:buFont typeface="Arial" panose="020B0604020202020204" pitchFamily="34" charset="0"/>
              <a:buChar char="•"/>
            </a:pPr>
            <a:r>
              <a:rPr lang="en-US" sz="1800" b="1" dirty="0">
                <a:solidFill>
                  <a:srgbClr val="FF0000"/>
                </a:solidFill>
                <a:cs typeface="Arial" panose="020B0604020202020204" pitchFamily="34" charset="0"/>
              </a:rPr>
              <a:t>[CLICK] </a:t>
            </a:r>
            <a:r>
              <a:rPr lang="en-US" sz="1800" dirty="0">
                <a:cs typeface="Arial" panose="020B0604020202020204" pitchFamily="34" charset="0"/>
              </a:rPr>
              <a:t>for animation. </a:t>
            </a:r>
          </a:p>
          <a:p>
            <a:endParaRPr lang="en-US" sz="1800" b="1" dirty="0">
              <a:cs typeface="Arial" panose="020B0604020202020204" pitchFamily="34" charset="0"/>
            </a:endParaRPr>
          </a:p>
          <a:p>
            <a:r>
              <a:rPr lang="en-US" sz="1800" b="1" dirty="0">
                <a:cs typeface="Arial" panose="020B0604020202020204" pitchFamily="34" charset="0"/>
              </a:rPr>
              <a:t>Presenter Notes:</a:t>
            </a:r>
            <a:endParaRPr lang="en-US" sz="1800" dirty="0">
              <a:cs typeface="Arial" panose="020B0604020202020204" pitchFamily="34" charset="0"/>
            </a:endParaRPr>
          </a:p>
          <a:p>
            <a:pPr marL="167940" indent="-167940" defTabSz="895682">
              <a:buFont typeface="Arial" panose="020B0604020202020204" pitchFamily="34" charset="0"/>
              <a:buChar char="•"/>
              <a:defRPr/>
            </a:pPr>
            <a:r>
              <a:rPr lang="en-US" sz="1800" b="1" dirty="0">
                <a:solidFill>
                  <a:srgbClr val="FF0000"/>
                </a:solidFill>
                <a:cs typeface="Arial" panose="020B0604020202020204" pitchFamily="34" charset="0"/>
              </a:rPr>
              <a:t>[CLICK] </a:t>
            </a:r>
            <a:r>
              <a:rPr lang="en-US" sz="1800" dirty="0">
                <a:cs typeface="Arial" panose="020B0604020202020204" pitchFamily="34" charset="0"/>
              </a:rPr>
              <a:t>The next stage, stage 7, is </a:t>
            </a:r>
            <a:r>
              <a:rPr lang="en-US" sz="1800" b="1" dirty="0">
                <a:cs typeface="Arial" panose="020B0604020202020204" pitchFamily="34" charset="0"/>
              </a:rPr>
              <a:t>Displaying and Sharing the Results.</a:t>
            </a:r>
          </a:p>
          <a:p>
            <a:pPr marL="167940" indent="-167940" defTabSz="895682">
              <a:buFont typeface="Arial" panose="020B0604020202020204" pitchFamily="34" charset="0"/>
              <a:buChar char="•"/>
              <a:defRPr/>
            </a:pPr>
            <a:r>
              <a:rPr lang="en-US" sz="1800" dirty="0">
                <a:cs typeface="Arial" panose="020B0604020202020204" pitchFamily="34" charset="0"/>
              </a:rPr>
              <a:t>When people of different perspectives look at the same data, they may make new conclusions and see ways to make changes. </a:t>
            </a:r>
          </a:p>
          <a:p>
            <a:pPr marL="167940" indent="-167940" defTabSz="895682">
              <a:buFont typeface="Arial" panose="020B0604020202020204" pitchFamily="34" charset="0"/>
              <a:buChar char="•"/>
              <a:defRPr/>
            </a:pPr>
            <a:r>
              <a:rPr lang="en-US" sz="1800" dirty="0">
                <a:cs typeface="Arial" panose="020B0604020202020204" pitchFamily="34" charset="0"/>
              </a:rPr>
              <a:t>This is how sharing data with your group internally, or much more widely outside of your group, can be useful.</a:t>
            </a: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109</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4238" y="33338"/>
            <a:ext cx="2220912" cy="1665287"/>
          </a:xfrm>
        </p:spPr>
      </p:sp>
      <p:sp>
        <p:nvSpPr>
          <p:cNvPr id="3" name="Notes Placeholder 2"/>
          <p:cNvSpPr>
            <a:spLocks noGrp="1"/>
          </p:cNvSpPr>
          <p:nvPr>
            <p:ph type="body" idx="1"/>
          </p:nvPr>
        </p:nvSpPr>
        <p:spPr>
          <a:xfrm>
            <a:off x="175635" y="579437"/>
            <a:ext cx="6739515" cy="8565885"/>
          </a:xfrm>
        </p:spPr>
        <p:txBody>
          <a:bodyPr/>
          <a:lstStyle/>
          <a:p>
            <a:r>
              <a:rPr lang="en-US" sz="1600" b="1" dirty="0">
                <a:cs typeface="Arial" panose="020B0604020202020204" pitchFamily="34" charset="0"/>
              </a:rPr>
              <a:t>Slide 30. Stage 7 – Displaying &amp; Sharing Results</a:t>
            </a:r>
          </a:p>
          <a:p>
            <a:pPr marL="286607" indent="-286607">
              <a:buFont typeface="Arial" panose="020B0604020202020204" pitchFamily="34" charset="0"/>
              <a:buChar char="•"/>
            </a:pPr>
            <a:r>
              <a:rPr lang="en-US" sz="1600" dirty="0">
                <a:cs typeface="Arial" panose="020B0604020202020204" pitchFamily="34" charset="0"/>
              </a:rPr>
              <a:t>Show slide</a:t>
            </a:r>
          </a:p>
          <a:p>
            <a:endParaRPr lang="en-US" sz="1600" dirty="0">
              <a:cs typeface="Arial" panose="020B0604020202020204" pitchFamily="34" charset="0"/>
            </a:endParaRP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The group needs to present information found in the data in a way that is easy for an audience to understand. </a:t>
            </a:r>
          </a:p>
          <a:p>
            <a:pPr marL="167940" indent="-167940">
              <a:buFont typeface="Arial" panose="020B0604020202020204" pitchFamily="34" charset="0"/>
              <a:buChar char="•"/>
            </a:pPr>
            <a:r>
              <a:rPr lang="en-US" sz="1800" dirty="0">
                <a:cs typeface="Arial" panose="020B0604020202020204" pitchFamily="34" charset="0"/>
              </a:rPr>
              <a:t>You have to make sure that whatever report that comes from your group related to the data is: </a:t>
            </a:r>
          </a:p>
          <a:p>
            <a:pPr marL="615782" lvl="1" indent="-167940">
              <a:buFont typeface="Arial" panose="020B0604020202020204" pitchFamily="34" charset="0"/>
              <a:buChar char="•"/>
            </a:pPr>
            <a:r>
              <a:rPr lang="en-US" sz="1800" b="1" dirty="0">
                <a:cs typeface="Arial" panose="020B0604020202020204" pitchFamily="34" charset="0"/>
              </a:rPr>
              <a:t>Appealing: </a:t>
            </a:r>
            <a:r>
              <a:rPr lang="en-US" sz="1800" dirty="0">
                <a:cs typeface="Arial" panose="020B0604020202020204" pitchFamily="34" charset="0"/>
              </a:rPr>
              <a:t>Keep it simple, clear, and visually attractive (use colorful graphics). </a:t>
            </a:r>
          </a:p>
          <a:p>
            <a:pPr marL="615782" lvl="1" indent="-167940">
              <a:buFont typeface="Arial" panose="020B0604020202020204" pitchFamily="34" charset="0"/>
              <a:buChar char="•"/>
            </a:pPr>
            <a:r>
              <a:rPr lang="en-US" sz="1800" dirty="0">
                <a:cs typeface="Arial" panose="020B0604020202020204" pitchFamily="34" charset="0"/>
              </a:rPr>
              <a:t>It should be </a:t>
            </a:r>
            <a:r>
              <a:rPr lang="en-US" sz="1800" b="1" dirty="0">
                <a:cs typeface="Arial" panose="020B0604020202020204" pitchFamily="34" charset="0"/>
              </a:rPr>
              <a:t>Accessible: </a:t>
            </a:r>
          </a:p>
          <a:p>
            <a:pPr marL="1074353" lvl="2" indent="-167940">
              <a:buFont typeface="Arial" panose="020B0604020202020204" pitchFamily="34" charset="0"/>
              <a:buChar char="•"/>
            </a:pPr>
            <a:r>
              <a:rPr lang="en-US" sz="1800" dirty="0">
                <a:cs typeface="Arial" panose="020B0604020202020204" pitchFamily="34" charset="0"/>
              </a:rPr>
              <a:t>Use a reading level accessible to your audience.  </a:t>
            </a:r>
          </a:p>
          <a:p>
            <a:pPr marL="1074353" lvl="2" indent="-167940">
              <a:buFont typeface="Arial" panose="020B0604020202020204" pitchFamily="34" charset="0"/>
              <a:buChar char="•"/>
            </a:pPr>
            <a:r>
              <a:rPr lang="en-US" sz="1800" dirty="0">
                <a:cs typeface="Arial" panose="020B0604020202020204" pitchFamily="34" charset="0"/>
              </a:rPr>
              <a:t>Avoid jargon or acronyms that the audience doesn't understand. </a:t>
            </a:r>
          </a:p>
          <a:p>
            <a:pPr marL="1074353" lvl="2" indent="-167940">
              <a:buFont typeface="Arial" panose="020B0604020202020204" pitchFamily="34" charset="0"/>
              <a:buChar char="•"/>
            </a:pPr>
            <a:r>
              <a:rPr lang="en-US" sz="1800" dirty="0">
                <a:cs typeface="Arial" panose="020B0604020202020204" pitchFamily="34" charset="0"/>
              </a:rPr>
              <a:t>Use bulleted lists and the language(s) spoken by the audience members. </a:t>
            </a:r>
          </a:p>
          <a:p>
            <a:pPr marL="615782" lvl="1" indent="-167940">
              <a:buFont typeface="Arial" panose="020B0604020202020204" pitchFamily="34" charset="0"/>
              <a:buChar char="•"/>
            </a:pPr>
            <a:r>
              <a:rPr lang="en-US" sz="1800" dirty="0">
                <a:cs typeface="Arial" panose="020B0604020202020204" pitchFamily="34" charset="0"/>
              </a:rPr>
              <a:t>The report has to be </a:t>
            </a:r>
            <a:r>
              <a:rPr lang="en-US" sz="1800" b="1" dirty="0">
                <a:cs typeface="Arial" panose="020B0604020202020204" pitchFamily="34" charset="0"/>
              </a:rPr>
              <a:t>Accurate</a:t>
            </a:r>
            <a:r>
              <a:rPr lang="en-US" sz="1800" dirty="0">
                <a:cs typeface="Arial" panose="020B0604020202020204" pitchFamily="34" charset="0"/>
              </a:rPr>
              <a:t>: </a:t>
            </a:r>
          </a:p>
          <a:p>
            <a:pPr marL="1074353" lvl="2" indent="-167940">
              <a:buFont typeface="Arial" panose="020B0604020202020204" pitchFamily="34" charset="0"/>
              <a:buChar char="•"/>
            </a:pPr>
            <a:r>
              <a:rPr lang="en-US" sz="1800" dirty="0">
                <a:cs typeface="Arial" panose="020B0604020202020204" pitchFamily="34" charset="0"/>
              </a:rPr>
              <a:t>Data must be free of errors. </a:t>
            </a:r>
          </a:p>
          <a:p>
            <a:pPr marL="1074353" lvl="2" indent="-167940">
              <a:buFont typeface="Arial" panose="020B0604020202020204" pitchFamily="34" charset="0"/>
              <a:buChar char="•"/>
            </a:pPr>
            <a:r>
              <a:rPr lang="en-US" sz="1800" dirty="0">
                <a:cs typeface="Arial" panose="020B0604020202020204" pitchFamily="34" charset="0"/>
              </a:rPr>
              <a:t>The report must be about what the data actually say, not what you wish the data said.</a:t>
            </a:r>
          </a:p>
          <a:p>
            <a:pPr marL="1074353" lvl="2" indent="-167940">
              <a:buFont typeface="Arial" panose="020B0604020202020204" pitchFamily="34" charset="0"/>
              <a:buChar char="•"/>
            </a:pPr>
            <a:r>
              <a:rPr lang="en-US" sz="1800" dirty="0">
                <a:cs typeface="Arial" panose="020B0604020202020204" pitchFamily="34" charset="0"/>
              </a:rPr>
              <a:t>You could include data source references – where the data came from.</a:t>
            </a:r>
          </a:p>
          <a:p>
            <a:pPr marL="615782" lvl="1" indent="-167940">
              <a:buFont typeface="Arial" panose="020B0604020202020204" pitchFamily="34" charset="0"/>
              <a:buChar char="•"/>
            </a:pPr>
            <a:r>
              <a:rPr lang="en-US" sz="1800" b="1" dirty="0">
                <a:cs typeface="Arial" panose="020B0604020202020204" pitchFamily="34" charset="0"/>
              </a:rPr>
              <a:t>Audience-specific</a:t>
            </a:r>
            <a:r>
              <a:rPr lang="en-US" sz="1800" dirty="0">
                <a:cs typeface="Arial" panose="020B0604020202020204" pitchFamily="34" charset="0"/>
              </a:rPr>
              <a:t>: </a:t>
            </a:r>
          </a:p>
          <a:p>
            <a:pPr marL="1074353" lvl="2" indent="-167940">
              <a:buFont typeface="Arial" panose="020B0604020202020204" pitchFamily="34" charset="0"/>
              <a:buChar char="•"/>
            </a:pPr>
            <a:r>
              <a:rPr lang="en-US" sz="1800" dirty="0">
                <a:cs typeface="Arial" panose="020B0604020202020204" pitchFamily="34" charset="0"/>
              </a:rPr>
              <a:t>Focus on the issues that the audience cares about. </a:t>
            </a:r>
          </a:p>
          <a:p>
            <a:pPr marL="1074353" lvl="2" indent="-167940">
              <a:buFont typeface="Arial" panose="020B0604020202020204" pitchFamily="34" charset="0"/>
              <a:buChar char="•"/>
            </a:pPr>
            <a:r>
              <a:rPr lang="en-US" sz="1800" dirty="0">
                <a:cs typeface="Arial" panose="020B0604020202020204" pitchFamily="34" charset="0"/>
              </a:rPr>
              <a:t>Think about the level of detail needed by the audience and what the audience already knows. </a:t>
            </a:r>
          </a:p>
          <a:p>
            <a:pPr marL="167940" indent="-167940">
              <a:buFont typeface="Arial" panose="020B0604020202020204" pitchFamily="34" charset="0"/>
              <a:buChar char="•"/>
            </a:pPr>
            <a:r>
              <a:rPr lang="en-US" sz="1800" b="1" dirty="0">
                <a:cs typeface="Arial" panose="020B0604020202020204" pitchFamily="34" charset="0"/>
              </a:rPr>
              <a:t>Be Fair and Objective</a:t>
            </a:r>
          </a:p>
          <a:p>
            <a:pPr marL="626512" lvl="1" indent="-167940">
              <a:buFont typeface="Arial" panose="020B0604020202020204" pitchFamily="34" charset="0"/>
              <a:buChar char="•"/>
            </a:pPr>
            <a:r>
              <a:rPr lang="en-US" sz="1800" dirty="0">
                <a:cs typeface="Arial" panose="020B0604020202020204" pitchFamily="34" charset="0"/>
              </a:rPr>
              <a:t>Use data to drive decision making.  It may be tempting to make a decision and then search only for those data that support it. </a:t>
            </a:r>
          </a:p>
          <a:p>
            <a:pPr marL="626512" lvl="1" indent="-167940">
              <a:buFont typeface="Arial" panose="020B0604020202020204" pitchFamily="34" charset="0"/>
              <a:buChar char="•"/>
            </a:pPr>
            <a:r>
              <a:rPr lang="en-US" sz="1800" dirty="0">
                <a:cs typeface="Arial" panose="020B0604020202020204" pitchFamily="34" charset="0"/>
              </a:rPr>
              <a:t>Such selective choosing of data is unethical and not useful. </a:t>
            </a:r>
          </a:p>
          <a:p>
            <a:endParaRPr lang="en-US" dirty="0"/>
          </a:p>
        </p:txBody>
      </p:sp>
      <p:sp>
        <p:nvSpPr>
          <p:cNvPr id="4" name="Slide Number Placeholder 3"/>
          <p:cNvSpPr>
            <a:spLocks noGrp="1"/>
          </p:cNvSpPr>
          <p:nvPr>
            <p:ph type="sldNum" sz="quarter" idx="10"/>
          </p:nvPr>
        </p:nvSpPr>
        <p:spPr>
          <a:xfrm>
            <a:off x="6511277" y="8682021"/>
            <a:ext cx="589286" cy="463301"/>
          </a:xfrm>
          <a:prstGeom prst="rect">
            <a:avLst/>
          </a:prstGeom>
        </p:spPr>
        <p:txBody>
          <a:bodyPr/>
          <a:lstStyle/>
          <a:p>
            <a:fld id="{E47A0219-52C6-4F38-8398-29CC82D2A3E1}" type="slidenum">
              <a:rPr lang="en-US" smtClean="0"/>
              <a:t>110</a:t>
            </a:fld>
            <a:endParaRPr lang="en-US"/>
          </a:p>
        </p:txBody>
      </p:sp>
    </p:spTree>
    <p:extLst>
      <p:ext uri="{BB962C8B-B14F-4D97-AF65-F5344CB8AC3E}">
        <p14:creationId xmlns:p14="http://schemas.microsoft.com/office/powerpoint/2010/main" val="3669593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7600" y="17463"/>
            <a:ext cx="2066925" cy="1549400"/>
          </a:xfrm>
        </p:spPr>
      </p:sp>
      <p:sp>
        <p:nvSpPr>
          <p:cNvPr id="3" name="Notes Placeholder 2"/>
          <p:cNvSpPr>
            <a:spLocks noGrp="1"/>
          </p:cNvSpPr>
          <p:nvPr>
            <p:ph type="body" idx="1"/>
          </p:nvPr>
        </p:nvSpPr>
        <p:spPr>
          <a:xfrm>
            <a:off x="262879" y="568274"/>
            <a:ext cx="6653192" cy="8251925"/>
          </a:xfrm>
        </p:spPr>
        <p:txBody>
          <a:bodyPr/>
          <a:lstStyle/>
          <a:p>
            <a:r>
              <a:rPr lang="en-US" sz="1600" b="1" dirty="0">
                <a:cs typeface="Arial" panose="020B0604020202020204" pitchFamily="34" charset="0"/>
              </a:rPr>
              <a:t>Slide 31. Stage 7 – Displaying &amp; Sharing Results</a:t>
            </a:r>
          </a:p>
          <a:p>
            <a:pPr marL="286607" indent="-286607">
              <a:buFont typeface="Arial" panose="020B0604020202020204" pitchFamily="34" charset="0"/>
              <a:buChar char="•"/>
            </a:pPr>
            <a:r>
              <a:rPr lang="en-US" sz="1600" dirty="0">
                <a:cs typeface="Arial" panose="020B0604020202020204" pitchFamily="34" charset="0"/>
              </a:rPr>
              <a:t>Show slide.</a:t>
            </a:r>
          </a:p>
          <a:p>
            <a:endParaRPr lang="en-US" sz="1600" dirty="0">
              <a:cs typeface="Arial" panose="020B0604020202020204" pitchFamily="34" charset="0"/>
            </a:endParaRP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When you planning how to share the results of your data, a lot depends on the audience - who will see the data  - when figuring out </a:t>
            </a:r>
            <a:r>
              <a:rPr lang="en-US" sz="1800" b="1" dirty="0">
                <a:cs typeface="Arial" panose="020B0604020202020204" pitchFamily="34" charset="0"/>
              </a:rPr>
              <a:t>what, how, and even when to share data</a:t>
            </a:r>
            <a:r>
              <a:rPr lang="en-US" sz="1800" dirty="0">
                <a:cs typeface="Arial" panose="020B0604020202020204" pitchFamily="34" charset="0"/>
              </a:rPr>
              <a:t>.  </a:t>
            </a:r>
          </a:p>
          <a:p>
            <a:pPr marL="286607" indent="-286607">
              <a:buFont typeface="Arial" panose="020B0604020202020204" pitchFamily="34" charset="0"/>
              <a:buChar char="•"/>
            </a:pPr>
            <a:r>
              <a:rPr lang="en-US" sz="1800" dirty="0">
                <a:cs typeface="Arial" panose="020B0604020202020204" pitchFamily="34" charset="0"/>
              </a:rPr>
              <a:t>Different audiences need different views of the data. </a:t>
            </a:r>
          </a:p>
          <a:p>
            <a:pPr marL="167940" indent="-167940">
              <a:buFont typeface="Arial" panose="020B0604020202020204" pitchFamily="34" charset="0"/>
              <a:buChar char="•"/>
            </a:pPr>
            <a:r>
              <a:rPr lang="en-US" sz="1800" dirty="0">
                <a:cs typeface="Arial" panose="020B0604020202020204" pitchFamily="34" charset="0"/>
              </a:rPr>
              <a:t>As you are preparing a report of the results, think about the following questions: </a:t>
            </a:r>
          </a:p>
          <a:p>
            <a:pPr marL="615782" lvl="1" indent="-167940">
              <a:buFont typeface="Arial" panose="020B0604020202020204" pitchFamily="34" charset="0"/>
              <a:buChar char="•"/>
            </a:pPr>
            <a:r>
              <a:rPr lang="en-US" sz="1800" dirty="0">
                <a:cs typeface="Arial" panose="020B0604020202020204" pitchFamily="34" charset="0"/>
              </a:rPr>
              <a:t>What is the purpose of your report? </a:t>
            </a:r>
          </a:p>
          <a:p>
            <a:pPr marL="615782" lvl="1" indent="-167940">
              <a:buFont typeface="Arial" panose="020B0604020202020204" pitchFamily="34" charset="0"/>
              <a:buChar char="•"/>
            </a:pPr>
            <a:r>
              <a:rPr lang="en-US" sz="1800" dirty="0">
                <a:cs typeface="Arial" panose="020B0604020202020204" pitchFamily="34" charset="0"/>
              </a:rPr>
              <a:t>Does it need to provide information?</a:t>
            </a:r>
          </a:p>
          <a:p>
            <a:pPr marL="615782" lvl="1" indent="-167940">
              <a:buFont typeface="Arial" panose="020B0604020202020204" pitchFamily="34" charset="0"/>
              <a:buChar char="•"/>
            </a:pPr>
            <a:r>
              <a:rPr lang="en-US" sz="1800" dirty="0">
                <a:cs typeface="Arial" panose="020B0604020202020204" pitchFamily="34" charset="0"/>
              </a:rPr>
              <a:t>Or, is the purpose to raise awareness? </a:t>
            </a:r>
          </a:p>
          <a:p>
            <a:pPr marL="615782" lvl="1" indent="-167940">
              <a:buFont typeface="Arial" panose="020B0604020202020204" pitchFamily="34" charset="0"/>
              <a:buChar char="•"/>
            </a:pPr>
            <a:r>
              <a:rPr lang="en-US" sz="1800" dirty="0">
                <a:cs typeface="Arial" panose="020B0604020202020204" pitchFamily="34" charset="0"/>
              </a:rPr>
              <a:t>Will the report be used to make decisions? </a:t>
            </a:r>
          </a:p>
          <a:p>
            <a:pPr marL="615782" lvl="1" indent="-167940">
              <a:buFont typeface="Arial" panose="020B0604020202020204" pitchFamily="34" charset="0"/>
              <a:buChar char="•"/>
            </a:pPr>
            <a:r>
              <a:rPr lang="en-US" sz="1800" dirty="0">
                <a:cs typeface="Arial" panose="020B0604020202020204" pitchFamily="34" charset="0"/>
              </a:rPr>
              <a:t>What information is new and surprising?</a:t>
            </a:r>
          </a:p>
          <a:p>
            <a:pPr marL="615782" lvl="1" indent="-167940">
              <a:buFont typeface="Arial" panose="020B0604020202020204" pitchFamily="34" charset="0"/>
              <a:buChar char="•"/>
            </a:pPr>
            <a:r>
              <a:rPr lang="en-US" sz="1800" dirty="0">
                <a:cs typeface="Arial" panose="020B0604020202020204" pitchFamily="34" charset="0"/>
              </a:rPr>
              <a:t>What does the audience already know about the topic? </a:t>
            </a:r>
          </a:p>
          <a:p>
            <a:pPr marL="615782" lvl="1" indent="-167940">
              <a:buFont typeface="Arial" panose="020B0604020202020204" pitchFamily="34" charset="0"/>
              <a:buChar char="•"/>
            </a:pPr>
            <a:r>
              <a:rPr lang="en-US" sz="1800" dirty="0">
                <a:cs typeface="Arial" panose="020B0604020202020204" pitchFamily="34" charset="0"/>
              </a:rPr>
              <a:t>What level of information do they need:  do they need just the big picture or lots of details? </a:t>
            </a:r>
          </a:p>
          <a:p>
            <a:pPr marL="167940" indent="-167940">
              <a:buFont typeface="Arial" panose="020B0604020202020204" pitchFamily="34" charset="0"/>
              <a:buChar char="•"/>
            </a:pPr>
            <a:r>
              <a:rPr lang="en-US" sz="1800" dirty="0">
                <a:cs typeface="Arial" panose="020B0604020202020204" pitchFamily="34" charset="0"/>
              </a:rPr>
              <a:t>Be sure to share the results with your group.</a:t>
            </a:r>
          </a:p>
          <a:p>
            <a:pPr marL="167940" indent="-167940">
              <a:buFont typeface="Arial" panose="020B0604020202020204" pitchFamily="34" charset="0"/>
              <a:buChar char="•"/>
            </a:pPr>
            <a:r>
              <a:rPr lang="en-US" sz="1800" dirty="0">
                <a:cs typeface="Arial" panose="020B0604020202020204" pitchFamily="34" charset="0"/>
              </a:rPr>
              <a:t>Then, your group should decide </a:t>
            </a:r>
            <a:r>
              <a:rPr lang="en-US" sz="1800" b="1" dirty="0">
                <a:cs typeface="Arial" panose="020B0604020202020204" pitchFamily="34" charset="0"/>
              </a:rPr>
              <a:t>where this data can all be shared</a:t>
            </a:r>
            <a:r>
              <a:rPr lang="en-US" sz="1800" dirty="0">
                <a:cs typeface="Arial" panose="020B0604020202020204" pitchFamily="34" charset="0"/>
              </a:rPr>
              <a:t>.  </a:t>
            </a:r>
          </a:p>
          <a:p>
            <a:pPr marL="626512" lvl="1" indent="-167940">
              <a:buFont typeface="Arial" panose="020B0604020202020204" pitchFamily="34" charset="0"/>
              <a:buChar char="•"/>
            </a:pPr>
            <a:r>
              <a:rPr lang="en-US" sz="1800" dirty="0">
                <a:cs typeface="Arial" panose="020B0604020202020204" pitchFamily="34" charset="0"/>
              </a:rPr>
              <a:t>For example, data related to schools could be shared:</a:t>
            </a:r>
          </a:p>
          <a:p>
            <a:pPr marL="1085084" lvl="2" indent="-167940">
              <a:buFont typeface="Arial" panose="020B0604020202020204" pitchFamily="34" charset="0"/>
              <a:buChar char="•"/>
            </a:pPr>
            <a:r>
              <a:rPr lang="en-US" sz="1800" dirty="0">
                <a:cs typeface="Arial" panose="020B0604020202020204" pitchFamily="34" charset="0"/>
              </a:rPr>
              <a:t>with families at parent group meetings</a:t>
            </a:r>
          </a:p>
          <a:p>
            <a:pPr marL="1074353" lvl="2" indent="-167940">
              <a:buFont typeface="Arial" panose="020B0604020202020204" pitchFamily="34" charset="0"/>
              <a:buChar char="•"/>
            </a:pPr>
            <a:r>
              <a:rPr lang="en-US" sz="1800" dirty="0">
                <a:cs typeface="Arial" panose="020B0604020202020204" pitchFamily="34" charset="0"/>
              </a:rPr>
              <a:t>In school board meetings and publicly through the board minutes</a:t>
            </a:r>
          </a:p>
          <a:p>
            <a:pPr marL="1074353" lvl="2" indent="-167940">
              <a:buFont typeface="Arial" panose="020B0604020202020204" pitchFamily="34" charset="0"/>
              <a:buChar char="•"/>
            </a:pPr>
            <a:r>
              <a:rPr lang="en-US" sz="1800" dirty="0">
                <a:cs typeface="Arial" panose="020B0604020202020204" pitchFamily="34" charset="0"/>
              </a:rPr>
              <a:t>On the district website </a:t>
            </a:r>
          </a:p>
          <a:p>
            <a:pPr marL="1074353" lvl="2" indent="-167940">
              <a:buFont typeface="Arial" panose="020B0604020202020204" pitchFamily="34" charset="0"/>
              <a:buChar char="•"/>
            </a:pPr>
            <a:r>
              <a:rPr lang="en-US" sz="1800" dirty="0">
                <a:cs typeface="Arial" panose="020B0604020202020204" pitchFamily="34" charset="0"/>
              </a:rPr>
              <a:t>In the district’s monthly newsletter</a:t>
            </a:r>
          </a:p>
          <a:p>
            <a:pPr marL="1074353" lvl="2" indent="-167940">
              <a:buFont typeface="Arial" panose="020B0604020202020204" pitchFamily="34" charset="0"/>
              <a:buChar char="•"/>
            </a:pPr>
            <a:r>
              <a:rPr lang="en-US" sz="1800" dirty="0">
                <a:cs typeface="Arial" panose="020B0604020202020204" pitchFamily="34" charset="0"/>
              </a:rPr>
              <a:t>In the community newspaper</a:t>
            </a:r>
          </a:p>
          <a:p>
            <a:pPr marL="1074353" lvl="2" indent="-167940">
              <a:buFont typeface="Arial" panose="020B0604020202020204" pitchFamily="34" charset="0"/>
              <a:buChar char="•"/>
            </a:pPr>
            <a:r>
              <a:rPr lang="en-US" sz="1800" dirty="0">
                <a:cs typeface="Arial" panose="020B0604020202020204" pitchFamily="34" charset="0"/>
              </a:rPr>
              <a:t>Or even in social media, as the school’s Facebook page.</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111</a:t>
            </a:fld>
            <a:endParaRPr lang="en-US"/>
          </a:p>
        </p:txBody>
      </p:sp>
    </p:spTree>
    <p:extLst>
      <p:ext uri="{BB962C8B-B14F-4D97-AF65-F5344CB8AC3E}">
        <p14:creationId xmlns:p14="http://schemas.microsoft.com/office/powerpoint/2010/main" val="3669593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37113" y="0"/>
            <a:ext cx="2185987" cy="1638300"/>
          </a:xfrm>
        </p:spPr>
      </p:sp>
      <p:sp>
        <p:nvSpPr>
          <p:cNvPr id="3" name="Notes Placeholder 2"/>
          <p:cNvSpPr>
            <a:spLocks noGrp="1"/>
          </p:cNvSpPr>
          <p:nvPr>
            <p:ph type="body" idx="1"/>
          </p:nvPr>
        </p:nvSpPr>
        <p:spPr>
          <a:xfrm>
            <a:off x="244555" y="443256"/>
            <a:ext cx="6613363" cy="8501962"/>
          </a:xfrm>
        </p:spPr>
        <p:txBody>
          <a:bodyPr/>
          <a:lstStyle/>
          <a:p>
            <a:r>
              <a:rPr lang="en-US" sz="1800" b="1" dirty="0">
                <a:cs typeface="Arial" panose="020B0604020202020204" pitchFamily="34" charset="0"/>
              </a:rPr>
              <a:t>Slide 32. Stage 7 – Displaying &amp; Sharing Results</a:t>
            </a:r>
          </a:p>
          <a:p>
            <a:pPr marL="286607" indent="-286607">
              <a:buFont typeface="Arial" panose="020B0604020202020204" pitchFamily="34" charset="0"/>
              <a:buChar char="•"/>
            </a:pPr>
            <a:r>
              <a:rPr lang="en-US" sz="1800" dirty="0">
                <a:cs typeface="Arial" panose="020B0604020202020204" pitchFamily="34" charset="0"/>
              </a:rPr>
              <a:t>Show slide.</a:t>
            </a:r>
          </a:p>
          <a:p>
            <a:endParaRPr lang="en-US" sz="1400" dirty="0">
              <a:cs typeface="Arial" panose="020B0604020202020204" pitchFamily="34" charset="0"/>
            </a:endParaRP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It is important to </a:t>
            </a:r>
            <a:r>
              <a:rPr lang="en-US" sz="1800" b="1" i="1" dirty="0">
                <a:cs typeface="Arial" panose="020B0604020202020204" pitchFamily="34" charset="0"/>
              </a:rPr>
              <a:t>make the data come alive</a:t>
            </a:r>
            <a:r>
              <a:rPr lang="en-US" sz="1800" dirty="0">
                <a:cs typeface="Arial" panose="020B0604020202020204" pitchFamily="34" charset="0"/>
              </a:rPr>
              <a:t>                                                                        so that it is not totally boring or doesn’t really generate much interest.</a:t>
            </a:r>
          </a:p>
          <a:p>
            <a:pPr marL="167940" indent="-167940">
              <a:buFont typeface="Arial" panose="020B0604020202020204" pitchFamily="34" charset="0"/>
              <a:buChar char="•"/>
            </a:pPr>
            <a:r>
              <a:rPr lang="en-US" sz="1800" u="sng" dirty="0">
                <a:cs typeface="Arial" panose="020B0604020202020204" pitchFamily="34" charset="0"/>
              </a:rPr>
              <a:t> </a:t>
            </a:r>
            <a:r>
              <a:rPr lang="en-US" sz="1800" b="1" i="1" u="sng" dirty="0">
                <a:cs typeface="Arial" panose="020B0604020202020204" pitchFamily="34" charset="0"/>
              </a:rPr>
              <a:t>Social math </a:t>
            </a:r>
            <a:r>
              <a:rPr lang="en-US" sz="1800" u="sng" dirty="0">
                <a:cs typeface="Arial" panose="020B0604020202020204" pitchFamily="34" charset="0"/>
              </a:rPr>
              <a:t>is a term that </a:t>
            </a:r>
            <a:r>
              <a:rPr lang="en-US" sz="1800" dirty="0">
                <a:cs typeface="Arial" panose="020B0604020202020204" pitchFamily="34" charset="0"/>
              </a:rPr>
              <a:t>describes painting a picture with data.  Sometimes numbers are just numbers when the context is missing or unfamiliar.  </a:t>
            </a:r>
          </a:p>
          <a:p>
            <a:pPr marL="626512" lvl="1" indent="-167940">
              <a:buFont typeface="Arial" panose="020B0604020202020204" pitchFamily="34" charset="0"/>
              <a:buChar char="•"/>
            </a:pPr>
            <a:r>
              <a:rPr lang="en-US" sz="1800" b="1" dirty="0">
                <a:cs typeface="Arial" panose="020B0604020202020204" pitchFamily="34" charset="0"/>
              </a:rPr>
              <a:t>Social math </a:t>
            </a:r>
            <a:r>
              <a:rPr lang="en-US" sz="1800" dirty="0">
                <a:cs typeface="Arial" panose="020B0604020202020204" pitchFamily="34" charset="0"/>
              </a:rPr>
              <a:t>is all about relating data and numbers to what is familiar and concrete to your audience.  </a:t>
            </a:r>
          </a:p>
          <a:p>
            <a:pPr marL="626512" lvl="1" indent="-167940">
              <a:buFont typeface="Arial" panose="020B0604020202020204" pitchFamily="34" charset="0"/>
              <a:buChar char="•"/>
            </a:pPr>
            <a:r>
              <a:rPr lang="en-US" sz="1800" dirty="0">
                <a:cs typeface="Arial" panose="020B0604020202020204" pitchFamily="34" charset="0"/>
              </a:rPr>
              <a:t>It brings numbers down to earth by blending them with compelling stories and by providing comparisons with familiar things. It works by analogy.</a:t>
            </a:r>
          </a:p>
          <a:p>
            <a:pPr marL="626512" lvl="1" indent="-167940">
              <a:buFont typeface="Arial" panose="020B0604020202020204" pitchFamily="34" charset="0"/>
              <a:buChar char="•"/>
            </a:pPr>
            <a:r>
              <a:rPr lang="en-US" sz="1800" b="1" dirty="0">
                <a:cs typeface="Arial" panose="020B0604020202020204" pitchFamily="34" charset="0"/>
              </a:rPr>
              <a:t>For example, </a:t>
            </a:r>
            <a:r>
              <a:rPr lang="en-US" sz="1800" dirty="0">
                <a:cs typeface="Arial" panose="020B0604020202020204" pitchFamily="34" charset="0"/>
              </a:rPr>
              <a:t>if every person in the U.S. were to change their page margins from 1.25 to .75 inches, we would save a forest around the size of Rhode Island each year. We all know paper comes from trees, so the visual of saving a forest, but not just a small forest, but a forest the size of a whole state makes a big impression and can be pretty compelling.</a:t>
            </a:r>
          </a:p>
          <a:p>
            <a:pPr marL="626512" lvl="1" indent="-167940">
              <a:buFont typeface="Arial" panose="020B0604020202020204" pitchFamily="34" charset="0"/>
              <a:buChar char="•"/>
            </a:pPr>
            <a:r>
              <a:rPr lang="en-US" sz="1800" b="1" dirty="0">
                <a:cs typeface="Arial" panose="020B0604020202020204" pitchFamily="34" charset="0"/>
              </a:rPr>
              <a:t>Social math can backfire </a:t>
            </a:r>
            <a:r>
              <a:rPr lang="en-US" sz="1800" dirty="0">
                <a:cs typeface="Arial" panose="020B0604020202020204" pitchFamily="34" charset="0"/>
              </a:rPr>
              <a:t>if the story and the visual comparisons are not linked to the message you want to convey. Numbers can be presented in a memorable way but may sometimes cause the opposite reaction in your audience. So you have to be careful with what comparisons you use.</a:t>
            </a:r>
          </a:p>
          <a:p>
            <a:pPr marL="167940" indent="-167940">
              <a:buFont typeface="Arial" panose="020B0604020202020204" pitchFamily="34" charset="0"/>
              <a:buChar char="•"/>
            </a:pPr>
            <a:r>
              <a:rPr lang="en-US" sz="1800" b="1" i="1" u="sng" dirty="0">
                <a:cs typeface="Arial" panose="020B0604020202020204" pitchFamily="34" charset="0"/>
              </a:rPr>
              <a:t>Data stories </a:t>
            </a:r>
            <a:r>
              <a:rPr lang="en-US" sz="1800" u="sng" dirty="0">
                <a:cs typeface="Arial" panose="020B0604020202020204" pitchFamily="34" charset="0"/>
              </a:rPr>
              <a:t>are being used </a:t>
            </a:r>
            <a:r>
              <a:rPr lang="en-US" sz="1800" dirty="0">
                <a:cs typeface="Arial" panose="020B0604020202020204" pitchFamily="34" charset="0"/>
              </a:rPr>
              <a:t>more and more to explain and visualize information that is collected and analyzed. Behind every data example is a story just waiting to be told.</a:t>
            </a:r>
          </a:p>
          <a:p>
            <a:pPr marL="167940" indent="-167940">
              <a:buFont typeface="Arial" panose="020B0604020202020204" pitchFamily="34" charset="0"/>
              <a:buChar char="•"/>
            </a:pPr>
            <a:endParaRPr lang="en-US" sz="1800" dirty="0">
              <a:cs typeface="Arial" panose="020B0604020202020204" pitchFamily="34" charset="0"/>
            </a:endParaRPr>
          </a:p>
          <a:p>
            <a:pPr marL="167940" indent="-167940">
              <a:buFont typeface="Arial" panose="020B0604020202020204" pitchFamily="34" charset="0"/>
              <a:buChar char="•"/>
            </a:pPr>
            <a:endParaRPr lang="en-US" sz="1800" dirty="0">
              <a:cs typeface="Arial" panose="020B0604020202020204" pitchFamily="34" charset="0"/>
            </a:endParaRPr>
          </a:p>
          <a:p>
            <a:pPr marL="167940" indent="-167940">
              <a:buFont typeface="Arial" panose="020B0604020202020204" pitchFamily="34" charset="0"/>
              <a:buChar char="•"/>
            </a:pPr>
            <a:endParaRPr lang="en-US" sz="1800" dirty="0">
              <a:cs typeface="Arial" panose="020B0604020202020204" pitchFamily="34" charset="0"/>
            </a:endParaRPr>
          </a:p>
          <a:p>
            <a:pPr marL="167940" indent="-167940">
              <a:buFont typeface="Arial" panose="020B0604020202020204" pitchFamily="34" charset="0"/>
              <a:buChar char="•"/>
            </a:pPr>
            <a:endParaRPr lang="en-US" sz="1800" dirty="0">
              <a:cs typeface="Arial" panose="020B0604020202020204" pitchFamily="34" charset="0"/>
            </a:endParaRPr>
          </a:p>
          <a:p>
            <a:pPr marL="167940" indent="-167940">
              <a:buFont typeface="Arial" panose="020B0604020202020204" pitchFamily="34" charset="0"/>
              <a:buChar char="•"/>
            </a:pPr>
            <a:r>
              <a:rPr lang="en-US" sz="1800" dirty="0">
                <a:cs typeface="Arial" panose="020B0604020202020204" pitchFamily="34" charset="0"/>
              </a:rPr>
              <a:t>Here are strategies on telling a good story that apply to data visualizations.</a:t>
            </a:r>
          </a:p>
          <a:p>
            <a:pPr marL="615782" lvl="1" indent="-167940">
              <a:buFont typeface="Arial" panose="020B0604020202020204" pitchFamily="34" charset="0"/>
              <a:buChar char="•"/>
            </a:pPr>
            <a:r>
              <a:rPr lang="en-US" sz="1800" dirty="0">
                <a:cs typeface="Arial" panose="020B0604020202020204" pitchFamily="34" charset="0"/>
              </a:rPr>
              <a:t>Find the compelling narrative. </a:t>
            </a:r>
          </a:p>
          <a:p>
            <a:pPr marL="615782" lvl="1" indent="-167940">
              <a:buFont typeface="Arial" panose="020B0604020202020204" pitchFamily="34" charset="0"/>
              <a:buChar char="•"/>
            </a:pPr>
            <a:r>
              <a:rPr lang="en-US" sz="1800" dirty="0">
                <a:cs typeface="Arial" panose="020B0604020202020204" pitchFamily="34" charset="0"/>
              </a:rPr>
              <a:t>Think about your audience &amp; what they know about the topic.   </a:t>
            </a:r>
          </a:p>
          <a:p>
            <a:pPr marL="615782" lvl="1" indent="-167940">
              <a:buFont typeface="Arial" panose="020B0604020202020204" pitchFamily="34" charset="0"/>
              <a:buChar char="•"/>
            </a:pPr>
            <a:r>
              <a:rPr lang="en-US" sz="1800" dirty="0">
                <a:cs typeface="Arial" panose="020B0604020202020204" pitchFamily="34" charset="0"/>
              </a:rPr>
              <a:t>Be objective and offer balance.      </a:t>
            </a:r>
          </a:p>
          <a:p>
            <a:pPr marL="615782" lvl="1" indent="-167940">
              <a:buFont typeface="Arial" panose="020B0604020202020204" pitchFamily="34" charset="0"/>
              <a:buChar char="•"/>
            </a:pPr>
            <a:r>
              <a:rPr lang="en-US" sz="1800" dirty="0">
                <a:cs typeface="Arial" panose="020B0604020202020204" pitchFamily="34" charset="0"/>
              </a:rPr>
              <a:t>Don’t censor the data in the visualization. </a:t>
            </a:r>
          </a:p>
          <a:p>
            <a:pPr marL="615782" lvl="1" indent="-167940">
              <a:buFont typeface="Arial" panose="020B0604020202020204" pitchFamily="34" charset="0"/>
              <a:buChar char="•"/>
            </a:pPr>
            <a:r>
              <a:rPr lang="en-US" sz="1800" dirty="0">
                <a:cs typeface="Arial" panose="020B0604020202020204" pitchFamily="34" charset="0"/>
              </a:rPr>
              <a:t>Edit and try to really explain the data.  </a:t>
            </a:r>
          </a:p>
          <a:p>
            <a:pPr marL="171964" indent="-171964">
              <a:buFont typeface="Arial" panose="020B0604020202020204" pitchFamily="34" charset="0"/>
              <a:buChar char="•"/>
            </a:pPr>
            <a:r>
              <a:rPr lang="en-US" sz="1800" dirty="0">
                <a:cs typeface="Arial" panose="020B0604020202020204" pitchFamily="34" charset="0"/>
              </a:rPr>
              <a:t>On the </a:t>
            </a:r>
            <a:r>
              <a:rPr lang="en-US" sz="1800" b="1" dirty="0">
                <a:highlight>
                  <a:srgbClr val="FFFF00"/>
                </a:highlight>
                <a:cs typeface="Arial" panose="020B0604020202020204" pitchFamily="34" charset="0"/>
              </a:rPr>
              <a:t>left side of your screen</a:t>
            </a:r>
            <a:r>
              <a:rPr lang="en-US" sz="1800" dirty="0">
                <a:cs typeface="Arial" panose="020B0604020202020204" pitchFamily="34" charset="0"/>
              </a:rPr>
              <a:t>, you can see a colorful </a:t>
            </a:r>
            <a:r>
              <a:rPr lang="en-US" sz="1800" b="1" dirty="0">
                <a:cs typeface="Arial" panose="020B0604020202020204" pitchFamily="34" charset="0"/>
              </a:rPr>
              <a:t>infographic. </a:t>
            </a:r>
            <a:r>
              <a:rPr lang="en-US" sz="1800" dirty="0">
                <a:cs typeface="Arial" panose="020B0604020202020204" pitchFamily="34" charset="0"/>
              </a:rPr>
              <a:t>Think of all the infographics you are seeing on Social media (Pinterest, Buzzfeed, etc.)  These infographics are visually appealing, but yet include a lot of data information that people can relate to. Infographics are easy and interesting to look at.</a:t>
            </a:r>
          </a:p>
          <a:p>
            <a:pPr marL="630536" lvl="1" indent="-17196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112</a:t>
            </a:fld>
            <a:endParaRPr lang="en-US" dirty="0"/>
          </a:p>
        </p:txBody>
      </p:sp>
    </p:spTree>
    <p:extLst>
      <p:ext uri="{BB962C8B-B14F-4D97-AF65-F5344CB8AC3E}">
        <p14:creationId xmlns:p14="http://schemas.microsoft.com/office/powerpoint/2010/main" val="3669593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84638" y="242888"/>
            <a:ext cx="2955925" cy="2217737"/>
          </a:xfrm>
        </p:spPr>
      </p:sp>
      <p:sp>
        <p:nvSpPr>
          <p:cNvPr id="3" name="Notes Placeholder 2"/>
          <p:cNvSpPr>
            <a:spLocks noGrp="1"/>
          </p:cNvSpPr>
          <p:nvPr>
            <p:ph type="body" idx="1"/>
          </p:nvPr>
        </p:nvSpPr>
        <p:spPr>
          <a:xfrm>
            <a:off x="226233" y="1503520"/>
            <a:ext cx="6248400" cy="3862447"/>
          </a:xfrm>
        </p:spPr>
        <p:txBody>
          <a:bodyPr/>
          <a:lstStyle/>
          <a:p>
            <a:r>
              <a:rPr lang="en-US" sz="1800" b="1" dirty="0">
                <a:cs typeface="Arial" panose="020B0604020202020204" pitchFamily="34" charset="0"/>
              </a:rPr>
              <a:t>Slide 33. Stages of Data Use – Stage 8.</a:t>
            </a:r>
          </a:p>
          <a:p>
            <a:pPr marL="286607" indent="-286607">
              <a:buFont typeface="Arial" panose="020B0604020202020204" pitchFamily="34" charset="0"/>
              <a:buChar char="•"/>
            </a:pPr>
            <a:r>
              <a:rPr lang="en-US" sz="1800" b="1" dirty="0">
                <a:cs typeface="Arial" panose="020B0604020202020204" pitchFamily="34" charset="0"/>
              </a:rPr>
              <a:t>Show slide.</a:t>
            </a:r>
          </a:p>
          <a:p>
            <a:pPr marL="286607" indent="-286607">
              <a:buFont typeface="Arial" panose="020B0604020202020204" pitchFamily="34" charset="0"/>
              <a:buChar char="•"/>
            </a:pPr>
            <a:r>
              <a:rPr lang="en-US" sz="1800" b="1" dirty="0">
                <a:solidFill>
                  <a:srgbClr val="FF0000"/>
                </a:solidFill>
                <a:cs typeface="Arial" panose="020B0604020202020204" pitchFamily="34" charset="0"/>
              </a:rPr>
              <a:t>[CLICK] </a:t>
            </a:r>
            <a:r>
              <a:rPr lang="en-US" sz="1800" b="1" dirty="0">
                <a:cs typeface="Arial" panose="020B0604020202020204" pitchFamily="34" charset="0"/>
              </a:rPr>
              <a:t>for animation.</a:t>
            </a:r>
          </a:p>
          <a:p>
            <a:pPr marL="286607" indent="-286607">
              <a:buFont typeface="Arial" panose="020B0604020202020204" pitchFamily="34" charset="0"/>
              <a:buChar char="•"/>
            </a:pPr>
            <a:endParaRPr lang="en-US" sz="1800" b="1" dirty="0">
              <a:cs typeface="Arial" panose="020B0604020202020204" pitchFamily="34" charset="0"/>
            </a:endParaRPr>
          </a:p>
          <a:p>
            <a:r>
              <a:rPr lang="en-US" sz="1800" b="1" dirty="0">
                <a:cs typeface="Arial" panose="020B0604020202020204" pitchFamily="34" charset="0"/>
              </a:rPr>
              <a:t>Presenter Notes:</a:t>
            </a:r>
            <a:endParaRPr lang="en-US" sz="1800" dirty="0">
              <a:cs typeface="Arial" panose="020B0604020202020204" pitchFamily="34" charset="0"/>
            </a:endParaRPr>
          </a:p>
          <a:p>
            <a:pPr marL="167940" indent="-167940" defTabSz="895682">
              <a:buFont typeface="Arial" panose="020B0604020202020204" pitchFamily="34" charset="0"/>
              <a:buChar char="•"/>
              <a:defRPr/>
            </a:pPr>
            <a:r>
              <a:rPr lang="en-US" sz="1800" b="1" dirty="0">
                <a:solidFill>
                  <a:srgbClr val="FF0000"/>
                </a:solidFill>
                <a:cs typeface="Arial" panose="020B0604020202020204" pitchFamily="34" charset="0"/>
              </a:rPr>
              <a:t>[CLICK] </a:t>
            </a:r>
            <a:r>
              <a:rPr lang="en-US" sz="1800" dirty="0">
                <a:cs typeface="Arial" panose="020B0604020202020204" pitchFamily="34" charset="0"/>
              </a:rPr>
              <a:t>The 8</a:t>
            </a:r>
            <a:r>
              <a:rPr lang="en-US" sz="1800" baseline="30000" dirty="0">
                <a:cs typeface="Arial" panose="020B0604020202020204" pitchFamily="34" charset="0"/>
              </a:rPr>
              <a:t>th</a:t>
            </a:r>
            <a:r>
              <a:rPr lang="en-US" sz="1800" dirty="0">
                <a:cs typeface="Arial" panose="020B0604020202020204" pitchFamily="34" charset="0"/>
              </a:rPr>
              <a:t> stage is </a:t>
            </a:r>
            <a:r>
              <a:rPr lang="en-US" sz="1800" b="1" dirty="0">
                <a:cs typeface="Arial" panose="020B0604020202020204" pitchFamily="34" charset="0"/>
              </a:rPr>
              <a:t>Continuous Monitoring for Progress &amp; Improvement. </a:t>
            </a:r>
          </a:p>
          <a:p>
            <a:pPr marL="167940" indent="-167940" defTabSz="895682">
              <a:buFont typeface="Arial" panose="020B0604020202020204" pitchFamily="34" charset="0"/>
              <a:buChar char="•"/>
              <a:defRPr/>
            </a:pPr>
            <a:r>
              <a:rPr lang="en-US" sz="1800" dirty="0">
                <a:cs typeface="Arial" panose="020B0604020202020204" pitchFamily="34" charset="0"/>
              </a:rPr>
              <a:t>Dealing with data doesn’t end with creating an action plan.  That is only the beginning!  </a:t>
            </a:r>
          </a:p>
          <a:p>
            <a:pPr marL="167940" indent="-167940" defTabSz="895682">
              <a:buFont typeface="Arial" panose="020B0604020202020204" pitchFamily="34" charset="0"/>
              <a:buChar char="•"/>
              <a:defRPr/>
            </a:pPr>
            <a:r>
              <a:rPr lang="en-US" sz="1800" dirty="0">
                <a:cs typeface="Arial" panose="020B0604020202020204" pitchFamily="34" charset="0"/>
              </a:rPr>
              <a:t>Good data practice involves </a:t>
            </a:r>
            <a:r>
              <a:rPr lang="en-US" sz="1800" b="1" dirty="0">
                <a:cs typeface="Arial" panose="020B0604020202020204" pitchFamily="34" charset="0"/>
              </a:rPr>
              <a:t>continuously collecting and evaluating data</a:t>
            </a:r>
            <a:r>
              <a:rPr lang="en-US" sz="1800" dirty="0">
                <a:cs typeface="Arial" panose="020B0604020202020204" pitchFamily="34" charset="0"/>
              </a:rPr>
              <a:t> to make sure progress is made. </a:t>
            </a:r>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113</a:t>
            </a:fld>
            <a:endParaRPr lang="en-US"/>
          </a:p>
        </p:txBody>
      </p:sp>
    </p:spTree>
    <p:extLst>
      <p:ext uri="{BB962C8B-B14F-4D97-AF65-F5344CB8AC3E}">
        <p14:creationId xmlns:p14="http://schemas.microsoft.com/office/powerpoint/2010/main" val="13045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33913" y="0"/>
            <a:ext cx="2417762" cy="1812925"/>
          </a:xfrm>
        </p:spPr>
      </p:sp>
      <p:sp>
        <p:nvSpPr>
          <p:cNvPr id="3" name="Notes Placeholder 2"/>
          <p:cNvSpPr>
            <a:spLocks noGrp="1"/>
          </p:cNvSpPr>
          <p:nvPr>
            <p:ph type="body" idx="1"/>
          </p:nvPr>
        </p:nvSpPr>
        <p:spPr>
          <a:xfrm>
            <a:off x="189589" y="655638"/>
            <a:ext cx="6723295" cy="8393782"/>
          </a:xfrm>
        </p:spPr>
        <p:txBody>
          <a:bodyPr/>
          <a:lstStyle/>
          <a:p>
            <a:r>
              <a:rPr lang="en-US" sz="1600" b="1" dirty="0">
                <a:cs typeface="Arial" panose="020B0604020202020204" pitchFamily="34" charset="0"/>
              </a:rPr>
              <a:t>Slide 34.  Stage 8-Continuous Monitoring for                                                         Progress &amp; Improvement</a:t>
            </a:r>
          </a:p>
          <a:p>
            <a:pPr marL="286607" indent="-286607">
              <a:buFont typeface="Arial" panose="020B0604020202020204" pitchFamily="34" charset="0"/>
              <a:buChar char="•"/>
            </a:pPr>
            <a:r>
              <a:rPr lang="en-US" sz="1600" dirty="0">
                <a:cs typeface="Arial" panose="020B0604020202020204" pitchFamily="34" charset="0"/>
              </a:rPr>
              <a:t>Show slide.</a:t>
            </a:r>
          </a:p>
          <a:p>
            <a:endParaRPr lang="en-US" sz="1600" dirty="0">
              <a:cs typeface="Arial" panose="020B0604020202020204" pitchFamily="34" charset="0"/>
            </a:endParaRP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Groups should regularly </a:t>
            </a:r>
            <a:r>
              <a:rPr lang="en-US" sz="1800" b="1" dirty="0">
                <a:cs typeface="Arial" panose="020B0604020202020204" pitchFamily="34" charset="0"/>
              </a:rPr>
              <a:t>check their work, </a:t>
            </a:r>
            <a:r>
              <a:rPr lang="en-US" sz="1800" dirty="0">
                <a:cs typeface="Arial" panose="020B0604020202020204" pitchFamily="34" charset="0"/>
              </a:rPr>
              <a:t>that is regularly </a:t>
            </a:r>
            <a:r>
              <a:rPr lang="en-US" sz="1800" b="1" dirty="0">
                <a:cs typeface="Arial" panose="020B0604020202020204" pitchFamily="34" charset="0"/>
              </a:rPr>
              <a:t>revisit their action plan </a:t>
            </a:r>
            <a:r>
              <a:rPr lang="en-US" sz="1800" dirty="0">
                <a:cs typeface="Arial" panose="020B0604020202020204" pitchFamily="34" charset="0"/>
              </a:rPr>
              <a:t>which was developed as a result of data that they received.  </a:t>
            </a:r>
          </a:p>
          <a:p>
            <a:pPr marL="167940" indent="-167940">
              <a:buFont typeface="Arial" panose="020B0604020202020204" pitchFamily="34" charset="0"/>
              <a:buChar char="•"/>
            </a:pPr>
            <a:r>
              <a:rPr lang="en-US" sz="1800" dirty="0">
                <a:cs typeface="Arial" panose="020B0604020202020204" pitchFamily="34" charset="0"/>
              </a:rPr>
              <a:t>Group members should regularly check in with one another, </a:t>
            </a:r>
            <a:r>
              <a:rPr lang="en-US" sz="1800" b="1" dirty="0">
                <a:cs typeface="Arial" panose="020B0604020202020204" pitchFamily="34" charset="0"/>
              </a:rPr>
              <a:t>identifying challenges</a:t>
            </a:r>
            <a:r>
              <a:rPr lang="en-US" sz="1800" dirty="0">
                <a:cs typeface="Arial" panose="020B0604020202020204" pitchFamily="34" charset="0"/>
              </a:rPr>
              <a:t> that may have come up along the way, making any changes that might be needed, and celebrating successes as things in their plan are accomplished.</a:t>
            </a:r>
          </a:p>
          <a:p>
            <a:pPr marL="167940" indent="-167940">
              <a:buFont typeface="Arial" panose="020B0604020202020204" pitchFamily="34" charset="0"/>
              <a:buChar char="•"/>
            </a:pPr>
            <a:r>
              <a:rPr lang="en-US" sz="1800" dirty="0">
                <a:cs typeface="Arial" panose="020B0604020202020204" pitchFamily="34" charset="0"/>
              </a:rPr>
              <a:t>When checking to </a:t>
            </a:r>
            <a:r>
              <a:rPr lang="en-US" sz="1800" b="1" dirty="0">
                <a:cs typeface="Arial" panose="020B0604020202020204" pitchFamily="34" charset="0"/>
              </a:rPr>
              <a:t>see if their action plan is working</a:t>
            </a:r>
            <a:r>
              <a:rPr lang="en-US" sz="1800" dirty="0">
                <a:cs typeface="Arial" panose="020B0604020202020204" pitchFamily="34" charset="0"/>
              </a:rPr>
              <a:t>, the group should collect the </a:t>
            </a:r>
            <a:r>
              <a:rPr lang="en-US" sz="1800" b="1" u="sng" dirty="0">
                <a:cs typeface="Arial" panose="020B0604020202020204" pitchFamily="34" charset="0"/>
              </a:rPr>
              <a:t>same type of data </a:t>
            </a:r>
            <a:r>
              <a:rPr lang="en-US" sz="1800" dirty="0">
                <a:cs typeface="Arial" panose="020B0604020202020204" pitchFamily="34" charset="0"/>
              </a:rPr>
              <a:t>from the </a:t>
            </a:r>
            <a:r>
              <a:rPr lang="en-US" sz="1800" b="1" u="sng" dirty="0">
                <a:cs typeface="Arial" panose="020B0604020202020204" pitchFamily="34" charset="0"/>
              </a:rPr>
              <a:t>same data sources </a:t>
            </a:r>
            <a:r>
              <a:rPr lang="en-US" sz="1800" dirty="0">
                <a:cs typeface="Arial" panose="020B0604020202020204" pitchFamily="34" charset="0"/>
              </a:rPr>
              <a:t> that they originally used to start the data cycle.  </a:t>
            </a:r>
          </a:p>
          <a:p>
            <a:pPr marL="167940" indent="-167940">
              <a:buFont typeface="Arial" panose="020B0604020202020204" pitchFamily="34" charset="0"/>
              <a:buChar char="•"/>
            </a:pPr>
            <a:r>
              <a:rPr lang="en-US" sz="1800" dirty="0">
                <a:cs typeface="Arial" panose="020B0604020202020204" pitchFamily="34" charset="0"/>
              </a:rPr>
              <a:t>When data are used from different sources, differences in how the data were collected could lead to different results.  </a:t>
            </a:r>
          </a:p>
          <a:p>
            <a:pPr marL="615782" lvl="1" indent="-167940">
              <a:buFont typeface="Arial" panose="020B0604020202020204" pitchFamily="34" charset="0"/>
              <a:buChar char="•"/>
            </a:pPr>
            <a:r>
              <a:rPr lang="en-US" sz="1800" b="1" dirty="0">
                <a:cs typeface="Arial" panose="020B0604020202020204" pitchFamily="34" charset="0"/>
              </a:rPr>
              <a:t>For example, </a:t>
            </a:r>
            <a:r>
              <a:rPr lang="en-US" sz="1800" dirty="0">
                <a:cs typeface="Arial" panose="020B0604020202020204" pitchFamily="34" charset="0"/>
              </a:rPr>
              <a:t>if a group received and used survey data from community members to make their action plan, they </a:t>
            </a:r>
            <a:r>
              <a:rPr lang="en-US" sz="1800" b="1" dirty="0">
                <a:cs typeface="Arial" panose="020B0604020202020204" pitchFamily="34" charset="0"/>
              </a:rPr>
              <a:t>should again survey community members</a:t>
            </a:r>
            <a:r>
              <a:rPr lang="en-US" sz="1800" dirty="0">
                <a:cs typeface="Arial" panose="020B0604020202020204" pitchFamily="34" charset="0"/>
              </a:rPr>
              <a:t> to discover if their plan is working.  </a:t>
            </a:r>
          </a:p>
          <a:p>
            <a:pPr marL="615782" lvl="1" indent="-167940">
              <a:buFont typeface="Arial" panose="020B0604020202020204" pitchFamily="34" charset="0"/>
              <a:buChar char="•"/>
            </a:pPr>
            <a:r>
              <a:rPr lang="en-US" sz="1800" dirty="0">
                <a:cs typeface="Arial" panose="020B0604020202020204" pitchFamily="34" charset="0"/>
              </a:rPr>
              <a:t>They should not survey </a:t>
            </a:r>
            <a:r>
              <a:rPr lang="en-US" sz="1800" b="1" dirty="0">
                <a:cs typeface="Arial" panose="020B0604020202020204" pitchFamily="34" charset="0"/>
              </a:rPr>
              <a:t>students or school staff </a:t>
            </a:r>
            <a:r>
              <a:rPr lang="en-US" sz="1800" dirty="0">
                <a:cs typeface="Arial" panose="020B0604020202020204" pitchFamily="34" charset="0"/>
              </a:rPr>
              <a:t>to see if their decisions are making a difference.  </a:t>
            </a:r>
          </a:p>
          <a:p>
            <a:pPr marL="615782" lvl="1" indent="-167940">
              <a:buFont typeface="Arial" panose="020B0604020202020204" pitchFamily="34" charset="0"/>
              <a:buChar char="•"/>
            </a:pPr>
            <a:r>
              <a:rPr lang="en-US" sz="1800" dirty="0">
                <a:cs typeface="Arial" panose="020B0604020202020204" pitchFamily="34" charset="0"/>
              </a:rPr>
              <a:t>The group can more easily compare results if the </a:t>
            </a:r>
            <a:r>
              <a:rPr lang="en-US" sz="1800" b="1" dirty="0">
                <a:cs typeface="Arial" panose="020B0604020202020204" pitchFamily="34" charset="0"/>
              </a:rPr>
              <a:t>same group is sur</a:t>
            </a:r>
            <a:r>
              <a:rPr lang="en-US" sz="1800" dirty="0">
                <a:cs typeface="Arial" panose="020B0604020202020204" pitchFamily="34" charset="0"/>
              </a:rPr>
              <a:t>veyed twice</a:t>
            </a:r>
          </a:p>
          <a:p>
            <a:pPr marL="157210" indent="-167940">
              <a:buFont typeface="Arial" panose="020B0604020202020204" pitchFamily="34" charset="0"/>
              <a:buChar char="•"/>
            </a:pPr>
            <a:r>
              <a:rPr lang="en-US" sz="1800" b="1" dirty="0">
                <a:cs typeface="Arial" panose="020B0604020202020204" pitchFamily="34" charset="0"/>
              </a:rPr>
              <a:t>Example – Seclusion/Restraint report </a:t>
            </a:r>
            <a:r>
              <a:rPr lang="en-US" sz="1800" dirty="0">
                <a:cs typeface="Arial" panose="020B0604020202020204" pitchFamily="34" charset="0"/>
              </a:rPr>
              <a:t>– in WI, from all WI school districts annually</a:t>
            </a:r>
          </a:p>
          <a:p>
            <a:pPr marL="615782" lvl="1" indent="-167940">
              <a:buFont typeface="Arial" panose="020B0604020202020204" pitchFamily="34" charset="0"/>
              <a:buChar char="•"/>
            </a:pPr>
            <a:r>
              <a:rPr lang="en-US" sz="1800" dirty="0">
                <a:cs typeface="Arial" panose="020B0604020202020204" pitchFamily="34" charset="0"/>
              </a:rPr>
              <a:t>Sent to the same list of Special Ed Directors, collect information on the # of seclusions &amp; restraints that was presented to each of their school districts each September.</a:t>
            </a:r>
          </a:p>
          <a:p>
            <a:pPr marL="157210" indent="-167940">
              <a:buFont typeface="Arial" panose="020B0604020202020204" pitchFamily="34" charset="0"/>
              <a:buChar char="•"/>
            </a:pPr>
            <a:endParaRPr lang="en-US" sz="1600" dirty="0">
              <a:cs typeface="Arial" panose="020B0604020202020204" pitchFamily="34" charset="0"/>
            </a:endParaRPr>
          </a:p>
          <a:p>
            <a:pPr marL="157210" indent="-167940">
              <a:buFont typeface="Arial" panose="020B0604020202020204" pitchFamily="34" charset="0"/>
              <a:buChar char="•"/>
            </a:pPr>
            <a:endParaRPr lang="en-US" sz="1600" dirty="0"/>
          </a:p>
          <a:p>
            <a:pPr marL="157210" indent="-167940">
              <a:buFont typeface="Arial" panose="020B0604020202020204" pitchFamily="34" charset="0"/>
              <a:buChar char="•"/>
            </a:pPr>
            <a:endParaRPr lang="en-US" sz="1600" dirty="0"/>
          </a:p>
          <a:p>
            <a:pPr marL="157210" indent="-16794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114</a:t>
            </a:fld>
            <a:endParaRPr lang="en-US"/>
          </a:p>
        </p:txBody>
      </p:sp>
    </p:spTree>
    <p:extLst>
      <p:ext uri="{BB962C8B-B14F-4D97-AF65-F5344CB8AC3E}">
        <p14:creationId xmlns:p14="http://schemas.microsoft.com/office/powerpoint/2010/main" val="3310201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59288" y="242888"/>
            <a:ext cx="2581275" cy="1936750"/>
          </a:xfrm>
        </p:spPr>
      </p:sp>
      <p:sp>
        <p:nvSpPr>
          <p:cNvPr id="3" name="Notes Placeholder 2"/>
          <p:cNvSpPr>
            <a:spLocks noGrp="1"/>
          </p:cNvSpPr>
          <p:nvPr>
            <p:ph type="body" idx="1"/>
          </p:nvPr>
        </p:nvSpPr>
        <p:spPr>
          <a:xfrm>
            <a:off x="427037" y="1352208"/>
            <a:ext cx="6248400" cy="7036544"/>
          </a:xfrm>
        </p:spPr>
        <p:txBody>
          <a:bodyPr/>
          <a:lstStyle/>
          <a:p>
            <a:r>
              <a:rPr lang="en-US" sz="1800" b="1" dirty="0">
                <a:cs typeface="Arial" panose="020B0604020202020204" pitchFamily="34" charset="0"/>
              </a:rPr>
              <a:t>Slide 35. Stage 8 – Continuous Monitoring                                                    for Progress &amp; Improvement</a:t>
            </a:r>
          </a:p>
          <a:p>
            <a:pPr marL="286607" indent="-286607">
              <a:buFont typeface="Arial" panose="020B0604020202020204" pitchFamily="34" charset="0"/>
              <a:buChar char="•"/>
            </a:pPr>
            <a:r>
              <a:rPr lang="en-US" sz="1800" dirty="0">
                <a:cs typeface="Arial" panose="020B0604020202020204" pitchFamily="34" charset="0"/>
              </a:rPr>
              <a:t>Show slide.</a:t>
            </a:r>
          </a:p>
          <a:p>
            <a:pPr marL="286607" indent="-286607">
              <a:buFont typeface="Arial" panose="020B0604020202020204" pitchFamily="34" charset="0"/>
              <a:buChar char="•"/>
            </a:pPr>
            <a:endParaRPr lang="en-US" sz="1800" dirty="0">
              <a:cs typeface="Arial" panose="020B0604020202020204" pitchFamily="34" charset="0"/>
            </a:endParaRPr>
          </a:p>
          <a:p>
            <a:r>
              <a:rPr lang="en-US" sz="1800" b="1" dirty="0">
                <a:cs typeface="Arial" panose="020B0604020202020204" pitchFamily="34" charset="0"/>
              </a:rPr>
              <a:t>Presenter Notes:</a:t>
            </a:r>
          </a:p>
          <a:p>
            <a:pPr marL="286607" indent="-286607">
              <a:buFont typeface="Arial" panose="020B0604020202020204" pitchFamily="34" charset="0"/>
              <a:buChar char="•"/>
            </a:pPr>
            <a:r>
              <a:rPr lang="en-US" sz="1800" dirty="0">
                <a:cs typeface="Arial" panose="020B0604020202020204" pitchFamily="34" charset="0"/>
              </a:rPr>
              <a:t>Sometimes looking at how well the action plan is working leads to new questions or the needs for new data.  </a:t>
            </a:r>
          </a:p>
          <a:p>
            <a:pPr marL="167940" indent="-167940">
              <a:buFont typeface="Arial" panose="020B0604020202020204" pitchFamily="34" charset="0"/>
              <a:buChar char="•"/>
            </a:pPr>
            <a:r>
              <a:rPr lang="en-US" sz="1800" b="1" dirty="0">
                <a:cs typeface="Arial" panose="020B0604020202020204" pitchFamily="34" charset="0"/>
              </a:rPr>
              <a:t>Effective, continuous progress monitoring </a:t>
            </a:r>
            <a:r>
              <a:rPr lang="en-US" sz="1800" dirty="0">
                <a:cs typeface="Arial" panose="020B0604020202020204" pitchFamily="34" charset="0"/>
              </a:rPr>
              <a:t>often addresses questions such as: </a:t>
            </a:r>
          </a:p>
          <a:p>
            <a:pPr marL="615782" lvl="1" indent="-167940">
              <a:buFont typeface="Arial" panose="020B0604020202020204" pitchFamily="34" charset="0"/>
              <a:buChar char="•"/>
            </a:pPr>
            <a:r>
              <a:rPr lang="en-US" sz="1800" dirty="0">
                <a:cs typeface="Arial" panose="020B0604020202020204" pitchFamily="34" charset="0"/>
              </a:rPr>
              <a:t>To what extent has the initial question been answered? </a:t>
            </a:r>
          </a:p>
          <a:p>
            <a:pPr marL="615782" lvl="1" indent="-167940">
              <a:buFont typeface="Arial" panose="020B0604020202020204" pitchFamily="34" charset="0"/>
              <a:buChar char="•"/>
            </a:pPr>
            <a:r>
              <a:rPr lang="en-US" sz="1800" dirty="0">
                <a:cs typeface="Arial" panose="020B0604020202020204" pitchFamily="34" charset="0"/>
              </a:rPr>
              <a:t>What new concerns or questions have come up? </a:t>
            </a:r>
          </a:p>
          <a:p>
            <a:pPr marL="615782" lvl="1" indent="-167940">
              <a:buFont typeface="Arial" panose="020B0604020202020204" pitchFamily="34" charset="0"/>
              <a:buChar char="•"/>
            </a:pPr>
            <a:r>
              <a:rPr lang="en-US" sz="1800" dirty="0">
                <a:cs typeface="Arial" panose="020B0604020202020204" pitchFamily="34" charset="0"/>
              </a:rPr>
              <a:t>Which factors are clearly understood and which ones need more data? </a:t>
            </a:r>
          </a:p>
          <a:p>
            <a:pPr marL="615782" lvl="1" indent="-167940">
              <a:buFont typeface="Arial" panose="020B0604020202020204" pitchFamily="34" charset="0"/>
              <a:buChar char="•"/>
            </a:pPr>
            <a:r>
              <a:rPr lang="en-US" sz="1800" dirty="0">
                <a:cs typeface="Arial" panose="020B0604020202020204" pitchFamily="34" charset="0"/>
              </a:rPr>
              <a:t>Has the situation improved?</a:t>
            </a:r>
          </a:p>
          <a:p>
            <a:pPr marL="167940" indent="-167940">
              <a:buFont typeface="Arial" panose="020B0604020202020204" pitchFamily="34" charset="0"/>
              <a:buChar char="•"/>
            </a:pPr>
            <a:r>
              <a:rPr lang="en-US" sz="1800" dirty="0">
                <a:cs typeface="Arial" panose="020B0604020202020204" pitchFamily="34" charset="0"/>
              </a:rPr>
              <a:t>Monitoring for progress and improvement gives group members a chance to see the results of their hard work.  </a:t>
            </a:r>
          </a:p>
          <a:p>
            <a:pPr marL="626512" lvl="1" indent="-167940">
              <a:buFont typeface="Arial" panose="020B0604020202020204" pitchFamily="34" charset="0"/>
              <a:buChar char="•"/>
            </a:pPr>
            <a:r>
              <a:rPr lang="en-US" sz="1800" dirty="0">
                <a:cs typeface="Arial" panose="020B0604020202020204" pitchFamily="34" charset="0"/>
              </a:rPr>
              <a:t>When groups see good things happening in education or other venues based on their decisions, their drive to keep working at it is renewed.  </a:t>
            </a:r>
          </a:p>
          <a:p>
            <a:pPr marL="626512" lvl="1" indent="-167940">
              <a:buFont typeface="Arial" panose="020B0604020202020204" pitchFamily="34" charset="0"/>
              <a:buChar char="•"/>
            </a:pPr>
            <a:r>
              <a:rPr lang="en-US" sz="1800" dirty="0">
                <a:cs typeface="Arial" panose="020B0604020202020204" pitchFamily="34" charset="0"/>
              </a:rPr>
              <a:t>If things are not working as planned, the group can revisit their questions and data to adjust their plan.</a:t>
            </a:r>
          </a:p>
          <a:p>
            <a:endParaRPr lang="en-US" dirty="0"/>
          </a:p>
          <a:p>
            <a:r>
              <a:rPr lang="en-US" b="1" dirty="0"/>
              <a:t> </a:t>
            </a:r>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115</a:t>
            </a:fld>
            <a:endParaRPr lang="en-US"/>
          </a:p>
        </p:txBody>
      </p:sp>
    </p:spTree>
    <p:extLst>
      <p:ext uri="{BB962C8B-B14F-4D97-AF65-F5344CB8AC3E}">
        <p14:creationId xmlns:p14="http://schemas.microsoft.com/office/powerpoint/2010/main" val="331020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1838" y="122238"/>
            <a:ext cx="2144712" cy="1609725"/>
          </a:xfrm>
        </p:spPr>
      </p:sp>
      <p:sp>
        <p:nvSpPr>
          <p:cNvPr id="3" name="Notes Placeholder 2"/>
          <p:cNvSpPr>
            <a:spLocks noGrp="1"/>
          </p:cNvSpPr>
          <p:nvPr>
            <p:ph type="body" idx="1"/>
          </p:nvPr>
        </p:nvSpPr>
        <p:spPr>
          <a:xfrm>
            <a:off x="171449" y="46037"/>
            <a:ext cx="6759575" cy="9220200"/>
          </a:xfrm>
        </p:spPr>
        <p:txBody>
          <a:bodyPr/>
          <a:lstStyle/>
          <a:p>
            <a:r>
              <a:rPr lang="en-US" b="1" dirty="0"/>
              <a:t>Slide #3:  </a:t>
            </a:r>
            <a:r>
              <a:rPr lang="en-US" dirty="0"/>
              <a:t>SOG Overview</a:t>
            </a:r>
          </a:p>
          <a:p>
            <a:r>
              <a:rPr lang="en-US" dirty="0"/>
              <a:t> </a:t>
            </a:r>
            <a:r>
              <a:rPr lang="en-US" b="1" dirty="0"/>
              <a:t>Procedural Directions:</a:t>
            </a:r>
            <a:endParaRPr lang="en-US" dirty="0"/>
          </a:p>
          <a:p>
            <a:pPr marL="223921" indent="-223921">
              <a:buFont typeface="+mj-lt"/>
              <a:buAutoNum type="arabicPeriod"/>
            </a:pPr>
            <a:r>
              <a:rPr lang="en-US" dirty="0"/>
              <a:t>Slow Slide. </a:t>
            </a:r>
          </a:p>
          <a:p>
            <a:pPr marL="223921" indent="-223921">
              <a:buFont typeface="+mj-lt"/>
              <a:buAutoNum type="arabicPeriod"/>
            </a:pPr>
            <a:r>
              <a:rPr lang="en-US" dirty="0"/>
              <a:t>Link is “live.”</a:t>
            </a:r>
          </a:p>
          <a:p>
            <a:r>
              <a:rPr lang="en-US" sz="1800" b="1" dirty="0">
                <a:ea typeface="Calibri"/>
                <a:cs typeface="Calibri"/>
              </a:rPr>
              <a:t>Presenter Notes:</a:t>
            </a:r>
            <a:endParaRPr lang="en-US" sz="1800" dirty="0">
              <a:ea typeface="Calibri"/>
              <a:cs typeface="Times New Roman"/>
            </a:endParaRPr>
          </a:p>
          <a:p>
            <a:pPr marL="167940" indent="-167940" defTabSz="895682">
              <a:buFont typeface="Arial" panose="020B0604020202020204" pitchFamily="34" charset="0"/>
              <a:buChar char="•"/>
              <a:defRPr/>
            </a:pPr>
            <a:r>
              <a:rPr lang="en-US" sz="1800" dirty="0"/>
              <a:t>First, for those of you who weren’t with us                                                       for previous </a:t>
            </a:r>
            <a:r>
              <a:rPr lang="en-US" sz="1800" i="1" dirty="0"/>
              <a:t>Serving on Groups </a:t>
            </a:r>
            <a:r>
              <a:rPr lang="en-US" sz="1800" dirty="0"/>
              <a:t>webinars,                                                                            I want to briefly tell you about the </a:t>
            </a:r>
            <a:r>
              <a:rPr lang="en-US" sz="1800" b="1" i="1" dirty="0"/>
              <a:t>Serving on Groups </a:t>
            </a:r>
            <a:r>
              <a:rPr lang="en-US" sz="1800" dirty="0"/>
              <a:t>resource. </a:t>
            </a:r>
          </a:p>
          <a:p>
            <a:pPr marL="167940" indent="-167940" defTabSz="895682">
              <a:buFont typeface="Arial" panose="020B0604020202020204" pitchFamily="34" charset="0"/>
              <a:buChar char="•"/>
              <a:defRPr/>
            </a:pPr>
            <a:r>
              <a:rPr lang="en-US" sz="1800" b="1" i="1" dirty="0">
                <a:ea typeface="Calibri"/>
                <a:cs typeface="Calibri"/>
              </a:rPr>
              <a:t>SOG </a:t>
            </a:r>
            <a:r>
              <a:rPr lang="en-US" sz="1800" dirty="0">
                <a:ea typeface="Calibri"/>
                <a:cs typeface="Calibri"/>
              </a:rPr>
              <a:t>was developed in response to an identified NEED.</a:t>
            </a:r>
          </a:p>
          <a:p>
            <a:pPr marL="167940" indent="-167940" defTabSz="895682">
              <a:buFont typeface="Arial" panose="020B0604020202020204" pitchFamily="34" charset="0"/>
              <a:buChar char="•"/>
              <a:defRPr/>
            </a:pPr>
            <a:r>
              <a:rPr lang="en-US" sz="1800" dirty="0">
                <a:ea typeface="Calibri"/>
                <a:cs typeface="Calibri"/>
              </a:rPr>
              <a:t>WI FACETS </a:t>
            </a:r>
            <a:r>
              <a:rPr lang="en-US" sz="1800" dirty="0"/>
              <a:t>found that it is not enough to just </a:t>
            </a:r>
            <a:r>
              <a:rPr lang="en-US" sz="1800" b="1" dirty="0"/>
              <a:t>invite parents </a:t>
            </a:r>
            <a:r>
              <a:rPr lang="en-US" sz="1800" dirty="0"/>
              <a:t>to join decision-making groups, but that they may </a:t>
            </a:r>
            <a:r>
              <a:rPr lang="en-US" sz="1800" b="1" dirty="0"/>
              <a:t>need empowerment, information, &amp; support </a:t>
            </a:r>
            <a:r>
              <a:rPr lang="en-US" sz="1800" dirty="0"/>
              <a:t>in order to be more effective participants.</a:t>
            </a:r>
          </a:p>
          <a:p>
            <a:pPr marL="167940" indent="-167940" defTabSz="895682">
              <a:buFont typeface="Arial" panose="020B0604020202020204" pitchFamily="34" charset="0"/>
              <a:buChar char="•"/>
              <a:defRPr/>
            </a:pPr>
            <a:r>
              <a:rPr lang="en-US" sz="1800" dirty="0"/>
              <a:t>This resource provides that for parents. AND, the info is intended to really support </a:t>
            </a:r>
            <a:r>
              <a:rPr lang="en-US" sz="1800" u="sng" dirty="0"/>
              <a:t>anyone</a:t>
            </a:r>
            <a:r>
              <a:rPr lang="en-US" sz="1800" dirty="0"/>
              <a:t> on those groups, not just parents. </a:t>
            </a:r>
          </a:p>
          <a:p>
            <a:pPr marL="167940" indent="-167940" defTabSz="895682">
              <a:buFont typeface="Arial" panose="020B0604020202020204" pitchFamily="34" charset="0"/>
              <a:buChar char="•"/>
              <a:defRPr/>
            </a:pPr>
            <a:r>
              <a:rPr lang="en-US" sz="1800" dirty="0"/>
              <a:t>And, it applies to all types of groups, not just related to education, and not just in WI – but can be applied nationally. </a:t>
            </a:r>
          </a:p>
          <a:p>
            <a:pPr marL="167940" indent="-167940" defTabSz="895682">
              <a:buFont typeface="Arial" panose="020B0604020202020204" pitchFamily="34" charset="0"/>
              <a:buChar char="•"/>
              <a:defRPr/>
            </a:pPr>
            <a:r>
              <a:rPr lang="en-US" sz="1800" dirty="0"/>
              <a:t>WI FACETS developed the </a:t>
            </a:r>
            <a:r>
              <a:rPr lang="en-US" sz="1800" i="1" dirty="0"/>
              <a:t>SOG Guidebook </a:t>
            </a:r>
            <a:r>
              <a:rPr lang="en-US" sz="1800" dirty="0"/>
              <a:t>with funding from the WI DPI &amp; US Dept of Ed/Office of </a:t>
            </a:r>
            <a:r>
              <a:rPr lang="en-US" sz="1800" dirty="0" err="1"/>
              <a:t>SpEd</a:t>
            </a:r>
            <a:r>
              <a:rPr lang="en-US" sz="1800" dirty="0"/>
              <a:t> Programs.</a:t>
            </a:r>
          </a:p>
          <a:p>
            <a:pPr marL="167940" indent="-167940" defTabSz="895682">
              <a:buFont typeface="Arial" panose="020B0604020202020204" pitchFamily="34" charset="0"/>
              <a:buChar char="•"/>
              <a:defRPr/>
            </a:pPr>
            <a:r>
              <a:rPr lang="en-US" sz="1800" dirty="0"/>
              <a:t>You’ll hear me refer to the resource as “the</a:t>
            </a:r>
            <a:r>
              <a:rPr lang="en-US" sz="1800" i="1" dirty="0"/>
              <a:t> Guidebook</a:t>
            </a:r>
            <a:r>
              <a:rPr lang="en-US" sz="1800" dirty="0"/>
              <a:t>” for short. </a:t>
            </a:r>
          </a:p>
          <a:p>
            <a:pPr marL="167940" indent="-167940" defTabSz="895682">
              <a:buFont typeface="Arial" panose="020B0604020202020204" pitchFamily="34" charset="0"/>
              <a:buChar char="•"/>
              <a:defRPr/>
            </a:pPr>
            <a:r>
              <a:rPr lang="en-US" sz="1800" dirty="0"/>
              <a:t>The research and review of the </a:t>
            </a:r>
            <a:r>
              <a:rPr lang="en-US" sz="1800" i="1" dirty="0"/>
              <a:t>Guidebook</a:t>
            </a:r>
            <a:r>
              <a:rPr lang="en-US" sz="1800" dirty="0"/>
              <a:t> publication was the result of WI FACETS working with a large group of stakeholders from across WI that included parents, educators, state agencies, and others.  </a:t>
            </a:r>
          </a:p>
          <a:p>
            <a:pPr marL="167940" indent="-167940">
              <a:buFont typeface="Arial" panose="020B0604020202020204" pitchFamily="34" charset="0"/>
              <a:buChar char="•"/>
            </a:pPr>
            <a:r>
              <a:rPr lang="en-US" sz="1800" dirty="0">
                <a:ea typeface="Calibri"/>
                <a:cs typeface="Calibri"/>
              </a:rPr>
              <a:t>There is something for everyone in the </a:t>
            </a:r>
            <a:r>
              <a:rPr lang="en-US" sz="1800" i="1" dirty="0">
                <a:ea typeface="Calibri"/>
                <a:cs typeface="Calibri"/>
              </a:rPr>
              <a:t>Guidebook</a:t>
            </a:r>
            <a:r>
              <a:rPr lang="en-US" sz="1800" dirty="0">
                <a:ea typeface="Calibri"/>
                <a:cs typeface="Calibri"/>
              </a:rPr>
              <a:t>.  It is a great introduction for some, a welcome refresher for others, and a resource for all, including experts and mentors, so everyone can come to the table ready to serve.</a:t>
            </a:r>
          </a:p>
          <a:p>
            <a:pPr marL="167940" indent="-167940" defTabSz="895682">
              <a:buFont typeface="Arial" panose="020B0604020202020204" pitchFamily="34" charset="0"/>
              <a:buChar char="•"/>
              <a:defRPr/>
            </a:pPr>
            <a:r>
              <a:rPr lang="en-US" sz="1800" dirty="0">
                <a:ea typeface="Calibri"/>
                <a:cs typeface="Calibri"/>
              </a:rPr>
              <a:t>The </a:t>
            </a:r>
            <a:r>
              <a:rPr lang="en-US" sz="1800" i="1" dirty="0">
                <a:ea typeface="Calibri"/>
                <a:cs typeface="Calibri"/>
              </a:rPr>
              <a:t>Guidebook </a:t>
            </a:r>
            <a:r>
              <a:rPr lang="en-US" sz="1800" dirty="0">
                <a:ea typeface="Calibri"/>
                <a:cs typeface="Calibri"/>
              </a:rPr>
              <a:t>and many resources can be downloaded free from the </a:t>
            </a:r>
            <a:r>
              <a:rPr lang="en-US" sz="1800" i="1" dirty="0">
                <a:ea typeface="Calibri"/>
                <a:cs typeface="Calibri"/>
              </a:rPr>
              <a:t>SOG</a:t>
            </a:r>
            <a:r>
              <a:rPr lang="en-US" sz="1800" dirty="0">
                <a:ea typeface="Calibri"/>
                <a:cs typeface="Calibri"/>
              </a:rPr>
              <a:t> website.  The link is on your screen. </a:t>
            </a:r>
            <a:r>
              <a:rPr lang="en-US" sz="1800" dirty="0">
                <a:highlight>
                  <a:srgbClr val="FFFF00"/>
                </a:highlight>
                <a:ea typeface="Calibri"/>
                <a:cs typeface="Calibri"/>
              </a:rPr>
              <a:t>(Show if time) </a:t>
            </a:r>
          </a:p>
          <a:p>
            <a:pPr marL="167940" indent="-167940" defTabSz="895682">
              <a:buFont typeface="Arial" panose="020B0604020202020204" pitchFamily="34" charset="0"/>
              <a:buChar char="•"/>
              <a:defRPr/>
            </a:pPr>
            <a:r>
              <a:rPr lang="en-US" sz="1800" dirty="0">
                <a:ea typeface="Calibri"/>
                <a:cs typeface="Calibri"/>
              </a:rPr>
              <a:t>Also on the site is an Online Learning platform, that people can access 24/7 to go through the 8 </a:t>
            </a:r>
            <a:r>
              <a:rPr lang="en-US" sz="1800" i="1" dirty="0">
                <a:ea typeface="Calibri"/>
                <a:cs typeface="Calibri"/>
              </a:rPr>
              <a:t>SOG</a:t>
            </a:r>
            <a:r>
              <a:rPr lang="en-US" sz="1800" dirty="0">
                <a:ea typeface="Calibri"/>
                <a:cs typeface="Calibri"/>
              </a:rPr>
              <a:t> modules on their own.  </a:t>
            </a:r>
          </a:p>
          <a:p>
            <a:pPr marL="167940" indent="-167940" defTabSz="895682">
              <a:buFont typeface="Arial" panose="020B0604020202020204" pitchFamily="34" charset="0"/>
              <a:buChar char="•"/>
              <a:defRPr/>
            </a:pPr>
            <a:r>
              <a:rPr lang="en-US" sz="1800" dirty="0">
                <a:ea typeface="Calibri"/>
                <a:cs typeface="Calibri"/>
              </a:rPr>
              <a:t>You can also order the hardcopy of the </a:t>
            </a:r>
            <a:r>
              <a:rPr lang="en-US" sz="1800" i="1" dirty="0">
                <a:ea typeface="Calibri"/>
                <a:cs typeface="Calibri"/>
              </a:rPr>
              <a:t>SOG Guidebook </a:t>
            </a:r>
            <a:r>
              <a:rPr lang="en-US" sz="1800" dirty="0">
                <a:ea typeface="Calibri"/>
                <a:cs typeface="Calibri"/>
              </a:rPr>
              <a:t>from the site.</a:t>
            </a:r>
          </a:p>
          <a:p>
            <a:pPr marL="167940" indent="-167940" defTabSz="895682">
              <a:buFont typeface="Arial" panose="020B0604020202020204" pitchFamily="34" charset="0"/>
              <a:buChar char="•"/>
              <a:defRPr/>
            </a:pPr>
            <a:r>
              <a:rPr lang="en-US" sz="1800" b="1" dirty="0">
                <a:solidFill>
                  <a:srgbClr val="FF0000"/>
                </a:solidFill>
                <a:ea typeface="Calibri"/>
                <a:cs typeface="Calibri"/>
              </a:rPr>
              <a:t>QUICK QUESTION for you all -  Are you comfortable working with and understanding data?    Put a “Y” for yes, “N” for no, or “K” for kind of - in the Q&amp;A box.</a:t>
            </a:r>
            <a:r>
              <a:rPr lang="en-US" sz="1800" b="1" dirty="0">
                <a:solidFill>
                  <a:srgbClr val="FF0000"/>
                </a:solidFill>
              </a:rPr>
              <a:t>   </a:t>
            </a:r>
            <a:r>
              <a:rPr lang="en-US" sz="1800" dirty="0"/>
              <a:t>Read results…</a:t>
            </a:r>
            <a:endParaRPr lang="en-US" sz="1800" dirty="0">
              <a:solidFill>
                <a:srgbClr val="FF0000"/>
              </a:solidFill>
            </a:endParaRPr>
          </a:p>
          <a:p>
            <a:endParaRPr lang="en-US" dirty="0"/>
          </a:p>
        </p:txBody>
      </p:sp>
    </p:spTree>
    <p:extLst>
      <p:ext uri="{BB962C8B-B14F-4D97-AF65-F5344CB8AC3E}">
        <p14:creationId xmlns:p14="http://schemas.microsoft.com/office/powerpoint/2010/main" val="1743771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0400" y="0"/>
            <a:ext cx="2570163" cy="1927225"/>
          </a:xfrm>
        </p:spPr>
      </p:sp>
      <p:sp>
        <p:nvSpPr>
          <p:cNvPr id="3" name="Notes Placeholder 2"/>
          <p:cNvSpPr>
            <a:spLocks noGrp="1"/>
          </p:cNvSpPr>
          <p:nvPr>
            <p:ph type="body" idx="1"/>
          </p:nvPr>
        </p:nvSpPr>
        <p:spPr>
          <a:xfrm>
            <a:off x="217103" y="644682"/>
            <a:ext cx="6668268" cy="8088156"/>
          </a:xfrm>
        </p:spPr>
        <p:txBody>
          <a:bodyPr/>
          <a:lstStyle/>
          <a:p>
            <a:r>
              <a:rPr lang="en-US" sz="1600" b="1" dirty="0">
                <a:cs typeface="Arial" panose="020B0604020202020204" pitchFamily="34" charset="0"/>
              </a:rPr>
              <a:t>Slide. 36. Review</a:t>
            </a:r>
          </a:p>
          <a:p>
            <a:pPr marL="286607" indent="-286607">
              <a:buFont typeface="Arial" panose="020B0604020202020204" pitchFamily="34" charset="0"/>
              <a:buChar char="•"/>
            </a:pPr>
            <a:r>
              <a:rPr lang="en-US" sz="1600" dirty="0">
                <a:cs typeface="Arial" panose="020B0604020202020204" pitchFamily="34" charset="0"/>
              </a:rPr>
              <a:t>Show the slide</a:t>
            </a:r>
          </a:p>
          <a:p>
            <a:pPr marL="286607" indent="-286607">
              <a:buFont typeface="Arial" panose="020B0604020202020204" pitchFamily="34" charset="0"/>
              <a:buChar char="•"/>
            </a:pPr>
            <a:r>
              <a:rPr lang="en-US" sz="1600" b="1" dirty="0">
                <a:solidFill>
                  <a:srgbClr val="FF0000"/>
                </a:solidFill>
                <a:cs typeface="Arial" panose="020B0604020202020204" pitchFamily="34" charset="0"/>
              </a:rPr>
              <a:t>[CLICK] </a:t>
            </a:r>
            <a:r>
              <a:rPr lang="en-US" sz="1600" dirty="0">
                <a:cs typeface="Arial" panose="020B0604020202020204" pitchFamily="34" charset="0"/>
              </a:rPr>
              <a:t>for animation.</a:t>
            </a:r>
          </a:p>
          <a:p>
            <a:endParaRPr lang="en-US" sz="1600" dirty="0">
              <a:cs typeface="Arial" panose="020B0604020202020204" pitchFamily="34" charset="0"/>
            </a:endParaRPr>
          </a:p>
          <a:p>
            <a:r>
              <a:rPr lang="en-US" sz="1800" b="1" dirty="0">
                <a:cs typeface="Arial" panose="020B0604020202020204" pitchFamily="34" charset="0"/>
              </a:rPr>
              <a:t>Presenter Notes:</a:t>
            </a:r>
          </a:p>
          <a:p>
            <a:pPr marL="167940" indent="-167940">
              <a:buFont typeface="Arial" panose="020B0604020202020204" pitchFamily="34" charset="0"/>
              <a:buChar char="•"/>
            </a:pPr>
            <a:r>
              <a:rPr lang="en-US" sz="1800" dirty="0">
                <a:cs typeface="Arial" panose="020B0604020202020204" pitchFamily="34" charset="0"/>
              </a:rPr>
              <a:t>Using data in a decision-making group is a process with multiple steps or stages.  </a:t>
            </a:r>
          </a:p>
          <a:p>
            <a:pPr marL="167940" indent="-167940">
              <a:buFont typeface="Arial" panose="020B0604020202020204" pitchFamily="34" charset="0"/>
              <a:buChar char="•"/>
            </a:pPr>
            <a:r>
              <a:rPr lang="en-US" sz="1800" dirty="0">
                <a:cs typeface="Arial" panose="020B0604020202020204" pitchFamily="34" charset="0"/>
              </a:rPr>
              <a:t>Just to review, these eight stages help make sure a decision-making group is effectively using data to inform its decisions.  </a:t>
            </a:r>
          </a:p>
          <a:p>
            <a:r>
              <a:rPr lang="en-US" sz="1800" dirty="0">
                <a:cs typeface="Arial" panose="020B0604020202020204" pitchFamily="34" charset="0"/>
              </a:rPr>
              <a:t> </a:t>
            </a:r>
            <a:r>
              <a:rPr lang="en-US" sz="1800" b="1" dirty="0">
                <a:solidFill>
                  <a:srgbClr val="FF0000"/>
                </a:solidFill>
                <a:cs typeface="Arial" panose="020B0604020202020204" pitchFamily="34" charset="0"/>
              </a:rPr>
              <a:t>[CLICK] </a:t>
            </a:r>
            <a:r>
              <a:rPr lang="en-US" sz="1800" dirty="0">
                <a:cs typeface="Arial" panose="020B0604020202020204" pitchFamily="34" charset="0"/>
              </a:rPr>
              <a:t>So, step one is </a:t>
            </a:r>
            <a:r>
              <a:rPr lang="en-US" sz="1800" b="1" dirty="0">
                <a:cs typeface="Arial" panose="020B0604020202020204" pitchFamily="34" charset="0"/>
              </a:rPr>
              <a:t> Planning and Preparing to Use Data</a:t>
            </a:r>
            <a:endParaRPr lang="en-US" sz="1800" dirty="0">
              <a:cs typeface="Arial" panose="020B0604020202020204" pitchFamily="34" charset="0"/>
            </a:endParaRPr>
          </a:p>
          <a:p>
            <a:pPr marL="615782" lvl="1" indent="-167940">
              <a:buFont typeface="Arial" panose="020B0604020202020204" pitchFamily="34" charset="0"/>
              <a:buChar char="•"/>
            </a:pPr>
            <a:r>
              <a:rPr lang="en-US" sz="1800" dirty="0">
                <a:cs typeface="Arial" panose="020B0604020202020204" pitchFamily="34" charset="0"/>
              </a:rPr>
              <a:t>Pinpoint the information you need.</a:t>
            </a:r>
          </a:p>
          <a:p>
            <a:pPr marL="167940" indent="-167940">
              <a:buFont typeface="Arial" panose="020B0604020202020204" pitchFamily="34" charset="0"/>
              <a:buChar char="•"/>
            </a:pPr>
            <a:r>
              <a:rPr lang="en-US" sz="1800" b="1" dirty="0">
                <a:solidFill>
                  <a:srgbClr val="FF0000"/>
                </a:solidFill>
                <a:cs typeface="Arial" panose="020B0604020202020204" pitchFamily="34" charset="0"/>
              </a:rPr>
              <a:t>[CLICK] </a:t>
            </a:r>
            <a:r>
              <a:rPr lang="en-US" sz="1800" b="1" dirty="0">
                <a:cs typeface="Arial" panose="020B0604020202020204" pitchFamily="34" charset="0"/>
              </a:rPr>
              <a:t>Stage 2:  Collecting Data</a:t>
            </a:r>
            <a:endParaRPr lang="en-US" sz="1800" dirty="0">
              <a:cs typeface="Arial" panose="020B0604020202020204" pitchFamily="34" charset="0"/>
            </a:endParaRPr>
          </a:p>
          <a:p>
            <a:pPr marL="615782" lvl="1" indent="-167940">
              <a:buFont typeface="Arial" panose="020B0604020202020204" pitchFamily="34" charset="0"/>
              <a:buChar char="•"/>
            </a:pPr>
            <a:r>
              <a:rPr lang="en-US" sz="1800" dirty="0">
                <a:cs typeface="Arial" panose="020B0604020202020204" pitchFamily="34" charset="0"/>
              </a:rPr>
              <a:t>Gather new and/or already collected data. </a:t>
            </a:r>
          </a:p>
          <a:p>
            <a:pPr marL="167940" indent="-167940">
              <a:buFont typeface="Arial" panose="020B0604020202020204" pitchFamily="34" charset="0"/>
              <a:buChar char="•"/>
            </a:pPr>
            <a:r>
              <a:rPr lang="en-US" sz="1800" b="1" dirty="0">
                <a:solidFill>
                  <a:srgbClr val="FF0000"/>
                </a:solidFill>
                <a:cs typeface="Arial" panose="020B0604020202020204" pitchFamily="34" charset="0"/>
              </a:rPr>
              <a:t>[CLICK] </a:t>
            </a:r>
            <a:r>
              <a:rPr lang="en-US" sz="1800" b="1" dirty="0">
                <a:cs typeface="Arial" panose="020B0604020202020204" pitchFamily="34" charset="0"/>
              </a:rPr>
              <a:t>Stage 3:  Organizing Data</a:t>
            </a:r>
            <a:endParaRPr lang="en-US" sz="1800" dirty="0">
              <a:cs typeface="Arial" panose="020B0604020202020204" pitchFamily="34" charset="0"/>
            </a:endParaRPr>
          </a:p>
          <a:p>
            <a:pPr marL="615782" lvl="1" indent="-167940">
              <a:buFont typeface="Arial" panose="020B0604020202020204" pitchFamily="34" charset="0"/>
              <a:buChar char="•"/>
            </a:pPr>
            <a:r>
              <a:rPr lang="en-US" sz="1800" dirty="0">
                <a:cs typeface="Arial" panose="020B0604020202020204" pitchFamily="34" charset="0"/>
              </a:rPr>
              <a:t>Help in ways to make the data understandable.</a:t>
            </a:r>
          </a:p>
          <a:p>
            <a:pPr marL="167940" indent="-167940">
              <a:buFont typeface="Arial" panose="020B0604020202020204" pitchFamily="34" charset="0"/>
              <a:buChar char="•"/>
            </a:pPr>
            <a:r>
              <a:rPr lang="en-US" sz="1800" b="1" dirty="0">
                <a:solidFill>
                  <a:srgbClr val="FF0000"/>
                </a:solidFill>
                <a:cs typeface="Arial" panose="020B0604020202020204" pitchFamily="34" charset="0"/>
              </a:rPr>
              <a:t>[CLICK] </a:t>
            </a:r>
            <a:r>
              <a:rPr lang="en-US" sz="1800" b="1" dirty="0">
                <a:cs typeface="Arial" panose="020B0604020202020204" pitchFamily="34" charset="0"/>
              </a:rPr>
              <a:t>Stage 4:  Analyzing Data</a:t>
            </a:r>
            <a:endParaRPr lang="en-US" sz="1800" dirty="0">
              <a:cs typeface="Arial" panose="020B0604020202020204" pitchFamily="34" charset="0"/>
            </a:endParaRPr>
          </a:p>
          <a:p>
            <a:pPr marL="615782" lvl="1" indent="-167940">
              <a:buFont typeface="Arial" panose="020B0604020202020204" pitchFamily="34" charset="0"/>
              <a:buChar char="•"/>
            </a:pPr>
            <a:r>
              <a:rPr lang="en-US" sz="1800" dirty="0">
                <a:cs typeface="Arial" panose="020B0604020202020204" pitchFamily="34" charset="0"/>
              </a:rPr>
              <a:t>Find out what the data means.</a:t>
            </a:r>
          </a:p>
          <a:p>
            <a:pPr marL="167940" indent="-167940">
              <a:buFont typeface="Arial" panose="020B0604020202020204" pitchFamily="34" charset="0"/>
              <a:buChar char="•"/>
            </a:pPr>
            <a:r>
              <a:rPr lang="en-US" sz="1800" b="1" dirty="0">
                <a:solidFill>
                  <a:srgbClr val="FF0000"/>
                </a:solidFill>
                <a:cs typeface="Arial" panose="020B0604020202020204" pitchFamily="34" charset="0"/>
              </a:rPr>
              <a:t>[CLICK] </a:t>
            </a:r>
            <a:r>
              <a:rPr lang="en-US" sz="1800" b="1" dirty="0">
                <a:cs typeface="Arial" panose="020B0604020202020204" pitchFamily="34" charset="0"/>
              </a:rPr>
              <a:t>Stage 5:  Developing Hypotheses and Making Recommendations</a:t>
            </a:r>
            <a:endParaRPr lang="en-US" sz="1800" dirty="0">
              <a:cs typeface="Arial" panose="020B0604020202020204" pitchFamily="34" charset="0"/>
            </a:endParaRPr>
          </a:p>
          <a:p>
            <a:pPr marL="615782" lvl="1" indent="-167940">
              <a:buFont typeface="Arial" panose="020B0604020202020204" pitchFamily="34" charset="0"/>
              <a:buChar char="•"/>
            </a:pPr>
            <a:r>
              <a:rPr lang="en-US" sz="1800" dirty="0">
                <a:cs typeface="Arial" panose="020B0604020202020204" pitchFamily="34" charset="0"/>
              </a:rPr>
              <a:t>Look at the data to try to figure out the WHY and possible next steps.</a:t>
            </a:r>
          </a:p>
          <a:p>
            <a:pPr marL="167940" indent="-167940">
              <a:buFont typeface="Arial" panose="020B0604020202020204" pitchFamily="34" charset="0"/>
              <a:buChar char="•"/>
            </a:pPr>
            <a:r>
              <a:rPr lang="en-US" sz="1800" b="1" dirty="0">
                <a:solidFill>
                  <a:srgbClr val="FF0000"/>
                </a:solidFill>
                <a:cs typeface="Arial" panose="020B0604020202020204" pitchFamily="34" charset="0"/>
              </a:rPr>
              <a:t>[CLICK] </a:t>
            </a:r>
            <a:r>
              <a:rPr lang="en-US" sz="1800" b="1" dirty="0">
                <a:cs typeface="Arial" panose="020B0604020202020204" pitchFamily="34" charset="0"/>
              </a:rPr>
              <a:t>Stage 6: Creating an Action Plan</a:t>
            </a:r>
            <a:endParaRPr lang="en-US" sz="1800" dirty="0">
              <a:cs typeface="Arial" panose="020B0604020202020204" pitchFamily="34" charset="0"/>
            </a:endParaRPr>
          </a:p>
          <a:p>
            <a:pPr marL="615782" lvl="1" indent="-167940">
              <a:buFont typeface="Arial" panose="020B0604020202020204" pitchFamily="34" charset="0"/>
              <a:buChar char="•"/>
            </a:pPr>
            <a:r>
              <a:rPr lang="en-US" sz="1800" dirty="0">
                <a:cs typeface="Arial" panose="020B0604020202020204" pitchFamily="34" charset="0"/>
              </a:rPr>
              <a:t>Make a plan to get something done related to what the data is telling you.</a:t>
            </a:r>
          </a:p>
          <a:p>
            <a:pPr marL="167940" indent="-167940">
              <a:buFont typeface="Arial" panose="020B0604020202020204" pitchFamily="34" charset="0"/>
              <a:buChar char="•"/>
            </a:pPr>
            <a:r>
              <a:rPr lang="en-US" sz="1800" b="1" dirty="0">
                <a:solidFill>
                  <a:srgbClr val="FF0000"/>
                </a:solidFill>
                <a:cs typeface="Arial" panose="020B0604020202020204" pitchFamily="34" charset="0"/>
              </a:rPr>
              <a:t>[CLICK] </a:t>
            </a:r>
            <a:r>
              <a:rPr lang="en-US" sz="1800" b="1" dirty="0">
                <a:cs typeface="Arial" panose="020B0604020202020204" pitchFamily="34" charset="0"/>
              </a:rPr>
              <a:t>Stage 7:  Displaying and Sharing Results</a:t>
            </a:r>
            <a:endParaRPr lang="en-US" sz="1800" dirty="0">
              <a:cs typeface="Arial" panose="020B0604020202020204" pitchFamily="34" charset="0"/>
            </a:endParaRPr>
          </a:p>
          <a:p>
            <a:pPr marL="615782" lvl="1" indent="-167940">
              <a:buFont typeface="Arial" panose="020B0604020202020204" pitchFamily="34" charset="0"/>
              <a:buChar char="•"/>
            </a:pPr>
            <a:r>
              <a:rPr lang="en-US" sz="1800" dirty="0">
                <a:cs typeface="Arial" panose="020B0604020202020204" pitchFamily="34" charset="0"/>
              </a:rPr>
              <a:t>Show others the data shows and tying that to future plans.</a:t>
            </a:r>
          </a:p>
          <a:p>
            <a:pPr marL="167940" indent="-167940">
              <a:buFont typeface="Arial" panose="020B0604020202020204" pitchFamily="34" charset="0"/>
              <a:buChar char="•"/>
            </a:pPr>
            <a:r>
              <a:rPr lang="en-US" sz="1800" b="1" dirty="0">
                <a:solidFill>
                  <a:srgbClr val="FF0000"/>
                </a:solidFill>
                <a:cs typeface="Arial" panose="020B0604020202020204" pitchFamily="34" charset="0"/>
              </a:rPr>
              <a:t>[CLICK] </a:t>
            </a:r>
            <a:r>
              <a:rPr lang="en-US" sz="1800" b="1" dirty="0">
                <a:cs typeface="Arial" panose="020B0604020202020204" pitchFamily="34" charset="0"/>
              </a:rPr>
              <a:t>Stage 8:  Continuous Monitoring for Progress and Improvement</a:t>
            </a:r>
            <a:endParaRPr lang="en-US" sz="1800" dirty="0">
              <a:cs typeface="Arial" panose="020B0604020202020204" pitchFamily="34" charset="0"/>
            </a:endParaRPr>
          </a:p>
          <a:p>
            <a:pPr marL="615782" lvl="1" indent="-167940">
              <a:buFont typeface="Arial" panose="020B0604020202020204" pitchFamily="34" charset="0"/>
              <a:buChar char="•"/>
            </a:pPr>
            <a:r>
              <a:rPr lang="en-US" sz="1800" dirty="0">
                <a:cs typeface="Arial" panose="020B0604020202020204" pitchFamily="34" charset="0"/>
              </a:rPr>
              <a:t>Check the work to make sure things are getting better.</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116</a:t>
            </a:fld>
            <a:endParaRPr lang="en-US"/>
          </a:p>
        </p:txBody>
      </p:sp>
    </p:spTree>
    <p:extLst>
      <p:ext uri="{BB962C8B-B14F-4D97-AF65-F5344CB8AC3E}">
        <p14:creationId xmlns:p14="http://schemas.microsoft.com/office/powerpoint/2010/main" val="300166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0025" y="109538"/>
            <a:ext cx="2955925" cy="2216150"/>
          </a:xfrm>
        </p:spPr>
      </p:sp>
      <p:sp>
        <p:nvSpPr>
          <p:cNvPr id="3" name="Notes Placeholder 2"/>
          <p:cNvSpPr>
            <a:spLocks noGrp="1"/>
          </p:cNvSpPr>
          <p:nvPr>
            <p:ph type="body" idx="1"/>
          </p:nvPr>
        </p:nvSpPr>
        <p:spPr>
          <a:xfrm>
            <a:off x="579437" y="1413773"/>
            <a:ext cx="5638800" cy="6560927"/>
          </a:xfrm>
        </p:spPr>
        <p:txBody>
          <a:bodyPr numCol="1"/>
          <a:lstStyle/>
          <a:p>
            <a:r>
              <a:rPr lang="en-US" sz="1600" b="1" dirty="0">
                <a:cs typeface="Arial" panose="020B0604020202020204" pitchFamily="34" charset="0"/>
              </a:rPr>
              <a:t>Slide 37. Resources</a:t>
            </a:r>
          </a:p>
          <a:p>
            <a:pPr marL="286607" indent="-286607">
              <a:buFont typeface="Arial" panose="020B0604020202020204" pitchFamily="34" charset="0"/>
              <a:buChar char="•"/>
            </a:pPr>
            <a:r>
              <a:rPr lang="en-US" sz="1600" dirty="0">
                <a:cs typeface="Arial" panose="020B0604020202020204" pitchFamily="34" charset="0"/>
              </a:rPr>
              <a:t>Show the slide.</a:t>
            </a:r>
          </a:p>
          <a:p>
            <a:pPr marL="286607" indent="-286607">
              <a:buFont typeface="Arial" panose="020B0604020202020204" pitchFamily="34" charset="0"/>
              <a:buChar char="•"/>
            </a:pPr>
            <a:endParaRPr lang="en-US" dirty="0">
              <a:cs typeface="Arial" panose="020B0604020202020204" pitchFamily="34" charset="0"/>
            </a:endParaRPr>
          </a:p>
          <a:p>
            <a:r>
              <a:rPr lang="en-US" sz="1800" b="1" dirty="0">
                <a:cs typeface="Arial" panose="020B0604020202020204" pitchFamily="34" charset="0"/>
              </a:rPr>
              <a:t>Presenter Notes.</a:t>
            </a:r>
          </a:p>
          <a:p>
            <a:r>
              <a:rPr lang="en-US" sz="1800" b="1" dirty="0">
                <a:solidFill>
                  <a:srgbClr val="FF0000"/>
                </a:solidFill>
              </a:rPr>
              <a:t>NOTE TO PRESENTER – these resources (&amp; links on slide notes) were checked </a:t>
            </a:r>
            <a:r>
              <a:rPr lang="en-US" sz="1800" b="1" u="sng" dirty="0">
                <a:solidFill>
                  <a:srgbClr val="FF0000"/>
                </a:solidFill>
              </a:rPr>
              <a:t>10/21/24</a:t>
            </a:r>
            <a:r>
              <a:rPr lang="en-US" sz="1800" b="1" dirty="0">
                <a:solidFill>
                  <a:srgbClr val="FF0000"/>
                </a:solidFill>
              </a:rPr>
              <a:t> to make sure they were all “live.” Always check links before giving this training to make sure they are still OK – or replace with a current link for the resource.</a:t>
            </a:r>
          </a:p>
          <a:p>
            <a:r>
              <a:rPr lang="en-US" sz="1800" b="1" dirty="0"/>
              <a:t>---------------------------------</a:t>
            </a:r>
          </a:p>
          <a:p>
            <a:pPr marL="457200" indent="-457200">
              <a:buFont typeface="Arial" panose="020B0604020202020204" pitchFamily="34" charset="0"/>
              <a:buChar char="•"/>
            </a:pPr>
            <a:r>
              <a:rPr lang="en-US" sz="1800" dirty="0"/>
              <a:t>Here are some great examples for finding data &amp; seeing how it is gathered and displayed.</a:t>
            </a:r>
          </a:p>
          <a:p>
            <a:pPr marL="285750" indent="-285750">
              <a:buFont typeface="Arial" panose="020B0604020202020204" pitchFamily="34" charset="0"/>
              <a:buChar char="•"/>
            </a:pPr>
            <a:r>
              <a:rPr lang="en-US" sz="1800" b="1" dirty="0" err="1"/>
              <a:t>WISEdash</a:t>
            </a:r>
            <a:r>
              <a:rPr lang="en-US" sz="1800" b="1" dirty="0"/>
              <a:t>, </a:t>
            </a:r>
            <a:r>
              <a:rPr lang="en-US" sz="1800" dirty="0"/>
              <a:t>the resource at the top of the right column, is the WI Information System for Education Data Dashboard. It is a great example of where schools and families can go for lots of useful information related to WI Schools. Other states have similar data resources for school data.</a:t>
            </a:r>
          </a:p>
        </p:txBody>
      </p:sp>
      <p:sp>
        <p:nvSpPr>
          <p:cNvPr id="4" name="Slide Number Placeholder 3"/>
          <p:cNvSpPr>
            <a:spLocks noGrp="1"/>
          </p:cNvSpPr>
          <p:nvPr>
            <p:ph type="sldNum" sz="quarter" idx="10"/>
          </p:nvPr>
        </p:nvSpPr>
        <p:spPr/>
        <p:txBody>
          <a:bodyPr/>
          <a:lstStyle/>
          <a:p>
            <a:fld id="{1D94A9CC-91BA-4D30-8CFB-B7A6E1279EEA}" type="slidenum">
              <a:rPr lang="en-US" smtClean="0"/>
              <a:t>117</a:t>
            </a:fld>
            <a:endParaRPr lang="en-US"/>
          </a:p>
        </p:txBody>
      </p:sp>
    </p:spTree>
    <p:extLst>
      <p:ext uri="{BB962C8B-B14F-4D97-AF65-F5344CB8AC3E}">
        <p14:creationId xmlns:p14="http://schemas.microsoft.com/office/powerpoint/2010/main" val="3014841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83050" y="158750"/>
            <a:ext cx="2955925" cy="2216150"/>
          </a:xfrm>
        </p:spPr>
      </p:sp>
      <p:sp>
        <p:nvSpPr>
          <p:cNvPr id="3" name="Notes Placeholder 2"/>
          <p:cNvSpPr>
            <a:spLocks noGrp="1"/>
          </p:cNvSpPr>
          <p:nvPr>
            <p:ph type="body" idx="1"/>
          </p:nvPr>
        </p:nvSpPr>
        <p:spPr>
          <a:xfrm>
            <a:off x="655637" y="1568017"/>
            <a:ext cx="5702514" cy="6631420"/>
          </a:xfrm>
        </p:spPr>
        <p:txBody>
          <a:bodyPr numCol="1"/>
          <a:lstStyle/>
          <a:p>
            <a:r>
              <a:rPr lang="en-US" sz="1800" b="1" dirty="0">
                <a:cs typeface="Arial" panose="020B0604020202020204" pitchFamily="34" charset="0"/>
              </a:rPr>
              <a:t>Slide 38. Resources</a:t>
            </a:r>
          </a:p>
          <a:p>
            <a:pPr marL="286607" indent="-286607">
              <a:buFont typeface="Arial" panose="020B0604020202020204" pitchFamily="34" charset="0"/>
              <a:buChar char="•"/>
            </a:pPr>
            <a:r>
              <a:rPr lang="en-US" sz="1800" dirty="0">
                <a:cs typeface="Arial" panose="020B0604020202020204" pitchFamily="34" charset="0"/>
              </a:rPr>
              <a:t>Show the slide.</a:t>
            </a:r>
          </a:p>
          <a:p>
            <a:pPr marL="286607" indent="-286607">
              <a:buFont typeface="Arial" panose="020B0604020202020204" pitchFamily="34" charset="0"/>
              <a:buChar char="•"/>
            </a:pPr>
            <a:endParaRPr lang="en-US" sz="1800" dirty="0">
              <a:cs typeface="Arial" panose="020B0604020202020204" pitchFamily="34" charset="0"/>
            </a:endParaRPr>
          </a:p>
          <a:p>
            <a:r>
              <a:rPr lang="en-US" sz="1800" b="1" dirty="0">
                <a:solidFill>
                  <a:srgbClr val="FF0000"/>
                </a:solidFill>
                <a:latin typeface="Calibri" panose="020F0502020204030204" pitchFamily="34" charset="0"/>
                <a:cs typeface="Calibri" panose="020F0502020204030204" pitchFamily="34" charset="0"/>
              </a:rPr>
              <a:t>(NOTE TO PRESENTER – these resources were checked and updated 10/21/2024 to make sure they were all “live.” </a:t>
            </a:r>
          </a:p>
          <a:p>
            <a:r>
              <a:rPr lang="en-US" sz="1800" b="1" dirty="0">
                <a:solidFill>
                  <a:srgbClr val="FF0000"/>
                </a:solidFill>
                <a:latin typeface="Calibri" panose="020F0502020204030204" pitchFamily="34" charset="0"/>
                <a:cs typeface="Calibri" panose="020F0502020204030204" pitchFamily="34" charset="0"/>
              </a:rPr>
              <a:t>Be sure to always check links before giving this training to make sure they are still OK to use – and replace with the most current link for the same or similar resource)</a:t>
            </a:r>
          </a:p>
          <a:p>
            <a:pPr marL="286607" indent="-286607">
              <a:buFont typeface="Arial" panose="020B0604020202020204" pitchFamily="34" charset="0"/>
              <a:buChar char="•"/>
            </a:pPr>
            <a:endParaRPr lang="en-US" sz="1800" dirty="0">
              <a:cs typeface="Arial" panose="020B0604020202020204" pitchFamily="34" charset="0"/>
            </a:endParaRPr>
          </a:p>
          <a:p>
            <a:r>
              <a:rPr lang="en-US" sz="1800" b="1" dirty="0">
                <a:latin typeface="Calibri" panose="020F0502020204030204" pitchFamily="34" charset="0"/>
                <a:cs typeface="Calibri" panose="020F0502020204030204" pitchFamily="34" charset="0"/>
              </a:rPr>
              <a:t>Presenter Notes.</a:t>
            </a:r>
          </a:p>
          <a:p>
            <a:pPr marL="286607" indent="-286607">
              <a:buFont typeface="Arial" panose="020B0604020202020204" pitchFamily="34" charset="0"/>
              <a:buChar char="•"/>
            </a:pPr>
            <a:r>
              <a:rPr lang="en-US" sz="1800" dirty="0">
                <a:latin typeface="Calibri" panose="020F0502020204030204" pitchFamily="34" charset="0"/>
                <a:cs typeface="Calibri" panose="020F0502020204030204" pitchFamily="34" charset="0"/>
              </a:rPr>
              <a:t>Here are more resources related to data.</a:t>
            </a:r>
          </a:p>
          <a:p>
            <a:pPr marL="286607" indent="-286607">
              <a:buFont typeface="Arial" panose="020B0604020202020204" pitchFamily="34" charset="0"/>
              <a:buChar char="•"/>
            </a:pPr>
            <a:r>
              <a:rPr lang="en-US" sz="1800" dirty="0">
                <a:latin typeface="Calibri" panose="020F0502020204030204" pitchFamily="34" charset="0"/>
                <a:cs typeface="Calibri" panose="020F0502020204030204" pitchFamily="34" charset="0"/>
              </a:rPr>
              <a:t>I love the 2</a:t>
            </a:r>
            <a:r>
              <a:rPr lang="en-US" sz="1800" baseline="30000" dirty="0">
                <a:latin typeface="Calibri" panose="020F0502020204030204" pitchFamily="34" charset="0"/>
                <a:cs typeface="Calibri" panose="020F0502020204030204" pitchFamily="34" charset="0"/>
              </a:rPr>
              <a:t>nd</a:t>
            </a:r>
            <a:r>
              <a:rPr lang="en-US" sz="1800" dirty="0">
                <a:latin typeface="Calibri" panose="020F0502020204030204" pitchFamily="34" charset="0"/>
                <a:cs typeface="Calibri" panose="020F0502020204030204" pitchFamily="34" charset="0"/>
              </a:rPr>
              <a:t> resource on the list, </a:t>
            </a:r>
            <a:r>
              <a:rPr lang="en-US" sz="1800" b="1" dirty="0">
                <a:latin typeface="Calibri" panose="020F0502020204030204" pitchFamily="34" charset="0"/>
                <a:cs typeface="Calibri" panose="020F0502020204030204" pitchFamily="34" charset="0"/>
              </a:rPr>
              <a:t>A Nonprofit Dashboard and Signal Light for Boards </a:t>
            </a:r>
            <a:r>
              <a:rPr lang="en-US" sz="1800" b="1" dirty="0">
                <a:solidFill>
                  <a:srgbClr val="016F9C"/>
                </a:solidFill>
                <a:latin typeface="Calibri" panose="020F0502020204030204" pitchFamily="34" charset="0"/>
                <a:cs typeface="Calibri" panose="020F0502020204030204" pitchFamily="34" charset="0"/>
                <a:hlinkClick r:id="rId3"/>
              </a:rPr>
              <a:t>https://blueavocado.org/board-of-directors/a-nonprofit-dashboard-and-signal-light-for-boards/</a:t>
            </a:r>
            <a:endParaRPr lang="en-US" sz="1800" b="1" dirty="0">
              <a:solidFill>
                <a:srgbClr val="016F9C"/>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D94A9CC-91BA-4D30-8CFB-B7A6E1279EEA}" type="slidenum">
              <a:rPr lang="en-US" smtClean="0"/>
              <a:t>118</a:t>
            </a:fld>
            <a:endParaRPr lang="en-US"/>
          </a:p>
        </p:txBody>
      </p:sp>
    </p:spTree>
    <p:extLst>
      <p:ext uri="{BB962C8B-B14F-4D97-AF65-F5344CB8AC3E}">
        <p14:creationId xmlns:p14="http://schemas.microsoft.com/office/powerpoint/2010/main" val="1710649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3238" y="198438"/>
            <a:ext cx="2257425" cy="1692275"/>
          </a:xfrm>
        </p:spPr>
      </p:sp>
      <p:sp>
        <p:nvSpPr>
          <p:cNvPr id="3" name="Notes Placeholder 2"/>
          <p:cNvSpPr>
            <a:spLocks noGrp="1"/>
          </p:cNvSpPr>
          <p:nvPr>
            <p:ph type="body" idx="1"/>
          </p:nvPr>
        </p:nvSpPr>
        <p:spPr>
          <a:xfrm>
            <a:off x="427037" y="1189037"/>
            <a:ext cx="6143626" cy="6374874"/>
          </a:xfrm>
        </p:spPr>
        <p:txBody>
          <a:bodyPr/>
          <a:lstStyle/>
          <a:p>
            <a:r>
              <a:rPr lang="en-US" sz="1800" b="1" dirty="0"/>
              <a:t>Presenter Notes:</a:t>
            </a:r>
          </a:p>
          <a:p>
            <a:pPr defTabSz="895682" fontAlgn="base">
              <a:defRPr/>
            </a:pPr>
            <a:r>
              <a:rPr lang="en-US" sz="1800" b="1" dirty="0">
                <a:solidFill>
                  <a:prstClr val="black"/>
                </a:solidFill>
                <a:cs typeface="Arial" panose="020B0604020202020204" pitchFamily="34" charset="0"/>
              </a:rPr>
              <a:t>Slide 39.  Where to go from here?</a:t>
            </a:r>
          </a:p>
          <a:p>
            <a:pPr marL="167940" indent="-167940">
              <a:buFont typeface="Arial" panose="020B0604020202020204" pitchFamily="34" charset="0"/>
              <a:buChar char="•"/>
            </a:pPr>
            <a:r>
              <a:rPr lang="en-US" sz="1800" dirty="0">
                <a:cs typeface="Arial" panose="020B0604020202020204" pitchFamily="34" charset="0"/>
              </a:rPr>
              <a:t>Show slide.</a:t>
            </a:r>
          </a:p>
          <a:p>
            <a:r>
              <a:rPr lang="en-US" sz="1800" b="1" dirty="0">
                <a:cs typeface="Arial" panose="020B0604020202020204" pitchFamily="34" charset="0"/>
              </a:rPr>
              <a:t>Presenter Notes:</a:t>
            </a:r>
          </a:p>
          <a:p>
            <a:pPr marL="171964" indent="-171964">
              <a:buFont typeface="Arial" panose="020B0604020202020204" pitchFamily="34" charset="0"/>
              <a:buChar char="•"/>
            </a:pPr>
            <a:r>
              <a:rPr lang="en-US" sz="1800" dirty="0">
                <a:cs typeface="Arial" panose="020B0604020202020204" pitchFamily="34" charset="0"/>
              </a:rPr>
              <a:t>So, where do you go from here?</a:t>
            </a:r>
          </a:p>
          <a:p>
            <a:pPr marL="171964" indent="-171964">
              <a:buFont typeface="Arial" panose="020B0604020202020204" pitchFamily="34" charset="0"/>
              <a:buChar char="•"/>
            </a:pPr>
            <a:r>
              <a:rPr lang="en-US" sz="1800" dirty="0">
                <a:cs typeface="Arial" panose="020B0604020202020204" pitchFamily="34" charset="0"/>
              </a:rPr>
              <a:t>We urge you to register for the final webinar                                       in this SOG series -</a:t>
            </a:r>
            <a:r>
              <a:rPr lang="en-US" sz="1800" dirty="0">
                <a:solidFill>
                  <a:prstClr val="black"/>
                </a:solidFill>
                <a:cs typeface="Arial" panose="020B0604020202020204" pitchFamily="34" charset="0"/>
              </a:rPr>
              <a:t>11/14/2024), we will be doing Sections 7 &amp; 8. This webinar will cover the </a:t>
            </a:r>
            <a:r>
              <a:rPr lang="en-US" sz="1800" b="1" dirty="0">
                <a:solidFill>
                  <a:prstClr val="black"/>
                </a:solidFill>
                <a:cs typeface="Arial" panose="020B0604020202020204" pitchFamily="34" charset="0"/>
              </a:rPr>
              <a:t>Role of Families </a:t>
            </a:r>
            <a:r>
              <a:rPr lang="en-US" sz="1800" dirty="0">
                <a:solidFill>
                  <a:prstClr val="black"/>
                </a:solidFill>
                <a:cs typeface="Arial" panose="020B0604020202020204" pitchFamily="34" charset="0"/>
              </a:rPr>
              <a:t>and </a:t>
            </a:r>
            <a:r>
              <a:rPr lang="en-US" sz="1800" b="1" dirty="0">
                <a:solidFill>
                  <a:prstClr val="black"/>
                </a:solidFill>
                <a:cs typeface="Arial" panose="020B0604020202020204" pitchFamily="34" charset="0"/>
              </a:rPr>
              <a:t>Skills for Serving on Groups</a:t>
            </a:r>
            <a:r>
              <a:rPr lang="en-US" sz="1800" dirty="0">
                <a:solidFill>
                  <a:prstClr val="black"/>
                </a:solidFill>
                <a:cs typeface="Arial" panose="020B0604020202020204" pitchFamily="34" charset="0"/>
              </a:rPr>
              <a:t>.  </a:t>
            </a:r>
          </a:p>
          <a:p>
            <a:pPr marL="167940" indent="-167940">
              <a:buFont typeface="Arial" panose="020B0604020202020204" pitchFamily="34" charset="0"/>
              <a:buChar char="•"/>
            </a:pPr>
            <a:r>
              <a:rPr lang="en-US" sz="1800" dirty="0">
                <a:cs typeface="Arial" panose="020B0604020202020204" pitchFamily="34" charset="0"/>
              </a:rPr>
              <a:t>Just go to the WI FACETS’ website (link is on the slide) to register.</a:t>
            </a:r>
          </a:p>
          <a:p>
            <a:pPr marL="167940" indent="-167940">
              <a:buFont typeface="Arial" panose="020B0604020202020204" pitchFamily="34" charset="0"/>
              <a:buChar char="•"/>
            </a:pPr>
            <a:r>
              <a:rPr lang="en-US" sz="1800" dirty="0">
                <a:cs typeface="Arial" panose="020B0604020202020204" pitchFamily="34" charset="0"/>
              </a:rPr>
              <a:t>If you can’t participate “live”, be sure to register anyway. WI FACETS always emails the recording to everyone who registered after the presentation. </a:t>
            </a:r>
            <a:r>
              <a:rPr lang="en-US" sz="1800" dirty="0">
                <a:solidFill>
                  <a:prstClr val="black"/>
                </a:solidFill>
                <a:cs typeface="Arial" panose="020B0604020202020204" pitchFamily="34" charset="0"/>
              </a:rPr>
              <a:t>You are welcome to share it with others.</a:t>
            </a:r>
            <a:endParaRPr lang="en-US" sz="1800" dirty="0">
              <a:cs typeface="Arial" panose="020B0604020202020204" pitchFamily="34" charset="0"/>
            </a:endParaRPr>
          </a:p>
          <a:p>
            <a:endParaRPr lang="en-US" sz="1800" dirty="0"/>
          </a:p>
          <a:p>
            <a:endParaRPr lang="en-US" sz="1800" dirty="0"/>
          </a:p>
          <a:p>
            <a:endParaRPr lang="en-US" sz="1800" dirty="0"/>
          </a:p>
          <a:p>
            <a:pPr marL="167940" indent="-167940" defTabSz="895682">
              <a:buFont typeface="Arial" panose="020B0604020202020204" pitchFamily="34" charset="0"/>
              <a:buChar char="•"/>
              <a:defRPr/>
            </a:pPr>
            <a:endParaRPr lang="en-US" sz="1800" dirty="0">
              <a:cs typeface="Arial" panose="020B0604020202020204" pitchFamily="34" charset="0"/>
            </a:endParaRPr>
          </a:p>
          <a:p>
            <a:pPr marL="167940" indent="-167940" defTabSz="895682">
              <a:buFont typeface="Arial" panose="020B0604020202020204" pitchFamily="34" charset="0"/>
              <a:buChar char="•"/>
              <a:defRPr/>
            </a:pPr>
            <a:endParaRPr lang="en-US" sz="1800" dirty="0">
              <a:cs typeface="Arial" panose="020B0604020202020204" pitchFamily="34" charset="0"/>
            </a:endParaRPr>
          </a:p>
          <a:p>
            <a:pPr marL="167940" indent="-167940" defTabSz="895682">
              <a:buFont typeface="Arial" panose="020B0604020202020204" pitchFamily="34" charset="0"/>
              <a:buChar char="•"/>
              <a:defRPr/>
            </a:pPr>
            <a:endParaRPr lang="en-US" sz="1800" dirty="0">
              <a:cs typeface="Arial" panose="020B0604020202020204" pitchFamily="34" charset="0"/>
            </a:endParaRPr>
          </a:p>
          <a:p>
            <a:pPr marL="169456" indent="-169456" defTabSz="903767">
              <a:buFont typeface="Arial" panose="020B0604020202020204" pitchFamily="34" charset="0"/>
              <a:buChar char="•"/>
              <a:defRPr/>
            </a:pPr>
            <a:endParaRPr lang="en-US" sz="1800" dirty="0">
              <a:solidFill>
                <a:prstClr val="black"/>
              </a:solidFill>
            </a:endParaRPr>
          </a:p>
          <a:p>
            <a:endParaRPr lang="en-US" dirty="0"/>
          </a:p>
        </p:txBody>
      </p:sp>
    </p:spTree>
    <p:extLst>
      <p:ext uri="{BB962C8B-B14F-4D97-AF65-F5344CB8AC3E}">
        <p14:creationId xmlns:p14="http://schemas.microsoft.com/office/powerpoint/2010/main" val="1277863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1400" y="185738"/>
            <a:ext cx="2043113" cy="1531937"/>
          </a:xfrm>
        </p:spPr>
      </p:sp>
      <p:sp>
        <p:nvSpPr>
          <p:cNvPr id="4" name="Slide Number Placeholder 3"/>
          <p:cNvSpPr>
            <a:spLocks noGrp="1"/>
          </p:cNvSpPr>
          <p:nvPr>
            <p:ph type="sldNum" sz="quarter" idx="5"/>
          </p:nvPr>
        </p:nvSpPr>
        <p:spPr/>
        <p:txBody>
          <a:bodyPr/>
          <a:lstStyle/>
          <a:p>
            <a:fld id="{1D94A9CC-91BA-4D30-8CFB-B7A6E1279EEA}" type="slidenum">
              <a:rPr lang="en-US" smtClean="0"/>
              <a:t>120</a:t>
            </a:fld>
            <a:endParaRPr lang="en-US" dirty="0"/>
          </a:p>
        </p:txBody>
      </p:sp>
      <p:sp>
        <p:nvSpPr>
          <p:cNvPr id="6" name="TextBox 5">
            <a:extLst>
              <a:ext uri="{FF2B5EF4-FFF2-40B4-BE49-F238E27FC236}">
                <a16:creationId xmlns:a16="http://schemas.microsoft.com/office/drawing/2014/main" id="{6CDA6A54-D8BF-45CD-C5FC-95D68AE7D8CF}"/>
              </a:ext>
            </a:extLst>
          </p:cNvPr>
          <p:cNvSpPr txBox="1"/>
          <p:nvPr/>
        </p:nvSpPr>
        <p:spPr>
          <a:xfrm>
            <a:off x="177799" y="350837"/>
            <a:ext cx="6630890" cy="7295417"/>
          </a:xfrm>
          <a:prstGeom prst="rect">
            <a:avLst/>
          </a:prstGeom>
          <a:noFill/>
        </p:spPr>
        <p:txBody>
          <a:bodyPr wrap="square" lIns="92542" tIns="46271" rIns="92542" bIns="46271">
            <a:spAutoFit/>
          </a:bodyPr>
          <a:lstStyle/>
          <a:p>
            <a:r>
              <a:rPr lang="en-US" b="1" dirty="0"/>
              <a:t>Slide #40:  </a:t>
            </a:r>
            <a:r>
              <a:rPr lang="en-US" dirty="0"/>
              <a:t>Evaluation</a:t>
            </a:r>
          </a:p>
          <a:p>
            <a:r>
              <a:rPr lang="en-US" dirty="0"/>
              <a:t> </a:t>
            </a:r>
            <a:r>
              <a:rPr lang="en-US" b="1" dirty="0"/>
              <a:t>Procedural Directions:</a:t>
            </a:r>
            <a:endParaRPr lang="en-US" dirty="0"/>
          </a:p>
          <a:p>
            <a:pPr marL="171450" indent="-171450">
              <a:buFont typeface="Arial" panose="020B0604020202020204" pitchFamily="34" charset="0"/>
              <a:buChar char="•"/>
            </a:pPr>
            <a:r>
              <a:rPr lang="en-US" dirty="0"/>
              <a:t>Show slide.</a:t>
            </a:r>
          </a:p>
          <a:p>
            <a:r>
              <a:rPr lang="en-US" dirty="0">
                <a:solidFill>
                  <a:srgbClr val="FF0000"/>
                </a:solidFill>
              </a:rPr>
              <a:t>Note: Be sure to change the QR code &amp;                                        the survey link to the new one.</a:t>
            </a:r>
          </a:p>
          <a:p>
            <a:pPr marL="171450" indent="-171450">
              <a:buFont typeface="Arial" panose="020B0604020202020204" pitchFamily="34" charset="0"/>
              <a:buChar char="•"/>
            </a:pPr>
            <a:endParaRPr lang="en-US" dirty="0"/>
          </a:p>
          <a:p>
            <a:r>
              <a:rPr lang="en-US" b="1" dirty="0"/>
              <a:t>Presenter Notes:</a:t>
            </a:r>
          </a:p>
          <a:p>
            <a:pPr marL="169456" indent="-169456" defTabSz="903767">
              <a:buFont typeface="Arial" panose="020B0604020202020204" pitchFamily="34" charset="0"/>
              <a:buChar char="•"/>
              <a:defRPr/>
            </a:pPr>
            <a:r>
              <a:rPr lang="en-US" dirty="0">
                <a:solidFill>
                  <a:prstClr val="black"/>
                </a:solidFill>
              </a:rPr>
              <a:t>Your feedback is very important to us so please complete the evaluation that will be emailed to you today after the webinar. </a:t>
            </a:r>
          </a:p>
          <a:p>
            <a:pPr marL="169456" indent="-169456" defTabSz="903767">
              <a:buFont typeface="Arial" panose="020B0604020202020204" pitchFamily="34" charset="0"/>
              <a:buChar char="•"/>
              <a:defRPr/>
            </a:pPr>
            <a:r>
              <a:rPr lang="en-US" dirty="0">
                <a:solidFill>
                  <a:prstClr val="black"/>
                </a:solidFill>
              </a:rPr>
              <a:t>Or, if you can do the evaluation right now, just use </a:t>
            </a:r>
            <a:r>
              <a:rPr lang="en-US" dirty="0">
                <a:solidFill>
                  <a:prstClr val="black"/>
                </a:solidFill>
                <a:cs typeface="Arial" panose="020B0604020202020204" pitchFamily="34" charset="0"/>
              </a:rPr>
              <a:t>the QR code on the screen, or the link in the Chat Box; or, it will be emailed to you later today.</a:t>
            </a:r>
          </a:p>
          <a:p>
            <a:pPr marL="169456" indent="-169456" defTabSz="903767">
              <a:buFont typeface="Arial" panose="020B0604020202020204" pitchFamily="34" charset="0"/>
              <a:buChar char="•"/>
              <a:defRPr/>
            </a:pPr>
            <a:r>
              <a:rPr lang="en-US" b="1" dirty="0"/>
              <a:t>Words to remember: “</a:t>
            </a:r>
            <a:r>
              <a:rPr lang="en-US" altLang="en-US" b="1" dirty="0"/>
              <a:t>Leaders are not born ~ they rise out of a person’s passion for how they want the world to be</a:t>
            </a:r>
            <a:r>
              <a:rPr lang="en-US" b="1" dirty="0"/>
              <a:t>”.   </a:t>
            </a:r>
          </a:p>
          <a:p>
            <a:pPr marL="169456" indent="-169456" defTabSz="903767">
              <a:buFont typeface="Arial" panose="020B0604020202020204" pitchFamily="34" charset="0"/>
              <a:buChar char="•"/>
              <a:defRPr/>
            </a:pPr>
            <a:r>
              <a:rPr lang="en-US" dirty="0"/>
              <a:t>Thanks so much for joining us today.  Hope to see you for the next one on Nov. 14</a:t>
            </a:r>
            <a:r>
              <a:rPr lang="en-US" baseline="30000" dirty="0"/>
              <a:t>th</a:t>
            </a:r>
            <a:endParaRPr lang="en-US" dirty="0"/>
          </a:p>
          <a:p>
            <a:pPr marL="169456" indent="-169456" defTabSz="903767">
              <a:buFont typeface="Arial" panose="020B0604020202020204" pitchFamily="34" charset="0"/>
              <a:buChar char="•"/>
              <a:defRPr/>
            </a:pPr>
            <a:r>
              <a:rPr lang="en-US" dirty="0">
                <a:cs typeface="Arial" panose="020B0604020202020204" pitchFamily="34" charset="0"/>
              </a:rPr>
              <a:t>Thank you so much for attending this webinar.  </a:t>
            </a:r>
          </a:p>
          <a:p>
            <a:pPr marL="167940" indent="-167940" defTabSz="895682">
              <a:buFont typeface="Arial" panose="020B0604020202020204" pitchFamily="34" charset="0"/>
              <a:buChar char="•"/>
              <a:defRPr/>
            </a:pPr>
            <a:r>
              <a:rPr lang="en-US" dirty="0">
                <a:cs typeface="Arial" panose="020B0604020202020204" pitchFamily="34" charset="0"/>
              </a:rPr>
              <a:t>Have a great rest of the day! </a:t>
            </a:r>
          </a:p>
          <a:p>
            <a:pPr defTabSz="895682">
              <a:defRPr/>
            </a:pPr>
            <a:r>
              <a:rPr lang="en-US" dirty="0">
                <a:cs typeface="Arial" panose="020B0604020202020204" pitchFamily="34" charset="0"/>
              </a:rPr>
              <a:t>----------------------------------------------------------</a:t>
            </a:r>
          </a:p>
          <a:p>
            <a:r>
              <a:rPr lang="en-US" strike="sngStrike" dirty="0">
                <a:highlight>
                  <a:srgbClr val="FFFF00"/>
                </a:highlight>
              </a:rPr>
              <a:t>We are going to finish up with 3 quick polls.</a:t>
            </a:r>
          </a:p>
          <a:p>
            <a:r>
              <a:rPr lang="en-US" strike="sngStrike" dirty="0">
                <a:solidFill>
                  <a:srgbClr val="FF0000"/>
                </a:solidFill>
                <a:highlight>
                  <a:srgbClr val="FFFF00"/>
                </a:highlight>
              </a:rPr>
              <a:t>Poll(#8):  </a:t>
            </a:r>
            <a:r>
              <a:rPr lang="en-US" b="1" strike="sngStrike" dirty="0"/>
              <a:t>Do you think you will join a decision-making group in next 6 months?   </a:t>
            </a:r>
            <a:r>
              <a:rPr lang="en-US" b="1" strike="sngStrike" dirty="0">
                <a:sym typeface="Wingdings" panose="05000000000000000000" pitchFamily="2" charset="2"/>
              </a:rPr>
              <a:t></a:t>
            </a:r>
            <a:r>
              <a:rPr lang="en-US" b="1" strike="sngStrike" dirty="0"/>
              <a:t> </a:t>
            </a:r>
            <a:r>
              <a:rPr lang="en-US" strike="sngStrike" dirty="0"/>
              <a:t>Yes</a:t>
            </a:r>
            <a:r>
              <a:rPr lang="en-US" b="1" strike="sngStrike" dirty="0"/>
              <a:t> </a:t>
            </a:r>
            <a:r>
              <a:rPr lang="en-US" b="1" strike="sngStrike" dirty="0">
                <a:sym typeface="Wingdings" panose="05000000000000000000" pitchFamily="2" charset="2"/>
              </a:rPr>
              <a:t></a:t>
            </a:r>
            <a:r>
              <a:rPr lang="en-US" b="1" strike="sngStrike" dirty="0"/>
              <a:t> </a:t>
            </a:r>
            <a:r>
              <a:rPr lang="en-US" strike="sngStrike" dirty="0"/>
              <a:t>No</a:t>
            </a:r>
            <a:r>
              <a:rPr lang="en-US" b="1" strike="sngStrike" dirty="0"/>
              <a:t> </a:t>
            </a:r>
            <a:endParaRPr lang="en-US" strike="sngStrike" dirty="0"/>
          </a:p>
          <a:p>
            <a:r>
              <a:rPr lang="en-US" strike="sngStrike" dirty="0">
                <a:solidFill>
                  <a:srgbClr val="FF0000"/>
                </a:solidFill>
                <a:highlight>
                  <a:srgbClr val="FFFF00"/>
                </a:highlight>
              </a:rPr>
              <a:t>Poll (#9):</a:t>
            </a:r>
            <a:r>
              <a:rPr lang="en-US" strike="sngStrike" dirty="0"/>
              <a:t>  </a:t>
            </a:r>
            <a:r>
              <a:rPr lang="en-US" b="1" strike="sngStrike" dirty="0"/>
              <a:t>Do you think you might share SOG information with your group or others in next 6 months?   </a:t>
            </a:r>
            <a:r>
              <a:rPr lang="en-US" b="1" strike="sngStrike" dirty="0">
                <a:sym typeface="Wingdings" panose="05000000000000000000" pitchFamily="2" charset="2"/>
              </a:rPr>
              <a:t>	</a:t>
            </a:r>
            <a:r>
              <a:rPr lang="en-US" b="1" strike="sngStrike" dirty="0"/>
              <a:t> </a:t>
            </a:r>
            <a:r>
              <a:rPr lang="en-US" strike="sngStrike" dirty="0"/>
              <a:t>Yes</a:t>
            </a:r>
            <a:r>
              <a:rPr lang="en-US" b="1" strike="sngStrike" dirty="0"/>
              <a:t> </a:t>
            </a:r>
            <a:r>
              <a:rPr lang="en-US" b="1" strike="sngStrike" dirty="0">
                <a:sym typeface="Wingdings" panose="05000000000000000000" pitchFamily="2" charset="2"/>
              </a:rPr>
              <a:t></a:t>
            </a:r>
            <a:r>
              <a:rPr lang="en-US" b="1" strike="sngStrike" dirty="0"/>
              <a:t> </a:t>
            </a:r>
            <a:r>
              <a:rPr lang="en-US" strike="sngStrike" dirty="0"/>
              <a:t>No</a:t>
            </a:r>
          </a:p>
          <a:p>
            <a:pPr defTabSz="925422">
              <a:defRPr/>
            </a:pPr>
            <a:r>
              <a:rPr lang="en-US" strike="sngStrike" dirty="0">
                <a:solidFill>
                  <a:srgbClr val="FF0000"/>
                </a:solidFill>
                <a:highlight>
                  <a:srgbClr val="FFFF00"/>
                </a:highlight>
              </a:rPr>
              <a:t>Poll (#10):</a:t>
            </a:r>
            <a:r>
              <a:rPr lang="en-US" strike="sngStrike" dirty="0">
                <a:solidFill>
                  <a:srgbClr val="FF0000"/>
                </a:solidFill>
              </a:rPr>
              <a:t>   </a:t>
            </a:r>
            <a:r>
              <a:rPr lang="en-US" b="1" strike="sngStrike" dirty="0"/>
              <a:t>Do you think this workshop was of high quality?                          	</a:t>
            </a:r>
            <a:r>
              <a:rPr lang="en-US" b="1" strike="sngStrike" dirty="0">
                <a:sym typeface="Wingdings" panose="05000000000000000000" pitchFamily="2" charset="2"/>
              </a:rPr>
              <a:t></a:t>
            </a:r>
            <a:r>
              <a:rPr lang="en-US" b="1" strike="sngStrike" dirty="0"/>
              <a:t> </a:t>
            </a:r>
            <a:r>
              <a:rPr lang="en-US" strike="sngStrike" dirty="0"/>
              <a:t>4</a:t>
            </a:r>
            <a:r>
              <a:rPr lang="en-US" b="1" strike="sngStrike" dirty="0"/>
              <a:t> Excellent      </a:t>
            </a:r>
            <a:r>
              <a:rPr lang="en-US" b="1" strike="sngStrike" dirty="0">
                <a:sym typeface="Wingdings" panose="05000000000000000000" pitchFamily="2" charset="2"/>
              </a:rPr>
              <a:t></a:t>
            </a:r>
            <a:r>
              <a:rPr lang="en-US" b="1" strike="sngStrike" dirty="0"/>
              <a:t> </a:t>
            </a:r>
            <a:r>
              <a:rPr lang="en-US" strike="sngStrike" dirty="0"/>
              <a:t>3 Very Good  </a:t>
            </a:r>
            <a:r>
              <a:rPr lang="en-US" b="1" strike="sngStrike" dirty="0">
                <a:sym typeface="Wingdings" panose="05000000000000000000" pitchFamily="2" charset="2"/>
              </a:rPr>
              <a:t></a:t>
            </a:r>
            <a:r>
              <a:rPr lang="en-US" b="1" strike="sngStrike" dirty="0"/>
              <a:t> </a:t>
            </a:r>
            <a:r>
              <a:rPr lang="en-US" strike="sngStrike" dirty="0"/>
              <a:t>2 </a:t>
            </a:r>
            <a:r>
              <a:rPr lang="en-US" b="1" strike="sngStrike" dirty="0"/>
              <a:t> Good </a:t>
            </a:r>
            <a:r>
              <a:rPr lang="en-US" b="1" strike="sngStrike" dirty="0">
                <a:sym typeface="Wingdings" panose="05000000000000000000" pitchFamily="2" charset="2"/>
              </a:rPr>
              <a:t></a:t>
            </a:r>
            <a:r>
              <a:rPr lang="en-US" b="1" strike="sngStrike" dirty="0"/>
              <a:t> </a:t>
            </a:r>
            <a:r>
              <a:rPr lang="en-US" strike="sngStrike" dirty="0"/>
              <a:t>1 OK</a:t>
            </a:r>
          </a:p>
        </p:txBody>
      </p:sp>
    </p:spTree>
    <p:extLst>
      <p:ext uri="{BB962C8B-B14F-4D97-AF65-F5344CB8AC3E}">
        <p14:creationId xmlns:p14="http://schemas.microsoft.com/office/powerpoint/2010/main" val="2063916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3463" y="-33338"/>
            <a:ext cx="2168525" cy="1625601"/>
          </a:xfrm>
        </p:spPr>
      </p:sp>
      <p:sp>
        <p:nvSpPr>
          <p:cNvPr id="3" name="Notes Placeholder 2"/>
          <p:cNvSpPr>
            <a:spLocks noGrp="1"/>
          </p:cNvSpPr>
          <p:nvPr>
            <p:ph type="body" idx="1"/>
          </p:nvPr>
        </p:nvSpPr>
        <p:spPr>
          <a:xfrm>
            <a:off x="90812" y="109834"/>
            <a:ext cx="7011663" cy="9168806"/>
          </a:xfrm>
        </p:spPr>
        <p:txBody>
          <a:bodyPr/>
          <a:lstStyle/>
          <a:p>
            <a:pPr defTabSz="921208" fontAlgn="base">
              <a:defRPr/>
            </a:pPr>
            <a:r>
              <a:rPr lang="en-US" sz="1400" b="1" dirty="0">
                <a:solidFill>
                  <a:srgbClr val="000000"/>
                </a:solidFill>
                <a:cs typeface="Arial" panose="020B0604020202020204" pitchFamily="34" charset="0"/>
              </a:rPr>
              <a:t>Slide 4.  What’s Data?</a:t>
            </a:r>
          </a:p>
          <a:p>
            <a:pPr marL="286607" indent="-286607" defTabSz="921208" fontAlgn="base">
              <a:buFont typeface="Arial" panose="020B0604020202020204" pitchFamily="34" charset="0"/>
              <a:buChar char="•"/>
              <a:defRPr/>
            </a:pPr>
            <a:r>
              <a:rPr lang="en-US" sz="1400" dirty="0">
                <a:solidFill>
                  <a:srgbClr val="000000"/>
                </a:solidFill>
                <a:cs typeface="Arial" panose="020B0604020202020204" pitchFamily="34" charset="0"/>
              </a:rPr>
              <a:t>Show the slide.</a:t>
            </a:r>
          </a:p>
          <a:p>
            <a:pPr defTabSz="921208" fontAlgn="base">
              <a:defRPr/>
            </a:pPr>
            <a:r>
              <a:rPr lang="en-US" sz="1800" b="1" dirty="0">
                <a:solidFill>
                  <a:srgbClr val="000000"/>
                </a:solidFill>
                <a:cs typeface="Arial" panose="020B0604020202020204" pitchFamily="34" charset="0"/>
              </a:rPr>
              <a:t>Presenter Notes:</a:t>
            </a:r>
          </a:p>
          <a:p>
            <a:pPr marL="167940" indent="-167940" defTabSz="921208" fontAlgn="base">
              <a:buFont typeface="Arial" panose="020B0604020202020204" pitchFamily="34" charset="0"/>
              <a:buChar char="•"/>
              <a:defRPr/>
            </a:pPr>
            <a:r>
              <a:rPr lang="en-US" sz="1600" dirty="0">
                <a:solidFill>
                  <a:srgbClr val="000000"/>
                </a:solidFill>
                <a:cs typeface="Arial" panose="020B0604020202020204" pitchFamily="34" charset="0"/>
              </a:rPr>
              <a:t>What is Data?  Data is, most simply, factual information. </a:t>
            </a:r>
          </a:p>
          <a:p>
            <a:pPr marL="167940" indent="-167940" defTabSz="921208" fontAlgn="base">
              <a:buFont typeface="Arial" panose="020B0604020202020204" pitchFamily="34" charset="0"/>
              <a:buChar char="•"/>
              <a:defRPr/>
            </a:pPr>
            <a:r>
              <a:rPr lang="en-US" sz="1600" dirty="0">
                <a:solidFill>
                  <a:srgbClr val="000000"/>
                </a:solidFill>
                <a:cs typeface="Arial" panose="020B0604020202020204" pitchFamily="34" charset="0"/>
              </a:rPr>
              <a:t>You can think about times when you’ve come across                                         sources of data that are confusing &amp; hard to understand?                                    How did you deal with it?  These are points to consider when we discuss understanding data in decision-making groups.  </a:t>
            </a:r>
          </a:p>
          <a:p>
            <a:pPr marL="167940" indent="-167940" defTabSz="921208" fontAlgn="base">
              <a:buFont typeface="Arial" panose="020B0604020202020204" pitchFamily="34" charset="0"/>
              <a:buChar char="•"/>
              <a:defRPr/>
            </a:pPr>
            <a:r>
              <a:rPr lang="en-US" sz="1600" dirty="0">
                <a:solidFill>
                  <a:srgbClr val="000000"/>
                </a:solidFill>
                <a:cs typeface="Arial" panose="020B0604020202020204" pitchFamily="34" charset="0"/>
              </a:rPr>
              <a:t>When dec-</a:t>
            </a:r>
            <a:r>
              <a:rPr lang="en-US" sz="1600" dirty="0" err="1">
                <a:solidFill>
                  <a:srgbClr val="000000"/>
                </a:solidFill>
                <a:cs typeface="Arial" panose="020B0604020202020204" pitchFamily="34" charset="0"/>
              </a:rPr>
              <a:t>makg</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grps</a:t>
            </a:r>
            <a:r>
              <a:rPr lang="en-US" sz="1600" dirty="0">
                <a:solidFill>
                  <a:srgbClr val="000000"/>
                </a:solidFill>
                <a:cs typeface="Arial" panose="020B0604020202020204" pitchFamily="34" charset="0"/>
              </a:rPr>
              <a:t> use data to make decisions, they are basing their decisions on facts, not guesswork or feelings. This is called “</a:t>
            </a:r>
            <a:r>
              <a:rPr lang="en-US" sz="1600" b="1" dirty="0">
                <a:solidFill>
                  <a:srgbClr val="000000"/>
                </a:solidFill>
                <a:cs typeface="Arial" panose="020B0604020202020204" pitchFamily="34" charset="0"/>
              </a:rPr>
              <a:t>Data Based Dec-</a:t>
            </a:r>
            <a:r>
              <a:rPr lang="en-US" sz="1600" b="1" dirty="0" err="1">
                <a:solidFill>
                  <a:srgbClr val="000000"/>
                </a:solidFill>
                <a:cs typeface="Arial" panose="020B0604020202020204" pitchFamily="34" charset="0"/>
              </a:rPr>
              <a:t>mkg</a:t>
            </a:r>
            <a:r>
              <a:rPr lang="en-US" sz="1600" dirty="0">
                <a:solidFill>
                  <a:srgbClr val="000000"/>
                </a:solidFill>
                <a:cs typeface="Arial" panose="020B0604020202020204" pitchFamily="34" charset="0"/>
              </a:rPr>
              <a:t>.  </a:t>
            </a:r>
          </a:p>
          <a:p>
            <a:pPr marL="167940" indent="-167940" defTabSz="921208" fontAlgn="base">
              <a:buFont typeface="Arial" panose="020B0604020202020204" pitchFamily="34" charset="0"/>
              <a:buChar char="•"/>
              <a:defRPr/>
            </a:pPr>
            <a:r>
              <a:rPr lang="en-US" sz="1600" dirty="0">
                <a:solidFill>
                  <a:srgbClr val="000000"/>
                </a:solidFill>
                <a:cs typeface="Arial" panose="020B0604020202020204" pitchFamily="34" charset="0"/>
              </a:rPr>
              <a:t>Data doesn’t just apply to more formal decision-making groups.  It is used by all kinds of groups and can come in many different forms.  </a:t>
            </a:r>
          </a:p>
          <a:p>
            <a:pPr marL="167940" indent="-167940" defTabSz="921208" fontAlgn="base">
              <a:buFont typeface="Arial" panose="020B0604020202020204" pitchFamily="34" charset="0"/>
              <a:buChar char="•"/>
              <a:defRPr/>
            </a:pPr>
            <a:r>
              <a:rPr lang="en-US" sz="1600" dirty="0">
                <a:solidFill>
                  <a:srgbClr val="000000"/>
                </a:solidFill>
                <a:cs typeface="Arial" panose="020B0604020202020204" pitchFamily="34" charset="0"/>
              </a:rPr>
              <a:t>You can see on your screen </a:t>
            </a:r>
            <a:r>
              <a:rPr lang="en-US" sz="1600" b="1" dirty="0">
                <a:solidFill>
                  <a:srgbClr val="000000"/>
                </a:solidFill>
                <a:cs typeface="Arial" panose="020B0604020202020204" pitchFamily="34" charset="0"/>
              </a:rPr>
              <a:t>some important terms</a:t>
            </a:r>
            <a:r>
              <a:rPr lang="en-US" sz="1600" dirty="0">
                <a:solidFill>
                  <a:srgbClr val="000000"/>
                </a:solidFill>
                <a:cs typeface="Arial" panose="020B0604020202020204" pitchFamily="34" charset="0"/>
              </a:rPr>
              <a:t> that we need to be familiar with related to data – reliable, valid, and accessible.</a:t>
            </a:r>
          </a:p>
          <a:p>
            <a:pPr marL="626512" lvl="1" indent="-167940">
              <a:buFont typeface="Arial" panose="020B0604020202020204" pitchFamily="34" charset="0"/>
              <a:buChar char="•"/>
            </a:pPr>
            <a:r>
              <a:rPr lang="en-US" sz="1600" b="1" i="1" dirty="0">
                <a:cs typeface="Arial" panose="020B0604020202020204" pitchFamily="34" charset="0"/>
              </a:rPr>
              <a:t>Reliable </a:t>
            </a:r>
            <a:r>
              <a:rPr lang="en-US" sz="1600" dirty="0">
                <a:cs typeface="Arial" panose="020B0604020202020204" pitchFamily="34" charset="0"/>
              </a:rPr>
              <a:t>means the data is accurate and true every time.  Would it be the same if someone else collected the data?  </a:t>
            </a:r>
          </a:p>
          <a:p>
            <a:pPr marL="626512" lvl="1" indent="-167940">
              <a:buFont typeface="Arial" panose="020B0604020202020204" pitchFamily="34" charset="0"/>
              <a:buChar char="•"/>
            </a:pPr>
            <a:r>
              <a:rPr lang="en-US" sz="1600" b="1" dirty="0">
                <a:cs typeface="Arial" panose="020B0604020202020204" pitchFamily="34" charset="0"/>
              </a:rPr>
              <a:t>V</a:t>
            </a:r>
            <a:r>
              <a:rPr lang="en-US" sz="1600" b="1" i="1" dirty="0">
                <a:cs typeface="Arial" panose="020B0604020202020204" pitchFamily="34" charset="0"/>
              </a:rPr>
              <a:t>alid</a:t>
            </a:r>
            <a:r>
              <a:rPr lang="en-US" sz="1600" b="1" dirty="0">
                <a:cs typeface="Arial" panose="020B0604020202020204" pitchFamily="34" charset="0"/>
              </a:rPr>
              <a:t> </a:t>
            </a:r>
            <a:r>
              <a:rPr lang="en-US" sz="1600" dirty="0">
                <a:cs typeface="Arial" panose="020B0604020202020204" pitchFamily="34" charset="0"/>
              </a:rPr>
              <a:t>means the data reflects a truth and produces the desired result.  In other words, does the data measure what it claims to measure?</a:t>
            </a:r>
          </a:p>
          <a:p>
            <a:pPr marL="626512" lvl="1" indent="-167940">
              <a:buFont typeface="Arial" panose="020B0604020202020204" pitchFamily="34" charset="0"/>
              <a:buChar char="•"/>
            </a:pPr>
            <a:r>
              <a:rPr lang="en-US" sz="1600" dirty="0">
                <a:cs typeface="Arial" panose="020B0604020202020204" pitchFamily="34" charset="0"/>
              </a:rPr>
              <a:t>Data needs to be </a:t>
            </a:r>
            <a:r>
              <a:rPr lang="en-US" sz="1600" b="1" i="1" dirty="0">
                <a:cs typeface="Arial" panose="020B0604020202020204" pitchFamily="34" charset="0"/>
              </a:rPr>
              <a:t>accessible</a:t>
            </a:r>
            <a:r>
              <a:rPr lang="en-US" sz="1600" dirty="0">
                <a:cs typeface="Arial" panose="020B0604020202020204" pitchFamily="34" charset="0"/>
              </a:rPr>
              <a:t>. This means, what does someone do when the data is not clear or is hard for them to understand.  All concerns, needs, &amp; abilities of the audience need to be considered when using data. </a:t>
            </a:r>
            <a:endParaRPr lang="en-US" sz="1600" dirty="0">
              <a:solidFill>
                <a:srgbClr val="000000"/>
              </a:solidFill>
              <a:cs typeface="Arial" panose="020B0604020202020204" pitchFamily="34" charset="0"/>
            </a:endParaRPr>
          </a:p>
          <a:p>
            <a:pPr marL="167940" indent="-167940" defTabSz="921208" fontAlgn="base">
              <a:buFont typeface="Arial" panose="020B0604020202020204" pitchFamily="34" charset="0"/>
              <a:buChar char="•"/>
              <a:defRPr/>
            </a:pPr>
            <a:r>
              <a:rPr lang="en-US" sz="1600" b="1" dirty="0">
                <a:cs typeface="Arial" panose="020B0604020202020204" pitchFamily="34" charset="0"/>
              </a:rPr>
              <a:t>Reliability</a:t>
            </a:r>
            <a:r>
              <a:rPr lang="en-US" sz="1600" dirty="0">
                <a:cs typeface="Arial" panose="020B0604020202020204" pitchFamily="34" charset="0"/>
              </a:rPr>
              <a:t> problems in education often arise when researchers overstate the importance of data that is drawn from too small or too restricted a sample.  </a:t>
            </a:r>
          </a:p>
          <a:p>
            <a:pPr marL="626512" lvl="1" indent="-167940" defTabSz="921208" fontAlgn="base">
              <a:buFont typeface="Arial" panose="020B0604020202020204" pitchFamily="34" charset="0"/>
              <a:buChar char="•"/>
              <a:defRPr/>
            </a:pPr>
            <a:r>
              <a:rPr lang="en-US" sz="1600" dirty="0">
                <a:cs typeface="Arial" panose="020B0604020202020204" pitchFamily="34" charset="0"/>
              </a:rPr>
              <a:t>Such as, the data from 5 people is probably not going to be as reliable as the data from 25 or 100 people.</a:t>
            </a:r>
          </a:p>
          <a:p>
            <a:pPr marL="167940" indent="-167940" defTabSz="921208" fontAlgn="base">
              <a:buFont typeface="Arial" panose="020B0604020202020204" pitchFamily="34" charset="0"/>
              <a:buChar char="•"/>
              <a:defRPr/>
            </a:pPr>
            <a:r>
              <a:rPr lang="en-US" sz="1600" b="1" dirty="0">
                <a:cs typeface="Arial" panose="020B0604020202020204" pitchFamily="34" charset="0"/>
              </a:rPr>
              <a:t>For example, </a:t>
            </a:r>
            <a:r>
              <a:rPr lang="en-US" sz="1600" dirty="0">
                <a:cs typeface="Arial" panose="020B0604020202020204" pitchFamily="34" charset="0"/>
              </a:rPr>
              <a:t>imagine if when I was a high school principal I claimed to the school board that I had evidence that the parents love our school's programs. </a:t>
            </a:r>
          </a:p>
          <a:p>
            <a:pPr marL="626512" lvl="1" indent="-167940" defTabSz="921208" fontAlgn="base">
              <a:buFont typeface="Arial" panose="020B0604020202020204" pitchFamily="34" charset="0"/>
              <a:buChar char="•"/>
              <a:defRPr/>
            </a:pPr>
            <a:r>
              <a:rPr lang="en-US" sz="1600" dirty="0">
                <a:cs typeface="Arial" panose="020B0604020202020204" pitchFamily="34" charset="0"/>
              </a:rPr>
              <a:t>When the school board chair asked me how I could make such a claim, I responded by defensively asserting it was a conclusion based on “hard data”—specifically, a survey taken at the last winter band banquet. </a:t>
            </a:r>
          </a:p>
          <a:p>
            <a:pPr marL="626512" lvl="1" indent="-167940" defTabSz="921208" fontAlgn="base">
              <a:buFont typeface="Arial" panose="020B0604020202020204" pitchFamily="34" charset="0"/>
              <a:buChar char="•"/>
              <a:defRPr/>
            </a:pPr>
            <a:r>
              <a:rPr lang="en-US" sz="1600" dirty="0">
                <a:cs typeface="Arial" panose="020B0604020202020204" pitchFamily="34" charset="0"/>
              </a:rPr>
              <a:t>The board chair might respond that because that event was attended by only 5 percent of the school's parents and all the parents who attended had one thing in common—they had children in band—my conclusions were “unreliable.” He would be right. </a:t>
            </a:r>
          </a:p>
          <a:p>
            <a:pPr marL="626512" lvl="1" indent="-167940" defTabSz="921208" fontAlgn="base">
              <a:buFont typeface="Arial" panose="020B0604020202020204" pitchFamily="34" charset="0"/>
              <a:buChar char="•"/>
              <a:defRPr/>
            </a:pPr>
            <a:r>
              <a:rPr lang="en-US" sz="1600" dirty="0">
                <a:cs typeface="Arial" panose="020B0604020202020204" pitchFamily="34" charset="0"/>
              </a:rPr>
              <a:t>Claiming that such a small and select sample accurately represented the views of a total population (all the school's parents) stretches the credibility of my assertion well beyond reasonableness. </a:t>
            </a:r>
          </a:p>
        </p:txBody>
      </p:sp>
      <p:sp>
        <p:nvSpPr>
          <p:cNvPr id="4" name="Slide Number Placeholder 3"/>
          <p:cNvSpPr>
            <a:spLocks noGrp="1"/>
          </p:cNvSpPr>
          <p:nvPr>
            <p:ph type="sldNum" sz="quarter" idx="10"/>
          </p:nvPr>
        </p:nvSpPr>
        <p:spPr>
          <a:xfrm>
            <a:off x="6227809" y="8973013"/>
            <a:ext cx="873022" cy="413834"/>
          </a:xfrm>
          <a:prstGeom prst="rect">
            <a:avLst/>
          </a:prstGeom>
        </p:spPr>
        <p:txBody>
          <a:bodyPr/>
          <a:lstStyle/>
          <a:p>
            <a:fld id="{E47A0219-52C6-4F38-8398-29CC82D2A3E1}" type="slidenum">
              <a:rPr lang="en-US" smtClean="0"/>
              <a:t>81</a:t>
            </a:fld>
            <a:endParaRPr lang="en-US" dirty="0"/>
          </a:p>
        </p:txBody>
      </p:sp>
    </p:spTree>
    <p:extLst>
      <p:ext uri="{BB962C8B-B14F-4D97-AF65-F5344CB8AC3E}">
        <p14:creationId xmlns:p14="http://schemas.microsoft.com/office/powerpoint/2010/main" val="238940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9475" y="242888"/>
            <a:ext cx="3244850" cy="2435225"/>
          </a:xfrm>
        </p:spPr>
      </p:sp>
      <p:sp>
        <p:nvSpPr>
          <p:cNvPr id="3" name="Notes Placeholder 2"/>
          <p:cNvSpPr>
            <a:spLocks noGrp="1"/>
          </p:cNvSpPr>
          <p:nvPr>
            <p:ph type="body" idx="1"/>
          </p:nvPr>
        </p:nvSpPr>
        <p:spPr>
          <a:xfrm>
            <a:off x="350837" y="1798637"/>
            <a:ext cx="6400800" cy="5140851"/>
          </a:xfrm>
        </p:spPr>
        <p:txBody>
          <a:bodyPr/>
          <a:lstStyle/>
          <a:p>
            <a:r>
              <a:rPr lang="en-US" sz="1600" b="1" dirty="0">
                <a:latin typeface="Arial" panose="020B0604020202020204" pitchFamily="34" charset="0"/>
                <a:cs typeface="Arial" panose="020B0604020202020204" pitchFamily="34" charset="0"/>
              </a:rPr>
              <a:t>Slide 5. Confidentiality</a:t>
            </a:r>
          </a:p>
          <a:p>
            <a:pPr marL="286607" indent="-286607">
              <a:buFont typeface="Arial" panose="020B0604020202020204" pitchFamily="34" charset="0"/>
              <a:buChar char="•"/>
            </a:pPr>
            <a:r>
              <a:rPr lang="en-US" sz="1600" dirty="0">
                <a:latin typeface="Arial" panose="020B0604020202020204" pitchFamily="34" charset="0"/>
                <a:cs typeface="Arial" panose="020B0604020202020204" pitchFamily="34" charset="0"/>
              </a:rPr>
              <a:t>Show slide.</a:t>
            </a:r>
          </a:p>
          <a:p>
            <a:pPr marL="286607" indent="-286607">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Presenter Notes:</a:t>
            </a:r>
            <a:endParaRPr lang="en-US" sz="1600" b="1" i="1" dirty="0">
              <a:latin typeface="Arial" panose="020B0604020202020204" pitchFamily="34" charset="0"/>
              <a:cs typeface="Arial" panose="020B0604020202020204" pitchFamily="34" charset="0"/>
            </a:endParaRPr>
          </a:p>
          <a:p>
            <a:pPr marL="167940" indent="-167940">
              <a:buFont typeface="Arial" panose="020B0604020202020204" pitchFamily="34" charset="0"/>
              <a:buChar char="•"/>
            </a:pPr>
            <a:r>
              <a:rPr lang="en-US" sz="1600" b="1" i="1" dirty="0">
                <a:latin typeface="Arial" panose="020B0604020202020204" pitchFamily="34" charset="0"/>
                <a:cs typeface="Arial" panose="020B0604020202020204" pitchFamily="34" charset="0"/>
              </a:rPr>
              <a:t>Confidentiality</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is an important term when it relates to data. </a:t>
            </a:r>
          </a:p>
          <a:p>
            <a:pPr marL="167940" indent="-167940">
              <a:buFont typeface="Arial" panose="020B0604020202020204" pitchFamily="34" charset="0"/>
              <a:buChar char="•"/>
            </a:pPr>
            <a:r>
              <a:rPr lang="en-US" sz="1600" dirty="0">
                <a:latin typeface="Arial" panose="020B0604020202020204" pitchFamily="34" charset="0"/>
                <a:cs typeface="Arial" panose="020B0604020202020204" pitchFamily="34" charset="0"/>
              </a:rPr>
              <a:t>Confidentiality is a set of rules or a promise that a person makes to limit access or put restrictions on certain types of information.  </a:t>
            </a:r>
          </a:p>
          <a:p>
            <a:pPr marL="167940" indent="-167940">
              <a:buFont typeface="Arial" panose="020B0604020202020204" pitchFamily="34" charset="0"/>
              <a:buChar char="•"/>
            </a:pPr>
            <a:r>
              <a:rPr lang="en-US" sz="1600" dirty="0">
                <a:latin typeface="Arial" panose="020B0604020202020204" pitchFamily="34" charset="0"/>
                <a:cs typeface="Arial" panose="020B0604020202020204" pitchFamily="34" charset="0"/>
              </a:rPr>
              <a:t>When working with data as a group, it is important to always state if certain information should stay in the group and not be shared with others.</a:t>
            </a:r>
          </a:p>
          <a:p>
            <a:pPr marL="167940" indent="-167940">
              <a:buFont typeface="Arial" panose="020B0604020202020204" pitchFamily="34" charset="0"/>
              <a:buChar char="•"/>
            </a:pPr>
            <a:r>
              <a:rPr lang="en-US" sz="1600" dirty="0">
                <a:latin typeface="Arial" panose="020B0604020202020204" pitchFamily="34" charset="0"/>
                <a:cs typeface="Arial" panose="020B0604020202020204" pitchFamily="34" charset="0"/>
              </a:rPr>
              <a:t>If you are new to a group, you have to make sure to </a:t>
            </a:r>
            <a:r>
              <a:rPr lang="en-US" sz="1600" b="1" dirty="0">
                <a:latin typeface="Arial" panose="020B0604020202020204" pitchFamily="34" charset="0"/>
                <a:cs typeface="Arial" panose="020B0604020202020204" pitchFamily="34" charset="0"/>
              </a:rPr>
              <a:t>ask questions about what data can be shared </a:t>
            </a:r>
          </a:p>
          <a:p>
            <a:pPr marL="167940" indent="-167940">
              <a:buFont typeface="Arial" panose="020B0604020202020204" pitchFamily="34" charset="0"/>
              <a:buChar char="•"/>
            </a:pPr>
            <a:r>
              <a:rPr lang="en-US" sz="1600" b="1" dirty="0">
                <a:latin typeface="Arial" panose="020B0604020202020204" pitchFamily="34" charset="0"/>
                <a:cs typeface="Arial" panose="020B0604020202020204" pitchFamily="34" charset="0"/>
              </a:rPr>
              <a:t>Ask if there is a written protocol or policy </a:t>
            </a:r>
            <a:r>
              <a:rPr lang="en-US" sz="1600" dirty="0">
                <a:latin typeface="Arial" panose="020B0604020202020204" pitchFamily="34" charset="0"/>
                <a:cs typeface="Arial" panose="020B0604020202020204" pitchFamily="34" charset="0"/>
              </a:rPr>
              <a:t>that the group has about what can be shared – and then be sure to follow it.</a:t>
            </a:r>
          </a:p>
          <a:p>
            <a:pPr marL="167940" indent="-167940">
              <a:buFont typeface="Arial" panose="020B0604020202020204" pitchFamily="34" charset="0"/>
              <a:buChar char="•"/>
            </a:pPr>
            <a:r>
              <a:rPr lang="en-US" sz="1600" dirty="0">
                <a:latin typeface="Arial" panose="020B0604020202020204" pitchFamily="34" charset="0"/>
                <a:cs typeface="Arial" panose="020B0604020202020204" pitchFamily="34" charset="0"/>
              </a:rPr>
              <a:t>If there is not a written protocol for the group, and if you see that the group is handling data that probably should be kept confidential, </a:t>
            </a:r>
            <a:r>
              <a:rPr lang="en-US" sz="1600" b="1" dirty="0">
                <a:latin typeface="Arial" panose="020B0604020202020204" pitchFamily="34" charset="0"/>
                <a:cs typeface="Arial" panose="020B0604020202020204" pitchFamily="34" charset="0"/>
              </a:rPr>
              <a:t>you might suggest that the group develop a </a:t>
            </a:r>
            <a:r>
              <a:rPr lang="en-US" sz="1600" b="1" dirty="0" err="1">
                <a:latin typeface="Arial" panose="020B0604020202020204" pitchFamily="34" charset="0"/>
                <a:cs typeface="Arial" panose="020B0604020202020204" pitchFamily="34" charset="0"/>
              </a:rPr>
              <a:t>a</a:t>
            </a:r>
            <a:r>
              <a:rPr lang="en-US" sz="1600" b="1" dirty="0">
                <a:latin typeface="Arial" panose="020B0604020202020204" pitchFamily="34" charset="0"/>
                <a:cs typeface="Arial" panose="020B0604020202020204" pitchFamily="34" charset="0"/>
              </a:rPr>
              <a:t> written protocol (or guidelines) for confidentiality</a:t>
            </a:r>
            <a:r>
              <a:rPr lang="en-US" sz="1600" dirty="0">
                <a:latin typeface="Arial" panose="020B0604020202020204" pitchFamily="34" charset="0"/>
                <a:cs typeface="Arial" panose="020B0604020202020204" pitchFamily="34" charset="0"/>
              </a:rPr>
              <a:t>. </a:t>
            </a:r>
          </a:p>
          <a:p>
            <a:endParaRPr lang="en-US" dirty="0"/>
          </a:p>
          <a:p>
            <a:r>
              <a:rPr lang="en-US" b="1" dirty="0"/>
              <a:t>  </a:t>
            </a:r>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82</a:t>
            </a:fld>
            <a:endParaRPr lang="en-US"/>
          </a:p>
        </p:txBody>
      </p:sp>
    </p:spTree>
    <p:extLst>
      <p:ext uri="{BB962C8B-B14F-4D97-AF65-F5344CB8AC3E}">
        <p14:creationId xmlns:p14="http://schemas.microsoft.com/office/powerpoint/2010/main" val="238940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00650" y="109538"/>
            <a:ext cx="1809750" cy="1358900"/>
          </a:xfrm>
        </p:spPr>
      </p:sp>
      <p:sp>
        <p:nvSpPr>
          <p:cNvPr id="3" name="Notes Placeholder 2"/>
          <p:cNvSpPr>
            <a:spLocks noGrp="1"/>
          </p:cNvSpPr>
          <p:nvPr>
            <p:ph type="body" idx="1"/>
          </p:nvPr>
        </p:nvSpPr>
        <p:spPr>
          <a:xfrm>
            <a:off x="186405" y="122236"/>
            <a:ext cx="6823665" cy="9067801"/>
          </a:xfrm>
        </p:spPr>
        <p:txBody>
          <a:bodyPr/>
          <a:lstStyle/>
          <a:p>
            <a:r>
              <a:rPr lang="en-US" b="1" dirty="0"/>
              <a:t>Slide 6. Forms of Data</a:t>
            </a:r>
          </a:p>
          <a:p>
            <a:pPr marL="286607" indent="-286607">
              <a:buFont typeface="Arial" panose="020B0604020202020204" pitchFamily="34" charset="0"/>
              <a:buChar char="•"/>
            </a:pPr>
            <a:r>
              <a:rPr lang="en-US" dirty="0"/>
              <a:t>Show the slide.</a:t>
            </a:r>
          </a:p>
          <a:p>
            <a:r>
              <a:rPr lang="en-US" sz="1800" b="1" dirty="0"/>
              <a:t>Presenter Notes:</a:t>
            </a:r>
          </a:p>
          <a:p>
            <a:pPr marL="286607" indent="-286607">
              <a:buFont typeface="Arial" panose="020B0604020202020204" pitchFamily="34" charset="0"/>
              <a:buChar char="•"/>
            </a:pPr>
            <a:r>
              <a:rPr lang="en-US" sz="1800" dirty="0"/>
              <a:t>There are basically 2 different forms of data – the                                                         first is</a:t>
            </a:r>
            <a:r>
              <a:rPr lang="en-US" sz="1800" u="sng" dirty="0"/>
              <a:t> </a:t>
            </a:r>
            <a:r>
              <a:rPr lang="en-US" sz="1800" b="1" u="sng" dirty="0"/>
              <a:t>qualitative </a:t>
            </a:r>
            <a:r>
              <a:rPr lang="en-US" sz="1800" b="1" dirty="0"/>
              <a:t>data &amp; </a:t>
            </a:r>
            <a:r>
              <a:rPr lang="en-US" sz="1800" dirty="0"/>
              <a:t>the other is </a:t>
            </a:r>
            <a:r>
              <a:rPr lang="en-US" sz="1800" b="1" u="sng" dirty="0"/>
              <a:t>quantitative</a:t>
            </a:r>
            <a:r>
              <a:rPr lang="en-US" sz="1800" b="1" dirty="0"/>
              <a:t> data</a:t>
            </a:r>
            <a:r>
              <a:rPr lang="en-US" sz="1800" dirty="0"/>
              <a:t>. </a:t>
            </a:r>
          </a:p>
          <a:p>
            <a:pPr marL="286607" indent="-286607">
              <a:buFont typeface="Arial" panose="020B0604020202020204" pitchFamily="34" charset="0"/>
              <a:buChar char="•"/>
            </a:pPr>
            <a:r>
              <a:rPr lang="en-US" sz="1800" dirty="0"/>
              <a:t>Let’s look at differences between the two types:</a:t>
            </a:r>
            <a:endParaRPr lang="en-US" sz="1800" b="1" dirty="0"/>
          </a:p>
          <a:p>
            <a:pPr marL="167940" indent="-167940">
              <a:buFont typeface="Arial" panose="020B0604020202020204" pitchFamily="34" charset="0"/>
              <a:buChar char="•"/>
            </a:pPr>
            <a:r>
              <a:rPr lang="en-US" sz="1800" b="1" dirty="0"/>
              <a:t>Quantitative Data </a:t>
            </a:r>
            <a:r>
              <a:rPr lang="en-US" sz="1800" dirty="0"/>
              <a:t>deals with </a:t>
            </a:r>
            <a:r>
              <a:rPr lang="en-US" sz="1800" u="sng" dirty="0"/>
              <a:t>numbers</a:t>
            </a:r>
            <a:r>
              <a:rPr lang="en-US" sz="1800" dirty="0"/>
              <a:t>. </a:t>
            </a:r>
          </a:p>
          <a:p>
            <a:pPr marL="626512" lvl="1" indent="-167940">
              <a:buFont typeface="Arial" panose="020B0604020202020204" pitchFamily="34" charset="0"/>
              <a:buChar char="•"/>
            </a:pPr>
            <a:r>
              <a:rPr lang="en-US" sz="1800" dirty="0"/>
              <a:t>This is data that can be </a:t>
            </a:r>
            <a:r>
              <a:rPr lang="en-US" sz="1800" u="sng" dirty="0"/>
              <a:t>measured</a:t>
            </a:r>
            <a:r>
              <a:rPr lang="en-US" sz="1800" dirty="0"/>
              <a:t>, like:  Length, height, area, volume, weight, speed, time, temperature, humidity, sound levels, cost, number of members, ages of students, etc.</a:t>
            </a:r>
          </a:p>
          <a:p>
            <a:pPr marL="626512" lvl="1" indent="-167940">
              <a:buFont typeface="Arial" panose="020B0604020202020204" pitchFamily="34" charset="0"/>
              <a:buChar char="•"/>
            </a:pPr>
            <a:r>
              <a:rPr lang="en-US" sz="1800" dirty="0"/>
              <a:t>So, when you think of </a:t>
            </a:r>
            <a:r>
              <a:rPr lang="en-US" sz="1800" b="1" dirty="0"/>
              <a:t>Quantitative</a:t>
            </a:r>
            <a:r>
              <a:rPr lang="en-US" sz="1800" dirty="0"/>
              <a:t>, think </a:t>
            </a:r>
            <a:r>
              <a:rPr lang="en-US" sz="1800" b="1" u="sng" dirty="0"/>
              <a:t>Quantit</a:t>
            </a:r>
            <a:r>
              <a:rPr lang="en-US" sz="1800" u="sng" dirty="0"/>
              <a:t>y </a:t>
            </a:r>
            <a:r>
              <a:rPr lang="en-US" sz="1800" dirty="0"/>
              <a:t> </a:t>
            </a:r>
          </a:p>
          <a:p>
            <a:pPr marL="167940" indent="-167940">
              <a:buFont typeface="Arial" panose="020B0604020202020204" pitchFamily="34" charset="0"/>
              <a:buChar char="•"/>
            </a:pPr>
            <a:r>
              <a:rPr lang="en-US" sz="1800" dirty="0"/>
              <a:t>The other kind of data is </a:t>
            </a:r>
            <a:r>
              <a:rPr lang="en-US" sz="1800" b="1" dirty="0"/>
              <a:t>Qualitative Data. </a:t>
            </a:r>
            <a:r>
              <a:rPr lang="en-US" sz="1800" dirty="0"/>
              <a:t> </a:t>
            </a:r>
          </a:p>
          <a:p>
            <a:pPr marL="626512" lvl="1" indent="-167940">
              <a:buFont typeface="Arial" panose="020B0604020202020204" pitchFamily="34" charset="0"/>
              <a:buChar char="•"/>
            </a:pPr>
            <a:r>
              <a:rPr lang="en-US" sz="1800" dirty="0"/>
              <a:t>This type deals with </a:t>
            </a:r>
            <a:r>
              <a:rPr lang="en-US" sz="1800" u="sng" dirty="0"/>
              <a:t>descriptions</a:t>
            </a:r>
            <a:r>
              <a:rPr lang="en-US" sz="1800" dirty="0"/>
              <a:t> –  this is data that can be observed but is not able to be measured, or easily measured.</a:t>
            </a:r>
          </a:p>
          <a:p>
            <a:pPr marL="626512" lvl="1" indent="-167940">
              <a:buFont typeface="Arial" panose="020B0604020202020204" pitchFamily="34" charset="0"/>
              <a:buChar char="•"/>
            </a:pPr>
            <a:r>
              <a:rPr lang="en-US" sz="1800" dirty="0"/>
              <a:t>This might include things like colors, textures, smells, tastes, appearance, beauty, etc.</a:t>
            </a:r>
          </a:p>
          <a:p>
            <a:pPr marL="626512" lvl="1" indent="-167940">
              <a:buFont typeface="Arial" panose="020B0604020202020204" pitchFamily="34" charset="0"/>
              <a:buChar char="•"/>
            </a:pPr>
            <a:r>
              <a:rPr lang="en-US" sz="1800" dirty="0"/>
              <a:t>When you think of </a:t>
            </a:r>
            <a:r>
              <a:rPr lang="en-US" sz="1800" b="1" dirty="0"/>
              <a:t>Qualit</a:t>
            </a:r>
            <a:r>
              <a:rPr lang="en-US" sz="1800" dirty="0"/>
              <a:t>ative, think </a:t>
            </a:r>
            <a:r>
              <a:rPr lang="en-US" sz="1800" b="1" u="sng" dirty="0"/>
              <a:t>Qualit</a:t>
            </a:r>
            <a:r>
              <a:rPr lang="en-US" sz="1800" u="sng" dirty="0"/>
              <a:t>y</a:t>
            </a:r>
          </a:p>
          <a:p>
            <a:pPr marL="167940" indent="-167940">
              <a:buFont typeface="Arial" panose="020B0604020202020204" pitchFamily="34" charset="0"/>
              <a:buChar char="•"/>
            </a:pPr>
            <a:r>
              <a:rPr lang="en-US" sz="1800" b="1" dirty="0"/>
              <a:t>For example, </a:t>
            </a:r>
            <a:r>
              <a:rPr lang="en-US" sz="1800" dirty="0"/>
              <a:t>when we think of weather, </a:t>
            </a:r>
          </a:p>
          <a:p>
            <a:pPr marL="626512" lvl="1" indent="-167940">
              <a:buFont typeface="Arial" panose="020B0604020202020204" pitchFamily="34" charset="0"/>
              <a:buChar char="•"/>
            </a:pPr>
            <a:r>
              <a:rPr lang="en-US" sz="1800" dirty="0"/>
              <a:t>The </a:t>
            </a:r>
            <a:r>
              <a:rPr lang="en-US" sz="1800" b="1" dirty="0"/>
              <a:t>quantitative data </a:t>
            </a:r>
            <a:r>
              <a:rPr lang="en-US" sz="1800" dirty="0"/>
              <a:t>would be the </a:t>
            </a:r>
            <a:r>
              <a:rPr lang="en-US" sz="1800" u="sng" dirty="0"/>
              <a:t>exact</a:t>
            </a:r>
            <a:r>
              <a:rPr lang="en-US" sz="1800" dirty="0"/>
              <a:t> temperature, the barometric pressure, and the wind speed.  </a:t>
            </a:r>
          </a:p>
          <a:p>
            <a:pPr marL="626512" lvl="1" indent="-167940">
              <a:buFont typeface="Arial" panose="020B0604020202020204" pitchFamily="34" charset="0"/>
              <a:buChar char="•"/>
            </a:pPr>
            <a:r>
              <a:rPr lang="en-US" sz="1800" dirty="0"/>
              <a:t>The </a:t>
            </a:r>
            <a:r>
              <a:rPr lang="en-US" sz="1800" b="1" dirty="0"/>
              <a:t>qualitative data </a:t>
            </a:r>
            <a:r>
              <a:rPr lang="en-US" sz="1800" dirty="0"/>
              <a:t>can be a bit </a:t>
            </a:r>
            <a:r>
              <a:rPr lang="en-US" sz="1800" u="sng" dirty="0"/>
              <a:t>more subjective</a:t>
            </a:r>
            <a:r>
              <a:rPr lang="en-US" sz="1800" dirty="0"/>
              <a:t>.  Is it partly cloudy?  Is it windy or calm?  Is it cool or warm?  Qualitative data describes what is observed or felt.  </a:t>
            </a:r>
          </a:p>
          <a:p>
            <a:pPr marL="167940" indent="-167940">
              <a:buFont typeface="Arial" panose="020B0604020202020204" pitchFamily="34" charset="0"/>
              <a:buChar char="•"/>
            </a:pPr>
            <a:r>
              <a:rPr lang="en-US" sz="1800" b="1" dirty="0"/>
              <a:t>Key questions to ask about data that your group uses is on p.40 of Section 6 in the </a:t>
            </a:r>
            <a:r>
              <a:rPr lang="en-US" sz="1800" b="1" i="1" dirty="0"/>
              <a:t>Guidebook</a:t>
            </a:r>
            <a:r>
              <a:rPr lang="en-US" sz="1800" b="1" dirty="0"/>
              <a:t>.</a:t>
            </a:r>
            <a:r>
              <a:rPr lang="en-US" sz="1800" dirty="0"/>
              <a:t> </a:t>
            </a:r>
          </a:p>
          <a:p>
            <a:pPr marL="626512" lvl="1" indent="-167940">
              <a:buFont typeface="Arial" panose="020B0604020202020204" pitchFamily="34" charset="0"/>
              <a:buChar char="•"/>
            </a:pPr>
            <a:r>
              <a:rPr lang="en-US" sz="1800" dirty="0"/>
              <a:t>These questions include things like – what kind of data does your group use? Where does the data come from? How does the group use data to make informed decisions? </a:t>
            </a:r>
          </a:p>
          <a:p>
            <a:pPr marL="626512" lvl="1" indent="-167940">
              <a:buFont typeface="Arial" panose="020B0604020202020204" pitchFamily="34" charset="0"/>
              <a:buChar char="•"/>
            </a:pPr>
            <a:r>
              <a:rPr lang="en-US" sz="1800" dirty="0"/>
              <a:t>You can ask for examples of how data was collected by the group in the past and conclusions that were made. </a:t>
            </a:r>
          </a:p>
          <a:p>
            <a:pPr marL="626512" lvl="1" indent="-167940">
              <a:buFont typeface="Arial" panose="020B0604020202020204" pitchFamily="34" charset="0"/>
              <a:buChar char="•"/>
            </a:pPr>
            <a:r>
              <a:rPr lang="en-US" sz="1800" dirty="0"/>
              <a:t>You can ask if there are areas of the data that might be missing or that your group is unable to view and why. </a:t>
            </a:r>
          </a:p>
          <a:p>
            <a:pPr marL="626512" lvl="1" indent="-167940">
              <a:buFont typeface="Arial" panose="020B0604020202020204" pitchFamily="34" charset="0"/>
              <a:buChar char="•"/>
            </a:pPr>
            <a:r>
              <a:rPr lang="en-US" sz="1800" dirty="0"/>
              <a:t>And ask for an explanation of data if you don’t understand it.</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83</a:t>
            </a:fld>
            <a:endParaRPr lang="en-US"/>
          </a:p>
        </p:txBody>
      </p:sp>
    </p:spTree>
    <p:extLst>
      <p:ext uri="{BB962C8B-B14F-4D97-AF65-F5344CB8AC3E}">
        <p14:creationId xmlns:p14="http://schemas.microsoft.com/office/powerpoint/2010/main" val="164841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84638" y="158750"/>
            <a:ext cx="2955925" cy="2217738"/>
          </a:xfrm>
        </p:spPr>
      </p:sp>
      <p:sp>
        <p:nvSpPr>
          <p:cNvPr id="3" name="Notes Placeholder 2"/>
          <p:cNvSpPr>
            <a:spLocks noGrp="1"/>
          </p:cNvSpPr>
          <p:nvPr>
            <p:ph type="body" idx="1"/>
          </p:nvPr>
        </p:nvSpPr>
        <p:spPr>
          <a:xfrm>
            <a:off x="427037" y="1722437"/>
            <a:ext cx="6248400" cy="7002179"/>
          </a:xfrm>
        </p:spPr>
        <p:txBody>
          <a:bodyPr/>
          <a:lstStyle/>
          <a:p>
            <a:r>
              <a:rPr lang="en-US" sz="1800" b="1" dirty="0">
                <a:latin typeface="Arial" panose="020B0604020202020204" pitchFamily="34" charset="0"/>
                <a:cs typeface="Arial" panose="020B0604020202020204" pitchFamily="34" charset="0"/>
              </a:rPr>
              <a:t>Slide 7. Stages of Data Use</a:t>
            </a:r>
          </a:p>
          <a:p>
            <a:pPr marL="286607" indent="-286607">
              <a:buFont typeface="Arial" panose="020B0604020202020204" pitchFamily="34" charset="0"/>
              <a:buChar char="•"/>
            </a:pPr>
            <a:r>
              <a:rPr lang="en-US" sz="1800" dirty="0">
                <a:latin typeface="Arial" panose="020B0604020202020204" pitchFamily="34" charset="0"/>
                <a:cs typeface="Arial" panose="020B0604020202020204" pitchFamily="34" charset="0"/>
              </a:rPr>
              <a:t>Show the slide.</a:t>
            </a: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Presenter Notes:</a:t>
            </a:r>
          </a:p>
          <a:p>
            <a:pPr marL="167940" indent="-167940">
              <a:buFont typeface="Arial" panose="020B0604020202020204" pitchFamily="34" charset="0"/>
              <a:buChar char="•"/>
            </a:pPr>
            <a:r>
              <a:rPr lang="en-US" sz="1800" dirty="0">
                <a:latin typeface="Arial" panose="020B0604020202020204" pitchFamily="34" charset="0"/>
                <a:cs typeface="Arial" panose="020B0604020202020204" pitchFamily="34" charset="0"/>
              </a:rPr>
              <a:t>Using data in a decision-making group is a </a:t>
            </a:r>
            <a:r>
              <a:rPr lang="en-US" sz="1800" b="1" dirty="0">
                <a:latin typeface="Arial" panose="020B0604020202020204" pitchFamily="34" charset="0"/>
                <a:cs typeface="Arial" panose="020B0604020202020204" pitchFamily="34" charset="0"/>
              </a:rPr>
              <a:t>process with multiple steps or stages</a:t>
            </a:r>
            <a:r>
              <a:rPr lang="en-US" sz="1800" dirty="0">
                <a:latin typeface="Arial" panose="020B0604020202020204" pitchFamily="34" charset="0"/>
                <a:cs typeface="Arial" panose="020B0604020202020204" pitchFamily="34" charset="0"/>
              </a:rPr>
              <a:t>.  </a:t>
            </a:r>
          </a:p>
          <a:p>
            <a:pPr marL="167940" indent="-167940">
              <a:buFont typeface="Arial" panose="020B0604020202020204" pitchFamily="34" charset="0"/>
              <a:buChar char="•"/>
            </a:pPr>
            <a:r>
              <a:rPr lang="en-US" sz="1800" dirty="0">
                <a:latin typeface="Arial" panose="020B0604020202020204" pitchFamily="34" charset="0"/>
                <a:cs typeface="Arial" panose="020B0604020202020204" pitchFamily="34" charset="0"/>
              </a:rPr>
              <a:t>These </a:t>
            </a:r>
            <a:r>
              <a:rPr lang="en-US" sz="1800" b="1" dirty="0">
                <a:latin typeface="Arial" panose="020B0604020202020204" pitchFamily="34" charset="0"/>
                <a:cs typeface="Arial" panose="020B0604020202020204" pitchFamily="34" charset="0"/>
              </a:rPr>
              <a:t>eight stages </a:t>
            </a:r>
            <a:r>
              <a:rPr lang="en-US" sz="1800" dirty="0">
                <a:latin typeface="Arial" panose="020B0604020202020204" pitchFamily="34" charset="0"/>
                <a:cs typeface="Arial" panose="020B0604020202020204" pitchFamily="34" charset="0"/>
              </a:rPr>
              <a:t>help make sure a decision-making group is effectively using data to inform its decisions.  </a:t>
            </a:r>
          </a:p>
          <a:p>
            <a:pPr marL="802500" lvl="1" indent="-343929">
              <a:buFont typeface="+mj-lt"/>
              <a:buAutoNum type="arabicPeriod"/>
            </a:pPr>
            <a:r>
              <a:rPr lang="en-US" sz="1800" dirty="0">
                <a:latin typeface="Arial" panose="020B0604020202020204" pitchFamily="34" charset="0"/>
                <a:cs typeface="Arial" panose="020B0604020202020204" pitchFamily="34" charset="0"/>
              </a:rPr>
              <a:t>Planning &amp; Preparing to Use Data</a:t>
            </a:r>
          </a:p>
          <a:p>
            <a:pPr marL="802500" lvl="1" indent="-343929">
              <a:buFont typeface="+mj-lt"/>
              <a:buAutoNum type="arabicPeriod"/>
            </a:pPr>
            <a:r>
              <a:rPr lang="en-US" sz="1800" dirty="0">
                <a:latin typeface="Arial" panose="020B0604020202020204" pitchFamily="34" charset="0"/>
                <a:cs typeface="Arial" panose="020B0604020202020204" pitchFamily="34" charset="0"/>
              </a:rPr>
              <a:t>Collecting Data</a:t>
            </a:r>
          </a:p>
          <a:p>
            <a:pPr marL="802500" lvl="1" indent="-343929">
              <a:buFont typeface="+mj-lt"/>
              <a:buAutoNum type="arabicPeriod"/>
            </a:pPr>
            <a:r>
              <a:rPr lang="en-US" sz="1800" dirty="0">
                <a:latin typeface="Arial" panose="020B0604020202020204" pitchFamily="34" charset="0"/>
                <a:cs typeface="Arial" panose="020B0604020202020204" pitchFamily="34" charset="0"/>
              </a:rPr>
              <a:t>Organizing Data</a:t>
            </a:r>
          </a:p>
          <a:p>
            <a:pPr marL="802500" lvl="1" indent="-343929">
              <a:buFont typeface="+mj-lt"/>
              <a:buAutoNum type="arabicPeriod"/>
            </a:pPr>
            <a:r>
              <a:rPr lang="en-US" sz="1800" dirty="0">
                <a:latin typeface="Arial" panose="020B0604020202020204" pitchFamily="34" charset="0"/>
                <a:cs typeface="Arial" panose="020B0604020202020204" pitchFamily="34" charset="0"/>
              </a:rPr>
              <a:t>Analyzing Data</a:t>
            </a:r>
          </a:p>
          <a:p>
            <a:pPr marL="802500" lvl="1" indent="-343929">
              <a:buFont typeface="+mj-lt"/>
              <a:buAutoNum type="arabicPeriod"/>
            </a:pPr>
            <a:r>
              <a:rPr lang="en-US" sz="1800" dirty="0">
                <a:latin typeface="Arial" panose="020B0604020202020204" pitchFamily="34" charset="0"/>
                <a:cs typeface="Arial" panose="020B0604020202020204" pitchFamily="34" charset="0"/>
              </a:rPr>
              <a:t>Developing Hypotheses &amp; Making Recommendations</a:t>
            </a:r>
          </a:p>
          <a:p>
            <a:pPr marL="802500" lvl="1" indent="-343929">
              <a:buFont typeface="+mj-lt"/>
              <a:buAutoNum type="arabicPeriod"/>
            </a:pPr>
            <a:r>
              <a:rPr lang="en-US" sz="1800" dirty="0">
                <a:latin typeface="Arial" panose="020B0604020202020204" pitchFamily="34" charset="0"/>
                <a:cs typeface="Arial" panose="020B0604020202020204" pitchFamily="34" charset="0"/>
              </a:rPr>
              <a:t>Creating an Action Plan</a:t>
            </a:r>
          </a:p>
          <a:p>
            <a:pPr marL="802500" lvl="1" indent="-343929">
              <a:buFont typeface="+mj-lt"/>
              <a:buAutoNum type="arabicPeriod"/>
            </a:pPr>
            <a:r>
              <a:rPr lang="en-US" sz="1800" dirty="0">
                <a:latin typeface="Arial" panose="020B0604020202020204" pitchFamily="34" charset="0"/>
                <a:cs typeface="Arial" panose="020B0604020202020204" pitchFamily="34" charset="0"/>
              </a:rPr>
              <a:t>Displaying &amp; Sharing Result</a:t>
            </a:r>
          </a:p>
          <a:p>
            <a:pPr marL="802500" lvl="1" indent="-343929">
              <a:buFont typeface="+mj-lt"/>
              <a:buAutoNum type="arabicPeriod"/>
            </a:pPr>
            <a:r>
              <a:rPr lang="en-US" sz="1800" dirty="0">
                <a:latin typeface="Arial" panose="020B0604020202020204" pitchFamily="34" charset="0"/>
                <a:cs typeface="Arial" panose="020B0604020202020204" pitchFamily="34" charset="0"/>
              </a:rPr>
              <a:t>Continuous Monitoring for Progress &amp; Improvement</a:t>
            </a:r>
          </a:p>
          <a:p>
            <a:pPr marL="343929" indent="-343929">
              <a:buFont typeface="Arial" panose="020B0604020202020204" pitchFamily="34" charset="0"/>
              <a:buChar char="•"/>
            </a:pPr>
            <a:r>
              <a:rPr lang="en-US" sz="1800" dirty="0">
                <a:latin typeface="Arial" panose="020B0604020202020204" pitchFamily="34" charset="0"/>
                <a:cs typeface="Arial" panose="020B0604020202020204" pitchFamily="34" charset="0"/>
              </a:rPr>
              <a:t>The following slides describe each of the eight stages decision-making groups are in when they use data to help make decisions and take action.  </a:t>
            </a:r>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84</a:t>
            </a:fld>
            <a:endParaRPr lang="en-US"/>
          </a:p>
        </p:txBody>
      </p:sp>
    </p:spTree>
    <p:extLst>
      <p:ext uri="{BB962C8B-B14F-4D97-AF65-F5344CB8AC3E}">
        <p14:creationId xmlns:p14="http://schemas.microsoft.com/office/powerpoint/2010/main" val="105551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33813" y="328613"/>
            <a:ext cx="2954337" cy="2216150"/>
          </a:xfrm>
        </p:spPr>
      </p:sp>
      <p:sp>
        <p:nvSpPr>
          <p:cNvPr id="3" name="Notes Placeholder 2"/>
          <p:cNvSpPr>
            <a:spLocks noGrp="1"/>
          </p:cNvSpPr>
          <p:nvPr>
            <p:ph type="body" idx="1"/>
          </p:nvPr>
        </p:nvSpPr>
        <p:spPr>
          <a:xfrm>
            <a:off x="427037" y="1428302"/>
            <a:ext cx="6248400" cy="5943599"/>
          </a:xfrm>
        </p:spPr>
        <p:txBody>
          <a:bodyPr/>
          <a:lstStyle/>
          <a:p>
            <a:pPr marL="167940" indent="-167940" defTabSz="895682">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defTabSz="895682">
              <a:defRPr/>
            </a:pPr>
            <a:r>
              <a:rPr lang="en-US" sz="1800" b="1" dirty="0">
                <a:latin typeface="Arial" panose="020B0604020202020204" pitchFamily="34" charset="0"/>
                <a:cs typeface="Arial" panose="020B0604020202020204" pitchFamily="34" charset="0"/>
              </a:rPr>
              <a:t>Slide 8. Tool for Using Data</a:t>
            </a:r>
          </a:p>
          <a:p>
            <a:pPr marL="286607" indent="-286607" defTabSz="895682">
              <a:buFont typeface="Arial" panose="020B0604020202020204" pitchFamily="34" charset="0"/>
              <a:buChar char="•"/>
              <a:defRPr/>
            </a:pPr>
            <a:r>
              <a:rPr lang="en-US" sz="1800" dirty="0">
                <a:latin typeface="Arial" panose="020B0604020202020204" pitchFamily="34" charset="0"/>
                <a:cs typeface="Arial" panose="020B0604020202020204" pitchFamily="34" charset="0"/>
              </a:rPr>
              <a:t>Show the slide.</a:t>
            </a:r>
          </a:p>
          <a:p>
            <a:pPr defTabSz="895682">
              <a:defRPr/>
            </a:pPr>
            <a:endParaRPr lang="en-US" sz="1800" dirty="0">
              <a:latin typeface="Arial" panose="020B0604020202020204" pitchFamily="34" charset="0"/>
              <a:cs typeface="Arial" panose="020B0604020202020204" pitchFamily="34" charset="0"/>
            </a:endParaRPr>
          </a:p>
          <a:p>
            <a:pPr defTabSz="895682">
              <a:defRPr/>
            </a:pPr>
            <a:r>
              <a:rPr lang="en-US" sz="1800" b="1" dirty="0">
                <a:latin typeface="Arial" panose="020B0604020202020204" pitchFamily="34" charset="0"/>
                <a:cs typeface="Arial" panose="020B0604020202020204" pitchFamily="34" charset="0"/>
              </a:rPr>
              <a:t>Presenter Notes:</a:t>
            </a:r>
          </a:p>
          <a:p>
            <a:pPr marL="286607" indent="-286607" defTabSz="895682">
              <a:buFont typeface="Arial" panose="020B0604020202020204" pitchFamily="34" charset="0"/>
              <a:buChar char="•"/>
              <a:defRPr/>
            </a:pPr>
            <a:r>
              <a:rPr lang="en-US" sz="1800" dirty="0">
                <a:latin typeface="Arial" panose="020B0604020202020204" pitchFamily="34" charset="0"/>
                <a:cs typeface="Arial" panose="020B0604020202020204" pitchFamily="34" charset="0"/>
              </a:rPr>
              <a:t>One of your </a:t>
            </a:r>
            <a:r>
              <a:rPr lang="en-US" sz="1800" b="1" dirty="0">
                <a:latin typeface="Arial" panose="020B0604020202020204" pitchFamily="34" charset="0"/>
                <a:cs typeface="Arial" panose="020B0604020202020204" pitchFamily="34" charset="0"/>
              </a:rPr>
              <a:t>HANDOUTs </a:t>
            </a:r>
            <a:r>
              <a:rPr lang="en-US" sz="1800" dirty="0">
                <a:latin typeface="Arial" panose="020B0604020202020204" pitchFamily="34" charset="0"/>
                <a:cs typeface="Arial" panose="020B0604020202020204" pitchFamily="34" charset="0"/>
              </a:rPr>
              <a:t>for today is the Guidebook </a:t>
            </a:r>
            <a:r>
              <a:rPr lang="en-US" sz="1800" b="1" dirty="0">
                <a:latin typeface="Arial" panose="020B0604020202020204" pitchFamily="34" charset="0"/>
                <a:cs typeface="Arial" panose="020B0604020202020204" pitchFamily="34" charset="0"/>
              </a:rPr>
              <a:t>Section 6, p. 58 &amp; 59</a:t>
            </a:r>
            <a:r>
              <a:rPr lang="en-US" sz="1800" dirty="0">
                <a:latin typeface="Arial" panose="020B0604020202020204" pitchFamily="34" charset="0"/>
                <a:cs typeface="Arial" panose="020B0604020202020204" pitchFamily="34" charset="0"/>
              </a:rPr>
              <a:t>, </a:t>
            </a:r>
            <a:r>
              <a:rPr lang="en-US" sz="1800" b="1" i="1" dirty="0">
                <a:latin typeface="Arial" panose="020B0604020202020204" pitchFamily="34" charset="0"/>
                <a:cs typeface="Arial" panose="020B0604020202020204" pitchFamily="34" charset="0"/>
              </a:rPr>
              <a:t>Tool for Using Data</a:t>
            </a:r>
            <a:r>
              <a:rPr lang="en-US" sz="1800" b="1" dirty="0">
                <a:latin typeface="Arial" panose="020B0604020202020204" pitchFamily="34" charset="0"/>
                <a:cs typeface="Arial" panose="020B0604020202020204" pitchFamily="34" charset="0"/>
              </a:rPr>
              <a:t>.</a:t>
            </a:r>
          </a:p>
          <a:p>
            <a:pPr marL="167940" indent="-167940" defTabSz="895682">
              <a:buFont typeface="Arial" panose="020B0604020202020204" pitchFamily="34" charset="0"/>
              <a:buChar char="•"/>
              <a:defRPr/>
            </a:pPr>
            <a:r>
              <a:rPr lang="en-US" sz="1800" dirty="0">
                <a:latin typeface="Arial" panose="020B0604020202020204" pitchFamily="34" charset="0"/>
                <a:cs typeface="Arial" panose="020B0604020202020204" pitchFamily="34" charset="0"/>
              </a:rPr>
              <a:t>This is a 2-page tool, or a template, that groups can use to help work through the stages of data use.  </a:t>
            </a:r>
          </a:p>
          <a:p>
            <a:pPr marL="167940" indent="-167940" defTabSz="895682">
              <a:buFont typeface="Arial" panose="020B0604020202020204" pitchFamily="34" charset="0"/>
              <a:buChar char="•"/>
              <a:defRPr/>
            </a:pPr>
            <a:r>
              <a:rPr lang="en-US" sz="1800" dirty="0">
                <a:latin typeface="Arial" panose="020B0604020202020204" pitchFamily="34" charset="0"/>
                <a:cs typeface="Arial" panose="020B0604020202020204" pitchFamily="34" charset="0"/>
              </a:rPr>
              <a:t>This tool can be used individually, just by yourself, or you can share it with your whole decision-making group as an idea to help them in using data effectively to make informed decisions.   </a:t>
            </a:r>
          </a:p>
          <a:p>
            <a:pPr marL="167940" indent="-167940" defTabSz="895682">
              <a:buFont typeface="Arial" panose="020B0604020202020204" pitchFamily="34" charset="0"/>
              <a:buChar char="•"/>
              <a:defRPr/>
            </a:pPr>
            <a:r>
              <a:rPr lang="en-US" sz="1800" dirty="0">
                <a:latin typeface="Arial" panose="020B0604020202020204" pitchFamily="34" charset="0"/>
                <a:cs typeface="Arial" panose="020B0604020202020204" pitchFamily="34" charset="0"/>
              </a:rPr>
              <a:t>This tool has all the 8 Stages of Data on it and questions related to each stage.</a:t>
            </a:r>
          </a:p>
          <a:p>
            <a:pPr marL="167940" indent="-167940" defTabSz="895682">
              <a:buFont typeface="Arial" panose="020B0604020202020204" pitchFamily="34" charset="0"/>
              <a:buChar char="•"/>
              <a:defRPr/>
            </a:pPr>
            <a:r>
              <a:rPr lang="en-US" sz="1800" dirty="0">
                <a:latin typeface="Arial" panose="020B0604020202020204" pitchFamily="34" charset="0"/>
                <a:cs typeface="Arial" panose="020B0604020202020204" pitchFamily="34" charset="0"/>
              </a:rPr>
              <a:t>You can follow along today, using the Handout if you want, as I go through the 8 stages. </a:t>
            </a:r>
          </a:p>
          <a:p>
            <a:pPr marL="167940" indent="-167940" defTabSz="895682">
              <a:buFont typeface="Arial" panose="020B0604020202020204" pitchFamily="34" charset="0"/>
              <a:buChar char="•"/>
              <a:defRPr/>
            </a:pPr>
            <a:r>
              <a:rPr lang="en-US" sz="1800" dirty="0">
                <a:latin typeface="Arial" panose="020B0604020202020204" pitchFamily="34" charset="0"/>
                <a:cs typeface="Arial" panose="020B0604020202020204" pitchFamily="34" charset="0"/>
              </a:rPr>
              <a:t>If you are in a group that is using data, you could share this Tool with them and work through it with your whole group. </a:t>
            </a:r>
          </a:p>
          <a:p>
            <a:endParaRPr lang="en-US" dirty="0"/>
          </a:p>
          <a:p>
            <a:endParaRPr lang="en-US" dirty="0"/>
          </a:p>
          <a:p>
            <a:endParaRPr lang="en-US" dirty="0"/>
          </a:p>
        </p:txBody>
      </p:sp>
      <p:sp>
        <p:nvSpPr>
          <p:cNvPr id="4" name="Slide Number Placeholder 3"/>
          <p:cNvSpPr>
            <a:spLocks noGrp="1"/>
          </p:cNvSpPr>
          <p:nvPr>
            <p:ph type="sldNum" sz="quarter" idx="10"/>
          </p:nvPr>
        </p:nvSpPr>
        <p:spPr>
          <a:xfrm>
            <a:off x="4023092" y="8917423"/>
            <a:ext cx="3077739" cy="469424"/>
          </a:xfrm>
          <a:prstGeom prst="rect">
            <a:avLst/>
          </a:prstGeom>
        </p:spPr>
        <p:txBody>
          <a:bodyPr/>
          <a:lstStyle/>
          <a:p>
            <a:fld id="{E47A0219-52C6-4F38-8398-29CC82D2A3E1}" type="slidenum">
              <a:rPr lang="en-US" smtClean="0"/>
              <a:t>85</a:t>
            </a:fld>
            <a:endParaRPr lang="en-US"/>
          </a:p>
        </p:txBody>
      </p:sp>
    </p:spTree>
    <p:extLst>
      <p:ext uri="{BB962C8B-B14F-4D97-AF65-F5344CB8AC3E}">
        <p14:creationId xmlns:p14="http://schemas.microsoft.com/office/powerpoint/2010/main" val="591347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137410" y="0"/>
            <a:ext cx="4760079"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27953" y="18247"/>
            <a:ext cx="4574689"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0493" y="2702290"/>
            <a:ext cx="4268906" cy="170216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2364046" y="4380150"/>
            <a:ext cx="426535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2227953" y="6400800"/>
            <a:ext cx="4574689"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Serving on Groups That Make Decisions</a:t>
            </a:r>
            <a:endParaRPr lang="en-US" dirty="0"/>
          </a:p>
        </p:txBody>
      </p:sp>
    </p:spTree>
    <p:extLst>
      <p:ext uri="{BB962C8B-B14F-4D97-AF65-F5344CB8AC3E}">
        <p14:creationId xmlns:p14="http://schemas.microsoft.com/office/powerpoint/2010/main" val="2513551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userDrawn="1"/>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userDrawn="1"/>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userDrawn="1"/>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userDrawn="1"/>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userDrawn="1"/>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20764" y="0"/>
            <a:ext cx="3632635" cy="662940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592202" y="18247"/>
            <a:ext cx="3450552"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592201" y="2702290"/>
            <a:ext cx="3450552" cy="165595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4592201" y="4545320"/>
            <a:ext cx="3450552" cy="1701100"/>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9" name="Rectangle 88"/>
          <p:cNvSpPr/>
          <p:nvPr/>
        </p:nvSpPr>
        <p:spPr>
          <a:xfrm>
            <a:off x="4592201" y="6400800"/>
            <a:ext cx="3450551" cy="92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395647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933043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3260795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solidFill>
                  <a:srgbClr val="0F6FC6"/>
                </a:solidFill>
              </a:rPr>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180629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dirty="0">
                <a:solidFill>
                  <a:srgbClr val="0F6FC6"/>
                </a:solidFill>
              </a:rPr>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38289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0F6FC6"/>
                </a:solidFill>
              </a:rPr>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0292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0F6FC6"/>
                </a:solidFill>
              </a:rPr>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584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685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1043492" y="1676400"/>
            <a:ext cx="7033708" cy="4156229"/>
          </a:xfrm>
        </p:spPr>
        <p:txBody>
          <a:bodyPr/>
          <a:lstStyle>
            <a:lvl1pPr marL="342900" indent="-274320">
              <a:buFont typeface="Wingdings" panose="05000000000000000000" pitchFamily="2" charset="2"/>
              <a:buChar char="§"/>
              <a:defRPr/>
            </a:lvl1pPr>
            <a:lvl2pPr marL="640080" indent="-274320">
              <a:buFont typeface="Wingdings" panose="05000000000000000000" pitchFamily="2" charset="2"/>
              <a:buChar char="§"/>
              <a:defRPr/>
            </a:lvl2pPr>
            <a:lvl3pPr marL="914400" indent="-228600">
              <a:buFont typeface="Wingdings" panose="05000000000000000000" pitchFamily="2" charset="2"/>
              <a:buChar char="§"/>
              <a:defRPr/>
            </a:lvl3pPr>
            <a:lvl4pPr marL="1124712" indent="-228600">
              <a:buFont typeface="Wingdings" panose="05000000000000000000" pitchFamily="2" charset="2"/>
              <a:buChar char="§"/>
              <a:defRPr/>
            </a:lvl4pPr>
            <a:lvl5pPr marL="132588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1868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solidFill>
                  <a:srgbClr val="0F6FC6"/>
                </a:solidFill>
              </a:rPr>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0367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7839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0F6FC6"/>
                </a:solidFill>
              </a:rPr>
              <a:t>Serving on Groups That Make Decisions</a:t>
            </a:r>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269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solidFill>
                  <a:srgbClr val="0F6FC6"/>
                </a:solidFill>
              </a:rPr>
              <a:t>Serving on Groups That Make Decisions</a:t>
            </a:r>
            <a:endParaRPr lang="en-US" dirty="0">
              <a:solidFill>
                <a:srgbClr val="0F6FC6"/>
              </a:solidFill>
            </a:endParaRPr>
          </a:p>
        </p:txBody>
      </p:sp>
    </p:spTree>
    <p:extLst>
      <p:ext uri="{BB962C8B-B14F-4D97-AF65-F5344CB8AC3E}">
        <p14:creationId xmlns:p14="http://schemas.microsoft.com/office/powerpoint/2010/main" val="2293788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BA37BB-A85C-4E25-9C57-805D436F4F6D}"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EE6F4-73A9-4889-B1C4-07CC45AE9F4C}" type="slidenum">
              <a:rPr lang="en-US" smtClean="0"/>
              <a:pPr/>
              <a:t>‹#›</a:t>
            </a:fld>
            <a:endParaRPr lang="en-US"/>
          </a:p>
        </p:txBody>
      </p:sp>
    </p:spTree>
    <p:extLst>
      <p:ext uri="{BB962C8B-B14F-4D97-AF65-F5344CB8AC3E}">
        <p14:creationId xmlns:p14="http://schemas.microsoft.com/office/powerpoint/2010/main" val="396500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6637468" cy="680571"/>
          </a:xfrm>
        </p:spPr>
        <p:txBody>
          <a:bodyPr anchor="b">
            <a:normAutofit/>
          </a:bodyPr>
          <a:lstStyle>
            <a:lvl1pPr algn="l">
              <a:defRPr sz="3600" b="0" cap="none" baseline="0"/>
            </a:lvl1pPr>
          </a:lstStyle>
          <a:p>
            <a:r>
              <a:rPr lang="en-US" dirty="0"/>
              <a:t>Click to edit Master title style</a:t>
            </a:r>
          </a:p>
        </p:txBody>
      </p:sp>
      <p:sp>
        <p:nvSpPr>
          <p:cNvPr id="3" name="Text Placeholder 2"/>
          <p:cNvSpPr>
            <a:spLocks noGrp="1"/>
          </p:cNvSpPr>
          <p:nvPr>
            <p:ph type="body" idx="1"/>
          </p:nvPr>
        </p:nvSpPr>
        <p:spPr>
          <a:xfrm>
            <a:off x="1258645" y="2209800"/>
            <a:ext cx="6637467" cy="3577813"/>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Serving on Groups That Make Decisions</a:t>
            </a:r>
          </a:p>
        </p:txBody>
      </p:sp>
      <p:sp>
        <p:nvSpPr>
          <p:cNvPr id="6" name="Slide Number Placeholder 5"/>
          <p:cNvSpPr>
            <a:spLocks noGrp="1"/>
          </p:cNvSpPr>
          <p:nvPr>
            <p:ph type="sldNum" sz="quarter" idx="12"/>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Serving on Groups That Make Decisions</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5997388" y="22449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Serving on Groups That Make Decisions</a:t>
            </a:r>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Serving on Groups That Make Decisions</a:t>
            </a:r>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Serving on Groups That Make Decisions</a:t>
            </a:r>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a:t>Serving on Groups That Make Decisions</a:t>
            </a:r>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075FE711-9723-4ABF-A8DC-F52F42632A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jpg"/><Relationship Id="rId2" Type="http://schemas.openxmlformats.org/officeDocument/2006/relationships/slideLayout" Target="../slideLayouts/slideLayout14.xml"/><Relationship Id="rId16"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t>Serving on Groups That Make Decisions</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pPr/>
              <a:t>‹#›</a:t>
            </a:fld>
            <a:endParaRPr lang="en-US" dirty="0"/>
          </a:p>
        </p:txBody>
      </p: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91867" y="5891818"/>
            <a:ext cx="323088" cy="316992"/>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35850" y="607761"/>
            <a:ext cx="7024744" cy="6487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43492" y="1600200"/>
            <a:ext cx="6952094" cy="4232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8369" y="5852160"/>
            <a:ext cx="3545231" cy="365125"/>
          </a:xfrm>
          <a:prstGeom prst="rect">
            <a:avLst/>
          </a:prstGeom>
        </p:spPr>
        <p:txBody>
          <a:bodyPr vert="horz" lIns="91440" tIns="45720" rIns="91440" bIns="45720" rtlCol="0" anchor="ctr"/>
          <a:lstStyle>
            <a:lvl1pPr algn="ctr">
              <a:defRPr sz="1200">
                <a:solidFill>
                  <a:schemeClr val="accent1"/>
                </a:solidFill>
              </a:defRPr>
            </a:lvl1pPr>
          </a:lstStyle>
          <a:p>
            <a:r>
              <a:rPr lang="en-US" dirty="0">
                <a:solidFill>
                  <a:srgbClr val="0F6FC6"/>
                </a:solidFill>
              </a:rPr>
              <a:t>Serving on Groups That Make Decisions</a:t>
            </a:r>
          </a:p>
        </p:txBody>
      </p:sp>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70817" y="5870443"/>
            <a:ext cx="249539" cy="317023"/>
          </a:xfrm>
          <a:prstGeom prst="rect">
            <a:avLst/>
          </a:prstGeom>
        </p:spPr>
      </p:pic>
      <p:sp>
        <p:nvSpPr>
          <p:cNvPr id="48" name="Slide Number Placeholder 5"/>
          <p:cNvSpPr>
            <a:spLocks noGrp="1"/>
          </p:cNvSpPr>
          <p:nvPr>
            <p:ph type="sldNum" sz="quarter" idx="4"/>
          </p:nvPr>
        </p:nvSpPr>
        <p:spPr>
          <a:xfrm>
            <a:off x="7467600" y="6248400"/>
            <a:ext cx="685800" cy="304800"/>
          </a:xfrm>
          <a:prstGeom prst="rect">
            <a:avLst/>
          </a:prstGeom>
        </p:spPr>
        <p:txBody>
          <a:bodyPr/>
          <a:lstStyle>
            <a:lvl1pPr>
              <a:defRPr sz="1400"/>
            </a:lvl1pPr>
          </a:lstStyle>
          <a:p>
            <a:fld id="{075FE711-9723-4ABF-A8DC-F52F42632AF0}" type="slidenum">
              <a:rPr lang="en-US" smtClean="0">
                <a:solidFill>
                  <a:prstClr val="black"/>
                </a:solidFill>
              </a:rPr>
              <a:pPr/>
              <a:t>‹#›</a:t>
            </a:fld>
            <a:endParaRPr lang="en-US" dirty="0">
              <a:solidFill>
                <a:prstClr val="black"/>
              </a:solidFill>
            </a:endParaRPr>
          </a:p>
        </p:txBody>
      </p:sp>
      <p:pic>
        <p:nvPicPr>
          <p:cNvPr id="4" name="Picture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572000" y="5893801"/>
            <a:ext cx="323088" cy="316992"/>
          </a:xfrm>
          <a:prstGeom prst="rect">
            <a:avLst/>
          </a:prstGeom>
        </p:spPr>
      </p:pic>
    </p:spTree>
    <p:custDataLst>
      <p:tags r:id="rId15"/>
    </p:custDataLst>
    <p:extLst>
      <p:ext uri="{BB962C8B-B14F-4D97-AF65-F5344CB8AC3E}">
        <p14:creationId xmlns:p14="http://schemas.microsoft.com/office/powerpoint/2010/main" val="138599065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hyperlink" Target="https://www.indicator14wi.org/"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7.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40.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43.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hyperlink" Target="http://www.servingongroups.org/"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8" Type="http://schemas.openxmlformats.org/officeDocument/2006/relationships/hyperlink" Target="https://www.census.gov/quickfacts/fact/table/US/PST045217" TargetMode="External"/><Relationship Id="rId13" Type="http://schemas.openxmlformats.org/officeDocument/2006/relationships/hyperlink" Target="https://www.nationsreportcard.gov/profiles/stateprofile?chort=1&amp;sub=MAT&amp;sj=&amp;sfj=NP&amp;st=MN&amp;year=2019R3" TargetMode="External"/><Relationship Id="rId3" Type="http://schemas.openxmlformats.org/officeDocument/2006/relationships/notesSlide" Target="../notesSlides/notesSlide41.xml"/><Relationship Id="rId7" Type="http://schemas.openxmlformats.org/officeDocument/2006/relationships/hyperlink" Target="https://www.indicator14wi.org/reports.statewide.php" TargetMode="External"/><Relationship Id="rId12" Type="http://schemas.openxmlformats.org/officeDocument/2006/relationships/hyperlink" Target="http://datacenter.kidscount.org/" TargetMode="External"/><Relationship Id="rId2" Type="http://schemas.openxmlformats.org/officeDocument/2006/relationships/slideLayout" Target="../slideLayouts/slideLayout4.xml"/><Relationship Id="rId1" Type="http://schemas.openxmlformats.org/officeDocument/2006/relationships/tags" Target="../tags/tag51.xml"/><Relationship Id="rId6" Type="http://schemas.openxmlformats.org/officeDocument/2006/relationships/hyperlink" Target="https://dpi.wi.gov/spr" TargetMode="External"/><Relationship Id="rId11" Type="http://schemas.openxmlformats.org/officeDocument/2006/relationships/hyperlink" Target="https://data.census.gov/cedsci/profile?g=0100000US" TargetMode="External"/><Relationship Id="rId5" Type="http://schemas.openxmlformats.org/officeDocument/2006/relationships/hyperlink" Target="https://www.youtube.com/watch?v=lMzTy3hJvzw" TargetMode="External"/><Relationship Id="rId15" Type="http://schemas.openxmlformats.org/officeDocument/2006/relationships/hyperlink" Target="https://www.data.gov/" TargetMode="External"/><Relationship Id="rId10" Type="http://schemas.openxmlformats.org/officeDocument/2006/relationships/hyperlink" Target="https://nces.ed.gov/nceskids/" TargetMode="External"/><Relationship Id="rId4" Type="http://schemas.openxmlformats.org/officeDocument/2006/relationships/hyperlink" Target="http://wisedash.dpi.wi.gov/" TargetMode="External"/><Relationship Id="rId9" Type="http://schemas.openxmlformats.org/officeDocument/2006/relationships/hyperlink" Target="https://www.youtube.com/watch?v=9Lew4yWlv5Q" TargetMode="External"/><Relationship Id="rId14" Type="http://schemas.openxmlformats.org/officeDocument/2006/relationships/hyperlink" Target="https://data.ed.gov/"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dataqualitycampaign.org/our-work/communicating-about-data/" TargetMode="External"/><Relationship Id="rId3" Type="http://schemas.openxmlformats.org/officeDocument/2006/relationships/notesSlide" Target="../notesSlides/notesSlide42.xml"/><Relationship Id="rId7" Type="http://schemas.openxmlformats.org/officeDocument/2006/relationships/hyperlink" Target="https://www.youtube.com/watch?v=EhcWQmg9EeE" TargetMode="External"/><Relationship Id="rId12" Type="http://schemas.openxmlformats.org/officeDocument/2006/relationships/hyperlink" Target="https://www.parentcenterhub.org/wp-content/uploads/repo_items/National_SEPAC_Guide_120218.pdf" TargetMode="External"/><Relationship Id="rId2" Type="http://schemas.openxmlformats.org/officeDocument/2006/relationships/slideLayout" Target="../slideLayouts/slideLayout4.xml"/><Relationship Id="rId1" Type="http://schemas.openxmlformats.org/officeDocument/2006/relationships/tags" Target="../tags/tag52.xml"/><Relationship Id="rId6" Type="http://schemas.openxmlformats.org/officeDocument/2006/relationships/hyperlink" Target="https://blueavocado.org/leadership-and-management/data-visualization-user-centered-design/" TargetMode="External"/><Relationship Id="rId11" Type="http://schemas.openxmlformats.org/officeDocument/2006/relationships/hyperlink" Target="https://ies.ed.gov/ncee/edlabs/regions/northeast/pdf/REL_2021014.pdf" TargetMode="External"/><Relationship Id="rId5" Type="http://schemas.openxmlformats.org/officeDocument/2006/relationships/hyperlink" Target="https://blueavocado.org/board-of-directors/a-nonprofit-dashboard-and-signal-light-for-boards/" TargetMode="External"/><Relationship Id="rId10" Type="http://schemas.openxmlformats.org/officeDocument/2006/relationships/hyperlink" Target="https://www.youtube.com/watch?v=iMVuPJc1waY" TargetMode="External"/><Relationship Id="rId4" Type="http://schemas.openxmlformats.org/officeDocument/2006/relationships/hyperlink" Target="https://www.youtube.com/watch?v=BF-UPuEMyS8" TargetMode="External"/><Relationship Id="rId9" Type="http://schemas.openxmlformats.org/officeDocument/2006/relationships/hyperlink" Target="https://tinyurl.com/y7wr3p3t"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image" Target="../media/image37.wmf"/><Relationship Id="rId5" Type="http://schemas.openxmlformats.org/officeDocument/2006/relationships/image" Target="../media/image36.png"/><Relationship Id="rId4" Type="http://schemas.openxmlformats.org/officeDocument/2006/relationships/hyperlink" Target="http://wifacets.org/event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5.wmf"/><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0619" y="2436830"/>
            <a:ext cx="3444759" cy="992170"/>
          </a:xfrm>
        </p:spPr>
        <p:txBody>
          <a:bodyPr anchor="t">
            <a:noAutofit/>
          </a:bodyPr>
          <a:lstStyle/>
          <a:p>
            <a:pPr algn="ctr"/>
            <a:r>
              <a:rPr lang="en-US" sz="2500" b="1" dirty="0"/>
              <a:t>Serving on Groups </a:t>
            </a:r>
            <a:br>
              <a:rPr lang="en-US" sz="2500" b="1" dirty="0"/>
            </a:br>
            <a:r>
              <a:rPr lang="en-US" sz="2500" b="1" dirty="0"/>
              <a:t>That Make Decisions</a:t>
            </a:r>
          </a:p>
        </p:txBody>
      </p:sp>
      <p:sp>
        <p:nvSpPr>
          <p:cNvPr id="3" name="Subtitle 2"/>
          <p:cNvSpPr>
            <a:spLocks noGrp="1"/>
          </p:cNvSpPr>
          <p:nvPr>
            <p:ph type="subTitle" idx="1"/>
          </p:nvPr>
        </p:nvSpPr>
        <p:spPr>
          <a:xfrm>
            <a:off x="4630028" y="3429000"/>
            <a:ext cx="3340381" cy="2303820"/>
          </a:xfrm>
        </p:spPr>
        <p:txBody>
          <a:bodyPr>
            <a:normAutofit fontScale="85000" lnSpcReduction="20000"/>
          </a:bodyPr>
          <a:lstStyle/>
          <a:p>
            <a:pPr algn="ctr"/>
            <a:r>
              <a:rPr lang="en-US" sz="2800" b="1" dirty="0">
                <a:solidFill>
                  <a:schemeClr val="tx1"/>
                </a:solidFill>
              </a:rPr>
              <a:t>Section 6: Using Data          as Information</a:t>
            </a:r>
          </a:p>
          <a:p>
            <a:pPr algn="ctr"/>
            <a:br>
              <a:rPr lang="en-US" sz="2100" b="1" dirty="0">
                <a:solidFill>
                  <a:srgbClr val="FF0000"/>
                </a:solidFill>
              </a:rPr>
            </a:br>
            <a:r>
              <a:rPr lang="en-US" sz="2800" b="1" dirty="0">
                <a:solidFill>
                  <a:srgbClr val="0070C0"/>
                </a:solidFill>
              </a:rPr>
              <a:t>October 23, 2025</a:t>
            </a:r>
          </a:p>
          <a:p>
            <a:pPr algn="ctr"/>
            <a:endParaRPr lang="en-US" sz="2100" b="1" dirty="0">
              <a:solidFill>
                <a:schemeClr val="tx1"/>
              </a:solidFill>
            </a:endParaRPr>
          </a:p>
          <a:p>
            <a:pPr algn="ctr"/>
            <a:r>
              <a:rPr lang="en-US" sz="2800" dirty="0">
                <a:solidFill>
                  <a:schemeClr val="accent1">
                    <a:lumMod val="75000"/>
                  </a:schemeClr>
                </a:solidFill>
              </a:rPr>
              <a:t>Presented by:</a:t>
            </a:r>
            <a:br>
              <a:rPr lang="en-US" sz="2800" dirty="0">
                <a:solidFill>
                  <a:schemeClr val="accent1">
                    <a:lumMod val="75000"/>
                  </a:schemeClr>
                </a:solidFill>
              </a:rPr>
            </a:br>
            <a:r>
              <a:rPr lang="en-US" sz="2800" b="1" i="1" dirty="0">
                <a:solidFill>
                  <a:schemeClr val="accent1">
                    <a:lumMod val="75000"/>
                  </a:schemeClr>
                </a:solidFill>
              </a:rPr>
              <a:t>Jan Serak</a:t>
            </a:r>
            <a:endParaRPr lang="en-US" sz="2800" b="1" dirty="0">
              <a:solidFill>
                <a:schemeClr val="tx1"/>
              </a:solidFill>
            </a:endParaRPr>
          </a:p>
        </p:txBody>
      </p:sp>
      <p:grpSp>
        <p:nvGrpSpPr>
          <p:cNvPr id="7" name="Group 6"/>
          <p:cNvGrpSpPr/>
          <p:nvPr/>
        </p:nvGrpSpPr>
        <p:grpSpPr>
          <a:xfrm>
            <a:off x="4660619" y="267104"/>
            <a:ext cx="3279202" cy="1984524"/>
            <a:chOff x="289148" y="3619500"/>
            <a:chExt cx="3854897" cy="22098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48" y="3619500"/>
              <a:ext cx="385489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915" y="3705225"/>
              <a:ext cx="1575089" cy="2038350"/>
            </a:xfrm>
            <a:prstGeom prst="rect">
              <a:avLst/>
            </a:prstGeom>
          </p:spPr>
        </p:pic>
      </p:grpSp>
      <p:sp>
        <p:nvSpPr>
          <p:cNvPr id="8" name="Rectangle 7"/>
          <p:cNvSpPr/>
          <p:nvPr/>
        </p:nvSpPr>
        <p:spPr>
          <a:xfrm>
            <a:off x="4749955" y="5930610"/>
            <a:ext cx="3248005" cy="400110"/>
          </a:xfrm>
          <a:prstGeom prst="rect">
            <a:avLst/>
          </a:prstGeom>
        </p:spPr>
        <p:txBody>
          <a:bodyPr wrap="none">
            <a:spAutoFit/>
          </a:bodyPr>
          <a:lstStyle/>
          <a:p>
            <a:r>
              <a:rPr lang="en-US" sz="2000" b="1" dirty="0">
                <a:solidFill>
                  <a:schemeClr val="accent1">
                    <a:lumMod val="75000"/>
                  </a:schemeClr>
                </a:solidFill>
              </a:rPr>
              <a:t>WI FACETS  877-374-0511</a:t>
            </a:r>
            <a:endParaRPr lang="en-US" sz="2000" dirty="0">
              <a:solidFill>
                <a:prstClr val="black">
                  <a:lumMod val="65000"/>
                  <a:lumOff val="35000"/>
                </a:prstClr>
              </a:solidFill>
            </a:endParaRPr>
          </a:p>
        </p:txBody>
      </p:sp>
      <p:pic>
        <p:nvPicPr>
          <p:cNvPr id="5" name="Picture 4" descr="A person sitting at a table with a red mug&#10;&#10;Description automatically generated">
            <a:extLst>
              <a:ext uri="{FF2B5EF4-FFF2-40B4-BE49-F238E27FC236}">
                <a16:creationId xmlns:a16="http://schemas.microsoft.com/office/drawing/2014/main" id="{8B109558-F06F-A564-86B7-E63EE08038E2}"/>
              </a:ext>
            </a:extLst>
          </p:cNvPr>
          <p:cNvPicPr>
            <a:picLocks noChangeAspect="1"/>
          </p:cNvPicPr>
          <p:nvPr/>
        </p:nvPicPr>
        <p:blipFill>
          <a:blip r:embed="rId6">
            <a:extLst>
              <a:ext uri="{28A0092B-C50C-407E-A947-70E740481C1C}">
                <a14:useLocalDpi xmlns:a14="http://schemas.microsoft.com/office/drawing/2010/main" val="0"/>
              </a:ext>
            </a:extLst>
          </a:blip>
          <a:srcRect l="3868" t="14370" r="24033" b="16596"/>
          <a:stretch/>
        </p:blipFill>
        <p:spPr>
          <a:xfrm rot="5400000">
            <a:off x="2565214" y="3309042"/>
            <a:ext cx="2202943" cy="1694573"/>
          </a:xfrm>
          <a:prstGeom prst="rect">
            <a:avLst/>
          </a:prstGeom>
        </p:spPr>
      </p:pic>
    </p:spTree>
    <p:custDataLst>
      <p:tags r:id="rId1"/>
    </p:custDataLst>
    <p:extLst>
      <p:ext uri="{BB962C8B-B14F-4D97-AF65-F5344CB8AC3E}">
        <p14:creationId xmlns:p14="http://schemas.microsoft.com/office/powerpoint/2010/main" val="2861743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609600"/>
            <a:ext cx="7024744" cy="838200"/>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6" name="Content Placeholder 5"/>
          <p:cNvSpPr>
            <a:spLocks noGrp="1"/>
          </p:cNvSpPr>
          <p:nvPr>
            <p:ph sz="quarter" idx="13"/>
          </p:nvPr>
        </p:nvSpPr>
        <p:spPr>
          <a:xfrm>
            <a:off x="685800" y="1683327"/>
            <a:ext cx="3776472" cy="4565073"/>
          </a:xfrm>
        </p:spPr>
        <p:txBody>
          <a:bodyPr>
            <a:noAutofit/>
          </a:bodyPr>
          <a:lstStyle/>
          <a:p>
            <a:pPr marL="395288" indent="-395288">
              <a:spcAft>
                <a:spcPts val="500"/>
              </a:spcAft>
              <a:buFont typeface="+mj-lt"/>
              <a:buAutoNum type="arabicPeriod"/>
            </a:pPr>
            <a:r>
              <a:rPr lang="en-US" sz="1800" b="1" dirty="0">
                <a:solidFill>
                  <a:srgbClr val="C00000"/>
                </a:solidFill>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sz="1800" dirty="0">
                <a:ea typeface="Tahoma" panose="020B0604030504040204" pitchFamily="34" charset="0"/>
                <a:cs typeface="Tahoma" panose="020B0604030504040204" pitchFamily="34" charset="0"/>
              </a:rPr>
              <a:t>Collecting Data</a:t>
            </a:r>
          </a:p>
          <a:p>
            <a:pPr indent="-342900">
              <a:spcAft>
                <a:spcPts val="500"/>
              </a:spcAft>
              <a:buAutoNum type="arabicPeriod"/>
            </a:pPr>
            <a:r>
              <a:rPr lang="en-US" sz="1800" dirty="0">
                <a:ea typeface="Tahoma" panose="020B0604030504040204" pitchFamily="34" charset="0"/>
                <a:cs typeface="Tahoma" panose="020B0604030504040204" pitchFamily="34" charset="0"/>
              </a:rPr>
              <a:t>Organizing Data</a:t>
            </a:r>
          </a:p>
          <a:p>
            <a:pPr indent="-342900">
              <a:spcAft>
                <a:spcPts val="500"/>
              </a:spcAft>
              <a:buAutoNum type="arabicPeriod"/>
            </a:pPr>
            <a:r>
              <a:rPr lang="en-US" sz="1800" dirty="0">
                <a:ea typeface="Tahoma" panose="020B0604030504040204" pitchFamily="34" charset="0"/>
                <a:cs typeface="Tahoma" panose="020B0604030504040204" pitchFamily="34" charset="0"/>
              </a:rPr>
              <a:t>Analyzing Data</a:t>
            </a:r>
          </a:p>
          <a:p>
            <a:pPr indent="-342900">
              <a:spcAft>
                <a:spcPts val="500"/>
              </a:spcAft>
              <a:buAutoNum type="arabicPeriod"/>
            </a:pPr>
            <a:r>
              <a:rPr lang="en-US" sz="1800"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sz="1800"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sz="1800"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sz="1800" dirty="0">
                <a:ea typeface="Tahoma" panose="020B0604030504040204" pitchFamily="34" charset="0"/>
                <a:cs typeface="Tahoma" panose="020B0604030504040204" pitchFamily="34" charset="0"/>
              </a:rPr>
              <a:t>Continuous Monitoring for Progress &amp; Improvement</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24000"/>
            <a:ext cx="4473186" cy="395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600200"/>
            <a:ext cx="1430337"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108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066800"/>
          </a:xfrm>
        </p:spPr>
        <p:txBody>
          <a:bodyPr>
            <a:normAutofit fontScale="90000"/>
          </a:bodyPr>
          <a:lstStyle/>
          <a:p>
            <a:r>
              <a:rPr lang="en-US" dirty="0"/>
              <a:t>Stage 1: </a:t>
            </a:r>
            <a:br>
              <a:rPr lang="en-US" dirty="0"/>
            </a:br>
            <a:r>
              <a:rPr lang="en-US" dirty="0"/>
              <a:t>Planning &amp; Preparing to Use Data</a:t>
            </a:r>
          </a:p>
        </p:txBody>
      </p:sp>
      <p:pic>
        <p:nvPicPr>
          <p:cNvPr id="2050" name="Picture 2" descr="C:\Users\ebraunel\AppData\Local\Microsoft\Windows\Temporary Internet Files\Content.IE5\L3GY044O\question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567054" y="1728354"/>
            <a:ext cx="1780309"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43492" y="1828800"/>
            <a:ext cx="7033708" cy="4003829"/>
          </a:xfrm>
        </p:spPr>
        <p:txBody>
          <a:bodyPr>
            <a:normAutofit/>
          </a:bodyPr>
          <a:lstStyle/>
          <a:p>
            <a:pPr marL="68580" indent="0">
              <a:buNone/>
            </a:pPr>
            <a:r>
              <a:rPr lang="en-US" sz="2600" b="1" dirty="0"/>
              <a:t>What do we want to know?</a:t>
            </a:r>
          </a:p>
          <a:p>
            <a:pPr marL="68580" indent="0">
              <a:buNone/>
            </a:pPr>
            <a:endParaRPr lang="en-US" sz="800" dirty="0"/>
          </a:p>
          <a:p>
            <a:pPr marL="68580" indent="0">
              <a:buNone/>
            </a:pPr>
            <a:r>
              <a:rPr lang="en-US" sz="2600" dirty="0"/>
              <a:t>Tips</a:t>
            </a:r>
          </a:p>
          <a:p>
            <a:pPr lvl="1">
              <a:spcBef>
                <a:spcPts val="0"/>
              </a:spcBef>
              <a:buFont typeface="Wingdings" panose="05000000000000000000" pitchFamily="2" charset="2"/>
              <a:buChar char="§"/>
            </a:pPr>
            <a:r>
              <a:rPr lang="en-US" dirty="0"/>
              <a:t>Ask focusing questions</a:t>
            </a:r>
          </a:p>
          <a:p>
            <a:pPr lvl="1">
              <a:buFont typeface="Wingdings" panose="05000000000000000000" pitchFamily="2" charset="2"/>
              <a:buChar char="§"/>
            </a:pPr>
            <a:r>
              <a:rPr lang="en-US" dirty="0"/>
              <a:t>Use a variety of methods &amp; sources</a:t>
            </a:r>
          </a:p>
          <a:p>
            <a:pPr lvl="1">
              <a:buFont typeface="Wingdings" panose="05000000000000000000" pitchFamily="2" charset="2"/>
              <a:buChar char="§"/>
            </a:pPr>
            <a:r>
              <a:rPr lang="en-US" dirty="0"/>
              <a:t>Find data already out there - baseline</a:t>
            </a:r>
          </a:p>
          <a:p>
            <a:pPr lvl="1">
              <a:buFont typeface="Wingdings" panose="05000000000000000000" pitchFamily="2" charset="2"/>
              <a:buChar char="§"/>
            </a:pPr>
            <a:r>
              <a:rPr lang="en-US" dirty="0"/>
              <a:t>Try to find gaps</a:t>
            </a:r>
          </a:p>
          <a:p>
            <a:pPr lvl="1">
              <a:buFont typeface="Wingdings" panose="05000000000000000000" pitchFamily="2" charset="2"/>
              <a:buChar char="§"/>
            </a:pPr>
            <a:r>
              <a:rPr lang="en-US" dirty="0"/>
              <a:t>Pinpoint possible roadblocks</a:t>
            </a:r>
          </a:p>
          <a:p>
            <a:pPr lvl="1">
              <a:buFont typeface="Wingdings" panose="05000000000000000000" pitchFamily="2" charset="2"/>
              <a:buChar char="§"/>
            </a:pPr>
            <a:r>
              <a:rPr lang="en-US" dirty="0"/>
              <a:t>Ask others knowledgeable of the data</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33802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609600"/>
            <a:ext cx="7024744" cy="7990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6" name="Content Placeholder 5"/>
          <p:cNvSpPr>
            <a:spLocks noGrp="1"/>
          </p:cNvSpPr>
          <p:nvPr>
            <p:ph sz="quarter" idx="13"/>
          </p:nvPr>
        </p:nvSpPr>
        <p:spPr>
          <a:xfrm>
            <a:off x="685800" y="1676400"/>
            <a:ext cx="3886200" cy="4419600"/>
          </a:xfrm>
        </p:spPr>
        <p:txBody>
          <a:bodyPr>
            <a:normAutofit fontScale="85000" lnSpcReduction="10000"/>
          </a:bodyPr>
          <a:lstStyle/>
          <a:p>
            <a:pPr marL="346075" indent="-346075">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559" y="1600200"/>
            <a:ext cx="4378325" cy="387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09800"/>
            <a:ext cx="1506537"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8972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2000" fill="hold"/>
                                        <p:tgtEl>
                                          <p:spTgt spid="4100"/>
                                        </p:tgtEl>
                                        <p:attrNameLst>
                                          <p:attrName>ppt_x</p:attrName>
                                        </p:attrNameLst>
                                      </p:cBhvr>
                                      <p:tavLst>
                                        <p:tav tm="0">
                                          <p:val>
                                            <p:strVal val="1+#ppt_w/2"/>
                                          </p:val>
                                        </p:tav>
                                        <p:tav tm="100000">
                                          <p:val>
                                            <p:strVal val="#ppt_x"/>
                                          </p:val>
                                        </p:tav>
                                      </p:tavLst>
                                    </p:anim>
                                    <p:anim calcmode="lin" valueType="num">
                                      <p:cBhvr additive="base">
                                        <p:cTn id="8" dur="2000" fill="hold"/>
                                        <p:tgtEl>
                                          <p:spTgt spid="4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838200"/>
          </a:xfrm>
        </p:spPr>
        <p:txBody>
          <a:bodyPr>
            <a:normAutofit/>
          </a:bodyPr>
          <a:lstStyle/>
          <a:p>
            <a:r>
              <a:rPr lang="en-US" dirty="0"/>
              <a:t>Stage 2: Collecting Data</a:t>
            </a:r>
          </a:p>
        </p:txBody>
      </p:sp>
      <p:sp>
        <p:nvSpPr>
          <p:cNvPr id="5" name="Content Placeholder 4"/>
          <p:cNvSpPr>
            <a:spLocks noGrp="1"/>
          </p:cNvSpPr>
          <p:nvPr>
            <p:ph idx="1"/>
          </p:nvPr>
        </p:nvSpPr>
        <p:spPr>
          <a:xfrm>
            <a:off x="1219200" y="1371600"/>
            <a:ext cx="5715000" cy="4384829"/>
          </a:xfrm>
        </p:spPr>
        <p:txBody>
          <a:bodyPr>
            <a:normAutofit/>
          </a:bodyPr>
          <a:lstStyle/>
          <a:p>
            <a:pPr marL="68580" indent="0">
              <a:buNone/>
            </a:pPr>
            <a:r>
              <a:rPr lang="en-US" dirty="0"/>
              <a:t>Answer questions to make an informed decision and act.</a:t>
            </a:r>
          </a:p>
          <a:p>
            <a:pPr marL="68580" indent="0">
              <a:buNone/>
            </a:pPr>
            <a:endParaRPr lang="en-US" sz="2600" dirty="0"/>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7" name="Arrow: Bent-Up 6">
            <a:extLst>
              <a:ext uri="{FF2B5EF4-FFF2-40B4-BE49-F238E27FC236}">
                <a16:creationId xmlns:a16="http://schemas.microsoft.com/office/drawing/2014/main" id="{853756B6-FD1D-4EB9-89D7-CF5CE70F7C69}"/>
              </a:ext>
            </a:extLst>
          </p:cNvPr>
          <p:cNvSpPr/>
          <p:nvPr/>
        </p:nvSpPr>
        <p:spPr>
          <a:xfrm rot="5400000">
            <a:off x="1569437" y="4026848"/>
            <a:ext cx="1320633" cy="122688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D82EE4E3-3B93-464A-987E-FDE317E32A61}"/>
              </a:ext>
            </a:extLst>
          </p:cNvPr>
          <p:cNvSpPr/>
          <p:nvPr/>
        </p:nvSpPr>
        <p:spPr>
          <a:xfrm>
            <a:off x="1219550" y="2424593"/>
            <a:ext cx="2223169" cy="1556146"/>
          </a:xfrm>
          <a:custGeom>
            <a:avLst/>
            <a:gdLst>
              <a:gd name="connsiteX0" fmla="*/ 0 w 2223169"/>
              <a:gd name="connsiteY0" fmla="*/ 259410 h 1556146"/>
              <a:gd name="connsiteX1" fmla="*/ 259410 w 2223169"/>
              <a:gd name="connsiteY1" fmla="*/ 0 h 1556146"/>
              <a:gd name="connsiteX2" fmla="*/ 1963759 w 2223169"/>
              <a:gd name="connsiteY2" fmla="*/ 0 h 1556146"/>
              <a:gd name="connsiteX3" fmla="*/ 2223169 w 2223169"/>
              <a:gd name="connsiteY3" fmla="*/ 259410 h 1556146"/>
              <a:gd name="connsiteX4" fmla="*/ 2223169 w 2223169"/>
              <a:gd name="connsiteY4" fmla="*/ 1296736 h 1556146"/>
              <a:gd name="connsiteX5" fmla="*/ 1963759 w 2223169"/>
              <a:gd name="connsiteY5" fmla="*/ 1556146 h 1556146"/>
              <a:gd name="connsiteX6" fmla="*/ 259410 w 2223169"/>
              <a:gd name="connsiteY6" fmla="*/ 1556146 h 1556146"/>
              <a:gd name="connsiteX7" fmla="*/ 0 w 2223169"/>
              <a:gd name="connsiteY7" fmla="*/ 1296736 h 1556146"/>
              <a:gd name="connsiteX8" fmla="*/ 0 w 2223169"/>
              <a:gd name="connsiteY8" fmla="*/ 259410 h 155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169" h="1556146">
                <a:moveTo>
                  <a:pt x="0" y="259410"/>
                </a:moveTo>
                <a:cubicBezTo>
                  <a:pt x="0" y="116142"/>
                  <a:pt x="116142" y="0"/>
                  <a:pt x="259410" y="0"/>
                </a:cubicBezTo>
                <a:lnTo>
                  <a:pt x="1963759" y="0"/>
                </a:lnTo>
                <a:cubicBezTo>
                  <a:pt x="2107027" y="0"/>
                  <a:pt x="2223169" y="116142"/>
                  <a:pt x="2223169" y="259410"/>
                </a:cubicBezTo>
                <a:lnTo>
                  <a:pt x="2223169" y="1296736"/>
                </a:lnTo>
                <a:cubicBezTo>
                  <a:pt x="2223169" y="1440004"/>
                  <a:pt x="2107027" y="1556146"/>
                  <a:pt x="1963759" y="1556146"/>
                </a:cubicBezTo>
                <a:lnTo>
                  <a:pt x="259410" y="1556146"/>
                </a:lnTo>
                <a:cubicBezTo>
                  <a:pt x="116142" y="1556146"/>
                  <a:pt x="0" y="1440004"/>
                  <a:pt x="0" y="1296736"/>
                </a:cubicBezTo>
                <a:lnTo>
                  <a:pt x="0" y="25941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658" tIns="182658" rIns="182658" bIns="182658"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Data from Schools</a:t>
            </a:r>
          </a:p>
        </p:txBody>
      </p:sp>
      <p:sp>
        <p:nvSpPr>
          <p:cNvPr id="9" name="Freeform: Shape 8">
            <a:extLst>
              <a:ext uri="{FF2B5EF4-FFF2-40B4-BE49-F238E27FC236}">
                <a16:creationId xmlns:a16="http://schemas.microsoft.com/office/drawing/2014/main" id="{5F0FC482-FE11-4888-89DE-CFF9CABAC35C}"/>
              </a:ext>
            </a:extLst>
          </p:cNvPr>
          <p:cNvSpPr/>
          <p:nvPr/>
        </p:nvSpPr>
        <p:spPr>
          <a:xfrm>
            <a:off x="3581400" y="2527878"/>
            <a:ext cx="3577391" cy="1257746"/>
          </a:xfrm>
          <a:custGeom>
            <a:avLst/>
            <a:gdLst>
              <a:gd name="connsiteX0" fmla="*/ 0 w 3577391"/>
              <a:gd name="connsiteY0" fmla="*/ 0 h 1257746"/>
              <a:gd name="connsiteX1" fmla="*/ 3577391 w 3577391"/>
              <a:gd name="connsiteY1" fmla="*/ 0 h 1257746"/>
              <a:gd name="connsiteX2" fmla="*/ 3577391 w 3577391"/>
              <a:gd name="connsiteY2" fmla="*/ 1257746 h 1257746"/>
              <a:gd name="connsiteX3" fmla="*/ 0 w 3577391"/>
              <a:gd name="connsiteY3" fmla="*/ 1257746 h 1257746"/>
              <a:gd name="connsiteX4" fmla="*/ 0 w 3577391"/>
              <a:gd name="connsiteY4" fmla="*/ 0 h 125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391" h="1257746">
                <a:moveTo>
                  <a:pt x="0" y="0"/>
                </a:moveTo>
                <a:lnTo>
                  <a:pt x="3577391" y="0"/>
                </a:lnTo>
                <a:lnTo>
                  <a:pt x="3577391" y="1257746"/>
                </a:lnTo>
                <a:lnTo>
                  <a:pt x="0" y="12577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Student Learning Data</a:t>
            </a:r>
          </a:p>
          <a:p>
            <a:pPr marL="171450" lvl="1" indent="-171450" algn="l" defTabSz="800100">
              <a:lnSpc>
                <a:spcPct val="90000"/>
              </a:lnSpc>
              <a:spcBef>
                <a:spcPct val="0"/>
              </a:spcBef>
              <a:spcAft>
                <a:spcPct val="15000"/>
              </a:spcAft>
              <a:buChar char="•"/>
            </a:pPr>
            <a:r>
              <a:rPr lang="en-US" sz="1800" kern="1200" dirty="0">
                <a:solidFill>
                  <a:schemeClr val="tx2"/>
                </a:solidFill>
              </a:rPr>
              <a:t>Student Demographic Data</a:t>
            </a:r>
          </a:p>
          <a:p>
            <a:pPr marL="171450" lvl="1" indent="-171450" algn="l" defTabSz="800100">
              <a:lnSpc>
                <a:spcPct val="90000"/>
              </a:lnSpc>
              <a:spcBef>
                <a:spcPct val="0"/>
              </a:spcBef>
              <a:spcAft>
                <a:spcPct val="15000"/>
              </a:spcAft>
              <a:buChar char="•"/>
            </a:pPr>
            <a:r>
              <a:rPr lang="en-US" sz="1800" kern="1200" dirty="0">
                <a:solidFill>
                  <a:schemeClr val="tx2"/>
                </a:solidFill>
              </a:rPr>
              <a:t>School Perception Data</a:t>
            </a:r>
          </a:p>
          <a:p>
            <a:pPr marL="171450" lvl="1" indent="-171450" algn="l" defTabSz="800100">
              <a:lnSpc>
                <a:spcPct val="90000"/>
              </a:lnSpc>
              <a:spcBef>
                <a:spcPct val="0"/>
              </a:spcBef>
              <a:spcAft>
                <a:spcPct val="15000"/>
              </a:spcAft>
              <a:buChar char="•"/>
            </a:pPr>
            <a:r>
              <a:rPr lang="en-US" sz="1800" kern="1200" dirty="0">
                <a:solidFill>
                  <a:schemeClr val="tx2"/>
                </a:solidFill>
              </a:rPr>
              <a:t>School Process Data</a:t>
            </a:r>
          </a:p>
        </p:txBody>
      </p:sp>
      <p:sp>
        <p:nvSpPr>
          <p:cNvPr id="10" name="Freeform: Shape 9">
            <a:extLst>
              <a:ext uri="{FF2B5EF4-FFF2-40B4-BE49-F238E27FC236}">
                <a16:creationId xmlns:a16="http://schemas.microsoft.com/office/drawing/2014/main" id="{96BA2D1A-BFCE-4ED4-809C-ED0D52446EB8}"/>
              </a:ext>
            </a:extLst>
          </p:cNvPr>
          <p:cNvSpPr/>
          <p:nvPr/>
        </p:nvSpPr>
        <p:spPr>
          <a:xfrm>
            <a:off x="2769203" y="4235053"/>
            <a:ext cx="2235352" cy="1556146"/>
          </a:xfrm>
          <a:custGeom>
            <a:avLst/>
            <a:gdLst>
              <a:gd name="connsiteX0" fmla="*/ 0 w 2235352"/>
              <a:gd name="connsiteY0" fmla="*/ 259410 h 1556146"/>
              <a:gd name="connsiteX1" fmla="*/ 259410 w 2235352"/>
              <a:gd name="connsiteY1" fmla="*/ 0 h 1556146"/>
              <a:gd name="connsiteX2" fmla="*/ 1975942 w 2235352"/>
              <a:gd name="connsiteY2" fmla="*/ 0 h 1556146"/>
              <a:gd name="connsiteX3" fmla="*/ 2235352 w 2235352"/>
              <a:gd name="connsiteY3" fmla="*/ 259410 h 1556146"/>
              <a:gd name="connsiteX4" fmla="*/ 2235352 w 2235352"/>
              <a:gd name="connsiteY4" fmla="*/ 1296736 h 1556146"/>
              <a:gd name="connsiteX5" fmla="*/ 1975942 w 2235352"/>
              <a:gd name="connsiteY5" fmla="*/ 1556146 h 1556146"/>
              <a:gd name="connsiteX6" fmla="*/ 259410 w 2235352"/>
              <a:gd name="connsiteY6" fmla="*/ 1556146 h 1556146"/>
              <a:gd name="connsiteX7" fmla="*/ 0 w 2235352"/>
              <a:gd name="connsiteY7" fmla="*/ 1296736 h 1556146"/>
              <a:gd name="connsiteX8" fmla="*/ 0 w 2235352"/>
              <a:gd name="connsiteY8" fmla="*/ 259410 h 155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352" h="1556146">
                <a:moveTo>
                  <a:pt x="0" y="259410"/>
                </a:moveTo>
                <a:cubicBezTo>
                  <a:pt x="0" y="116142"/>
                  <a:pt x="116142" y="0"/>
                  <a:pt x="259410" y="0"/>
                </a:cubicBezTo>
                <a:lnTo>
                  <a:pt x="1975942" y="0"/>
                </a:lnTo>
                <a:cubicBezTo>
                  <a:pt x="2119210" y="0"/>
                  <a:pt x="2235352" y="116142"/>
                  <a:pt x="2235352" y="259410"/>
                </a:cubicBezTo>
                <a:lnTo>
                  <a:pt x="2235352" y="1296736"/>
                </a:lnTo>
                <a:cubicBezTo>
                  <a:pt x="2235352" y="1440004"/>
                  <a:pt x="2119210" y="1556146"/>
                  <a:pt x="1975942" y="1556146"/>
                </a:cubicBezTo>
                <a:lnTo>
                  <a:pt x="259410" y="1556146"/>
                </a:lnTo>
                <a:cubicBezTo>
                  <a:pt x="116142" y="1556146"/>
                  <a:pt x="0" y="1440004"/>
                  <a:pt x="0" y="1296736"/>
                </a:cubicBezTo>
                <a:lnTo>
                  <a:pt x="0" y="25941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7418" tIns="167418" rIns="167418" bIns="167418" numCol="1" spcCol="1270" anchor="ctr" anchorCtr="0">
            <a:noAutofit/>
          </a:bodyPr>
          <a:lstStyle/>
          <a:p>
            <a:pPr marL="0" lvl="0" indent="0" algn="ctr" defTabSz="1066800">
              <a:lnSpc>
                <a:spcPct val="90000"/>
              </a:lnSpc>
              <a:spcBef>
                <a:spcPct val="0"/>
              </a:spcBef>
              <a:spcAft>
                <a:spcPts val="0"/>
              </a:spcAft>
              <a:buNone/>
            </a:pPr>
            <a:r>
              <a:rPr lang="en-US" sz="2400" kern="1200" dirty="0">
                <a:solidFill>
                  <a:schemeClr val="tx1"/>
                </a:solidFill>
              </a:rPr>
              <a:t>Families as a Data Source</a:t>
            </a:r>
          </a:p>
          <a:p>
            <a:pPr marL="0" lvl="0" indent="0" algn="ctr" defTabSz="1066800">
              <a:lnSpc>
                <a:spcPct val="90000"/>
              </a:lnSpc>
              <a:spcBef>
                <a:spcPct val="0"/>
              </a:spcBef>
              <a:spcAft>
                <a:spcPts val="0"/>
              </a:spcAft>
              <a:buNone/>
            </a:pPr>
            <a:endParaRPr lang="en-US" sz="800" kern="1200" dirty="0">
              <a:solidFill>
                <a:schemeClr val="tx1"/>
              </a:solidFill>
            </a:endParaRPr>
          </a:p>
        </p:txBody>
      </p:sp>
      <p:sp>
        <p:nvSpPr>
          <p:cNvPr id="11" name="Freeform: Shape 10">
            <a:extLst>
              <a:ext uri="{FF2B5EF4-FFF2-40B4-BE49-F238E27FC236}">
                <a16:creationId xmlns:a16="http://schemas.microsoft.com/office/drawing/2014/main" id="{7DF58886-D758-4E45-BAE3-97C61BB73336}"/>
              </a:ext>
            </a:extLst>
          </p:cNvPr>
          <p:cNvSpPr/>
          <p:nvPr/>
        </p:nvSpPr>
        <p:spPr>
          <a:xfrm>
            <a:off x="4989008" y="4321073"/>
            <a:ext cx="3164041" cy="1257746"/>
          </a:xfrm>
          <a:custGeom>
            <a:avLst/>
            <a:gdLst>
              <a:gd name="connsiteX0" fmla="*/ 0 w 3164041"/>
              <a:gd name="connsiteY0" fmla="*/ 0 h 1257746"/>
              <a:gd name="connsiteX1" fmla="*/ 3164041 w 3164041"/>
              <a:gd name="connsiteY1" fmla="*/ 0 h 1257746"/>
              <a:gd name="connsiteX2" fmla="*/ 3164041 w 3164041"/>
              <a:gd name="connsiteY2" fmla="*/ 1257746 h 1257746"/>
              <a:gd name="connsiteX3" fmla="*/ 0 w 3164041"/>
              <a:gd name="connsiteY3" fmla="*/ 1257746 h 1257746"/>
              <a:gd name="connsiteX4" fmla="*/ 0 w 3164041"/>
              <a:gd name="connsiteY4" fmla="*/ 0 h 125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041" h="1257746">
                <a:moveTo>
                  <a:pt x="0" y="0"/>
                </a:moveTo>
                <a:lnTo>
                  <a:pt x="3164041" y="0"/>
                </a:lnTo>
                <a:lnTo>
                  <a:pt x="3164041" y="1257746"/>
                </a:lnTo>
                <a:lnTo>
                  <a:pt x="0" y="12577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Surveys</a:t>
            </a:r>
          </a:p>
          <a:p>
            <a:pPr marL="171450" lvl="1" indent="-171450" algn="l" defTabSz="800100">
              <a:lnSpc>
                <a:spcPct val="90000"/>
              </a:lnSpc>
              <a:spcBef>
                <a:spcPct val="0"/>
              </a:spcBef>
              <a:spcAft>
                <a:spcPct val="15000"/>
              </a:spcAft>
              <a:buChar char="•"/>
            </a:pPr>
            <a:r>
              <a:rPr lang="en-US" sz="1800" kern="1200" dirty="0">
                <a:solidFill>
                  <a:schemeClr val="tx2"/>
                </a:solidFill>
              </a:rPr>
              <a:t>Focus Groups</a:t>
            </a:r>
          </a:p>
          <a:p>
            <a:pPr marL="171450" lvl="1" indent="-171450" algn="l" defTabSz="800100">
              <a:lnSpc>
                <a:spcPct val="90000"/>
              </a:lnSpc>
              <a:spcBef>
                <a:spcPct val="0"/>
              </a:spcBef>
              <a:spcAft>
                <a:spcPct val="15000"/>
              </a:spcAft>
              <a:buChar char="•"/>
            </a:pPr>
            <a:r>
              <a:rPr lang="en-US" sz="1800" kern="1200" dirty="0">
                <a:solidFill>
                  <a:schemeClr val="tx2"/>
                </a:solidFill>
              </a:rPr>
              <a:t>Participants or Attendees</a:t>
            </a:r>
          </a:p>
          <a:p>
            <a:pPr marL="171450" lvl="1" indent="-171450" algn="l" defTabSz="800100">
              <a:lnSpc>
                <a:spcPct val="90000"/>
              </a:lnSpc>
              <a:spcBef>
                <a:spcPct val="0"/>
              </a:spcBef>
              <a:spcAft>
                <a:spcPct val="15000"/>
              </a:spcAft>
              <a:buChar char="•"/>
            </a:pPr>
            <a:r>
              <a:rPr lang="en-US" sz="1800" kern="1200" dirty="0">
                <a:solidFill>
                  <a:schemeClr val="tx2"/>
                </a:solidFill>
              </a:rPr>
              <a:t>School Perception Data</a:t>
            </a:r>
          </a:p>
        </p:txBody>
      </p:sp>
    </p:spTree>
    <p:custDataLst>
      <p:tags r:id="rId1"/>
    </p:custDataLst>
    <p:extLst>
      <p:ext uri="{BB962C8B-B14F-4D97-AF65-F5344CB8AC3E}">
        <p14:creationId xmlns:p14="http://schemas.microsoft.com/office/powerpoint/2010/main" val="31788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256" y="6096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685800" y="1600200"/>
            <a:ext cx="3886200" cy="4572000"/>
          </a:xfrm>
        </p:spPr>
        <p:txBody>
          <a:bodyPr>
            <a:normAutofit fontScale="85000" lnSpcReduction="10000"/>
          </a:bodyPr>
          <a:lstStyle/>
          <a:p>
            <a:pPr marL="346075" indent="-346075">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a:p>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877" y="1738330"/>
            <a:ext cx="4317609" cy="382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190764"/>
            <a:ext cx="1371600" cy="77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69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071" y="533400"/>
            <a:ext cx="7024744" cy="762000"/>
          </a:xfrm>
        </p:spPr>
        <p:txBody>
          <a:bodyPr>
            <a:normAutofit/>
          </a:bodyPr>
          <a:lstStyle/>
          <a:p>
            <a:r>
              <a:rPr lang="en-US" dirty="0"/>
              <a:t>Stage 3: Organizing Data</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9" name="Text Placeholder 8"/>
          <p:cNvSpPr>
            <a:spLocks noGrp="1"/>
          </p:cNvSpPr>
          <p:nvPr>
            <p:ph type="body" sz="quarter" idx="3"/>
          </p:nvPr>
        </p:nvSpPr>
        <p:spPr>
          <a:xfrm>
            <a:off x="4800600" y="1524000"/>
            <a:ext cx="3581400" cy="1240222"/>
          </a:xfrm>
        </p:spPr>
        <p:txBody>
          <a:bodyPr>
            <a:noAutofit/>
          </a:bodyPr>
          <a:lstStyle/>
          <a:p>
            <a:pPr>
              <a:lnSpc>
                <a:spcPct val="80000"/>
              </a:lnSpc>
              <a:spcBef>
                <a:spcPts val="0"/>
              </a:spcBef>
            </a:pPr>
            <a:r>
              <a:rPr lang="en-US" dirty="0">
                <a:solidFill>
                  <a:schemeClr val="accent1">
                    <a:lumMod val="75000"/>
                  </a:schemeClr>
                </a:solidFill>
              </a:rPr>
              <a:t>Disaggregated Data: </a:t>
            </a:r>
          </a:p>
          <a:p>
            <a:pPr>
              <a:lnSpc>
                <a:spcPct val="80000"/>
              </a:lnSpc>
              <a:spcBef>
                <a:spcPts val="0"/>
              </a:spcBef>
            </a:pPr>
            <a:r>
              <a:rPr lang="en-US" sz="2200" b="0" dirty="0"/>
              <a:t>a whole set of data separated into its categories or subgroups</a:t>
            </a:r>
          </a:p>
        </p:txBody>
      </p:sp>
      <p:sp>
        <p:nvSpPr>
          <p:cNvPr id="10" name="Text Placeholder 9"/>
          <p:cNvSpPr>
            <a:spLocks noGrp="1"/>
          </p:cNvSpPr>
          <p:nvPr>
            <p:ph type="body" idx="1"/>
          </p:nvPr>
        </p:nvSpPr>
        <p:spPr>
          <a:xfrm>
            <a:off x="1147275" y="1524000"/>
            <a:ext cx="3402459" cy="1279371"/>
          </a:xfrm>
        </p:spPr>
        <p:txBody>
          <a:bodyPr>
            <a:normAutofit fontScale="92500" lnSpcReduction="20000"/>
          </a:bodyPr>
          <a:lstStyle/>
          <a:p>
            <a:r>
              <a:rPr lang="en-US" sz="2600" dirty="0">
                <a:solidFill>
                  <a:schemeClr val="accent1">
                    <a:lumMod val="75000"/>
                  </a:schemeClr>
                </a:solidFill>
              </a:rPr>
              <a:t>Aggregated Data: </a:t>
            </a:r>
          </a:p>
          <a:p>
            <a:pPr>
              <a:spcBef>
                <a:spcPts val="0"/>
              </a:spcBef>
            </a:pPr>
            <a:r>
              <a:rPr lang="en-US" b="0" dirty="0"/>
              <a:t>a whole set of data formed by combining several parts</a:t>
            </a:r>
          </a:p>
        </p:txBody>
      </p:sp>
      <p:cxnSp>
        <p:nvCxnSpPr>
          <p:cNvPr id="13" name="Straight Connector 12"/>
          <p:cNvCxnSpPr/>
          <p:nvPr/>
        </p:nvCxnSpPr>
        <p:spPr>
          <a:xfrm flipH="1">
            <a:off x="4572000" y="1524000"/>
            <a:ext cx="10886" cy="4267200"/>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6" name="Content Placeholder 5"/>
          <p:cNvGraphicFramePr>
            <a:graphicFrameLocks noGrp="1"/>
          </p:cNvGraphicFramePr>
          <p:nvPr>
            <p:ph sz="half" idx="2"/>
            <p:extLst>
              <p:ext uri="{D42A27DB-BD31-4B8C-83A1-F6EECF244321}">
                <p14:modId xmlns:p14="http://schemas.microsoft.com/office/powerpoint/2010/main" val="2714549111"/>
              </p:ext>
            </p:extLst>
          </p:nvPr>
        </p:nvGraphicFramePr>
        <p:xfrm>
          <a:off x="762000" y="2819401"/>
          <a:ext cx="3698875" cy="2990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6"/>
          <p:cNvGraphicFramePr>
            <a:graphicFrameLocks noGrp="1"/>
          </p:cNvGraphicFramePr>
          <p:nvPr>
            <p:ph sz="quarter" idx="4"/>
            <p:extLst>
              <p:ext uri="{D42A27DB-BD31-4B8C-83A1-F6EECF244321}">
                <p14:modId xmlns:p14="http://schemas.microsoft.com/office/powerpoint/2010/main" val="2005092769"/>
              </p:ext>
            </p:extLst>
          </p:nvPr>
        </p:nvGraphicFramePr>
        <p:xfrm>
          <a:off x="4724400" y="2921289"/>
          <a:ext cx="3810000" cy="283527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0488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 3: Organizing Data</a:t>
            </a:r>
          </a:p>
        </p:txBody>
      </p:sp>
      <p:sp>
        <p:nvSpPr>
          <p:cNvPr id="3" name="Content Placeholder 2"/>
          <p:cNvSpPr>
            <a:spLocks noGrp="1"/>
          </p:cNvSpPr>
          <p:nvPr>
            <p:ph idx="1"/>
          </p:nvPr>
        </p:nvSpPr>
        <p:spPr>
          <a:xfrm>
            <a:off x="1043492" y="1600200"/>
            <a:ext cx="7033708" cy="4232429"/>
          </a:xfrm>
        </p:spPr>
        <p:txBody>
          <a:bodyPr/>
          <a:lstStyle/>
          <a:p>
            <a:pPr marL="68580" indent="0">
              <a:buNone/>
            </a:pPr>
            <a:r>
              <a:rPr lang="en-US" b="1" dirty="0"/>
              <a:t>Triangulated Data: </a:t>
            </a:r>
          </a:p>
          <a:p>
            <a:pPr marL="63500" indent="0">
              <a:buNone/>
            </a:pPr>
            <a:r>
              <a:rPr lang="en-US" dirty="0"/>
              <a:t>Use of multiple independent sources of data to establish the truth &amp; accuracy of a claim.</a:t>
            </a:r>
          </a:p>
          <a:p>
            <a:pPr marL="68580" indent="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graphicFrame>
        <p:nvGraphicFramePr>
          <p:cNvPr id="5" name="Diagram 4"/>
          <p:cNvGraphicFramePr/>
          <p:nvPr>
            <p:extLst>
              <p:ext uri="{D42A27DB-BD31-4B8C-83A1-F6EECF244321}">
                <p14:modId xmlns:p14="http://schemas.microsoft.com/office/powerpoint/2010/main" val="1336884123"/>
              </p:ext>
            </p:extLst>
          </p:nvPr>
        </p:nvGraphicFramePr>
        <p:xfrm>
          <a:off x="1295400" y="2895600"/>
          <a:ext cx="70104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7611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 3: Organizing Data</a:t>
            </a:r>
          </a:p>
        </p:txBody>
      </p:sp>
      <p:sp>
        <p:nvSpPr>
          <p:cNvPr id="3" name="Content Placeholder 2"/>
          <p:cNvSpPr>
            <a:spLocks noGrp="1"/>
          </p:cNvSpPr>
          <p:nvPr>
            <p:ph idx="1"/>
          </p:nvPr>
        </p:nvSpPr>
        <p:spPr>
          <a:xfrm>
            <a:off x="1043492" y="1600200"/>
            <a:ext cx="6777317" cy="4232429"/>
          </a:xfrm>
        </p:spPr>
        <p:txBody>
          <a:bodyPr>
            <a:normAutofit/>
          </a:bodyPr>
          <a:lstStyle/>
          <a:p>
            <a:pPr marL="0" indent="0">
              <a:buNone/>
            </a:pPr>
            <a:r>
              <a:rPr lang="en-US" sz="3000" b="1" dirty="0"/>
              <a:t>Tips for Interpreting Graphs</a:t>
            </a:r>
          </a:p>
          <a:p>
            <a:pPr marL="0" indent="0">
              <a:buNone/>
            </a:pPr>
            <a:r>
              <a:rPr lang="en-US" sz="2800" dirty="0"/>
              <a:t>Read all labels. </a:t>
            </a:r>
          </a:p>
          <a:p>
            <a:pPr>
              <a:buFont typeface="Wingdings" panose="05000000000000000000" pitchFamily="2" charset="2"/>
              <a:buChar char="§"/>
            </a:pPr>
            <a:r>
              <a:rPr lang="en-US" dirty="0"/>
              <a:t>What is… </a:t>
            </a:r>
          </a:p>
          <a:p>
            <a:pPr lvl="1"/>
            <a:r>
              <a:rPr lang="en-US" dirty="0"/>
              <a:t>in each COLUMN? </a:t>
            </a:r>
          </a:p>
          <a:p>
            <a:pPr lvl="1"/>
            <a:r>
              <a:rPr lang="en-US" dirty="0"/>
              <a:t>in each ROW? </a:t>
            </a:r>
          </a:p>
          <a:p>
            <a:pPr lvl="1"/>
            <a:r>
              <a:rPr lang="en-US" dirty="0"/>
              <a:t>the RANGE OF VALUES?</a:t>
            </a:r>
          </a:p>
          <a:p>
            <a:pPr>
              <a:buFont typeface="Wingdings" panose="05000000000000000000" pitchFamily="2" charset="2"/>
              <a:buChar char="§"/>
            </a:pPr>
            <a:r>
              <a:rPr lang="en-US" dirty="0"/>
              <a:t>Where was… </a:t>
            </a:r>
          </a:p>
          <a:p>
            <a:pPr lvl="1"/>
            <a:r>
              <a:rPr lang="en-US" dirty="0"/>
              <a:t>the MOST change or growth?</a:t>
            </a:r>
          </a:p>
          <a:p>
            <a:pPr lvl="1"/>
            <a:r>
              <a:rPr lang="en-US" dirty="0"/>
              <a:t>the LEAST change or growth?  </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3074" name="Picture 2" descr="C:\Users\ebraunel\AppData\Local\Microsoft\Windows\Temporary Internet Files\Content.IE5\L3GY044O\bargraph[1].gif"/>
          <p:cNvPicPr>
            <a:picLocks noChangeAspect="1" noChangeArrowheads="1"/>
          </p:cNvPicPr>
          <p:nvPr/>
        </p:nvPicPr>
        <p:blipFill rotWithShape="1">
          <a:blip r:embed="rId4">
            <a:extLst>
              <a:ext uri="{28A0092B-C50C-407E-A947-70E740481C1C}">
                <a14:useLocalDpi xmlns:a14="http://schemas.microsoft.com/office/drawing/2010/main" val="0"/>
              </a:ext>
            </a:extLst>
          </a:blip>
          <a:srcRect l="9426" r="4200" b="10678"/>
          <a:stretch/>
        </p:blipFill>
        <p:spPr bwMode="auto">
          <a:xfrm>
            <a:off x="5320145" y="2286000"/>
            <a:ext cx="3186545" cy="25353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1627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957" y="289443"/>
            <a:ext cx="7024744" cy="722864"/>
          </a:xfrm>
        </p:spPr>
        <p:txBody>
          <a:bodyPr/>
          <a:lstStyle/>
          <a:p>
            <a:r>
              <a:rPr lang="en-US" dirty="0"/>
              <a:t>Stage 3: Organizing Data</a:t>
            </a:r>
          </a:p>
        </p:txBody>
      </p:sp>
      <p:sp>
        <p:nvSpPr>
          <p:cNvPr id="3" name="Content Placeholder 2"/>
          <p:cNvSpPr>
            <a:spLocks noGrp="1"/>
          </p:cNvSpPr>
          <p:nvPr>
            <p:ph idx="1"/>
          </p:nvPr>
        </p:nvSpPr>
        <p:spPr>
          <a:xfrm>
            <a:off x="716837" y="1002147"/>
            <a:ext cx="7972626" cy="4850013"/>
          </a:xfrm>
        </p:spPr>
        <p:txBody>
          <a:bodyPr/>
          <a:lstStyle/>
          <a:p>
            <a:pPr marL="0" indent="0" algn="ctr">
              <a:buNone/>
            </a:pPr>
            <a:r>
              <a:rPr lang="en-US" sz="3200" b="1" dirty="0"/>
              <a:t>A Snapshot in Time</a:t>
            </a:r>
            <a:endParaRPr lang="en-US" sz="8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Rectangle 4"/>
          <p:cNvSpPr/>
          <p:nvPr/>
        </p:nvSpPr>
        <p:spPr>
          <a:xfrm>
            <a:off x="4008966" y="5819278"/>
            <a:ext cx="4418197" cy="430887"/>
          </a:xfrm>
          <a:prstGeom prst="rect">
            <a:avLst/>
          </a:prstGeom>
          <a:solidFill>
            <a:schemeClr val="bg1"/>
          </a:solidFill>
        </p:spPr>
        <p:txBody>
          <a:bodyPr wrap="none">
            <a:spAutoFit/>
          </a:bodyPr>
          <a:lstStyle/>
          <a:p>
            <a:r>
              <a:rPr lang="en-US" sz="2200" b="1" u="sng" dirty="0">
                <a:hlinkClick r:id="rId4">
                  <a:extLst>
                    <a:ext uri="{A12FA001-AC4F-418D-AE19-62706E023703}">
                      <ahyp:hlinkClr xmlns:ahyp="http://schemas.microsoft.com/office/drawing/2018/hyperlinkcolor" val="tx"/>
                    </a:ext>
                  </a:extLst>
                </a:hlinkClick>
              </a:rPr>
              <a:t>https://www.indicator14wi.org/</a:t>
            </a:r>
            <a:endParaRPr lang="en-US" sz="2200" b="1" dirty="0"/>
          </a:p>
        </p:txBody>
      </p:sp>
      <p:graphicFrame>
        <p:nvGraphicFramePr>
          <p:cNvPr id="8" name="Chart 7">
            <a:extLst>
              <a:ext uri="{FF2B5EF4-FFF2-40B4-BE49-F238E27FC236}">
                <a16:creationId xmlns:a16="http://schemas.microsoft.com/office/drawing/2014/main" id="{A2E337AE-AF60-6AF8-50E7-D2230B450AAA}"/>
              </a:ext>
            </a:extLst>
          </p:cNvPr>
          <p:cNvGraphicFramePr>
            <a:graphicFrameLocks/>
          </p:cNvGraphicFramePr>
          <p:nvPr>
            <p:extLst>
              <p:ext uri="{D42A27DB-BD31-4B8C-83A1-F6EECF244321}">
                <p14:modId xmlns:p14="http://schemas.microsoft.com/office/powerpoint/2010/main" val="2197946126"/>
              </p:ext>
            </p:extLst>
          </p:nvPr>
        </p:nvGraphicFramePr>
        <p:xfrm>
          <a:off x="76200" y="3067825"/>
          <a:ext cx="8156061" cy="27843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A2E337AE-AF60-6AF8-50E7-D2230B450AAA}"/>
              </a:ext>
            </a:extLst>
          </p:cNvPr>
          <p:cNvGraphicFramePr>
            <a:graphicFrameLocks/>
          </p:cNvGraphicFramePr>
          <p:nvPr>
            <p:extLst>
              <p:ext uri="{D42A27DB-BD31-4B8C-83A1-F6EECF244321}">
                <p14:modId xmlns:p14="http://schemas.microsoft.com/office/powerpoint/2010/main" val="2485158952"/>
              </p:ext>
            </p:extLst>
          </p:nvPr>
        </p:nvGraphicFramePr>
        <p:xfrm>
          <a:off x="716837" y="1600061"/>
          <a:ext cx="7817563" cy="4219217"/>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309843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 3: Organizing Data</a:t>
            </a:r>
          </a:p>
        </p:txBody>
      </p:sp>
      <p:sp>
        <p:nvSpPr>
          <p:cNvPr id="3" name="Content Placeholder 2"/>
          <p:cNvSpPr>
            <a:spLocks noGrp="1"/>
          </p:cNvSpPr>
          <p:nvPr>
            <p:ph idx="1"/>
          </p:nvPr>
        </p:nvSpPr>
        <p:spPr>
          <a:xfrm>
            <a:off x="1043492" y="1600200"/>
            <a:ext cx="6777317" cy="4232429"/>
          </a:xfrm>
        </p:spPr>
        <p:txBody>
          <a:bodyPr/>
          <a:lstStyle/>
          <a:p>
            <a:pPr marL="0" indent="0" algn="ctr">
              <a:buNone/>
            </a:pPr>
            <a:r>
              <a:rPr lang="en-US" sz="3200" b="1" dirty="0"/>
              <a:t>Comparisons</a:t>
            </a:r>
            <a:endParaRPr lang="en-US" sz="900" dirty="0"/>
          </a:p>
          <a:p>
            <a:pPr marL="68580" indent="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133600"/>
            <a:ext cx="6224264" cy="394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296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2140772" cy="609600"/>
          </a:xfrm>
        </p:spPr>
        <p:txBody>
          <a:bodyPr>
            <a:normAutofit fontScale="90000"/>
          </a:bodyPr>
          <a:lstStyle/>
          <a:p>
            <a:r>
              <a:rPr lang="en-US" dirty="0"/>
              <a:t>Agenda</a:t>
            </a:r>
          </a:p>
        </p:txBody>
      </p:sp>
      <p:sp>
        <p:nvSpPr>
          <p:cNvPr id="3" name="Content Placeholder 2"/>
          <p:cNvSpPr>
            <a:spLocks noGrp="1"/>
          </p:cNvSpPr>
          <p:nvPr>
            <p:ph idx="1"/>
          </p:nvPr>
        </p:nvSpPr>
        <p:spPr>
          <a:xfrm>
            <a:off x="895938" y="1600200"/>
            <a:ext cx="7537939" cy="2894534"/>
          </a:xfrm>
        </p:spPr>
        <p:txBody>
          <a:bodyPr>
            <a:normAutofit fontScale="92500" lnSpcReduction="10000"/>
          </a:bodyPr>
          <a:lstStyle/>
          <a:p>
            <a:pPr>
              <a:buFont typeface="Arial" panose="020B0604020202020204" pitchFamily="34" charset="0"/>
              <a:buChar char="•"/>
            </a:pPr>
            <a:r>
              <a:rPr lang="en-US" sz="2800" dirty="0"/>
              <a:t>Serving on Groups Overview</a:t>
            </a:r>
            <a:r>
              <a:rPr lang="en-US" sz="2800" b="1" dirty="0">
                <a:solidFill>
                  <a:schemeClr val="tx1"/>
                </a:solidFill>
              </a:rPr>
              <a:t> </a:t>
            </a:r>
          </a:p>
          <a:p>
            <a:pPr>
              <a:buFont typeface="Arial" panose="020B0604020202020204" pitchFamily="34" charset="0"/>
              <a:buChar char="•"/>
            </a:pPr>
            <a:r>
              <a:rPr lang="en-US" sz="2800" dirty="0"/>
              <a:t>Section 6 – Using Data as Information</a:t>
            </a:r>
          </a:p>
          <a:p>
            <a:pPr lvl="1">
              <a:buFont typeface="Courier New" panose="02070309020205020404" pitchFamily="49" charset="0"/>
              <a:buChar char="o"/>
            </a:pPr>
            <a:r>
              <a:rPr lang="en-US" sz="2600" dirty="0"/>
              <a:t>What is data?</a:t>
            </a:r>
          </a:p>
          <a:p>
            <a:pPr lvl="1">
              <a:buFont typeface="Courier New" panose="02070309020205020404" pitchFamily="49" charset="0"/>
              <a:buChar char="o"/>
            </a:pPr>
            <a:r>
              <a:rPr lang="en-US" sz="2600" dirty="0"/>
              <a:t>How can I learn more about data groups use?</a:t>
            </a:r>
          </a:p>
          <a:p>
            <a:pPr lvl="1">
              <a:buFont typeface="Courier New" panose="02070309020205020404" pitchFamily="49" charset="0"/>
              <a:buChar char="o"/>
            </a:pPr>
            <a:r>
              <a:rPr lang="en-US" sz="2600" dirty="0"/>
              <a:t>What are the 8 stages of data use?</a:t>
            </a:r>
          </a:p>
          <a:p>
            <a:pPr>
              <a:buFont typeface="Arial" panose="020B0604020202020204" pitchFamily="34" charset="0"/>
              <a:buChar char="•"/>
            </a:pPr>
            <a:r>
              <a:rPr lang="en-US" sz="2800" dirty="0"/>
              <a:t>Resources</a:t>
            </a:r>
          </a:p>
          <a:p>
            <a:pPr>
              <a:buFont typeface="Arial" panose="020B0604020202020204" pitchFamily="34" charset="0"/>
              <a:buChar char="•"/>
            </a:pPr>
            <a:endParaRPr lang="en-US" dirty="0"/>
          </a:p>
          <a:p>
            <a:pPr marL="68580" indent="0">
              <a:buNone/>
            </a:pPr>
            <a:endParaRPr lang="en-US" dirty="0"/>
          </a:p>
          <a:p>
            <a:endParaRPr lang="en-US" dirty="0"/>
          </a:p>
          <a:p>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6" name="Picture 5">
            <a:extLst>
              <a:ext uri="{FF2B5EF4-FFF2-40B4-BE49-F238E27FC236}">
                <a16:creationId xmlns:a16="http://schemas.microsoft.com/office/drawing/2014/main" id="{44235F12-89E6-4039-840D-3E70CF9A4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012" y="3894471"/>
            <a:ext cx="3944926" cy="2481753"/>
          </a:xfrm>
          <a:prstGeom prst="rect">
            <a:avLst/>
          </a:prstGeom>
        </p:spPr>
      </p:pic>
    </p:spTree>
    <p:custDataLst>
      <p:tags r:id="rId1"/>
    </p:custDataLst>
    <p:extLst>
      <p:ext uri="{BB962C8B-B14F-4D97-AF65-F5344CB8AC3E}">
        <p14:creationId xmlns:p14="http://schemas.microsoft.com/office/powerpoint/2010/main" val="3225263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 3: Organizing Data</a:t>
            </a:r>
          </a:p>
        </p:txBody>
      </p:sp>
      <p:sp>
        <p:nvSpPr>
          <p:cNvPr id="3" name="Content Placeholder 2"/>
          <p:cNvSpPr>
            <a:spLocks noGrp="1"/>
          </p:cNvSpPr>
          <p:nvPr>
            <p:ph idx="1"/>
          </p:nvPr>
        </p:nvSpPr>
        <p:spPr>
          <a:xfrm>
            <a:off x="1043492" y="1524000"/>
            <a:ext cx="6777317" cy="4308629"/>
          </a:xfrm>
        </p:spPr>
        <p:txBody>
          <a:bodyPr/>
          <a:lstStyle/>
          <a:p>
            <a:pPr marL="0" indent="0" algn="ctr">
              <a:buNone/>
            </a:pPr>
            <a:r>
              <a:rPr lang="en-US" sz="3200" b="1" dirty="0"/>
              <a:t>Trends</a:t>
            </a:r>
            <a:endParaRPr lang="en-US" sz="7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81200"/>
            <a:ext cx="6221093" cy="39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5311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856" y="457200"/>
            <a:ext cx="7024744" cy="722864"/>
          </a:xfrm>
        </p:spPr>
        <p:txBody>
          <a:bodyPr/>
          <a:lstStyle/>
          <a:p>
            <a:r>
              <a:rPr lang="en-US" dirty="0"/>
              <a:t>Stage 3: Organizing Data</a:t>
            </a:r>
          </a:p>
        </p:txBody>
      </p:sp>
      <p:sp>
        <p:nvSpPr>
          <p:cNvPr id="3" name="Content Placeholder 2"/>
          <p:cNvSpPr>
            <a:spLocks noGrp="1"/>
          </p:cNvSpPr>
          <p:nvPr>
            <p:ph idx="1"/>
          </p:nvPr>
        </p:nvSpPr>
        <p:spPr>
          <a:xfrm>
            <a:off x="1113776" y="1397031"/>
            <a:ext cx="5052508" cy="4572000"/>
          </a:xfrm>
        </p:spPr>
        <p:txBody>
          <a:bodyPr>
            <a:normAutofit/>
          </a:bodyPr>
          <a:lstStyle/>
          <a:p>
            <a:pPr marL="68580" indent="0">
              <a:buNone/>
            </a:pPr>
            <a:r>
              <a:rPr lang="en-US" sz="2800" b="1" dirty="0"/>
              <a:t>Tips to Validate the Findings</a:t>
            </a:r>
          </a:p>
          <a:p>
            <a:pPr marL="68580" indent="0">
              <a:buNone/>
            </a:pPr>
            <a:endParaRPr lang="en-US" sz="1000" dirty="0"/>
          </a:p>
          <a:p>
            <a:pPr marL="68580" indent="0">
              <a:buNone/>
            </a:pPr>
            <a:r>
              <a:rPr lang="en-US" dirty="0"/>
              <a:t>To make sure the data are sound &amp; accurate:</a:t>
            </a:r>
          </a:p>
          <a:p>
            <a:pPr marL="68580" indent="0">
              <a:buNone/>
            </a:pPr>
            <a:endParaRPr lang="en-US" sz="1000" dirty="0"/>
          </a:p>
          <a:p>
            <a:pPr>
              <a:buFont typeface="Wingdings" panose="05000000000000000000" pitchFamily="2" charset="2"/>
              <a:buChar char="§"/>
            </a:pPr>
            <a:r>
              <a:rPr lang="en-US" sz="2200" dirty="0"/>
              <a:t>Use trusted sources</a:t>
            </a:r>
          </a:p>
          <a:p>
            <a:pPr>
              <a:buFont typeface="Wingdings" panose="05000000000000000000" pitchFamily="2" charset="2"/>
              <a:buChar char="§"/>
            </a:pPr>
            <a:r>
              <a:rPr lang="en-US" sz="2200" dirty="0"/>
              <a:t>Follow-up with questions </a:t>
            </a:r>
          </a:p>
          <a:p>
            <a:pPr>
              <a:buFont typeface="Wingdings" panose="05000000000000000000" pitchFamily="2" charset="2"/>
              <a:buChar char="§"/>
            </a:pPr>
            <a:r>
              <a:rPr lang="en-US" sz="2200" dirty="0"/>
              <a:t>Use different ways of gathering data</a:t>
            </a:r>
          </a:p>
          <a:p>
            <a:pPr>
              <a:buFont typeface="Wingdings" panose="05000000000000000000" pitchFamily="2" charset="2"/>
              <a:buChar char="§"/>
            </a:pPr>
            <a:r>
              <a:rPr lang="en-US" sz="2200" dirty="0"/>
              <a:t>Ensure everyone agrees and accepts the findings</a:t>
            </a:r>
            <a:r>
              <a:rPr lang="en-US" sz="600" dirty="0"/>
              <a:t> </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4098" name="Picture 2" descr="C:\Users\ebraunel\AppData\Local\Microsoft\Windows\Temporary Internet Files\Content.IE5\RLR6GKQI\daniel_bryan_yes__by_the_jackanapes-d4wvzx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4552988" cy="29460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64245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838200" y="1600200"/>
            <a:ext cx="3624072" cy="4572000"/>
          </a:xfrm>
        </p:spPr>
        <p:txBody>
          <a:bodyPr>
            <a:normAutofit fontScale="85000" lnSpcReduction="20000"/>
          </a:bodyPr>
          <a:lstStyle/>
          <a:p>
            <a:pPr marL="354013" indent="-35401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a:p>
            <a:endParaRPr lang="en-US" dirty="0"/>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00200"/>
            <a:ext cx="4433497" cy="39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038600"/>
            <a:ext cx="1506537"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1281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randombar(horizontal)">
                                      <p:cBhvr>
                                        <p:cTn id="7"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 4: Analyzing Data</a:t>
            </a:r>
          </a:p>
        </p:txBody>
      </p:sp>
      <p:sp>
        <p:nvSpPr>
          <p:cNvPr id="3" name="Content Placeholder 2"/>
          <p:cNvSpPr>
            <a:spLocks noGrp="1"/>
          </p:cNvSpPr>
          <p:nvPr>
            <p:ph idx="1"/>
          </p:nvPr>
        </p:nvSpPr>
        <p:spPr>
          <a:xfrm>
            <a:off x="1043492" y="1600200"/>
            <a:ext cx="6777317" cy="4232429"/>
          </a:xfrm>
        </p:spPr>
        <p:txBody>
          <a:bodyPr>
            <a:normAutofit lnSpcReduction="10000"/>
          </a:bodyPr>
          <a:lstStyle/>
          <a:p>
            <a:pPr marL="68580" indent="0">
              <a:spcBef>
                <a:spcPts val="0"/>
              </a:spcBef>
              <a:spcAft>
                <a:spcPts val="1200"/>
              </a:spcAft>
              <a:buNone/>
            </a:pPr>
            <a:r>
              <a:rPr lang="en-US" sz="2800" b="1" dirty="0"/>
              <a:t>Look for Relationships in the Data</a:t>
            </a:r>
          </a:p>
          <a:p>
            <a:pPr lvl="1">
              <a:spcBef>
                <a:spcPts val="0"/>
              </a:spcBef>
              <a:spcAft>
                <a:spcPts val="1200"/>
              </a:spcAft>
              <a:buFont typeface="Wingdings" panose="05000000000000000000" pitchFamily="2" charset="2"/>
              <a:buChar char="§"/>
            </a:pPr>
            <a:r>
              <a:rPr lang="en-US" sz="2400" dirty="0"/>
              <a:t>Each view provides unique insight</a:t>
            </a:r>
          </a:p>
          <a:p>
            <a:pPr lvl="1">
              <a:spcBef>
                <a:spcPts val="0"/>
              </a:spcBef>
              <a:spcAft>
                <a:spcPts val="1200"/>
              </a:spcAft>
              <a:buFont typeface="Wingdings" panose="05000000000000000000" pitchFamily="2" charset="2"/>
              <a:buChar char="§"/>
            </a:pPr>
            <a:r>
              <a:rPr lang="en-US" sz="2400" dirty="0"/>
              <a:t>Look from many viewpoints</a:t>
            </a:r>
          </a:p>
          <a:p>
            <a:pPr lvl="1">
              <a:spcBef>
                <a:spcPts val="0"/>
              </a:spcBef>
              <a:spcAft>
                <a:spcPts val="1200"/>
              </a:spcAft>
              <a:buFont typeface="Wingdings" panose="05000000000000000000" pitchFamily="2" charset="2"/>
              <a:buChar char="§"/>
            </a:pPr>
            <a:r>
              <a:rPr lang="en-US" sz="2400" dirty="0"/>
              <a:t>Understand the parts as well as the whole</a:t>
            </a:r>
          </a:p>
          <a:p>
            <a:pPr lvl="1">
              <a:spcBef>
                <a:spcPts val="0"/>
              </a:spcBef>
              <a:spcAft>
                <a:spcPts val="1200"/>
              </a:spcAft>
              <a:buFont typeface="Wingdings" panose="05000000000000000000" pitchFamily="2" charset="2"/>
              <a:buChar char="§"/>
            </a:pPr>
            <a:r>
              <a:rPr lang="en-US" sz="2400" dirty="0"/>
              <a:t>Strengths and challenges</a:t>
            </a:r>
          </a:p>
          <a:p>
            <a:pPr lvl="1">
              <a:spcBef>
                <a:spcPts val="0"/>
              </a:spcBef>
              <a:spcAft>
                <a:spcPts val="1200"/>
              </a:spcAft>
              <a:buFont typeface="Wingdings" panose="05000000000000000000" pitchFamily="2" charset="2"/>
              <a:buChar char="§"/>
            </a:pPr>
            <a:r>
              <a:rPr lang="en-US" sz="2400" dirty="0"/>
              <a:t>Don’t draw conclusions too soon</a:t>
            </a:r>
          </a:p>
          <a:p>
            <a:pPr lvl="1">
              <a:spcBef>
                <a:spcPts val="0"/>
              </a:spcBef>
              <a:spcAft>
                <a:spcPts val="1200"/>
              </a:spcAft>
              <a:buFont typeface="Wingdings" panose="05000000000000000000" pitchFamily="2" charset="2"/>
              <a:buChar char="§"/>
            </a:pPr>
            <a:r>
              <a:rPr lang="en-US" sz="2400" dirty="0"/>
              <a:t>Record information as it appears in the source</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51808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5494"/>
            <a:ext cx="7024744" cy="722864"/>
          </a:xfrm>
        </p:spPr>
        <p:txBody>
          <a:bodyPr/>
          <a:lstStyle/>
          <a:p>
            <a:r>
              <a:rPr lang="en-US" dirty="0"/>
              <a:t>Stage 4: Analyzing Data</a:t>
            </a:r>
          </a:p>
        </p:txBody>
      </p:sp>
      <p:sp>
        <p:nvSpPr>
          <p:cNvPr id="3" name="Content Placeholder 2"/>
          <p:cNvSpPr>
            <a:spLocks noGrp="1"/>
          </p:cNvSpPr>
          <p:nvPr>
            <p:ph idx="1"/>
          </p:nvPr>
        </p:nvSpPr>
        <p:spPr>
          <a:xfrm>
            <a:off x="691119" y="1600200"/>
            <a:ext cx="7761762" cy="4648200"/>
          </a:xfrm>
          <a:solidFill>
            <a:schemeClr val="bg1"/>
          </a:solidFill>
        </p:spPr>
        <p:txBody>
          <a:bodyPr>
            <a:normAutofit fontScale="85000" lnSpcReduction="10000"/>
          </a:bodyPr>
          <a:lstStyle/>
          <a:p>
            <a:pPr marL="68580" indent="0">
              <a:buNone/>
            </a:pPr>
            <a:r>
              <a:rPr lang="en-US" sz="2800" b="1" dirty="0"/>
              <a:t>Terms when Working with Numbers</a:t>
            </a:r>
          </a:p>
          <a:p>
            <a:pPr marL="68580" indent="0" algn="ctr">
              <a:buNone/>
            </a:pPr>
            <a:endParaRPr lang="en-US" sz="900" b="1" dirty="0"/>
          </a:p>
          <a:p>
            <a:pPr lvl="1">
              <a:buFont typeface="Wingdings" panose="05000000000000000000" pitchFamily="2" charset="2"/>
              <a:buChar char="§"/>
            </a:pPr>
            <a:r>
              <a:rPr lang="en-US" b="1" dirty="0"/>
              <a:t>MEAN</a:t>
            </a:r>
            <a:r>
              <a:rPr lang="en-US" dirty="0"/>
              <a:t> – average of a group of numbers</a:t>
            </a:r>
          </a:p>
          <a:p>
            <a:pPr marL="365760" lvl="1" indent="0">
              <a:buNone/>
            </a:pPr>
            <a:r>
              <a:rPr lang="en-US" dirty="0"/>
              <a:t>	1+2+3+4+5=15    divided by 5           </a:t>
            </a:r>
            <a:r>
              <a:rPr lang="en-US" b="1" dirty="0"/>
              <a:t>3 is Mean</a:t>
            </a:r>
          </a:p>
          <a:p>
            <a:pPr lvl="1">
              <a:buFont typeface="Wingdings" panose="05000000000000000000" pitchFamily="2" charset="2"/>
              <a:buChar char="§"/>
            </a:pPr>
            <a:r>
              <a:rPr lang="en-US" b="1" dirty="0"/>
              <a:t>MEDIAN</a:t>
            </a:r>
            <a:r>
              <a:rPr lang="en-US" dirty="0"/>
              <a:t> – middle value</a:t>
            </a:r>
          </a:p>
          <a:p>
            <a:pPr marL="365760" lvl="1" indent="0">
              <a:buNone/>
            </a:pPr>
            <a:r>
              <a:rPr lang="en-US" dirty="0"/>
              <a:t>       2, 1, 8, 3, 6, 10, 2, 6, 7, 3, 3, 2, 2          </a:t>
            </a:r>
          </a:p>
          <a:p>
            <a:pPr marL="365760" lvl="1" indent="0">
              <a:buNone/>
            </a:pPr>
            <a:r>
              <a:rPr lang="en-US" dirty="0"/>
              <a:t>       1, 2, 2, 2, 2, 3, </a:t>
            </a:r>
            <a:r>
              <a:rPr lang="en-US" b="1" u="sng" dirty="0"/>
              <a:t>3</a:t>
            </a:r>
            <a:r>
              <a:rPr lang="en-US" dirty="0"/>
              <a:t>, 3, 6, 6, 7, 8, 10         </a:t>
            </a:r>
            <a:r>
              <a:rPr lang="en-US" b="1" dirty="0"/>
              <a:t>3 is Median</a:t>
            </a:r>
          </a:p>
          <a:p>
            <a:pPr lvl="1">
              <a:buFont typeface="Wingdings" panose="05000000000000000000" pitchFamily="2" charset="2"/>
              <a:buChar char="§"/>
            </a:pPr>
            <a:r>
              <a:rPr lang="en-US" b="1" dirty="0"/>
              <a:t>MODE</a:t>
            </a:r>
            <a:r>
              <a:rPr lang="en-US" dirty="0"/>
              <a:t> – most frequent value</a:t>
            </a:r>
          </a:p>
          <a:p>
            <a:pPr marL="365760" lvl="1" indent="0">
              <a:buNone/>
            </a:pPr>
            <a:r>
              <a:rPr lang="en-US" dirty="0"/>
              <a:t>       2, 1, 8, 3, 6, 10, 2, 6, 7, 3, 3, 2, 2         </a:t>
            </a:r>
            <a:r>
              <a:rPr lang="en-US" b="1" dirty="0"/>
              <a:t>2 is Mode</a:t>
            </a:r>
            <a:r>
              <a:rPr lang="en-US" dirty="0"/>
              <a:t>         </a:t>
            </a:r>
          </a:p>
          <a:p>
            <a:pPr lvl="1">
              <a:buFont typeface="Arial" panose="020B0604020202020204" pitchFamily="34" charset="0"/>
              <a:buChar char="•"/>
            </a:pPr>
            <a:r>
              <a:rPr lang="en-US" b="1" dirty="0"/>
              <a:t>RANGE </a:t>
            </a:r>
            <a:r>
              <a:rPr lang="en-US" dirty="0"/>
              <a:t>– difference between lowest &amp; highest</a:t>
            </a:r>
          </a:p>
          <a:p>
            <a:pPr marL="365760" lvl="1" indent="0">
              <a:buNone/>
            </a:pPr>
            <a:r>
              <a:rPr lang="en-US" dirty="0"/>
              <a:t>      </a:t>
            </a:r>
            <a:r>
              <a:rPr lang="en-US" b="1" dirty="0"/>
              <a:t> 1</a:t>
            </a:r>
            <a:r>
              <a:rPr lang="en-US" dirty="0"/>
              <a:t>, 2, 2, 2, 2, 3, 3, 3, 6, 6, 7, 8, </a:t>
            </a:r>
            <a:r>
              <a:rPr lang="en-US" b="1" dirty="0"/>
              <a:t>10</a:t>
            </a:r>
          </a:p>
          <a:p>
            <a:pPr marL="365760" lvl="1" indent="0">
              <a:buNone/>
            </a:pPr>
            <a:r>
              <a:rPr lang="en-US" dirty="0"/>
              <a:t>       10 minus 1                                           </a:t>
            </a:r>
            <a:r>
              <a:rPr lang="en-US" b="1" dirty="0"/>
              <a:t>9 is the Range</a:t>
            </a:r>
          </a:p>
          <a:p>
            <a:pPr lvl="1">
              <a:buFont typeface="Wingdings" panose="05000000000000000000" pitchFamily="2" charset="2"/>
              <a:buChar char="§"/>
            </a:pPr>
            <a:r>
              <a:rPr lang="en-US" sz="2000" b="1" dirty="0"/>
              <a:t>OUTLIER </a:t>
            </a:r>
            <a:r>
              <a:rPr lang="en-US" sz="2000" dirty="0"/>
              <a:t>– very high or very low number</a:t>
            </a:r>
          </a:p>
          <a:p>
            <a:pPr marL="365760" lvl="1" indent="0">
              <a:buNone/>
            </a:pPr>
            <a:r>
              <a:rPr lang="en-US" sz="1800" dirty="0"/>
              <a:t>    2, 1, 8, 3, 6, 10, 2, </a:t>
            </a:r>
            <a:r>
              <a:rPr lang="en-US" sz="1800" b="1" dirty="0"/>
              <a:t>27, </a:t>
            </a:r>
            <a:r>
              <a:rPr lang="en-US" sz="1800" dirty="0"/>
              <a:t>6, 7, 3, 3, 2, 2 </a:t>
            </a:r>
            <a:r>
              <a:rPr lang="en-US" sz="2000" dirty="0"/>
              <a:t>               </a:t>
            </a:r>
            <a:r>
              <a:rPr lang="en-US" sz="2000" b="1" dirty="0"/>
              <a:t>27 is outlier</a:t>
            </a:r>
          </a:p>
          <a:p>
            <a:pPr lvl="1">
              <a:buFont typeface="Wingdings" panose="05000000000000000000" pitchFamily="2" charset="2"/>
              <a:buChar char="§"/>
            </a:pPr>
            <a:r>
              <a:rPr lang="en-US" sz="2000" b="1" dirty="0"/>
              <a:t>STATISTICALLY SIGNIFICANT </a:t>
            </a:r>
            <a:r>
              <a:rPr lang="en-US" sz="2000" dirty="0"/>
              <a:t>– results true &amp; not because of chance</a:t>
            </a:r>
            <a:endParaRPr lang="en-US" sz="2400" dirty="0"/>
          </a:p>
        </p:txBody>
      </p:sp>
      <p:pic>
        <p:nvPicPr>
          <p:cNvPr id="5122" name="Picture 2" descr="C:\Users\ebraunel\AppData\Local\Microsoft\Windows\Temporary Internet Files\Content.IE5\L3GY044O\numbers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4245">
            <a:off x="6842529" y="520123"/>
            <a:ext cx="1640840" cy="1206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251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455" y="533400"/>
            <a:ext cx="7024744" cy="722864"/>
          </a:xfrm>
        </p:spPr>
        <p:txBody>
          <a:bodyPr/>
          <a:lstStyle/>
          <a:p>
            <a:r>
              <a:rPr lang="en-US" dirty="0"/>
              <a:t>Stage 4: Analyzing Data</a:t>
            </a:r>
          </a:p>
        </p:txBody>
      </p:sp>
      <p:sp>
        <p:nvSpPr>
          <p:cNvPr id="3" name="Content Placeholder 2"/>
          <p:cNvSpPr>
            <a:spLocks noGrp="1"/>
          </p:cNvSpPr>
          <p:nvPr>
            <p:ph idx="1"/>
          </p:nvPr>
        </p:nvSpPr>
        <p:spPr>
          <a:xfrm>
            <a:off x="691119" y="2133600"/>
            <a:ext cx="7761762" cy="4267200"/>
          </a:xfrm>
          <a:solidFill>
            <a:schemeClr val="bg1"/>
          </a:solidFill>
        </p:spPr>
        <p:txBody>
          <a:bodyPr>
            <a:normAutofit/>
          </a:bodyPr>
          <a:lstStyle/>
          <a:p>
            <a:pPr marL="68580" indent="0">
              <a:buNone/>
            </a:pPr>
            <a:r>
              <a:rPr lang="en-US" sz="3200" b="1" dirty="0">
                <a:solidFill>
                  <a:schemeClr val="tx1"/>
                </a:solidFill>
              </a:rPr>
              <a:t>EXERCISE</a:t>
            </a:r>
          </a:p>
          <a:p>
            <a:pPr marL="68580" indent="0" algn="ctr">
              <a:buNone/>
            </a:pPr>
            <a:endParaRPr lang="en-US" sz="900" b="1" dirty="0"/>
          </a:p>
          <a:p>
            <a:pPr marL="822960" lvl="1" indent="-457200">
              <a:buFont typeface="+mj-lt"/>
              <a:buAutoNum type="alphaUcPeriod"/>
            </a:pPr>
            <a:r>
              <a:rPr lang="en-US" sz="2800" b="1" dirty="0"/>
              <a:t>MEAN</a:t>
            </a:r>
            <a:r>
              <a:rPr lang="en-US" sz="2800" dirty="0"/>
              <a:t> of 4, 6,10,12</a:t>
            </a:r>
          </a:p>
          <a:p>
            <a:pPr marL="822960" lvl="1" indent="-457200">
              <a:buFont typeface="+mj-lt"/>
              <a:buAutoNum type="alphaUcPeriod"/>
            </a:pPr>
            <a:endParaRPr lang="en-US" sz="1600" b="1" dirty="0"/>
          </a:p>
          <a:p>
            <a:pPr marL="822960" lvl="1" indent="-457200">
              <a:buFont typeface="+mj-lt"/>
              <a:buAutoNum type="alphaUcPeriod"/>
            </a:pPr>
            <a:r>
              <a:rPr lang="en-US" sz="2800" b="1" dirty="0"/>
              <a:t>MEDIAN</a:t>
            </a:r>
            <a:r>
              <a:rPr lang="en-US" sz="2800" dirty="0"/>
              <a:t> of </a:t>
            </a:r>
            <a:r>
              <a:rPr lang="en-US" sz="2800" dirty="0">
                <a:ea typeface="Calibri" panose="020F0502020204030204" pitchFamily="34" charset="0"/>
                <a:cs typeface="Calibri" panose="020F0502020204030204" pitchFamily="34" charset="0"/>
              </a:rPr>
              <a:t>18, 10, 1, 21, 15</a:t>
            </a:r>
            <a:endParaRPr lang="en-US" sz="2800" b="1" dirty="0"/>
          </a:p>
          <a:p>
            <a:pPr marL="822960" lvl="1" indent="-457200">
              <a:buFont typeface="+mj-lt"/>
              <a:buAutoNum type="alphaUcPeriod"/>
            </a:pPr>
            <a:endParaRPr lang="en-US" sz="1600" dirty="0"/>
          </a:p>
          <a:p>
            <a:pPr marL="822960" lvl="1" indent="-457200">
              <a:buFont typeface="+mj-lt"/>
              <a:buAutoNum type="alphaUcPeriod"/>
            </a:pPr>
            <a:r>
              <a:rPr lang="en-US" sz="2800" b="1" dirty="0"/>
              <a:t>MODE</a:t>
            </a:r>
            <a:r>
              <a:rPr lang="en-US" sz="2800" dirty="0"/>
              <a:t> of 10, 11, 11,15, 15, 18, 18, 18, 21</a:t>
            </a:r>
          </a:p>
          <a:p>
            <a:pPr marL="822960" lvl="1" indent="-457200">
              <a:buFont typeface="+mj-lt"/>
              <a:buAutoNum type="alphaUcPeriod"/>
            </a:pPr>
            <a:endParaRPr lang="en-US" sz="1600" dirty="0"/>
          </a:p>
          <a:p>
            <a:pPr marL="822960" lvl="1" indent="-457200">
              <a:buFont typeface="+mj-lt"/>
              <a:buAutoNum type="alphaUcPeriod"/>
            </a:pPr>
            <a:r>
              <a:rPr lang="en-US" sz="2800" b="1" dirty="0"/>
              <a:t>RANGE </a:t>
            </a:r>
            <a:r>
              <a:rPr lang="en-US" sz="2800" dirty="0"/>
              <a:t>of </a:t>
            </a:r>
            <a:r>
              <a:rPr lang="en-US" sz="2800" dirty="0">
                <a:ea typeface="Calibri" panose="020F0502020204030204" pitchFamily="34" charset="0"/>
                <a:cs typeface="Calibri" panose="020F0502020204030204" pitchFamily="34" charset="0"/>
              </a:rPr>
              <a:t>15, 21, 10, 18, 11 </a:t>
            </a:r>
            <a:endParaRPr lang="en-US" sz="2800" dirty="0"/>
          </a:p>
        </p:txBody>
      </p:sp>
      <p:pic>
        <p:nvPicPr>
          <p:cNvPr id="5122" name="Picture 2" descr="C:\Users\ebraunel\AppData\Local\Microsoft\Windows\Temporary Internet Files\Content.IE5\L3GY044O\numbers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4245">
            <a:off x="5700295" y="1453718"/>
            <a:ext cx="2706325" cy="19899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282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722864"/>
          </a:xfrm>
        </p:spPr>
        <p:txBody>
          <a:bodyPr/>
          <a:lstStyle/>
          <a:p>
            <a:r>
              <a:rPr lang="en-US" dirty="0"/>
              <a:t>Stage 4: Analyzing Data</a:t>
            </a:r>
          </a:p>
        </p:txBody>
      </p:sp>
      <p:sp>
        <p:nvSpPr>
          <p:cNvPr id="3" name="Content Placeholder 2"/>
          <p:cNvSpPr>
            <a:spLocks noGrp="1"/>
          </p:cNvSpPr>
          <p:nvPr>
            <p:ph idx="1"/>
          </p:nvPr>
        </p:nvSpPr>
        <p:spPr>
          <a:xfrm>
            <a:off x="1043492" y="1447800"/>
            <a:ext cx="6777317" cy="4384829"/>
          </a:xfrm>
        </p:spPr>
        <p:txBody>
          <a:bodyPr/>
          <a:lstStyle/>
          <a:p>
            <a:pPr marL="68580" indent="0">
              <a:buNone/>
            </a:pPr>
            <a:r>
              <a:rPr lang="en-US" sz="2800" b="1" dirty="0"/>
              <a:t>Examples of Working with Numbers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1030"/>
            <a:ext cx="4318816"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121" y="1967316"/>
            <a:ext cx="4523508" cy="292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1994" y="2667000"/>
            <a:ext cx="6286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72125" y="4785187"/>
            <a:ext cx="2095500" cy="461665"/>
          </a:xfrm>
          <a:prstGeom prst="rect">
            <a:avLst/>
          </a:prstGeom>
          <a:noFill/>
        </p:spPr>
        <p:txBody>
          <a:bodyPr wrap="square" rtlCol="0">
            <a:spAutoFit/>
          </a:bodyPr>
          <a:lstStyle/>
          <a:p>
            <a:pPr algn="ctr"/>
            <a:r>
              <a:rPr lang="en-US" sz="2400" dirty="0">
                <a:solidFill>
                  <a:schemeClr val="tx2"/>
                </a:solidFill>
              </a:rPr>
              <a:t>Outlier</a:t>
            </a:r>
          </a:p>
        </p:txBody>
      </p:sp>
      <p:sp>
        <p:nvSpPr>
          <p:cNvPr id="9" name="TextBox 8"/>
          <p:cNvSpPr txBox="1"/>
          <p:nvPr/>
        </p:nvSpPr>
        <p:spPr>
          <a:xfrm>
            <a:off x="1381907" y="4762806"/>
            <a:ext cx="2469401" cy="1846659"/>
          </a:xfrm>
          <a:prstGeom prst="rect">
            <a:avLst/>
          </a:prstGeom>
          <a:noFill/>
        </p:spPr>
        <p:txBody>
          <a:bodyPr wrap="square" rtlCol="0">
            <a:spAutoFit/>
          </a:bodyPr>
          <a:lstStyle/>
          <a:p>
            <a:r>
              <a:rPr lang="en-US" sz="2400" dirty="0">
                <a:solidFill>
                  <a:schemeClr val="tx2"/>
                </a:solidFill>
              </a:rPr>
              <a:t>Mean = 817.3</a:t>
            </a:r>
          </a:p>
          <a:p>
            <a:r>
              <a:rPr lang="en-US" sz="2400" dirty="0">
                <a:solidFill>
                  <a:schemeClr val="tx2"/>
                </a:solidFill>
              </a:rPr>
              <a:t>Median = 825</a:t>
            </a:r>
          </a:p>
          <a:p>
            <a:r>
              <a:rPr lang="en-US" sz="2400" dirty="0">
                <a:solidFill>
                  <a:schemeClr val="tx2"/>
                </a:solidFill>
              </a:rPr>
              <a:t>Mode = 880</a:t>
            </a:r>
          </a:p>
          <a:p>
            <a:r>
              <a:rPr lang="en-US" sz="2400" dirty="0">
                <a:solidFill>
                  <a:schemeClr val="tx2"/>
                </a:solidFill>
              </a:rPr>
              <a:t>Range = 665 </a:t>
            </a:r>
          </a:p>
          <a:p>
            <a:endParaRPr lang="en-US" dirty="0"/>
          </a:p>
        </p:txBody>
      </p:sp>
    </p:spTree>
    <p:custDataLst>
      <p:tags r:id="rId1"/>
    </p:custDataLst>
    <p:extLst>
      <p:ext uri="{BB962C8B-B14F-4D97-AF65-F5344CB8AC3E}">
        <p14:creationId xmlns:p14="http://schemas.microsoft.com/office/powerpoint/2010/main" val="588588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762000" y="1600200"/>
            <a:ext cx="3700272" cy="4572000"/>
          </a:xfrm>
        </p:spPr>
        <p:txBody>
          <a:bodyPr>
            <a:normAutofit fontScale="85000" lnSpcReduction="20000"/>
          </a:bodyPr>
          <a:lstStyle/>
          <a:p>
            <a:pPr marL="354013" indent="-35401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a:p>
            <a:endParaRPr lang="en-US" dirty="0"/>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328" y="1752600"/>
            <a:ext cx="4347375"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724400"/>
            <a:ext cx="1506537"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3697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2000" fill="hold"/>
                                        <p:tgtEl>
                                          <p:spTgt spid="16388"/>
                                        </p:tgtEl>
                                        <p:attrNameLst>
                                          <p:attrName>ppt_w</p:attrName>
                                        </p:attrNameLst>
                                      </p:cBhvr>
                                      <p:tavLst>
                                        <p:tav tm="0">
                                          <p:val>
                                            <p:fltVal val="0"/>
                                          </p:val>
                                        </p:tav>
                                        <p:tav tm="100000">
                                          <p:val>
                                            <p:strVal val="#ppt_w"/>
                                          </p:val>
                                        </p:tav>
                                      </p:tavLst>
                                    </p:anim>
                                    <p:anim calcmode="lin" valueType="num">
                                      <p:cBhvr>
                                        <p:cTn id="8" dur="2000" fill="hold"/>
                                        <p:tgtEl>
                                          <p:spTgt spid="16388"/>
                                        </p:tgtEl>
                                        <p:attrNameLst>
                                          <p:attrName>ppt_h</p:attrName>
                                        </p:attrNameLst>
                                      </p:cBhvr>
                                      <p:tavLst>
                                        <p:tav tm="0">
                                          <p:val>
                                            <p:fltVal val="0"/>
                                          </p:val>
                                        </p:tav>
                                        <p:tav tm="100000">
                                          <p:val>
                                            <p:strVal val="#ppt_h"/>
                                          </p:val>
                                        </p:tav>
                                      </p:tavLst>
                                    </p:anim>
                                    <p:anim calcmode="lin" valueType="num">
                                      <p:cBhvr>
                                        <p:cTn id="9" dur="2000" fill="hold"/>
                                        <p:tgtEl>
                                          <p:spTgt spid="16388"/>
                                        </p:tgtEl>
                                        <p:attrNameLst>
                                          <p:attrName>style.rotation</p:attrName>
                                        </p:attrNameLst>
                                      </p:cBhvr>
                                      <p:tavLst>
                                        <p:tav tm="0">
                                          <p:val>
                                            <p:fltVal val="90"/>
                                          </p:val>
                                        </p:tav>
                                        <p:tav tm="100000">
                                          <p:val>
                                            <p:fltVal val="0"/>
                                          </p:val>
                                        </p:tav>
                                      </p:tavLst>
                                    </p:anim>
                                    <p:animEffect transition="in" filter="fade">
                                      <p:cBhvr>
                                        <p:cTn id="10"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744" cy="1219200"/>
          </a:xfrm>
        </p:spPr>
        <p:txBody>
          <a:bodyPr>
            <a:normAutofit/>
          </a:bodyPr>
          <a:lstStyle/>
          <a:p>
            <a:r>
              <a:rPr lang="en-US" sz="3400" dirty="0"/>
              <a:t>Stage 5: Developing Hypotheses &amp; Making Recommendations</a:t>
            </a:r>
          </a:p>
        </p:txBody>
      </p:sp>
      <p:sp>
        <p:nvSpPr>
          <p:cNvPr id="3" name="Content Placeholder 2"/>
          <p:cNvSpPr>
            <a:spLocks noGrp="1"/>
          </p:cNvSpPr>
          <p:nvPr>
            <p:ph idx="1"/>
          </p:nvPr>
        </p:nvSpPr>
        <p:spPr>
          <a:xfrm>
            <a:off x="1043492" y="2057400"/>
            <a:ext cx="6777317" cy="3775229"/>
          </a:xfrm>
        </p:spPr>
        <p:txBody>
          <a:bodyPr/>
          <a:lstStyle/>
          <a:p>
            <a:pPr marL="68580" indent="0">
              <a:buNone/>
            </a:pPr>
            <a:r>
              <a:rPr lang="en-US" sz="2800" b="1" dirty="0"/>
              <a:t>Hypotheses (</a:t>
            </a:r>
            <a:r>
              <a:rPr lang="en-US" sz="2800" b="1" dirty="0">
                <a:solidFill>
                  <a:srgbClr val="FF0000"/>
                </a:solidFill>
              </a:rPr>
              <a:t>if, then, because</a:t>
            </a:r>
            <a:r>
              <a:rPr lang="en-US" sz="2800" b="1" dirty="0"/>
              <a:t>)</a:t>
            </a:r>
            <a:endParaRPr lang="en-US" sz="1200" b="1" dirty="0"/>
          </a:p>
          <a:p>
            <a:pPr lvl="1">
              <a:buFont typeface="Wingdings" panose="05000000000000000000" pitchFamily="2" charset="2"/>
              <a:buChar char="§"/>
            </a:pPr>
            <a:r>
              <a:rPr lang="en-US" sz="2400" dirty="0"/>
              <a:t>Understand why we </a:t>
            </a:r>
            <a:r>
              <a:rPr lang="en-US" sz="2400" i="1" dirty="0">
                <a:effectLst>
                  <a:outerShdw blurRad="38100" dist="38100" dir="2700000" algn="tl">
                    <a:srgbClr val="000000">
                      <a:alpha val="43137"/>
                    </a:srgbClr>
                  </a:outerShdw>
                </a:effectLst>
              </a:rPr>
              <a:t>think</a:t>
            </a:r>
            <a:r>
              <a:rPr lang="en-US" sz="2400" dirty="0"/>
              <a:t> it is happening</a:t>
            </a:r>
          </a:p>
          <a:p>
            <a:pPr lvl="1">
              <a:buFont typeface="Wingdings" panose="05000000000000000000" pitchFamily="2" charset="2"/>
              <a:buChar char="§"/>
            </a:pPr>
            <a:r>
              <a:rPr lang="en-US" sz="2400" dirty="0"/>
              <a:t>Look at other data</a:t>
            </a:r>
          </a:p>
          <a:p>
            <a:pPr lvl="1">
              <a:buFont typeface="Wingdings" panose="05000000000000000000" pitchFamily="2" charset="2"/>
              <a:buChar char="§"/>
            </a:pPr>
            <a:r>
              <a:rPr lang="en-US" sz="2400" dirty="0"/>
              <a:t>Ask additional questions</a:t>
            </a:r>
          </a:p>
          <a:p>
            <a:pPr lvl="1">
              <a:buFont typeface="Wingdings" panose="05000000000000000000" pitchFamily="2" charset="2"/>
              <a:buChar char="§"/>
            </a:pPr>
            <a:r>
              <a:rPr lang="en-US" sz="2400" dirty="0"/>
              <a:t>Agree upon the conclusions</a:t>
            </a:r>
          </a:p>
          <a:p>
            <a:pPr lvl="1"/>
            <a:r>
              <a:rPr lang="en-US" sz="2400" dirty="0"/>
              <a:t>Figure out possible solutions</a:t>
            </a:r>
          </a:p>
          <a:p>
            <a:pPr marL="68580" indent="0">
              <a:buNone/>
            </a:pPr>
            <a:r>
              <a:rPr lang="en-US" sz="2800" b="1" dirty="0"/>
              <a:t>Recommendations</a:t>
            </a:r>
          </a:p>
          <a:p>
            <a:pPr lvl="1">
              <a:buFont typeface="Wingdings" panose="05000000000000000000" pitchFamily="2" charset="2"/>
              <a:buChar char="§"/>
            </a:pPr>
            <a:endParaRPr lang="en-US" sz="24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468954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4833"/>
            <a:ext cx="7024744" cy="722864"/>
          </a:xfrm>
        </p:spPr>
        <p:txBody>
          <a:bodyPr>
            <a:normAutofit fontScale="90000"/>
          </a:bodyPr>
          <a:lstStyle/>
          <a:p>
            <a:r>
              <a:rPr lang="en-US" sz="3600" dirty="0"/>
              <a:t>Stage 5: Developing Hypotheses &amp; Making Recommendations</a:t>
            </a:r>
            <a:endParaRPr lang="en-US" dirty="0"/>
          </a:p>
        </p:txBody>
      </p:sp>
      <p:sp>
        <p:nvSpPr>
          <p:cNvPr id="3" name="Content Placeholder 2"/>
          <p:cNvSpPr>
            <a:spLocks noGrp="1"/>
          </p:cNvSpPr>
          <p:nvPr>
            <p:ph idx="1"/>
          </p:nvPr>
        </p:nvSpPr>
        <p:spPr>
          <a:xfrm>
            <a:off x="691119" y="1828800"/>
            <a:ext cx="7761762" cy="4419600"/>
          </a:xfrm>
          <a:solidFill>
            <a:schemeClr val="bg1"/>
          </a:solidFill>
        </p:spPr>
        <p:txBody>
          <a:bodyPr>
            <a:normAutofit/>
          </a:bodyPr>
          <a:lstStyle/>
          <a:p>
            <a:pPr marL="68580" indent="0">
              <a:buNone/>
            </a:pPr>
            <a:r>
              <a:rPr lang="en-US" sz="3200" b="1" dirty="0">
                <a:solidFill>
                  <a:schemeClr val="tx1"/>
                </a:solidFill>
              </a:rPr>
              <a:t>EXERCISE</a:t>
            </a:r>
          </a:p>
          <a:p>
            <a:pPr marL="68580" indent="0" algn="ctr">
              <a:buNone/>
            </a:pPr>
            <a:endParaRPr lang="en-US" sz="2000" b="1" dirty="0">
              <a:solidFill>
                <a:schemeClr val="tx1"/>
              </a:solidFill>
            </a:endParaRPr>
          </a:p>
          <a:p>
            <a:pPr marL="68580" indent="0" algn="ctr">
              <a:buNone/>
            </a:pPr>
            <a:r>
              <a:rPr lang="en-US" sz="3200" b="1" dirty="0">
                <a:solidFill>
                  <a:schemeClr val="tx1"/>
                </a:solidFill>
              </a:rPr>
              <a:t>Hypothesis statement?</a:t>
            </a:r>
          </a:p>
          <a:p>
            <a:pPr marL="68580" indent="0">
              <a:buNone/>
            </a:pPr>
            <a:r>
              <a:rPr lang="en-US" sz="3200" dirty="0">
                <a:solidFill>
                  <a:schemeClr val="tx1"/>
                </a:solidFill>
              </a:rPr>
              <a:t>If the school year is extended, then teachers may need to adjust learning activities, because students may have difficulty paying attention for more instructional hours. </a:t>
            </a:r>
          </a:p>
          <a:p>
            <a:pPr marL="458571" lvl="1" indent="0">
              <a:buNone/>
            </a:pPr>
            <a:endParaRPr lang="en-US" sz="1800" b="1" dirty="0">
              <a:solidFill>
                <a:srgbClr val="000000"/>
              </a:solidFill>
            </a:endParaRPr>
          </a:p>
          <a:p>
            <a:pPr marL="68580" indent="0">
              <a:buNone/>
            </a:pPr>
            <a:endParaRPr lang="en-US" sz="3200" b="1" dirty="0">
              <a:solidFill>
                <a:schemeClr val="tx1"/>
              </a:solidFill>
            </a:endParaRPr>
          </a:p>
          <a:p>
            <a:pPr marL="68580" indent="0" algn="ctr">
              <a:buNone/>
            </a:pPr>
            <a:endParaRPr lang="en-US" sz="900" b="1" dirty="0"/>
          </a:p>
        </p:txBody>
      </p:sp>
    </p:spTree>
    <p:custDataLst>
      <p:tags r:id="rId1"/>
    </p:custDataLst>
    <p:extLst>
      <p:ext uri="{BB962C8B-B14F-4D97-AF65-F5344CB8AC3E}">
        <p14:creationId xmlns:p14="http://schemas.microsoft.com/office/powerpoint/2010/main" val="369162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101128-2C86-4FFF-476C-978D002C7FC8}"/>
              </a:ext>
            </a:extLst>
          </p:cNvPr>
          <p:cNvSpPr>
            <a:spLocks noGrp="1"/>
          </p:cNvSpPr>
          <p:nvPr>
            <p:ph type="ftr" sz="quarter" idx="11"/>
          </p:nvPr>
        </p:nvSpPr>
        <p:spPr>
          <a:xfrm>
            <a:off x="4648200" y="5867401"/>
            <a:ext cx="3926231" cy="388454"/>
          </a:xfrm>
        </p:spPr>
        <p:txBody>
          <a:bodyPr anchor="ctr">
            <a:normAutofit/>
          </a:bodyPr>
          <a:lstStyle/>
          <a:p>
            <a:pPr>
              <a:spcAft>
                <a:spcPts val="600"/>
              </a:spcAft>
            </a:pPr>
            <a:r>
              <a:rPr lang="en-US" dirty="0">
                <a:solidFill>
                  <a:srgbClr val="0F6FC6"/>
                </a:solidFill>
              </a:rPr>
              <a:t>Serving on Groups That Make Decisions</a:t>
            </a:r>
          </a:p>
        </p:txBody>
      </p:sp>
      <p:sp>
        <p:nvSpPr>
          <p:cNvPr id="3" name="Content Placeholder 2">
            <a:extLst>
              <a:ext uri="{FF2B5EF4-FFF2-40B4-BE49-F238E27FC236}">
                <a16:creationId xmlns:a16="http://schemas.microsoft.com/office/drawing/2014/main" id="{2BD09B59-3B56-34E9-E331-17B3F5A6F827}"/>
              </a:ext>
            </a:extLst>
          </p:cNvPr>
          <p:cNvSpPr>
            <a:spLocks noGrp="1"/>
          </p:cNvSpPr>
          <p:nvPr>
            <p:ph sz="quarter" idx="13"/>
          </p:nvPr>
        </p:nvSpPr>
        <p:spPr>
          <a:xfrm>
            <a:off x="591226" y="3097348"/>
            <a:ext cx="7878831" cy="3237087"/>
          </a:xfrm>
          <a:solidFill>
            <a:schemeClr val="bg1"/>
          </a:solidFill>
        </p:spPr>
        <p:txBody>
          <a:bodyPr>
            <a:normAutofit fontScale="92500"/>
          </a:bodyPr>
          <a:lstStyle/>
          <a:p>
            <a:pPr marL="68580" indent="0">
              <a:lnSpc>
                <a:spcPct val="90000"/>
              </a:lnSpc>
              <a:buNone/>
            </a:pPr>
            <a:r>
              <a:rPr lang="en-US" sz="2600" dirty="0"/>
              <a:t>A. If you have </a:t>
            </a:r>
            <a:r>
              <a:rPr lang="en-US" sz="2600" u="sng" dirty="0"/>
              <a:t>never served </a:t>
            </a:r>
            <a:r>
              <a:rPr lang="en-US" sz="2600" dirty="0"/>
              <a:t>on a decision-making   </a:t>
            </a:r>
          </a:p>
          <a:p>
            <a:pPr marL="68580" indent="0">
              <a:lnSpc>
                <a:spcPct val="90000"/>
              </a:lnSpc>
              <a:buNone/>
            </a:pPr>
            <a:r>
              <a:rPr lang="en-US" sz="2600" dirty="0"/>
              <a:t>     group </a:t>
            </a:r>
          </a:p>
          <a:p>
            <a:pPr marL="68580" indent="0">
              <a:lnSpc>
                <a:spcPct val="90000"/>
              </a:lnSpc>
              <a:buNone/>
            </a:pPr>
            <a:r>
              <a:rPr lang="en-US" sz="2600" dirty="0"/>
              <a:t>B. If you </a:t>
            </a:r>
            <a:r>
              <a:rPr lang="en-US" sz="2600" u="sng" dirty="0"/>
              <a:t>have served </a:t>
            </a:r>
            <a:r>
              <a:rPr lang="en-US" sz="2600" dirty="0"/>
              <a:t>on a decision-making group </a:t>
            </a:r>
          </a:p>
          <a:p>
            <a:pPr marL="68580" indent="0">
              <a:lnSpc>
                <a:spcPct val="90000"/>
              </a:lnSpc>
              <a:buNone/>
            </a:pPr>
            <a:r>
              <a:rPr lang="en-US" sz="2600" dirty="0"/>
              <a:t>     before</a:t>
            </a:r>
          </a:p>
          <a:p>
            <a:pPr marL="68580" indent="0">
              <a:lnSpc>
                <a:spcPct val="90000"/>
              </a:lnSpc>
              <a:buNone/>
            </a:pPr>
            <a:r>
              <a:rPr lang="en-US" sz="2600" dirty="0"/>
              <a:t>C. If you are </a:t>
            </a:r>
            <a:r>
              <a:rPr lang="en-US" sz="2600" u="sng" dirty="0"/>
              <a:t>thinking about </a:t>
            </a:r>
            <a:r>
              <a:rPr lang="en-US" sz="2600" dirty="0"/>
              <a:t>joining a decision-</a:t>
            </a:r>
          </a:p>
          <a:p>
            <a:pPr marL="68580" indent="0">
              <a:lnSpc>
                <a:spcPct val="90000"/>
              </a:lnSpc>
              <a:buNone/>
            </a:pPr>
            <a:r>
              <a:rPr lang="en-US" sz="2600" dirty="0"/>
              <a:t>     making group</a:t>
            </a:r>
          </a:p>
          <a:p>
            <a:pPr marL="0" indent="0">
              <a:lnSpc>
                <a:spcPct val="90000"/>
              </a:lnSpc>
              <a:buNone/>
            </a:pPr>
            <a:r>
              <a:rPr lang="en-US" sz="2600" dirty="0"/>
              <a:t> D. If you are </a:t>
            </a:r>
            <a:r>
              <a:rPr lang="en-US" sz="2600" u="sng" dirty="0"/>
              <a:t>currently serving </a:t>
            </a:r>
            <a:r>
              <a:rPr lang="en-US" sz="2600" dirty="0"/>
              <a:t>on a                                           </a:t>
            </a:r>
          </a:p>
          <a:p>
            <a:pPr marL="0" indent="0">
              <a:lnSpc>
                <a:spcPct val="90000"/>
              </a:lnSpc>
              <a:buNone/>
            </a:pPr>
            <a:r>
              <a:rPr lang="en-US" sz="2600" dirty="0"/>
              <a:t>     decision-making group now. </a:t>
            </a:r>
          </a:p>
          <a:p>
            <a:pPr>
              <a:lnSpc>
                <a:spcPct val="90000"/>
              </a:lnSpc>
            </a:pPr>
            <a:endParaRPr lang="en-US" sz="1700" dirty="0"/>
          </a:p>
        </p:txBody>
      </p:sp>
      <p:pic>
        <p:nvPicPr>
          <p:cNvPr id="1028" name="Picture 4" descr="See related image detail. Poll - Free of Charge Creative Commons Green Highway sign image">
            <a:extLst>
              <a:ext uri="{FF2B5EF4-FFF2-40B4-BE49-F238E27FC236}">
                <a16:creationId xmlns:a16="http://schemas.microsoft.com/office/drawing/2014/main" id="{E99B38D9-52D9-88D3-E960-B3CE76BE8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3501189" cy="232551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5">
            <a:extLst>
              <a:ext uri="{FF2B5EF4-FFF2-40B4-BE49-F238E27FC236}">
                <a16:creationId xmlns:a16="http://schemas.microsoft.com/office/drawing/2014/main" id="{A16BE1F1-627B-2021-F0CA-E48BAE040328}"/>
              </a:ext>
            </a:extLst>
          </p:cNvPr>
          <p:cNvSpPr>
            <a:spLocks noGrp="1"/>
          </p:cNvSpPr>
          <p:nvPr>
            <p:ph type="title"/>
          </p:nvPr>
        </p:nvSpPr>
        <p:spPr>
          <a:xfrm>
            <a:off x="5105401" y="1073966"/>
            <a:ext cx="2971800" cy="1244380"/>
          </a:xfrm>
        </p:spPr>
        <p:txBody>
          <a:bodyPr>
            <a:normAutofit/>
          </a:bodyPr>
          <a:lstStyle/>
          <a:p>
            <a:r>
              <a:rPr lang="en-US" dirty="0"/>
              <a:t>Your Group Experience</a:t>
            </a:r>
          </a:p>
        </p:txBody>
      </p:sp>
    </p:spTree>
    <p:extLst>
      <p:ext uri="{BB962C8B-B14F-4D97-AF65-F5344CB8AC3E}">
        <p14:creationId xmlns:p14="http://schemas.microsoft.com/office/powerpoint/2010/main" val="4212681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762000" y="1676400"/>
            <a:ext cx="3700272" cy="4267200"/>
          </a:xfrm>
        </p:spPr>
        <p:txBody>
          <a:bodyPr>
            <a:normAutofit fontScale="85000" lnSpcReduction="20000"/>
          </a:bodyPr>
          <a:lstStyle/>
          <a:p>
            <a:pPr marL="341313" indent="-34131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b="1" dirty="0">
                <a:solidFill>
                  <a:srgbClr val="C00000"/>
                </a:solidFill>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988" y="1676400"/>
            <a:ext cx="4347374"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206" y="4114800"/>
            <a:ext cx="1506537"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1627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2000" fill="hold"/>
                                        <p:tgtEl>
                                          <p:spTgt spid="17412"/>
                                        </p:tgtEl>
                                        <p:attrNameLst>
                                          <p:attrName>ppt_w</p:attrName>
                                        </p:attrNameLst>
                                      </p:cBhvr>
                                      <p:tavLst>
                                        <p:tav tm="0">
                                          <p:val>
                                            <p:fltVal val="0"/>
                                          </p:val>
                                        </p:tav>
                                        <p:tav tm="100000">
                                          <p:val>
                                            <p:strVal val="#ppt_w"/>
                                          </p:val>
                                        </p:tav>
                                      </p:tavLst>
                                    </p:anim>
                                    <p:anim calcmode="lin" valueType="num">
                                      <p:cBhvr>
                                        <p:cTn id="8" dur="2000" fill="hold"/>
                                        <p:tgtEl>
                                          <p:spTgt spid="17412"/>
                                        </p:tgtEl>
                                        <p:attrNameLst>
                                          <p:attrName>ppt_h</p:attrName>
                                        </p:attrNameLst>
                                      </p:cBhvr>
                                      <p:tavLst>
                                        <p:tav tm="0">
                                          <p:val>
                                            <p:fltVal val="0"/>
                                          </p:val>
                                        </p:tav>
                                        <p:tav tm="100000">
                                          <p:val>
                                            <p:strVal val="#ppt_h"/>
                                          </p:val>
                                        </p:tav>
                                      </p:tavLst>
                                    </p:anim>
                                    <p:animEffect transition="in" filter="fade">
                                      <p:cBhvr>
                                        <p:cTn id="9"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10025"/>
            <a:ext cx="3962400" cy="1752600"/>
          </a:xfrm>
        </p:spPr>
        <p:txBody>
          <a:bodyPr>
            <a:normAutofit/>
          </a:bodyPr>
          <a:lstStyle/>
          <a:p>
            <a:r>
              <a:rPr lang="en-US" dirty="0"/>
              <a:t>Stage 6: Creating an Action Plan</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6" name="Content Placeholder 5"/>
          <p:cNvSpPr>
            <a:spLocks noGrp="1"/>
          </p:cNvSpPr>
          <p:nvPr>
            <p:ph sz="quarter" idx="13"/>
          </p:nvPr>
        </p:nvSpPr>
        <p:spPr>
          <a:xfrm>
            <a:off x="999744" y="2413574"/>
            <a:ext cx="3419856" cy="3493008"/>
          </a:xfrm>
        </p:spPr>
        <p:txBody>
          <a:bodyPr/>
          <a:lstStyle/>
          <a:p>
            <a:pPr marL="395288" indent="-327025">
              <a:buNone/>
            </a:pPr>
            <a:r>
              <a:rPr lang="en-US" dirty="0"/>
              <a:t>1. Bring key people together </a:t>
            </a:r>
          </a:p>
          <a:p>
            <a:pPr marL="68580" indent="0">
              <a:buNone/>
            </a:pPr>
            <a:r>
              <a:rPr lang="en-US" dirty="0"/>
              <a:t>2. Figure out:</a:t>
            </a:r>
          </a:p>
          <a:p>
            <a:pPr marL="68263" indent="450850">
              <a:spcBef>
                <a:spcPts val="0"/>
              </a:spcBef>
              <a:buNone/>
            </a:pPr>
            <a:r>
              <a:rPr lang="en-US" dirty="0"/>
              <a:t>· What </a:t>
            </a:r>
          </a:p>
          <a:p>
            <a:pPr marL="68263" indent="450850">
              <a:spcBef>
                <a:spcPts val="0"/>
              </a:spcBef>
              <a:buNone/>
            </a:pPr>
            <a:r>
              <a:rPr lang="en-US" dirty="0"/>
              <a:t>· Who </a:t>
            </a:r>
          </a:p>
          <a:p>
            <a:pPr marL="68263" indent="450850">
              <a:spcBef>
                <a:spcPts val="0"/>
              </a:spcBef>
              <a:buNone/>
            </a:pPr>
            <a:r>
              <a:rPr lang="en-US" dirty="0"/>
              <a:t>· When</a:t>
            </a:r>
          </a:p>
          <a:p>
            <a:pPr marL="747713" indent="-165100">
              <a:spcBef>
                <a:spcPts val="0"/>
              </a:spcBef>
              <a:buSzPct val="50000"/>
              <a:buFont typeface="Arial" panose="020B0604020202020204" pitchFamily="34" charset="0"/>
              <a:buChar char="•"/>
            </a:pPr>
            <a:r>
              <a:rPr lang="en-US" dirty="0"/>
              <a:t>Where </a:t>
            </a:r>
          </a:p>
          <a:p>
            <a:pPr marL="68263" indent="450850">
              <a:spcBef>
                <a:spcPts val="0"/>
              </a:spcBef>
              <a:buNone/>
            </a:pPr>
            <a:r>
              <a:rPr lang="en-US" dirty="0"/>
              <a:t>· Resources </a:t>
            </a:r>
          </a:p>
          <a:p>
            <a:pPr marL="68263" indent="450850">
              <a:spcBef>
                <a:spcPts val="0"/>
              </a:spcBef>
              <a:buNone/>
            </a:pPr>
            <a:r>
              <a:rPr lang="en-US" dirty="0"/>
              <a:t>· Communication </a:t>
            </a:r>
          </a:p>
          <a:p>
            <a:endParaRPr lang="en-US" dirty="0"/>
          </a:p>
        </p:txBody>
      </p:sp>
      <p:sp>
        <p:nvSpPr>
          <p:cNvPr id="7" name="Content Placeholder 6"/>
          <p:cNvSpPr>
            <a:spLocks noGrp="1"/>
          </p:cNvSpPr>
          <p:nvPr>
            <p:ph sz="quarter" idx="14"/>
          </p:nvPr>
        </p:nvSpPr>
        <p:spPr>
          <a:xfrm>
            <a:off x="4645152" y="2590800"/>
            <a:ext cx="3419856" cy="3215638"/>
          </a:xfrm>
        </p:spPr>
        <p:txBody>
          <a:bodyPr/>
          <a:lstStyle/>
          <a:p>
            <a:pPr marL="395288" indent="-327025">
              <a:buNone/>
            </a:pPr>
            <a:r>
              <a:rPr lang="en-US" dirty="0"/>
              <a:t>3. Review completed action plan</a:t>
            </a:r>
          </a:p>
          <a:p>
            <a:pPr marL="68580" indent="0">
              <a:buNone/>
            </a:pPr>
            <a:r>
              <a:rPr lang="en-US" dirty="0"/>
              <a:t>4. Follow through </a:t>
            </a:r>
          </a:p>
          <a:p>
            <a:pPr marL="68580" indent="0">
              <a:buNone/>
            </a:pPr>
            <a:r>
              <a:rPr lang="en-US" dirty="0"/>
              <a:t>5. Communicate</a:t>
            </a:r>
          </a:p>
          <a:p>
            <a:pPr marL="395288" indent="-327025">
              <a:buNone/>
            </a:pPr>
            <a:r>
              <a:rPr lang="en-US" dirty="0"/>
              <a:t>6. Keep track of progress </a:t>
            </a:r>
          </a:p>
          <a:p>
            <a:pPr marL="68580" indent="0">
              <a:buNone/>
            </a:pPr>
            <a:r>
              <a:rPr lang="en-US" dirty="0"/>
              <a:t>7. Celebrate!</a:t>
            </a:r>
          </a:p>
          <a:p>
            <a:endParaRPr lang="en-US" dirty="0"/>
          </a:p>
        </p:txBody>
      </p:sp>
      <p:pic>
        <p:nvPicPr>
          <p:cNvPr id="6146" name="Picture 2" descr="C:\Users\ebraunel\AppData\Local\Microsoft\Windows\Temporary Internet Files\Content.IE5\ZFLGY05H\Plan[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27" t="9613" r="7954" b="14722"/>
          <a:stretch/>
        </p:blipFill>
        <p:spPr bwMode="auto">
          <a:xfrm>
            <a:off x="4724400" y="685800"/>
            <a:ext cx="2821320" cy="14699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824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1000"/>
                                        <p:tgtEl>
                                          <p:spTgt spid="6">
                                            <p:txEl>
                                              <p:pRg st="6" end="6"/>
                                            </p:txEl>
                                          </p:spTgt>
                                        </p:tgtEl>
                                      </p:cBhvr>
                                    </p:animEffect>
                                    <p:anim calcmode="lin" valueType="num">
                                      <p:cBhvr>
                                        <p:cTn id="4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1000"/>
                                        <p:tgtEl>
                                          <p:spTgt spid="6">
                                            <p:txEl>
                                              <p:pRg st="7" end="7"/>
                                            </p:txEl>
                                          </p:spTgt>
                                        </p:tgtEl>
                                      </p:cBhvr>
                                    </p:animEffect>
                                    <p:anim calcmode="lin" valueType="num">
                                      <p:cBhvr>
                                        <p:cTn id="4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1000"/>
                                        <p:tgtEl>
                                          <p:spTgt spid="7">
                                            <p:txEl>
                                              <p:pRg st="0" end="0"/>
                                            </p:txEl>
                                          </p:spTgt>
                                        </p:tgtEl>
                                      </p:cBhvr>
                                    </p:animEffect>
                                    <p:anim calcmode="lin" valueType="num">
                                      <p:cBhvr>
                                        <p:cTn id="5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Effect transition="in" filter="fade">
                                      <p:cBhvr>
                                        <p:cTn id="58" dur="1000"/>
                                        <p:tgtEl>
                                          <p:spTgt spid="7">
                                            <p:txEl>
                                              <p:pRg st="1" end="1"/>
                                            </p:txEl>
                                          </p:spTgt>
                                        </p:tgtEl>
                                      </p:cBhvr>
                                    </p:animEffect>
                                    <p:anim calcmode="lin" valueType="num">
                                      <p:cBhvr>
                                        <p:cTn id="5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Effect transition="in" filter="fade">
                                      <p:cBhvr>
                                        <p:cTn id="65" dur="1000"/>
                                        <p:tgtEl>
                                          <p:spTgt spid="7">
                                            <p:txEl>
                                              <p:pRg st="2" end="2"/>
                                            </p:txEl>
                                          </p:spTgt>
                                        </p:tgtEl>
                                      </p:cBhvr>
                                    </p:animEffect>
                                    <p:anim calcmode="lin" valueType="num">
                                      <p:cBhvr>
                                        <p:cTn id="6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7">
                                            <p:txEl>
                                              <p:pRg st="3" end="3"/>
                                            </p:txEl>
                                          </p:spTgt>
                                        </p:tgtEl>
                                        <p:attrNameLst>
                                          <p:attrName>style.visibility</p:attrName>
                                        </p:attrNameLst>
                                      </p:cBhvr>
                                      <p:to>
                                        <p:strVal val="visible"/>
                                      </p:to>
                                    </p:set>
                                    <p:animEffect transition="in" filter="fade">
                                      <p:cBhvr>
                                        <p:cTn id="72" dur="1000"/>
                                        <p:tgtEl>
                                          <p:spTgt spid="7">
                                            <p:txEl>
                                              <p:pRg st="3" end="3"/>
                                            </p:txEl>
                                          </p:spTgt>
                                        </p:tgtEl>
                                      </p:cBhvr>
                                    </p:animEffect>
                                    <p:anim calcmode="lin" valueType="num">
                                      <p:cBhvr>
                                        <p:cTn id="7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 calcmode="lin" valueType="num">
                                      <p:cBhvr>
                                        <p:cTn id="7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8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507"/>
            <a:ext cx="7024744" cy="722864"/>
          </a:xfrm>
        </p:spPr>
        <p:txBody>
          <a:bodyPr>
            <a:normAutofit fontScale="90000"/>
          </a:bodyPr>
          <a:lstStyle/>
          <a:p>
            <a:r>
              <a:rPr lang="en-US" sz="3600" dirty="0"/>
              <a:t>Stage 6: Creating an Action Plan</a:t>
            </a:r>
            <a:endParaRPr lang="en-US" dirty="0"/>
          </a:p>
        </p:txBody>
      </p:sp>
      <p:sp>
        <p:nvSpPr>
          <p:cNvPr id="3" name="Content Placeholder 2"/>
          <p:cNvSpPr>
            <a:spLocks noGrp="1"/>
          </p:cNvSpPr>
          <p:nvPr>
            <p:ph idx="1"/>
          </p:nvPr>
        </p:nvSpPr>
        <p:spPr>
          <a:xfrm>
            <a:off x="691119" y="1828800"/>
            <a:ext cx="7761762" cy="4419600"/>
          </a:xfrm>
          <a:solidFill>
            <a:schemeClr val="bg1"/>
          </a:solidFill>
        </p:spPr>
        <p:txBody>
          <a:bodyPr>
            <a:normAutofit lnSpcReduction="10000"/>
          </a:bodyPr>
          <a:lstStyle/>
          <a:p>
            <a:pPr marL="68580" indent="0">
              <a:buNone/>
            </a:pPr>
            <a:r>
              <a:rPr lang="en-US" sz="3200" b="1" dirty="0">
                <a:solidFill>
                  <a:schemeClr val="tx1"/>
                </a:solidFill>
              </a:rPr>
              <a:t>EXERCISE</a:t>
            </a:r>
          </a:p>
          <a:p>
            <a:pPr marL="68580" indent="0">
              <a:buNone/>
            </a:pPr>
            <a:endParaRPr lang="en-US" sz="3200" b="1" dirty="0">
              <a:solidFill>
                <a:schemeClr val="tx1"/>
              </a:solidFill>
            </a:endParaRPr>
          </a:p>
          <a:p>
            <a:pPr marL="68580" indent="0">
              <a:buNone/>
            </a:pPr>
            <a:r>
              <a:rPr lang="en-US" sz="3200" b="1" dirty="0">
                <a:solidFill>
                  <a:schemeClr val="tx1"/>
                </a:solidFill>
              </a:rPr>
              <a:t>Which are part of an action plan?</a:t>
            </a:r>
          </a:p>
          <a:p>
            <a:pPr marL="582930" indent="-514350">
              <a:buAutoNum type="arabicPeriod"/>
            </a:pPr>
            <a:r>
              <a:rPr lang="en-US" sz="3200" dirty="0">
                <a:solidFill>
                  <a:schemeClr val="tx1"/>
                </a:solidFill>
              </a:rPr>
              <a:t>When</a:t>
            </a:r>
          </a:p>
          <a:p>
            <a:pPr marL="582930" indent="-514350">
              <a:buAutoNum type="arabicPeriod"/>
            </a:pPr>
            <a:r>
              <a:rPr lang="en-US" sz="3200" dirty="0">
                <a:solidFill>
                  <a:schemeClr val="tx1"/>
                </a:solidFill>
              </a:rPr>
              <a:t>Where</a:t>
            </a:r>
          </a:p>
          <a:p>
            <a:pPr marL="582930" indent="-514350">
              <a:buAutoNum type="arabicPeriod"/>
            </a:pPr>
            <a:r>
              <a:rPr lang="en-US" sz="3200" dirty="0">
                <a:solidFill>
                  <a:schemeClr val="tx1"/>
                </a:solidFill>
              </a:rPr>
              <a:t>Assignments</a:t>
            </a:r>
          </a:p>
          <a:p>
            <a:pPr marL="582930" indent="-514350">
              <a:buAutoNum type="arabicPeriod"/>
            </a:pPr>
            <a:r>
              <a:rPr lang="en-US" sz="3200" dirty="0">
                <a:solidFill>
                  <a:schemeClr val="tx1"/>
                </a:solidFill>
              </a:rPr>
              <a:t>Hypotheses</a:t>
            </a:r>
          </a:p>
          <a:p>
            <a:pPr marL="582930" indent="-514350">
              <a:buAutoNum type="arabicPeriod"/>
            </a:pPr>
            <a:r>
              <a:rPr lang="en-US" sz="3200" dirty="0">
                <a:solidFill>
                  <a:schemeClr val="tx1"/>
                </a:solidFill>
              </a:rPr>
              <a:t>Triangulation</a:t>
            </a:r>
          </a:p>
          <a:p>
            <a:pPr marL="68580" indent="0" algn="ctr">
              <a:buNone/>
            </a:pPr>
            <a:endParaRPr lang="en-US" sz="2000" b="1" dirty="0">
              <a:solidFill>
                <a:schemeClr val="tx1"/>
              </a:solidFill>
            </a:endParaRPr>
          </a:p>
          <a:p>
            <a:pPr marL="458571" lvl="1" indent="0">
              <a:buNone/>
            </a:pPr>
            <a:endParaRPr lang="en-US" sz="1800" b="1" dirty="0">
              <a:solidFill>
                <a:srgbClr val="000000"/>
              </a:solidFill>
            </a:endParaRPr>
          </a:p>
          <a:p>
            <a:pPr marL="68580" indent="0">
              <a:buNone/>
            </a:pPr>
            <a:endParaRPr lang="en-US" sz="3200" b="1" dirty="0">
              <a:solidFill>
                <a:schemeClr val="tx1"/>
              </a:solidFill>
            </a:endParaRPr>
          </a:p>
          <a:p>
            <a:pPr marL="68580" indent="0" algn="ctr">
              <a:buNone/>
            </a:pPr>
            <a:endParaRPr lang="en-US" sz="900" b="1" dirty="0"/>
          </a:p>
        </p:txBody>
      </p:sp>
      <p:pic>
        <p:nvPicPr>
          <p:cNvPr id="4" name="Picture 2" descr="C:\Users\ebraunel\AppData\Local\Microsoft\Windows\Temporary Internet Files\Content.IE5\ZFLGY05H\Plan[1].jpg">
            <a:extLst>
              <a:ext uri="{FF2B5EF4-FFF2-40B4-BE49-F238E27FC236}">
                <a16:creationId xmlns:a16="http://schemas.microsoft.com/office/drawing/2014/main" id="{1BEE1021-7375-FCA9-1531-CB3A63DBB25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27" t="9613" r="7954" b="14722"/>
          <a:stretch/>
        </p:blipFill>
        <p:spPr bwMode="auto">
          <a:xfrm>
            <a:off x="5257800" y="1194257"/>
            <a:ext cx="2821320" cy="14699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24108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762000" y="1676400"/>
            <a:ext cx="3700272" cy="4419600"/>
          </a:xfrm>
        </p:spPr>
        <p:txBody>
          <a:bodyPr>
            <a:normAutofit fontScale="85000" lnSpcReduction="20000"/>
          </a:bodyPr>
          <a:lstStyle/>
          <a:p>
            <a:pPr marL="354013" indent="-35401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628" y="1690255"/>
            <a:ext cx="4376571" cy="387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176588"/>
            <a:ext cx="14303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868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anim calcmode="lin" valueType="num">
                                      <p:cBhvr>
                                        <p:cTn id="8" dur="2000" fill="hold"/>
                                        <p:tgtEl>
                                          <p:spTgt spid="18436"/>
                                        </p:tgtEl>
                                        <p:attrNameLst>
                                          <p:attrName>ppt_w</p:attrName>
                                        </p:attrNameLst>
                                      </p:cBhvr>
                                      <p:tavLst>
                                        <p:tav tm="0" fmla="#ppt_w*sin(2.5*pi*$)">
                                          <p:val>
                                            <p:fltVal val="0"/>
                                          </p:val>
                                        </p:tav>
                                        <p:tav tm="100000">
                                          <p:val>
                                            <p:fltVal val="1"/>
                                          </p:val>
                                        </p:tav>
                                      </p:tavLst>
                                    </p:anim>
                                    <p:anim calcmode="lin" valueType="num">
                                      <p:cBhvr>
                                        <p:cTn id="9" dur="2000" fill="hold"/>
                                        <p:tgtEl>
                                          <p:spTgt spid="184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467600" cy="914400"/>
          </a:xfrm>
        </p:spPr>
        <p:txBody>
          <a:bodyPr>
            <a:normAutofit fontScale="90000"/>
          </a:bodyPr>
          <a:lstStyle/>
          <a:p>
            <a:r>
              <a:rPr lang="en-US" dirty="0"/>
              <a:t>Stage 7: Displaying &amp; Sharing Results</a:t>
            </a:r>
          </a:p>
        </p:txBody>
      </p:sp>
      <p:sp>
        <p:nvSpPr>
          <p:cNvPr id="3" name="Content Placeholder 2"/>
          <p:cNvSpPr>
            <a:spLocks noGrp="1"/>
          </p:cNvSpPr>
          <p:nvPr>
            <p:ph idx="1"/>
          </p:nvPr>
        </p:nvSpPr>
        <p:spPr>
          <a:xfrm>
            <a:off x="1043492" y="1752600"/>
            <a:ext cx="6777317" cy="4080029"/>
          </a:xfrm>
        </p:spPr>
        <p:txBody>
          <a:bodyPr/>
          <a:lstStyle/>
          <a:p>
            <a:pPr marL="68580" indent="0">
              <a:buNone/>
            </a:pPr>
            <a:r>
              <a:rPr lang="en-US" sz="2800" b="1" dirty="0"/>
              <a:t>Displaying Results</a:t>
            </a:r>
          </a:p>
          <a:p>
            <a:pPr>
              <a:buFont typeface="Wingdings" panose="05000000000000000000" pitchFamily="2" charset="2"/>
              <a:buChar char="v"/>
            </a:pPr>
            <a:endParaRPr lang="en-US" sz="1000" dirty="0"/>
          </a:p>
          <a:p>
            <a:pPr>
              <a:lnSpc>
                <a:spcPct val="150000"/>
              </a:lnSpc>
            </a:pPr>
            <a:r>
              <a:rPr lang="en-US" dirty="0"/>
              <a:t>Make Sure the Report is:</a:t>
            </a:r>
          </a:p>
          <a:p>
            <a:pPr marL="3554413" lvl="1" indent="-292100">
              <a:buFont typeface="Wingdings" panose="05000000000000000000" pitchFamily="2" charset="2"/>
              <a:buChar char="§"/>
            </a:pPr>
            <a:r>
              <a:rPr lang="en-US" dirty="0"/>
              <a:t>Appealing</a:t>
            </a:r>
          </a:p>
          <a:p>
            <a:pPr marL="3554413" lvl="1" indent="-292100">
              <a:buFont typeface="Wingdings" panose="05000000000000000000" pitchFamily="2" charset="2"/>
              <a:buChar char="§"/>
            </a:pPr>
            <a:r>
              <a:rPr lang="en-US" dirty="0"/>
              <a:t>Accessible</a:t>
            </a:r>
          </a:p>
          <a:p>
            <a:pPr marL="3554413" lvl="1" indent="-292100">
              <a:buFont typeface="Wingdings" panose="05000000000000000000" pitchFamily="2" charset="2"/>
              <a:buChar char="§"/>
            </a:pPr>
            <a:r>
              <a:rPr lang="en-US" dirty="0"/>
              <a:t>Accurate</a:t>
            </a:r>
          </a:p>
          <a:p>
            <a:pPr marL="3554413" lvl="1" indent="-292100">
              <a:buFont typeface="Wingdings" panose="05000000000000000000" pitchFamily="2" charset="2"/>
              <a:buChar char="§"/>
            </a:pPr>
            <a:r>
              <a:rPr lang="en-US" dirty="0"/>
              <a:t>Audience-specific</a:t>
            </a:r>
          </a:p>
          <a:p>
            <a:pPr marL="457200" lvl="1" indent="0">
              <a:buNone/>
            </a:pPr>
            <a:endParaRPr lang="en-US" sz="800" dirty="0"/>
          </a:p>
          <a:p>
            <a:r>
              <a:rPr lang="en-US" dirty="0"/>
              <a:t>Be Fair and Objective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00400"/>
            <a:ext cx="1958360" cy="140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07113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762000"/>
          </a:xfrm>
        </p:spPr>
        <p:txBody>
          <a:bodyPr>
            <a:normAutofit fontScale="90000"/>
          </a:bodyPr>
          <a:lstStyle/>
          <a:p>
            <a:r>
              <a:rPr lang="en-US" dirty="0"/>
              <a:t>Stage 7: Displaying &amp; Sharing Results</a:t>
            </a:r>
          </a:p>
        </p:txBody>
      </p:sp>
      <p:sp>
        <p:nvSpPr>
          <p:cNvPr id="3" name="Content Placeholder 2"/>
          <p:cNvSpPr>
            <a:spLocks noGrp="1"/>
          </p:cNvSpPr>
          <p:nvPr>
            <p:ph idx="1"/>
          </p:nvPr>
        </p:nvSpPr>
        <p:spPr>
          <a:xfrm>
            <a:off x="1043492" y="1600200"/>
            <a:ext cx="7186108" cy="4232429"/>
          </a:xfrm>
        </p:spPr>
        <p:txBody>
          <a:bodyPr>
            <a:normAutofit fontScale="92500"/>
          </a:bodyPr>
          <a:lstStyle/>
          <a:p>
            <a:pPr marL="68580" indent="0">
              <a:buNone/>
            </a:pPr>
            <a:r>
              <a:rPr lang="en-US" sz="3200" b="1" dirty="0"/>
              <a:t>Sharing Results</a:t>
            </a:r>
          </a:p>
          <a:p>
            <a:pPr>
              <a:buFont typeface="Wingdings" panose="05000000000000000000" pitchFamily="2" charset="2"/>
              <a:buChar char="v"/>
            </a:pPr>
            <a:endParaRPr lang="en-US" sz="1000" dirty="0"/>
          </a:p>
          <a:p>
            <a:r>
              <a:rPr lang="en-US" sz="2600" dirty="0"/>
              <a:t>Know the Purpose of your Report </a:t>
            </a:r>
          </a:p>
          <a:p>
            <a:pPr lvl="1"/>
            <a:r>
              <a:rPr lang="en-US" sz="2400" dirty="0"/>
              <a:t>Does it need to provide information? </a:t>
            </a:r>
          </a:p>
          <a:p>
            <a:pPr lvl="1"/>
            <a:r>
              <a:rPr lang="en-US" sz="2400" dirty="0"/>
              <a:t>Is it to raise awareness? </a:t>
            </a:r>
          </a:p>
          <a:p>
            <a:pPr lvl="1"/>
            <a:r>
              <a:rPr lang="en-US" sz="2400" dirty="0"/>
              <a:t>Will it be used to make decisions? </a:t>
            </a:r>
          </a:p>
          <a:p>
            <a:pPr lvl="2"/>
            <a:endParaRPr lang="en-US" sz="1100" dirty="0"/>
          </a:p>
          <a:p>
            <a:r>
              <a:rPr lang="en-US" sz="2600" dirty="0"/>
              <a:t>Know your Audience</a:t>
            </a:r>
          </a:p>
          <a:p>
            <a:pPr lvl="1"/>
            <a:r>
              <a:rPr lang="en-US" sz="2400" dirty="0"/>
              <a:t>What do they already know about the topic? </a:t>
            </a:r>
          </a:p>
          <a:p>
            <a:pPr lvl="1"/>
            <a:r>
              <a:rPr lang="en-US" sz="2400" dirty="0"/>
              <a:t>Do they need the big picture or lots of details?</a:t>
            </a:r>
          </a:p>
          <a:p>
            <a:pPr lvl="2"/>
            <a:endParaRPr lang="en-US" sz="800"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142909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676" y="533400"/>
            <a:ext cx="7411633" cy="685800"/>
          </a:xfrm>
        </p:spPr>
        <p:txBody>
          <a:bodyPr>
            <a:normAutofit/>
          </a:bodyPr>
          <a:lstStyle/>
          <a:p>
            <a:r>
              <a:rPr lang="en-US" sz="3200" dirty="0"/>
              <a:t>Stage 7: Displaying &amp; Sharing Results</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3" name="Content Placeholder 2"/>
          <p:cNvSpPr>
            <a:spLocks noGrp="1"/>
          </p:cNvSpPr>
          <p:nvPr>
            <p:ph sz="quarter" idx="13"/>
          </p:nvPr>
        </p:nvSpPr>
        <p:spPr>
          <a:xfrm>
            <a:off x="685801" y="2123420"/>
            <a:ext cx="3886200" cy="3683020"/>
          </a:xfrm>
        </p:spPr>
        <p:txBody>
          <a:bodyPr>
            <a:normAutofit/>
          </a:bodyPr>
          <a:lstStyle/>
          <a:p>
            <a:pPr marL="68580" indent="0">
              <a:buNone/>
            </a:pPr>
            <a:r>
              <a:rPr lang="en-US" dirty="0"/>
              <a:t>Social Math</a:t>
            </a:r>
          </a:p>
          <a:p>
            <a:pPr marL="623888" lvl="1" indent="-269875">
              <a:buFont typeface="Wingdings" panose="05000000000000000000" pitchFamily="2" charset="2"/>
              <a:buChar char="§"/>
            </a:pPr>
            <a:r>
              <a:rPr lang="en-US" dirty="0"/>
              <a:t>Relating data numbers to what is familiar and concrete to your audience.</a:t>
            </a:r>
          </a:p>
        </p:txBody>
      </p:sp>
      <p:sp>
        <p:nvSpPr>
          <p:cNvPr id="5" name="Content Placeholder 4"/>
          <p:cNvSpPr>
            <a:spLocks noGrp="1"/>
          </p:cNvSpPr>
          <p:nvPr>
            <p:ph sz="quarter" idx="14"/>
          </p:nvPr>
        </p:nvSpPr>
        <p:spPr>
          <a:xfrm>
            <a:off x="4645152" y="2133600"/>
            <a:ext cx="3660648" cy="3672839"/>
          </a:xfrm>
        </p:spPr>
        <p:txBody>
          <a:bodyPr>
            <a:normAutofit/>
          </a:bodyPr>
          <a:lstStyle/>
          <a:p>
            <a:pPr marL="68580" indent="0">
              <a:buNone/>
            </a:pPr>
            <a:r>
              <a:rPr lang="en-US" sz="2600" dirty="0"/>
              <a:t>Data Stories</a:t>
            </a:r>
          </a:p>
          <a:p>
            <a:pPr lvl="1">
              <a:buFont typeface="Wingdings" panose="05000000000000000000" pitchFamily="2" charset="2"/>
              <a:buChar char="§"/>
            </a:pPr>
            <a:r>
              <a:rPr lang="en-US" dirty="0"/>
              <a:t>Compelling narrative</a:t>
            </a:r>
          </a:p>
          <a:p>
            <a:pPr lvl="1">
              <a:buFont typeface="Wingdings" panose="05000000000000000000" pitchFamily="2" charset="2"/>
              <a:buChar char="§"/>
            </a:pPr>
            <a:r>
              <a:rPr lang="en-US" dirty="0"/>
              <a:t>Audience-Specific   </a:t>
            </a:r>
          </a:p>
          <a:p>
            <a:pPr lvl="1">
              <a:buFont typeface="Wingdings" panose="05000000000000000000" pitchFamily="2" charset="2"/>
              <a:buChar char="§"/>
            </a:pPr>
            <a:r>
              <a:rPr lang="en-US" dirty="0"/>
              <a:t>Be objective    </a:t>
            </a:r>
          </a:p>
          <a:p>
            <a:pPr lvl="1">
              <a:buFont typeface="Wingdings" panose="05000000000000000000" pitchFamily="2" charset="2"/>
              <a:buChar char="§"/>
            </a:pPr>
            <a:r>
              <a:rPr lang="en-US" dirty="0"/>
              <a:t>Don’t censor</a:t>
            </a:r>
          </a:p>
          <a:p>
            <a:pPr lvl="1">
              <a:buFont typeface="Wingdings" panose="05000000000000000000" pitchFamily="2" charset="2"/>
              <a:buChar char="§"/>
            </a:pPr>
            <a:r>
              <a:rPr lang="en-US" dirty="0"/>
              <a:t>Explain the data </a:t>
            </a:r>
          </a:p>
          <a:p>
            <a:endParaRPr lang="en-US"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655" y="3962400"/>
            <a:ext cx="3657600" cy="265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96159" y="1338590"/>
            <a:ext cx="6324600" cy="523220"/>
          </a:xfrm>
          <a:prstGeom prst="rect">
            <a:avLst/>
          </a:prstGeom>
          <a:noFill/>
        </p:spPr>
        <p:txBody>
          <a:bodyPr wrap="square" rtlCol="0">
            <a:spAutoFit/>
          </a:bodyPr>
          <a:lstStyle/>
          <a:p>
            <a:r>
              <a:rPr lang="en-US" sz="2800" b="1" dirty="0">
                <a:solidFill>
                  <a:schemeClr val="tx2"/>
                </a:solidFill>
              </a:rPr>
              <a:t>Make the Data Come Alive</a:t>
            </a:r>
          </a:p>
        </p:txBody>
      </p:sp>
    </p:spTree>
    <p:custDataLst>
      <p:tags r:id="rId1"/>
    </p:custDataLst>
    <p:extLst>
      <p:ext uri="{BB962C8B-B14F-4D97-AF65-F5344CB8AC3E}">
        <p14:creationId xmlns:p14="http://schemas.microsoft.com/office/powerpoint/2010/main" val="3905183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7228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5" name="Content Placeholder 4"/>
          <p:cNvSpPr>
            <a:spLocks noGrp="1"/>
          </p:cNvSpPr>
          <p:nvPr>
            <p:ph sz="quarter" idx="13"/>
          </p:nvPr>
        </p:nvSpPr>
        <p:spPr>
          <a:xfrm>
            <a:off x="594429" y="1676400"/>
            <a:ext cx="3776472" cy="4648200"/>
          </a:xfrm>
        </p:spPr>
        <p:txBody>
          <a:bodyPr>
            <a:normAutofit fontScale="85000" lnSpcReduction="10000"/>
          </a:bodyPr>
          <a:lstStyle/>
          <a:p>
            <a:pPr marL="354013" indent="-35401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b="1" dirty="0">
                <a:solidFill>
                  <a:srgbClr val="C00000"/>
                </a:solidFill>
                <a:ea typeface="Tahoma" panose="020B0604030504040204" pitchFamily="34" charset="0"/>
                <a:cs typeface="Tahoma" panose="020B0604030504040204" pitchFamily="34" charset="0"/>
              </a:rPr>
              <a:t>Continuous Monitoring for Progress &amp; Improvement</a:t>
            </a:r>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7687" y="1905000"/>
            <a:ext cx="4347376"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4572000" y="2514600"/>
            <a:ext cx="1447800" cy="609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028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177144" cy="1143000"/>
          </a:xfrm>
        </p:spPr>
        <p:txBody>
          <a:bodyPr>
            <a:normAutofit/>
          </a:bodyPr>
          <a:lstStyle/>
          <a:p>
            <a:r>
              <a:rPr lang="en-US" sz="3200" dirty="0"/>
              <a:t>Stage 8: Continuous Monitoring for Progress &amp; Improvement</a:t>
            </a:r>
          </a:p>
        </p:txBody>
      </p:sp>
      <p:sp>
        <p:nvSpPr>
          <p:cNvPr id="3" name="Content Placeholder 2"/>
          <p:cNvSpPr>
            <a:spLocks noGrp="1"/>
          </p:cNvSpPr>
          <p:nvPr>
            <p:ph idx="1"/>
          </p:nvPr>
        </p:nvSpPr>
        <p:spPr>
          <a:xfrm>
            <a:off x="1043492" y="2187574"/>
            <a:ext cx="7109908" cy="3645055"/>
          </a:xfrm>
        </p:spPr>
        <p:txBody>
          <a:bodyPr/>
          <a:lstStyle/>
          <a:p>
            <a:pPr marL="68580" indent="0" algn="r">
              <a:buNone/>
            </a:pPr>
            <a:r>
              <a:rPr lang="en-US" b="1" dirty="0"/>
              <a:t>Check Your Work       </a:t>
            </a:r>
          </a:p>
          <a:p>
            <a:pPr lvl="1" algn="r">
              <a:buFont typeface="Wingdings" panose="05000000000000000000" pitchFamily="2" charset="2"/>
              <a:buChar char="§"/>
            </a:pPr>
            <a:r>
              <a:rPr lang="en-US" dirty="0"/>
              <a:t>Regularly revisit the plan</a:t>
            </a:r>
          </a:p>
          <a:p>
            <a:pPr lvl="1" algn="r">
              <a:buFont typeface="Wingdings" panose="05000000000000000000" pitchFamily="2" charset="2"/>
              <a:buChar char="§"/>
            </a:pPr>
            <a:r>
              <a:rPr lang="en-US" dirty="0"/>
              <a:t>Identify challenges</a:t>
            </a:r>
          </a:p>
          <a:p>
            <a:pPr lvl="1" algn="r">
              <a:buFont typeface="Wingdings" panose="05000000000000000000" pitchFamily="2" charset="2"/>
              <a:buChar char="§"/>
            </a:pPr>
            <a:r>
              <a:rPr lang="en-US" dirty="0"/>
              <a:t>Make changes as needed</a:t>
            </a:r>
          </a:p>
          <a:p>
            <a:endParaRPr lang="en-US" b="1" dirty="0"/>
          </a:p>
          <a:p>
            <a:pPr marL="68580" indent="0">
              <a:buNone/>
            </a:pPr>
            <a:r>
              <a:rPr lang="en-US" b="1" dirty="0"/>
              <a:t>Evaluate the Action Plan</a:t>
            </a:r>
          </a:p>
          <a:p>
            <a:pPr lvl="1">
              <a:buFont typeface="Wingdings" panose="05000000000000000000" pitchFamily="2" charset="2"/>
              <a:buChar char="§"/>
            </a:pPr>
            <a:r>
              <a:rPr lang="en-US" dirty="0"/>
              <a:t>Collect the same TYPE of data </a:t>
            </a:r>
          </a:p>
          <a:p>
            <a:pPr marL="457200" lvl="1" indent="0">
              <a:buNone/>
            </a:pPr>
            <a:r>
              <a:rPr lang="en-US" dirty="0"/>
              <a:t>   from the same data SOURCE</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8038"/>
            <a:ext cx="3151187"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14453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a:bodyPr>
          <a:lstStyle/>
          <a:p>
            <a:r>
              <a:rPr lang="en-US" sz="3200" dirty="0"/>
              <a:t>Stage 8: Continuous Monitoring for Progress &amp; Improvement</a:t>
            </a:r>
          </a:p>
        </p:txBody>
      </p:sp>
      <p:sp>
        <p:nvSpPr>
          <p:cNvPr id="3" name="Content Placeholder 2"/>
          <p:cNvSpPr>
            <a:spLocks noGrp="1"/>
          </p:cNvSpPr>
          <p:nvPr>
            <p:ph idx="1"/>
          </p:nvPr>
        </p:nvSpPr>
        <p:spPr>
          <a:xfrm>
            <a:off x="1043492" y="1981200"/>
            <a:ext cx="7262308" cy="3851429"/>
          </a:xfrm>
        </p:spPr>
        <p:txBody>
          <a:bodyPr>
            <a:normAutofit/>
          </a:bodyPr>
          <a:lstStyle/>
          <a:p>
            <a:pPr marL="0" indent="0">
              <a:buNone/>
            </a:pPr>
            <a:r>
              <a:rPr lang="en-US" b="1" dirty="0"/>
              <a:t>Process Begins Again</a:t>
            </a:r>
          </a:p>
          <a:p>
            <a:pPr marL="0" indent="0">
              <a:buNone/>
            </a:pPr>
            <a:endParaRPr lang="en-US" sz="800" b="1" dirty="0"/>
          </a:p>
          <a:p>
            <a:pPr marL="0" indent="0">
              <a:buNone/>
            </a:pPr>
            <a:r>
              <a:rPr lang="en-US" dirty="0"/>
              <a:t>Ask yourself:</a:t>
            </a:r>
          </a:p>
          <a:p>
            <a:pPr lvl="1">
              <a:buFont typeface="Wingdings" panose="05000000000000000000" pitchFamily="2" charset="2"/>
              <a:buChar char="§"/>
            </a:pPr>
            <a:r>
              <a:rPr lang="en-US" dirty="0"/>
              <a:t>To what extent has the initial question been answered? </a:t>
            </a:r>
          </a:p>
          <a:p>
            <a:pPr lvl="1">
              <a:buFont typeface="Wingdings" panose="05000000000000000000" pitchFamily="2" charset="2"/>
              <a:buChar char="§"/>
            </a:pPr>
            <a:r>
              <a:rPr lang="en-US" dirty="0"/>
              <a:t>What new concerns or questions have come up? </a:t>
            </a:r>
          </a:p>
          <a:p>
            <a:pPr lvl="1">
              <a:buFont typeface="Wingdings" panose="05000000000000000000" pitchFamily="2" charset="2"/>
              <a:buChar char="§"/>
            </a:pPr>
            <a:r>
              <a:rPr lang="en-US" dirty="0"/>
              <a:t>Which factors are clearly understood and which ones need more data? </a:t>
            </a:r>
          </a:p>
          <a:p>
            <a:pPr lvl="1">
              <a:buFont typeface="Wingdings" panose="05000000000000000000" pitchFamily="2" charset="2"/>
              <a:buChar char="§"/>
            </a:pPr>
            <a:r>
              <a:rPr lang="en-US" b="1" i="1" dirty="0"/>
              <a:t>Has the situation improved?</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Tree>
    <p:custDataLst>
      <p:tags r:id="rId1"/>
    </p:custDataLst>
    <p:extLst>
      <p:ext uri="{BB962C8B-B14F-4D97-AF65-F5344CB8AC3E}">
        <p14:creationId xmlns:p14="http://schemas.microsoft.com/office/powerpoint/2010/main" val="317716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8620"/>
            <a:ext cx="7024744" cy="685800"/>
          </a:xfrm>
        </p:spPr>
        <p:txBody>
          <a:bodyPr/>
          <a:lstStyle/>
          <a:p>
            <a:r>
              <a:rPr lang="en-US" dirty="0"/>
              <a:t>Overview of </a:t>
            </a:r>
            <a:r>
              <a:rPr lang="en-US" i="1" dirty="0"/>
              <a:t>Serving on Groups</a:t>
            </a:r>
          </a:p>
        </p:txBody>
      </p:sp>
      <p:sp>
        <p:nvSpPr>
          <p:cNvPr id="3" name="Content Placeholder 2"/>
          <p:cNvSpPr>
            <a:spLocks noGrp="1"/>
          </p:cNvSpPr>
          <p:nvPr>
            <p:ph idx="1"/>
          </p:nvPr>
        </p:nvSpPr>
        <p:spPr>
          <a:xfrm>
            <a:off x="762000" y="1092349"/>
            <a:ext cx="7620000" cy="1842509"/>
          </a:xfrm>
        </p:spPr>
        <p:txBody>
          <a:bodyPr>
            <a:normAutofit/>
          </a:bodyPr>
          <a:lstStyle/>
          <a:p>
            <a:r>
              <a:rPr lang="en-US" sz="2200" dirty="0"/>
              <a:t>Developed due to an identified need</a:t>
            </a:r>
          </a:p>
          <a:p>
            <a:r>
              <a:rPr lang="en-US" sz="2200" dirty="0"/>
              <a:t>Collaborative effort by stakeholders</a:t>
            </a:r>
          </a:p>
          <a:p>
            <a:r>
              <a:rPr lang="en-US" sz="2200" dirty="0"/>
              <a:t>Audience – parents, educators, students, others</a:t>
            </a:r>
          </a:p>
          <a:p>
            <a:r>
              <a:rPr lang="en-US" sz="2800" b="1" u="sng" dirty="0">
                <a:solidFill>
                  <a:schemeClr val="tx1"/>
                </a:solidFill>
                <a:hlinkClick r:id="rId4">
                  <a:extLst>
                    <a:ext uri="{A12FA001-AC4F-418D-AE19-62706E023703}">
                      <ahyp:hlinkClr xmlns:ahyp="http://schemas.microsoft.com/office/drawing/2018/hyperlinkcolor" val="tx"/>
                    </a:ext>
                  </a:extLst>
                </a:hlinkClick>
              </a:rPr>
              <a:t>www.servingongroups.org</a:t>
            </a:r>
            <a:endParaRPr lang="en-US" sz="2800" b="1" u="sng" dirty="0">
              <a:solidFill>
                <a:schemeClr val="tx1"/>
              </a:solidFill>
            </a:endParaRP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7" name="Picture 6">
            <a:extLst>
              <a:ext uri="{FF2B5EF4-FFF2-40B4-BE49-F238E27FC236}">
                <a16:creationId xmlns:a16="http://schemas.microsoft.com/office/drawing/2014/main" id="{5FE24672-0AAF-9B3F-8A74-9E9FEC928737}"/>
              </a:ext>
            </a:extLst>
          </p:cNvPr>
          <p:cNvPicPr>
            <a:picLocks noChangeAspect="1"/>
          </p:cNvPicPr>
          <p:nvPr/>
        </p:nvPicPr>
        <p:blipFill rotWithShape="1">
          <a:blip r:embed="rId5"/>
          <a:srcRect t="6889" b="16319"/>
          <a:stretch/>
        </p:blipFill>
        <p:spPr>
          <a:xfrm>
            <a:off x="556052" y="3200400"/>
            <a:ext cx="8031895" cy="3124200"/>
          </a:xfrm>
          <a:prstGeom prst="rect">
            <a:avLst/>
          </a:prstGeom>
          <a:ln w="28575">
            <a:solidFill>
              <a:schemeClr val="tx1"/>
            </a:solidFill>
          </a:ln>
        </p:spPr>
      </p:pic>
    </p:spTree>
    <p:custDataLst>
      <p:tags r:id="rId1"/>
    </p:custDataLst>
    <p:extLst>
      <p:ext uri="{BB962C8B-B14F-4D97-AF65-F5344CB8AC3E}">
        <p14:creationId xmlns:p14="http://schemas.microsoft.com/office/powerpoint/2010/main" val="1595678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965" y="457200"/>
            <a:ext cx="7024744" cy="713509"/>
          </a:xfrm>
        </p:spPr>
        <p:txBody>
          <a:bodyPr>
            <a:normAutofit/>
          </a:bodyPr>
          <a:lstStyle/>
          <a:p>
            <a:r>
              <a:rPr lang="en-US" dirty="0"/>
              <a:t>Review</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143000"/>
            <a:ext cx="5248275" cy="464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810000" y="1295400"/>
            <a:ext cx="1371600" cy="762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828800"/>
            <a:ext cx="152400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895600"/>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038600"/>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648200"/>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6128" y="4038600"/>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895600"/>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825626"/>
            <a:ext cx="152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94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1" presetClass="entr" presetSubtype="1" fill="hold" nodeType="with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wheel(1)">
                                      <p:cBhvr>
                                        <p:cTn id="15" dur="2000"/>
                                        <p:tgtEl>
                                          <p:spTgt spid="2458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nodeType="clickEffect">
                                  <p:stCondLst>
                                    <p:cond delay="0"/>
                                  </p:stCondLst>
                                  <p:childTnLst>
                                    <p:animEffect transition="out" filter="barn(inVertical)">
                                      <p:cBhvr>
                                        <p:cTn id="19" dur="500"/>
                                        <p:tgtEl>
                                          <p:spTgt spid="24581"/>
                                        </p:tgtEl>
                                      </p:cBhvr>
                                    </p:animEffect>
                                    <p:set>
                                      <p:cBhvr>
                                        <p:cTn id="20" dur="1" fill="hold">
                                          <p:stCondLst>
                                            <p:cond delay="499"/>
                                          </p:stCondLst>
                                        </p:cTn>
                                        <p:tgtEl>
                                          <p:spTgt spid="24581"/>
                                        </p:tgtEl>
                                        <p:attrNameLst>
                                          <p:attrName>style.visibility</p:attrName>
                                        </p:attrNameLst>
                                      </p:cBhvr>
                                      <p:to>
                                        <p:strVal val="hidden"/>
                                      </p:to>
                                    </p:set>
                                  </p:childTnLst>
                                </p:cTn>
                              </p:par>
                              <p:par>
                                <p:cTn id="21" presetID="21" presetClass="entr" presetSubtype="1" fill="hold" nodeType="withEffect">
                                  <p:stCondLst>
                                    <p:cond delay="0"/>
                                  </p:stCondLst>
                                  <p:childTnLst>
                                    <p:set>
                                      <p:cBhvr>
                                        <p:cTn id="22" dur="1" fill="hold">
                                          <p:stCondLst>
                                            <p:cond delay="0"/>
                                          </p:stCondLst>
                                        </p:cTn>
                                        <p:tgtEl>
                                          <p:spTgt spid="24582"/>
                                        </p:tgtEl>
                                        <p:attrNameLst>
                                          <p:attrName>style.visibility</p:attrName>
                                        </p:attrNameLst>
                                      </p:cBhvr>
                                      <p:to>
                                        <p:strVal val="visible"/>
                                      </p:to>
                                    </p:set>
                                    <p:animEffect transition="in" filter="wheel(1)">
                                      <p:cBhvr>
                                        <p:cTn id="23" dur="2000"/>
                                        <p:tgtEl>
                                          <p:spTgt spid="2458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24582"/>
                                        </p:tgtEl>
                                      </p:cBhvr>
                                    </p:animEffect>
                                    <p:set>
                                      <p:cBhvr>
                                        <p:cTn id="28" dur="1" fill="hold">
                                          <p:stCondLst>
                                            <p:cond delay="499"/>
                                          </p:stCondLst>
                                        </p:cTn>
                                        <p:tgtEl>
                                          <p:spTgt spid="24582"/>
                                        </p:tgtEl>
                                        <p:attrNameLst>
                                          <p:attrName>style.visibility</p:attrName>
                                        </p:attrNameLst>
                                      </p:cBhvr>
                                      <p:to>
                                        <p:strVal val="hidden"/>
                                      </p:to>
                                    </p:set>
                                  </p:childTnLst>
                                </p:cTn>
                              </p:par>
                              <p:par>
                                <p:cTn id="29" presetID="21" presetClass="entr" presetSubtype="1" fill="hold" nodeType="withEffect">
                                  <p:stCondLst>
                                    <p:cond delay="0"/>
                                  </p:stCondLst>
                                  <p:childTnLst>
                                    <p:set>
                                      <p:cBhvr>
                                        <p:cTn id="30" dur="1" fill="hold">
                                          <p:stCondLst>
                                            <p:cond delay="0"/>
                                          </p:stCondLst>
                                        </p:cTn>
                                        <p:tgtEl>
                                          <p:spTgt spid="24583"/>
                                        </p:tgtEl>
                                        <p:attrNameLst>
                                          <p:attrName>style.visibility</p:attrName>
                                        </p:attrNameLst>
                                      </p:cBhvr>
                                      <p:to>
                                        <p:strVal val="visible"/>
                                      </p:to>
                                    </p:set>
                                    <p:animEffect transition="in" filter="wheel(1)">
                                      <p:cBhvr>
                                        <p:cTn id="31" dur="2000"/>
                                        <p:tgtEl>
                                          <p:spTgt spid="2458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nodeType="clickEffect">
                                  <p:stCondLst>
                                    <p:cond delay="0"/>
                                  </p:stCondLst>
                                  <p:childTnLst>
                                    <p:animEffect transition="out" filter="barn(inVertical)">
                                      <p:cBhvr>
                                        <p:cTn id="35" dur="500"/>
                                        <p:tgtEl>
                                          <p:spTgt spid="24583"/>
                                        </p:tgtEl>
                                      </p:cBhvr>
                                    </p:animEffect>
                                    <p:set>
                                      <p:cBhvr>
                                        <p:cTn id="36" dur="1" fill="hold">
                                          <p:stCondLst>
                                            <p:cond delay="499"/>
                                          </p:stCondLst>
                                        </p:cTn>
                                        <p:tgtEl>
                                          <p:spTgt spid="24583"/>
                                        </p:tgtEl>
                                        <p:attrNameLst>
                                          <p:attrName>style.visibility</p:attrName>
                                        </p:attrNameLst>
                                      </p:cBhvr>
                                      <p:to>
                                        <p:strVal val="hidden"/>
                                      </p:to>
                                    </p:set>
                                  </p:childTnLst>
                                </p:cTn>
                              </p:par>
                              <p:par>
                                <p:cTn id="37" presetID="21" presetClass="entr" presetSubtype="1" fill="hold" nodeType="withEffect">
                                  <p:stCondLst>
                                    <p:cond delay="0"/>
                                  </p:stCondLst>
                                  <p:childTnLst>
                                    <p:set>
                                      <p:cBhvr>
                                        <p:cTn id="38" dur="1" fill="hold">
                                          <p:stCondLst>
                                            <p:cond delay="0"/>
                                          </p:stCondLst>
                                        </p:cTn>
                                        <p:tgtEl>
                                          <p:spTgt spid="24584"/>
                                        </p:tgtEl>
                                        <p:attrNameLst>
                                          <p:attrName>style.visibility</p:attrName>
                                        </p:attrNameLst>
                                      </p:cBhvr>
                                      <p:to>
                                        <p:strVal val="visible"/>
                                      </p:to>
                                    </p:set>
                                    <p:animEffect transition="in" filter="wheel(1)">
                                      <p:cBhvr>
                                        <p:cTn id="39" dur="2000"/>
                                        <p:tgtEl>
                                          <p:spTgt spid="2458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24584"/>
                                        </p:tgtEl>
                                      </p:cBhvr>
                                    </p:animEffect>
                                    <p:set>
                                      <p:cBhvr>
                                        <p:cTn id="44" dur="1" fill="hold">
                                          <p:stCondLst>
                                            <p:cond delay="499"/>
                                          </p:stCondLst>
                                        </p:cTn>
                                        <p:tgtEl>
                                          <p:spTgt spid="24584"/>
                                        </p:tgtEl>
                                        <p:attrNameLst>
                                          <p:attrName>style.visibility</p:attrName>
                                        </p:attrNameLst>
                                      </p:cBhvr>
                                      <p:to>
                                        <p:strVal val="hidden"/>
                                      </p:to>
                                    </p:set>
                                  </p:childTnLst>
                                </p:cTn>
                              </p:par>
                              <p:par>
                                <p:cTn id="45" presetID="21" presetClass="entr" presetSubtype="1" fill="hold" nodeType="withEffect">
                                  <p:stCondLst>
                                    <p:cond delay="0"/>
                                  </p:stCondLst>
                                  <p:childTnLst>
                                    <p:set>
                                      <p:cBhvr>
                                        <p:cTn id="46" dur="1" fill="hold">
                                          <p:stCondLst>
                                            <p:cond delay="0"/>
                                          </p:stCondLst>
                                        </p:cTn>
                                        <p:tgtEl>
                                          <p:spTgt spid="24585"/>
                                        </p:tgtEl>
                                        <p:attrNameLst>
                                          <p:attrName>style.visibility</p:attrName>
                                        </p:attrNameLst>
                                      </p:cBhvr>
                                      <p:to>
                                        <p:strVal val="visible"/>
                                      </p:to>
                                    </p:set>
                                    <p:animEffect transition="in" filter="wheel(1)">
                                      <p:cBhvr>
                                        <p:cTn id="47" dur="2000"/>
                                        <p:tgtEl>
                                          <p:spTgt spid="2458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nodeType="clickEffect">
                                  <p:stCondLst>
                                    <p:cond delay="0"/>
                                  </p:stCondLst>
                                  <p:childTnLst>
                                    <p:animEffect transition="out" filter="barn(inVertical)">
                                      <p:cBhvr>
                                        <p:cTn id="51" dur="500"/>
                                        <p:tgtEl>
                                          <p:spTgt spid="24585"/>
                                        </p:tgtEl>
                                      </p:cBhvr>
                                    </p:animEffect>
                                    <p:set>
                                      <p:cBhvr>
                                        <p:cTn id="52" dur="1" fill="hold">
                                          <p:stCondLst>
                                            <p:cond delay="499"/>
                                          </p:stCondLst>
                                        </p:cTn>
                                        <p:tgtEl>
                                          <p:spTgt spid="24585"/>
                                        </p:tgtEl>
                                        <p:attrNameLst>
                                          <p:attrName>style.visibility</p:attrName>
                                        </p:attrNameLst>
                                      </p:cBhvr>
                                      <p:to>
                                        <p:strVal val="hidden"/>
                                      </p:to>
                                    </p:set>
                                  </p:childTnLst>
                                </p:cTn>
                              </p:par>
                              <p:par>
                                <p:cTn id="53" presetID="21" presetClass="entr" presetSubtype="1" fill="hold" nodeType="withEffect">
                                  <p:stCondLst>
                                    <p:cond delay="0"/>
                                  </p:stCondLst>
                                  <p:childTnLst>
                                    <p:set>
                                      <p:cBhvr>
                                        <p:cTn id="54" dur="1" fill="hold">
                                          <p:stCondLst>
                                            <p:cond delay="0"/>
                                          </p:stCondLst>
                                        </p:cTn>
                                        <p:tgtEl>
                                          <p:spTgt spid="24586"/>
                                        </p:tgtEl>
                                        <p:attrNameLst>
                                          <p:attrName>style.visibility</p:attrName>
                                        </p:attrNameLst>
                                      </p:cBhvr>
                                      <p:to>
                                        <p:strVal val="visible"/>
                                      </p:to>
                                    </p:set>
                                    <p:animEffect transition="in" filter="wheel(1)">
                                      <p:cBhvr>
                                        <p:cTn id="55" dur="2000"/>
                                        <p:tgtEl>
                                          <p:spTgt spid="2458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nodeType="clickEffect">
                                  <p:stCondLst>
                                    <p:cond delay="0"/>
                                  </p:stCondLst>
                                  <p:childTnLst>
                                    <p:animEffect transition="out" filter="barn(inVertical)">
                                      <p:cBhvr>
                                        <p:cTn id="59" dur="500"/>
                                        <p:tgtEl>
                                          <p:spTgt spid="24586"/>
                                        </p:tgtEl>
                                      </p:cBhvr>
                                    </p:animEffect>
                                    <p:set>
                                      <p:cBhvr>
                                        <p:cTn id="60" dur="1" fill="hold">
                                          <p:stCondLst>
                                            <p:cond delay="499"/>
                                          </p:stCondLst>
                                        </p:cTn>
                                        <p:tgtEl>
                                          <p:spTgt spid="24586"/>
                                        </p:tgtEl>
                                        <p:attrNameLst>
                                          <p:attrName>style.visibility</p:attrName>
                                        </p:attrNameLst>
                                      </p:cBhvr>
                                      <p:to>
                                        <p:strVal val="hidden"/>
                                      </p:to>
                                    </p:set>
                                  </p:childTnLst>
                                </p:cTn>
                              </p:par>
                              <p:par>
                                <p:cTn id="61" presetID="21" presetClass="entr" presetSubtype="1" fill="hold" nodeType="withEffect">
                                  <p:stCondLst>
                                    <p:cond delay="0"/>
                                  </p:stCondLst>
                                  <p:childTnLst>
                                    <p:set>
                                      <p:cBhvr>
                                        <p:cTn id="62" dur="1" fill="hold">
                                          <p:stCondLst>
                                            <p:cond delay="0"/>
                                          </p:stCondLst>
                                        </p:cTn>
                                        <p:tgtEl>
                                          <p:spTgt spid="24587"/>
                                        </p:tgtEl>
                                        <p:attrNameLst>
                                          <p:attrName>style.visibility</p:attrName>
                                        </p:attrNameLst>
                                      </p:cBhvr>
                                      <p:to>
                                        <p:strVal val="visible"/>
                                      </p:to>
                                    </p:set>
                                    <p:animEffect transition="in" filter="wheel(1)">
                                      <p:cBhvr>
                                        <p:cTn id="63" dur="2000"/>
                                        <p:tgtEl>
                                          <p:spTgt spid="2458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nodeType="clickEffect">
                                  <p:stCondLst>
                                    <p:cond delay="0"/>
                                  </p:stCondLst>
                                  <p:childTnLst>
                                    <p:animEffect transition="out" filter="barn(inVertical)">
                                      <p:cBhvr>
                                        <p:cTn id="67" dur="500"/>
                                        <p:tgtEl>
                                          <p:spTgt spid="24587"/>
                                        </p:tgtEl>
                                      </p:cBhvr>
                                    </p:animEffect>
                                    <p:set>
                                      <p:cBhvr>
                                        <p:cTn id="68" dur="1" fill="hold">
                                          <p:stCondLst>
                                            <p:cond delay="499"/>
                                          </p:stCondLst>
                                        </p:cTn>
                                        <p:tgtEl>
                                          <p:spTgt spid="245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672" y="359585"/>
            <a:ext cx="4800600" cy="648736"/>
          </a:xfrm>
        </p:spPr>
        <p:txBody>
          <a:bodyPr>
            <a:normAutofit/>
          </a:bodyPr>
          <a:lstStyle/>
          <a:p>
            <a:r>
              <a:rPr lang="en-US" dirty="0"/>
              <a:t>Section 6 Resources</a:t>
            </a:r>
          </a:p>
        </p:txBody>
      </p:sp>
      <p:sp>
        <p:nvSpPr>
          <p:cNvPr id="8" name="Content Placeholder 7">
            <a:extLst>
              <a:ext uri="{FF2B5EF4-FFF2-40B4-BE49-F238E27FC236}">
                <a16:creationId xmlns:a16="http://schemas.microsoft.com/office/drawing/2014/main" id="{9B7F6A15-ECBA-4616-904A-860FCE078EC8}"/>
              </a:ext>
            </a:extLst>
          </p:cNvPr>
          <p:cNvSpPr>
            <a:spLocks noGrp="1"/>
          </p:cNvSpPr>
          <p:nvPr>
            <p:ph sz="quarter" idx="14"/>
          </p:nvPr>
        </p:nvSpPr>
        <p:spPr>
          <a:xfrm>
            <a:off x="5016929" y="1235403"/>
            <a:ext cx="3657600" cy="5181600"/>
          </a:xfrm>
          <a:solidFill>
            <a:schemeClr val="bg1"/>
          </a:solidFill>
        </p:spPr>
        <p:txBody>
          <a:bodyPr>
            <a:noAutofit/>
          </a:bodyPr>
          <a:lstStyle/>
          <a:p>
            <a:pPr marL="337185" indent="-285750">
              <a:buFont typeface="Arial" panose="020B0604020202020204" pitchFamily="34" charset="0"/>
              <a:buChar char="•"/>
            </a:pPr>
            <a:r>
              <a:rPr lang="en-US" sz="1800" b="1" dirty="0" err="1">
                <a:solidFill>
                  <a:schemeClr val="tx1"/>
                </a:solidFill>
                <a:latin typeface="Calibri" panose="020F0502020204030204" pitchFamily="34" charset="0"/>
                <a:cs typeface="Calibri" panose="020F0502020204030204" pitchFamily="34" charset="0"/>
              </a:rPr>
              <a:t>WISEdash</a:t>
            </a:r>
            <a:r>
              <a:rPr lang="en-US" sz="1800" b="1" dirty="0">
                <a:solidFill>
                  <a:schemeClr val="tx1"/>
                </a:solidFill>
                <a:latin typeface="Calibri" panose="020F0502020204030204" pitchFamily="34" charset="0"/>
                <a:cs typeface="Calibri" panose="020F0502020204030204" pitchFamily="34" charset="0"/>
              </a:rPr>
              <a:t> (WI Info. System  for Education Data Dashboard) </a:t>
            </a:r>
            <a:r>
              <a:rPr lang="en-US" sz="1800" b="1" u="sng" dirty="0">
                <a:solidFill>
                  <a:srgbClr val="B21EA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http://wisedash.dpi.wi.gov/</a:t>
            </a:r>
            <a:endParaRPr lang="en-US" sz="1800" b="1" dirty="0">
              <a:solidFill>
                <a:srgbClr val="B21EA0"/>
              </a:solidFill>
              <a:latin typeface="Calibri" panose="020F0502020204030204" pitchFamily="34" charset="0"/>
              <a:cs typeface="Calibri" panose="020F0502020204030204" pitchFamily="34" charset="0"/>
            </a:endParaRPr>
          </a:p>
          <a:p>
            <a:pPr marL="337185" indent="-28575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Intro to </a:t>
            </a:r>
            <a:r>
              <a:rPr lang="en-US" sz="1800" b="1" dirty="0" err="1">
                <a:solidFill>
                  <a:schemeClr val="tx1"/>
                </a:solidFill>
                <a:latin typeface="Calibri" panose="020F0502020204030204" pitchFamily="34" charset="0"/>
                <a:cs typeface="Calibri" panose="020F0502020204030204" pitchFamily="34" charset="0"/>
              </a:rPr>
              <a:t>WISEdash</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(video 3:27)</a:t>
            </a:r>
            <a:r>
              <a:rPr lang="en-US" sz="1800" b="1" dirty="0">
                <a:solidFill>
                  <a:schemeClr val="tx1"/>
                </a:solidFill>
                <a:latin typeface="Calibri" panose="020F0502020204030204" pitchFamily="34" charset="0"/>
                <a:cs typeface="Calibri" panose="020F0502020204030204" pitchFamily="34" charset="0"/>
              </a:rPr>
              <a:t> </a:t>
            </a:r>
            <a:r>
              <a:rPr lang="en-US" sz="1800" b="1" u="sng" dirty="0">
                <a:solidFill>
                  <a:srgbClr val="B21EA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https://www.youtube.com/watch?v=lMzTy3hJvzw</a:t>
            </a:r>
            <a:endParaRPr lang="en-US" sz="1800" b="1" u="sng" dirty="0">
              <a:solidFill>
                <a:srgbClr val="B21EA0"/>
              </a:solidFill>
              <a:latin typeface="Calibri" panose="020F0502020204030204" pitchFamily="34" charset="0"/>
              <a:cs typeface="Calibri" panose="020F0502020204030204" pitchFamily="34" charset="0"/>
            </a:endParaRPr>
          </a:p>
          <a:p>
            <a:pPr marL="337185" indent="-285750">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WI School Performance Report </a:t>
            </a:r>
            <a:r>
              <a:rPr lang="en-US" sz="1800" b="1" dirty="0">
                <a:solidFill>
                  <a:srgbClr val="B21EA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https://dpi.wi.gov/spr</a:t>
            </a:r>
            <a:endParaRPr lang="en-US" sz="1800" b="1" dirty="0">
              <a:solidFill>
                <a:srgbClr val="B21EA0"/>
              </a:solidFill>
              <a:latin typeface="Calibri" panose="020F0502020204030204" pitchFamily="34" charset="0"/>
              <a:cs typeface="Calibri" panose="020F0502020204030204" pitchFamily="34" charset="0"/>
            </a:endParaRPr>
          </a:p>
          <a:p>
            <a:pPr marL="337185" indent="-285750">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WI Post High School Survey Data (Indicator 14) </a:t>
            </a:r>
            <a:r>
              <a:rPr lang="en-US" sz="1800" b="1" dirty="0">
                <a:solidFill>
                  <a:srgbClr val="B21EA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https://www.indicator14wi.org/reports.statewide.php</a:t>
            </a:r>
            <a:endParaRPr lang="en-US" sz="1800" b="1" dirty="0">
              <a:solidFill>
                <a:srgbClr val="B21EA0"/>
              </a:solidFill>
              <a:latin typeface="Calibri" panose="020F0502020204030204" pitchFamily="34" charset="0"/>
              <a:cs typeface="Calibri" panose="020F0502020204030204" pitchFamily="34" charset="0"/>
            </a:endParaRPr>
          </a:p>
          <a:p>
            <a:pPr marL="337185" indent="-285750">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Census Bureau Quick Facts Data </a:t>
            </a:r>
            <a:r>
              <a:rPr lang="en-US" sz="1800" b="1" dirty="0">
                <a:solidFill>
                  <a:srgbClr val="B21EA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https://www.census.gov/quickfacts/fact/table/US/PST045217</a:t>
            </a:r>
            <a:endParaRPr lang="en-US" sz="1800" b="1" dirty="0">
              <a:solidFill>
                <a:srgbClr val="B21EA0"/>
              </a:solidFill>
              <a:latin typeface="Calibri" panose="020F0502020204030204" pitchFamily="34" charset="0"/>
              <a:cs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998BB8D4-BE84-4CCF-ADCA-EE159F979486}"/>
              </a:ext>
            </a:extLst>
          </p:cNvPr>
          <p:cNvSpPr txBox="1"/>
          <p:nvPr/>
        </p:nvSpPr>
        <p:spPr>
          <a:xfrm>
            <a:off x="458585" y="1213632"/>
            <a:ext cx="4649585" cy="5078313"/>
          </a:xfrm>
          <a:prstGeom prst="rect">
            <a:avLst/>
          </a:prstGeom>
          <a:solidFill>
            <a:schemeClr val="bg1"/>
          </a:solidFill>
        </p:spPr>
        <p:txBody>
          <a:bodyPr wrap="square">
            <a:spAutoFit/>
          </a:bodyPr>
          <a:lstStyle/>
          <a:p>
            <a:pPr marL="337185"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Data-driven Decision Making </a:t>
            </a:r>
            <a:r>
              <a:rPr lang="en-US" dirty="0">
                <a:latin typeface="Calibri" panose="020F0502020204030204" pitchFamily="34" charset="0"/>
                <a:cs typeface="Calibri" panose="020F0502020204030204" pitchFamily="34" charset="0"/>
              </a:rPr>
              <a:t>(video 3:28) </a:t>
            </a:r>
            <a:r>
              <a:rPr lang="en-US" b="1" dirty="0">
                <a:solidFill>
                  <a:srgbClr val="B21EA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https://www.youtube.com/watch?v=9Lew4yWlv5Q</a:t>
            </a:r>
            <a:endParaRPr lang="en-US" b="1" dirty="0">
              <a:solidFill>
                <a:srgbClr val="B21EA0"/>
              </a:solidFill>
              <a:latin typeface="Calibri" panose="020F0502020204030204" pitchFamily="34" charset="0"/>
              <a:cs typeface="Calibri" panose="020F0502020204030204" pitchFamily="34" charset="0"/>
            </a:endParaRPr>
          </a:p>
          <a:p>
            <a:pPr marL="337185"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National Center for Education Statistics Kids’ Zone </a:t>
            </a:r>
            <a:r>
              <a:rPr lang="en-US" b="1" dirty="0">
                <a:solidFill>
                  <a:srgbClr val="B21EA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https://nces.ed.gov/nceskids/</a:t>
            </a:r>
            <a:endParaRPr lang="en-US" b="1" dirty="0">
              <a:solidFill>
                <a:srgbClr val="B21EA0"/>
              </a:solidFill>
              <a:latin typeface="Calibri" panose="020F0502020204030204" pitchFamily="34" charset="0"/>
              <a:cs typeface="Calibri" panose="020F0502020204030204" pitchFamily="34" charset="0"/>
            </a:endParaRPr>
          </a:p>
          <a:p>
            <a:pPr marL="337185"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Profile of Your State/County </a:t>
            </a:r>
            <a:r>
              <a:rPr lang="en-US" b="1" dirty="0">
                <a:solidFill>
                  <a:srgbClr val="B21EA0"/>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https://data.census.gov/cedsci/profile?g=0100000US</a:t>
            </a:r>
            <a:endParaRPr lang="en-US" b="1" dirty="0">
              <a:solidFill>
                <a:srgbClr val="B21EA0"/>
              </a:solidFill>
              <a:latin typeface="Calibri" panose="020F0502020204030204" pitchFamily="34" charset="0"/>
              <a:cs typeface="Calibri" panose="020F0502020204030204" pitchFamily="34" charset="0"/>
            </a:endParaRPr>
          </a:p>
          <a:p>
            <a:pPr marL="337185"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Data about Children in Your State  </a:t>
            </a:r>
            <a:r>
              <a:rPr lang="en-US" b="1" u="sng" dirty="0">
                <a:solidFill>
                  <a:srgbClr val="B21EA0"/>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http://datacenter.kidscount.org/</a:t>
            </a:r>
            <a:endParaRPr lang="en-US" b="1" u="sng" dirty="0">
              <a:solidFill>
                <a:srgbClr val="B21EA0"/>
              </a:solidFill>
              <a:latin typeface="Calibri" panose="020F0502020204030204" pitchFamily="34" charset="0"/>
              <a:cs typeface="Calibri" panose="020F0502020204030204" pitchFamily="34" charset="0"/>
            </a:endParaRPr>
          </a:p>
          <a:p>
            <a:pPr marL="337185" indent="-285750">
              <a:buFont typeface="Arial" panose="020B0604020202020204" pitchFamily="34" charset="0"/>
              <a:buChar char="•"/>
            </a:pPr>
            <a:r>
              <a:rPr lang="en-US" b="1" dirty="0">
                <a:latin typeface="Calibri" panose="020F0502020204030204" pitchFamily="34" charset="0"/>
                <a:cs typeface="Calibri" panose="020F0502020204030204" pitchFamily="34" charset="0"/>
              </a:rPr>
              <a:t>State Education Data Profiles </a:t>
            </a:r>
            <a:r>
              <a:rPr lang="en-US" b="1" dirty="0">
                <a:solidFill>
                  <a:srgbClr val="B21EA0"/>
                </a:solidFill>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https://www.nationsreportcard.gov/profiles/stateprofile?chort=1&amp;sub=MAT&amp;sj=&amp;sfj=NP&amp;st=MN&amp;year=2019R3</a:t>
            </a:r>
            <a:endParaRPr lang="en-US" b="1" dirty="0">
              <a:solidFill>
                <a:srgbClr val="B21EA0"/>
              </a:solidFill>
              <a:latin typeface="Calibri" panose="020F0502020204030204" pitchFamily="34" charset="0"/>
              <a:cs typeface="Calibri" panose="020F0502020204030204" pitchFamily="34" charset="0"/>
            </a:endParaRPr>
          </a:p>
          <a:p>
            <a:pPr marL="337185" indent="-285750">
              <a:buClrTx/>
              <a:buSzPct val="100000"/>
              <a:buFont typeface="Arial" panose="020B0604020202020204" pitchFamily="34" charset="0"/>
              <a:buChar char="•"/>
            </a:pPr>
            <a:r>
              <a:rPr lang="en-US" b="1" dirty="0">
                <a:latin typeface="Calibri" panose="020F0502020204030204" pitchFamily="34" charset="0"/>
                <a:cs typeface="Calibri" panose="020F0502020204030204" pitchFamily="34" charset="0"/>
              </a:rPr>
              <a:t>U.S. Dept. of Education Open Data Platform </a:t>
            </a:r>
            <a:r>
              <a:rPr lang="en-US" b="1" dirty="0">
                <a:solidFill>
                  <a:srgbClr val="B21EA0"/>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https://data.ed.gov</a:t>
            </a:r>
            <a:endParaRPr lang="en-US" b="1" dirty="0">
              <a:solidFill>
                <a:srgbClr val="B21EA0"/>
              </a:solidFill>
              <a:latin typeface="Calibri" panose="020F0502020204030204" pitchFamily="34" charset="0"/>
              <a:ea typeface="Calibri" panose="020F0502020204030204" pitchFamily="34" charset="0"/>
              <a:cs typeface="Calibri" panose="020F0502020204030204" pitchFamily="34" charset="0"/>
            </a:endParaRPr>
          </a:p>
          <a:p>
            <a:pPr marL="337185" indent="-285750">
              <a:buClrTx/>
              <a:buSzPct val="100000"/>
              <a:buFont typeface="Arial" panose="020B0604020202020204" pitchFamily="34" charset="0"/>
              <a:buChar char="•"/>
            </a:pPr>
            <a:r>
              <a:rPr lang="en-US" b="1" dirty="0">
                <a:latin typeface="Calibri" panose="020F0502020204030204" pitchFamily="34" charset="0"/>
                <a:cs typeface="Calibri" panose="020F0502020204030204" pitchFamily="34" charset="0"/>
              </a:rPr>
              <a:t>Data.gov </a:t>
            </a:r>
            <a:r>
              <a:rPr lang="en-US" dirty="0">
                <a:latin typeface="Calibri" panose="020F0502020204030204" pitchFamily="34" charset="0"/>
                <a:cs typeface="Calibri" panose="020F0502020204030204" pitchFamily="34" charset="0"/>
              </a:rPr>
              <a:t>(U.S. Open Data) </a:t>
            </a:r>
            <a:r>
              <a:rPr lang="en-US" b="1" dirty="0">
                <a:solidFill>
                  <a:srgbClr val="B21EA0"/>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https://www.data.gov/</a:t>
            </a:r>
            <a:r>
              <a:rPr lang="en-US" b="1" dirty="0">
                <a:solidFill>
                  <a:srgbClr val="B21EA0"/>
                </a:solidFill>
                <a:latin typeface="Calibri" panose="020F0502020204030204" pitchFamily="34" charset="0"/>
                <a:cs typeface="Calibri" panose="020F0502020204030204" pitchFamily="34" charset="0"/>
              </a:rPr>
              <a:t> </a:t>
            </a:r>
            <a:endParaRPr lang="en-US" sz="1200" b="1" dirty="0"/>
          </a:p>
        </p:txBody>
      </p:sp>
      <p:sp>
        <p:nvSpPr>
          <p:cNvPr id="3" name="Content Placeholder 7">
            <a:extLst>
              <a:ext uri="{FF2B5EF4-FFF2-40B4-BE49-F238E27FC236}">
                <a16:creationId xmlns:a16="http://schemas.microsoft.com/office/drawing/2014/main" id="{0A17EF2C-C9B4-571E-BBDC-B46C0E0FCC8F}"/>
              </a:ext>
            </a:extLst>
          </p:cNvPr>
          <p:cNvSpPr txBox="1">
            <a:spLocks/>
          </p:cNvSpPr>
          <p:nvPr/>
        </p:nvSpPr>
        <p:spPr>
          <a:xfrm>
            <a:off x="5027815" y="1213632"/>
            <a:ext cx="3657600" cy="5181600"/>
          </a:xfrm>
          <a:prstGeom prst="rect">
            <a:avLst/>
          </a:prstGeom>
          <a:solidFill>
            <a:schemeClr val="bg1"/>
          </a:solidFill>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panose="05000000000000000000" pitchFamily="2"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panose="05000000000000000000" pitchFamily="2"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panose="05000000000000000000" pitchFamily="2"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panose="05000000000000000000" pitchFamily="2"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panose="05000000000000000000" pitchFamily="2"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37185" indent="-285750">
              <a:buFont typeface="Arial" panose="020B0604020202020204" pitchFamily="34" charset="0"/>
              <a:buChar char="•"/>
            </a:pPr>
            <a:r>
              <a:rPr lang="en-US" sz="1800" b="1">
                <a:solidFill>
                  <a:schemeClr val="tx1"/>
                </a:solidFill>
                <a:latin typeface="Calibri" panose="020F0502020204030204" pitchFamily="34" charset="0"/>
                <a:cs typeface="Calibri" panose="020F0502020204030204" pitchFamily="34" charset="0"/>
              </a:rPr>
              <a:t>WISEdash (WI Info. System  for Education Data Dashboard) </a:t>
            </a:r>
            <a:r>
              <a:rPr lang="en-US" sz="1800" b="1" u="sng">
                <a:solidFill>
                  <a:srgbClr val="B21EA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http://wisedash.dpi.wi.gov/</a:t>
            </a:r>
            <a:endParaRPr lang="en-US" sz="1800" b="1">
              <a:solidFill>
                <a:srgbClr val="B21EA0"/>
              </a:solidFill>
              <a:latin typeface="Calibri" panose="020F0502020204030204" pitchFamily="34" charset="0"/>
              <a:cs typeface="Calibri" panose="020F0502020204030204" pitchFamily="34" charset="0"/>
            </a:endParaRPr>
          </a:p>
          <a:p>
            <a:pPr marL="337185" indent="-285750">
              <a:buFont typeface="Arial" panose="020B0604020202020204" pitchFamily="34" charset="0"/>
              <a:buChar char="•"/>
            </a:pPr>
            <a:r>
              <a:rPr lang="en-US" sz="1800" b="1">
                <a:solidFill>
                  <a:schemeClr val="tx1"/>
                </a:solidFill>
                <a:latin typeface="Calibri" panose="020F0502020204030204" pitchFamily="34" charset="0"/>
                <a:cs typeface="Calibri" panose="020F0502020204030204" pitchFamily="34" charset="0"/>
              </a:rPr>
              <a:t>Intro to WISEdash </a:t>
            </a:r>
            <a:r>
              <a:rPr lang="en-US" sz="1800">
                <a:solidFill>
                  <a:schemeClr val="tx1"/>
                </a:solidFill>
                <a:latin typeface="Calibri" panose="020F0502020204030204" pitchFamily="34" charset="0"/>
                <a:cs typeface="Calibri" panose="020F0502020204030204" pitchFamily="34" charset="0"/>
              </a:rPr>
              <a:t>(video 3:27)</a:t>
            </a:r>
            <a:r>
              <a:rPr lang="en-US" sz="1800" b="1">
                <a:solidFill>
                  <a:schemeClr val="tx1"/>
                </a:solidFill>
                <a:latin typeface="Calibri" panose="020F0502020204030204" pitchFamily="34" charset="0"/>
                <a:cs typeface="Calibri" panose="020F0502020204030204" pitchFamily="34" charset="0"/>
              </a:rPr>
              <a:t> </a:t>
            </a:r>
            <a:r>
              <a:rPr lang="en-US" sz="1800" b="1" u="sng">
                <a:solidFill>
                  <a:srgbClr val="B21EA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https://www.youtube.com/watch?v=lMzTy3hJvzw</a:t>
            </a:r>
            <a:endParaRPr lang="en-US" sz="1800" b="1" u="sng">
              <a:solidFill>
                <a:srgbClr val="B21EA0"/>
              </a:solidFill>
              <a:latin typeface="Calibri" panose="020F0502020204030204" pitchFamily="34" charset="0"/>
              <a:cs typeface="Calibri" panose="020F0502020204030204" pitchFamily="34" charset="0"/>
            </a:endParaRPr>
          </a:p>
          <a:p>
            <a:pPr marL="337185" indent="-285750">
              <a:buClrTx/>
              <a:buSzPct val="100000"/>
              <a:buFont typeface="Arial" panose="020B0604020202020204" pitchFamily="34" charset="0"/>
              <a:buChar char="•"/>
            </a:pPr>
            <a:r>
              <a:rPr lang="en-US" sz="1800" b="1">
                <a:solidFill>
                  <a:schemeClr val="tx1"/>
                </a:solidFill>
                <a:latin typeface="Calibri" panose="020F0502020204030204" pitchFamily="34" charset="0"/>
                <a:cs typeface="Calibri" panose="020F0502020204030204" pitchFamily="34" charset="0"/>
              </a:rPr>
              <a:t>WI School Performance Report </a:t>
            </a:r>
            <a:r>
              <a:rPr lang="en-US" sz="1800" b="1">
                <a:solidFill>
                  <a:srgbClr val="B21EA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https://dpi.wi.gov/spr</a:t>
            </a:r>
            <a:endParaRPr lang="en-US" sz="1800" b="1">
              <a:solidFill>
                <a:srgbClr val="B21EA0"/>
              </a:solidFill>
              <a:latin typeface="Calibri" panose="020F0502020204030204" pitchFamily="34" charset="0"/>
              <a:cs typeface="Calibri" panose="020F0502020204030204" pitchFamily="34" charset="0"/>
            </a:endParaRPr>
          </a:p>
          <a:p>
            <a:pPr marL="337185" indent="-285750">
              <a:buClrTx/>
              <a:buSzPct val="100000"/>
              <a:buFont typeface="Arial" panose="020B0604020202020204" pitchFamily="34" charset="0"/>
              <a:buChar char="•"/>
            </a:pPr>
            <a:r>
              <a:rPr lang="en-US" sz="1800" b="1">
                <a:solidFill>
                  <a:schemeClr val="tx1"/>
                </a:solidFill>
                <a:latin typeface="Calibri" panose="020F0502020204030204" pitchFamily="34" charset="0"/>
                <a:cs typeface="Calibri" panose="020F0502020204030204" pitchFamily="34" charset="0"/>
              </a:rPr>
              <a:t>WI Post High School Survey Data (Indicator 14) </a:t>
            </a:r>
            <a:r>
              <a:rPr lang="en-US" sz="1800" b="1">
                <a:solidFill>
                  <a:srgbClr val="B21EA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https://www.indicator14wi.org/reports.statewide.php</a:t>
            </a:r>
            <a:endParaRPr lang="en-US" sz="1800" b="1">
              <a:solidFill>
                <a:srgbClr val="B21EA0"/>
              </a:solidFill>
              <a:latin typeface="Calibri" panose="020F0502020204030204" pitchFamily="34" charset="0"/>
              <a:cs typeface="Calibri" panose="020F0502020204030204" pitchFamily="34" charset="0"/>
            </a:endParaRPr>
          </a:p>
          <a:p>
            <a:pPr marL="337185" indent="-285750">
              <a:buClrTx/>
              <a:buSzPct val="100000"/>
              <a:buFont typeface="Arial" panose="020B0604020202020204" pitchFamily="34" charset="0"/>
              <a:buChar char="•"/>
            </a:pPr>
            <a:r>
              <a:rPr lang="en-US" sz="1800" b="1">
                <a:solidFill>
                  <a:schemeClr val="tx1"/>
                </a:solidFill>
                <a:latin typeface="Calibri" panose="020F0502020204030204" pitchFamily="34" charset="0"/>
                <a:cs typeface="Calibri" panose="020F0502020204030204" pitchFamily="34" charset="0"/>
              </a:rPr>
              <a:t>Census Bureau Quick Facts Data </a:t>
            </a:r>
            <a:r>
              <a:rPr lang="en-US" sz="1800" b="1">
                <a:solidFill>
                  <a:srgbClr val="B21EA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https://www.census.gov/quickfacts/fact/table/US/PST045217</a:t>
            </a:r>
            <a:endParaRPr lang="en-US" sz="1800" b="1">
              <a:solidFill>
                <a:srgbClr val="B21EA0"/>
              </a:solidFill>
              <a:latin typeface="Calibri" panose="020F0502020204030204" pitchFamily="34" charset="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3241196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231794" cy="535239"/>
          </a:xfrm>
        </p:spPr>
        <p:txBody>
          <a:bodyPr>
            <a:normAutofit fontScale="90000"/>
          </a:bodyPr>
          <a:lstStyle/>
          <a:p>
            <a:r>
              <a:rPr lang="en-US" dirty="0"/>
              <a:t>Section 6 Resources</a:t>
            </a:r>
          </a:p>
        </p:txBody>
      </p:sp>
      <p:sp>
        <p:nvSpPr>
          <p:cNvPr id="6" name="Content Placeholder 5">
            <a:extLst>
              <a:ext uri="{FF2B5EF4-FFF2-40B4-BE49-F238E27FC236}">
                <a16:creationId xmlns:a16="http://schemas.microsoft.com/office/drawing/2014/main" id="{C47C1267-2A21-4A9F-A5E5-21C2DEC68FC0}"/>
              </a:ext>
            </a:extLst>
          </p:cNvPr>
          <p:cNvSpPr>
            <a:spLocks noGrp="1"/>
          </p:cNvSpPr>
          <p:nvPr>
            <p:ph sz="quarter" idx="13"/>
          </p:nvPr>
        </p:nvSpPr>
        <p:spPr>
          <a:xfrm>
            <a:off x="457200" y="941176"/>
            <a:ext cx="4103716" cy="5535823"/>
          </a:xfrm>
        </p:spPr>
        <p:txBody>
          <a:bodyPr>
            <a:noAutofit/>
          </a:bodyPr>
          <a:lstStyle/>
          <a:p>
            <a:pPr marL="337185" indent="-285750">
              <a:spcBef>
                <a:spcPts val="0"/>
              </a:spcBef>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Data Driven: Making Student and School Data Accessible and Meaningful To Families, U.S. Dept. of Ed</a:t>
            </a:r>
            <a:r>
              <a:rPr lang="en-US" sz="1800" dirty="0">
                <a:solidFill>
                  <a:schemeClr val="tx1"/>
                </a:solidFill>
                <a:latin typeface="Calibri" panose="020F0502020204030204" pitchFamily="34" charset="0"/>
                <a:cs typeface="Calibri" panose="020F0502020204030204" pitchFamily="34" charset="0"/>
              </a:rPr>
              <a:t>.(video 1:20:00) </a:t>
            </a:r>
            <a:r>
              <a:rPr lang="en-US" sz="1800" b="1" dirty="0">
                <a:solidFill>
                  <a:srgbClr val="B21EA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https://www.youtube.com/watch?v=BF-UPuEMyS8</a:t>
            </a:r>
            <a:endParaRPr lang="en-US" sz="1800" b="1" dirty="0">
              <a:solidFill>
                <a:srgbClr val="B21EA0"/>
              </a:solidFill>
              <a:latin typeface="Calibri" panose="020F0502020204030204" pitchFamily="34" charset="0"/>
              <a:cs typeface="Calibri" panose="020F0502020204030204" pitchFamily="34" charset="0"/>
            </a:endParaRPr>
          </a:p>
          <a:p>
            <a:pPr marL="337185" indent="-285750">
              <a:spcBef>
                <a:spcPts val="0"/>
              </a:spcBef>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A Nonprofit Dashboard and Signal Light for Boards </a:t>
            </a:r>
            <a:r>
              <a:rPr lang="en-US" sz="1800" b="1" dirty="0">
                <a:solidFill>
                  <a:srgbClr val="B21EA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https://blueavocado.org/board-of-directors/a-nonprofit-dashboard-and-signal-light-for-boards/</a:t>
            </a:r>
            <a:endParaRPr lang="en-US" sz="1800" b="1" dirty="0">
              <a:solidFill>
                <a:srgbClr val="B21EA0"/>
              </a:solidFill>
              <a:latin typeface="Calibri" panose="020F0502020204030204" pitchFamily="34" charset="0"/>
              <a:cs typeface="Calibri" panose="020F0502020204030204" pitchFamily="34" charset="0"/>
            </a:endParaRPr>
          </a:p>
          <a:p>
            <a:pPr marL="337185" indent="-285750">
              <a:spcBef>
                <a:spcPts val="0"/>
              </a:spcBef>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Data Visualization:  User-Centered Design </a:t>
            </a:r>
            <a:r>
              <a:rPr lang="en-US" sz="1800" b="1" dirty="0">
                <a:solidFill>
                  <a:srgbClr val="B21EA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https://blueavocado.org/leadership-and-management/data-visualization-user-centered-design/</a:t>
            </a:r>
            <a:endParaRPr lang="en-US" sz="1800" b="1" dirty="0">
              <a:solidFill>
                <a:srgbClr val="B21EA0"/>
              </a:solidFill>
              <a:latin typeface="Calibri" panose="020F0502020204030204" pitchFamily="34" charset="0"/>
              <a:cs typeface="Calibri" panose="020F0502020204030204" pitchFamily="34" charset="0"/>
            </a:endParaRPr>
          </a:p>
          <a:p>
            <a:pPr marL="337185" indent="-285750">
              <a:spcBef>
                <a:spcPts val="0"/>
              </a:spcBef>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What is Data? </a:t>
            </a:r>
            <a:r>
              <a:rPr lang="en-US" sz="1800" dirty="0">
                <a:solidFill>
                  <a:schemeClr val="tx1"/>
                </a:solidFill>
                <a:latin typeface="Calibri" panose="020F0502020204030204" pitchFamily="34" charset="0"/>
                <a:cs typeface="Calibri" panose="020F0502020204030204" pitchFamily="34" charset="0"/>
              </a:rPr>
              <a:t>(video 2:45)</a:t>
            </a:r>
            <a:r>
              <a:rPr lang="en-US" sz="1800" dirty="0">
                <a:latin typeface="Calibri" panose="020F0502020204030204" pitchFamily="34" charset="0"/>
                <a:cs typeface="Calibri" panose="020F0502020204030204" pitchFamily="34" charset="0"/>
              </a:rPr>
              <a:t> </a:t>
            </a:r>
            <a:r>
              <a:rPr lang="en-US" sz="1800" b="1" dirty="0">
                <a:solidFill>
                  <a:srgbClr val="B21EA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https://www.youtube.com/watch?v=EhcWQmg9EeE</a:t>
            </a:r>
            <a:endParaRPr lang="en-US" sz="1800" b="1" dirty="0">
              <a:solidFill>
                <a:srgbClr val="B21EA0"/>
              </a:solidFill>
              <a:latin typeface="Calibri" panose="020F0502020204030204" pitchFamily="34" charset="0"/>
              <a:cs typeface="Calibri" panose="020F0502020204030204" pitchFamily="34" charset="0"/>
            </a:endParaRPr>
          </a:p>
          <a:p>
            <a:pPr marL="265748" indent="-214313">
              <a:spcBef>
                <a:spcPts val="0"/>
              </a:spcBef>
            </a:pPr>
            <a:endParaRPr lang="en-US" sz="2400" dirty="0">
              <a:highlight>
                <a:srgbClr val="00FFFF"/>
              </a:highlight>
              <a:latin typeface="Calibri" panose="020F0502020204030204" pitchFamily="34" charset="0"/>
              <a:cs typeface="Calibri" panose="020F0502020204030204" pitchFamily="34" charset="0"/>
            </a:endParaRPr>
          </a:p>
          <a:p>
            <a:endParaRPr lang="en-US" dirty="0"/>
          </a:p>
        </p:txBody>
      </p:sp>
      <p:sp>
        <p:nvSpPr>
          <p:cNvPr id="7" name="Content Placeholder 6">
            <a:extLst>
              <a:ext uri="{FF2B5EF4-FFF2-40B4-BE49-F238E27FC236}">
                <a16:creationId xmlns:a16="http://schemas.microsoft.com/office/drawing/2014/main" id="{AF08BDF5-EEC6-405F-99BF-53E6E2836EED}"/>
              </a:ext>
            </a:extLst>
          </p:cNvPr>
          <p:cNvSpPr>
            <a:spLocks noGrp="1"/>
          </p:cNvSpPr>
          <p:nvPr>
            <p:ph sz="quarter" idx="14"/>
          </p:nvPr>
        </p:nvSpPr>
        <p:spPr>
          <a:xfrm>
            <a:off x="4398838" y="916239"/>
            <a:ext cx="4310149" cy="5408360"/>
          </a:xfrm>
          <a:solidFill>
            <a:schemeClr val="bg1"/>
          </a:solidFill>
        </p:spPr>
        <p:txBody>
          <a:bodyPr>
            <a:noAutofit/>
          </a:bodyPr>
          <a:lstStyle/>
          <a:p>
            <a:pPr marL="337185" indent="-285750">
              <a:spcBef>
                <a:spcPts val="0"/>
              </a:spcBef>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Communicating About Data  </a:t>
            </a:r>
            <a:r>
              <a:rPr lang="en-US" sz="1800" b="1" dirty="0">
                <a:solidFill>
                  <a:srgbClr val="B21EA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https://dataqualitycampaign.org/our-work/communicating-about-data</a:t>
            </a:r>
            <a:endParaRPr lang="en-US" sz="1800" b="1" dirty="0">
              <a:solidFill>
                <a:srgbClr val="B21EA0"/>
              </a:solidFill>
              <a:latin typeface="Calibri" panose="020F0502020204030204" pitchFamily="34" charset="0"/>
              <a:cs typeface="Calibri" panose="020F0502020204030204" pitchFamily="34" charset="0"/>
            </a:endParaRPr>
          </a:p>
          <a:p>
            <a:pPr marL="337185" indent="-285750">
              <a:spcBef>
                <a:spcPts val="0"/>
              </a:spcBef>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Sample Confidentiality Policy </a:t>
            </a:r>
            <a:r>
              <a:rPr lang="en-US" sz="1800" b="1" dirty="0">
                <a:solidFill>
                  <a:srgbClr val="B21EA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https://tinyurl.com/y7wr3p3t</a:t>
            </a:r>
            <a:endParaRPr lang="en-US" sz="1800" b="1" dirty="0">
              <a:solidFill>
                <a:srgbClr val="B21EA0"/>
              </a:solidFill>
              <a:latin typeface="Calibri" panose="020F0502020204030204" pitchFamily="34" charset="0"/>
              <a:cs typeface="Calibri" panose="020F0502020204030204" pitchFamily="34" charset="0"/>
            </a:endParaRPr>
          </a:p>
          <a:p>
            <a:pPr marL="337185" indent="-285750">
              <a:spcBef>
                <a:spcPts val="0"/>
              </a:spcBef>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Constructing a Hypothesis </a:t>
            </a:r>
            <a:r>
              <a:rPr lang="en-US" sz="1800" b="1" dirty="0">
                <a:solidFill>
                  <a:srgbClr val="B21EA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https://www.youtube.com/watch?v=iMVuPJc1waY</a:t>
            </a:r>
            <a:endParaRPr lang="en-US" sz="1800" b="1" dirty="0">
              <a:solidFill>
                <a:srgbClr val="B21EA0"/>
              </a:solidFill>
              <a:latin typeface="Calibri" panose="020F0502020204030204" pitchFamily="34" charset="0"/>
              <a:cs typeface="Calibri" panose="020F0502020204030204" pitchFamily="34" charset="0"/>
            </a:endParaRPr>
          </a:p>
          <a:p>
            <a:pPr marL="337185" indent="-285750">
              <a:spcBef>
                <a:spcPts val="0"/>
              </a:spcBef>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Continuous Improvement - A Tool Kit </a:t>
            </a:r>
            <a:r>
              <a:rPr lang="en-US" sz="1800" b="1" dirty="0">
                <a:solidFill>
                  <a:srgbClr val="B21EA0"/>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https://ies.ed.gov/ncee/edlabs/regions/northeast/pdf/REL_2021014.pdf</a:t>
            </a:r>
            <a:endParaRPr lang="en-US" sz="1800" b="1" dirty="0">
              <a:solidFill>
                <a:srgbClr val="B21EA0"/>
              </a:solidFill>
              <a:latin typeface="Calibri" panose="020F0502020204030204" pitchFamily="34" charset="0"/>
              <a:cs typeface="Calibri" panose="020F0502020204030204" pitchFamily="34" charset="0"/>
            </a:endParaRPr>
          </a:p>
          <a:p>
            <a:pPr marL="337185" indent="-285750">
              <a:spcBef>
                <a:spcPts val="0"/>
              </a:spcBef>
              <a:buClrTx/>
              <a:buSzPct val="100000"/>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National Special Education Parent Advisory Councils Guide </a:t>
            </a:r>
            <a:r>
              <a:rPr lang="en-US" sz="1800" b="1" dirty="0">
                <a:solidFill>
                  <a:srgbClr val="B21EA0"/>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https://www.parentcenterhub.org/wp-content/uploads/repo_items/National_SEPAC_Guide_120218.pdf</a:t>
            </a:r>
            <a:endParaRPr lang="en-US" sz="1800" b="1" dirty="0">
              <a:solidFill>
                <a:srgbClr val="B21EA0"/>
              </a:solidFill>
              <a:latin typeface="Calibri" panose="020F0502020204030204" pitchFamily="34" charset="0"/>
              <a:cs typeface="Calibri" panose="020F0502020204030204" pitchFamily="34" charset="0"/>
            </a:endParaRPr>
          </a:p>
          <a:p>
            <a:pPr marL="265748" indent="-214313">
              <a:spcBef>
                <a:spcPts val="0"/>
              </a:spcBef>
            </a:pPr>
            <a:endParaRPr lang="en-US" sz="1800" dirty="0">
              <a:highlight>
                <a:srgbClr val="00FFFF"/>
              </a:highligh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37251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40001"/>
            <a:ext cx="7222394" cy="648736"/>
          </a:xfrm>
        </p:spPr>
        <p:txBody>
          <a:bodyPr/>
          <a:lstStyle/>
          <a:p>
            <a:r>
              <a:rPr lang="en-US" dirty="0"/>
              <a:t>Where to Go From Here?</a:t>
            </a:r>
          </a:p>
        </p:txBody>
      </p:sp>
      <p:sp>
        <p:nvSpPr>
          <p:cNvPr id="7" name="Footer Placeholder 6"/>
          <p:cNvSpPr>
            <a:spLocks noGrp="1"/>
          </p:cNvSpPr>
          <p:nvPr>
            <p:ph type="ftr" sz="quarter" idx="11"/>
          </p:nvPr>
        </p:nvSpPr>
        <p:spPr>
          <a:xfrm>
            <a:off x="4588448" y="5822394"/>
            <a:ext cx="3545231" cy="365125"/>
          </a:xfrm>
        </p:spPr>
        <p:txBody>
          <a:bodyPr/>
          <a:lstStyle/>
          <a:p>
            <a:r>
              <a:rPr lang="en-US" dirty="0">
                <a:solidFill>
                  <a:srgbClr val="0F6FC6"/>
                </a:solidFill>
              </a:rPr>
              <a:t>Serving on Groups That Make Decisions</a:t>
            </a:r>
          </a:p>
        </p:txBody>
      </p:sp>
      <p:sp>
        <p:nvSpPr>
          <p:cNvPr id="3" name="Rectangle 2">
            <a:extLst>
              <a:ext uri="{FF2B5EF4-FFF2-40B4-BE49-F238E27FC236}">
                <a16:creationId xmlns:a16="http://schemas.microsoft.com/office/drawing/2014/main" id="{0A0FF8DF-2EDE-4F13-9FC9-8AE211C43361}"/>
              </a:ext>
            </a:extLst>
          </p:cNvPr>
          <p:cNvSpPr/>
          <p:nvPr/>
        </p:nvSpPr>
        <p:spPr>
          <a:xfrm>
            <a:off x="530436" y="1619143"/>
            <a:ext cx="8003964" cy="2677656"/>
          </a:xfrm>
          <a:prstGeom prst="rect">
            <a:avLst/>
          </a:prstGeom>
        </p:spPr>
        <p:txBody>
          <a:bodyPr wrap="square">
            <a:spAutoFit/>
          </a:bodyPr>
          <a:lstStyle/>
          <a:p>
            <a:pPr marL="228600" lvl="1"/>
            <a:r>
              <a:rPr lang="en-US" sz="2400" dirty="0"/>
              <a:t>Sections 1 – 6.  Contact Lori Karcher for recordings and handouts:   </a:t>
            </a:r>
            <a:r>
              <a:rPr lang="en-US" sz="2400" dirty="0">
                <a:solidFill>
                  <a:schemeClr val="accent1"/>
                </a:solidFill>
              </a:rPr>
              <a:t>lkarcher@wifacets.org          </a:t>
            </a:r>
          </a:p>
          <a:p>
            <a:pPr marL="228600" lvl="1"/>
            <a:r>
              <a:rPr lang="en-US" sz="2400" dirty="0"/>
              <a:t>-------------------------------------------------------------------------</a:t>
            </a:r>
          </a:p>
          <a:p>
            <a:pPr marL="228600" lvl="1"/>
            <a:r>
              <a:rPr lang="en-US" sz="2400" b="1" dirty="0"/>
              <a:t>11/3/25:  Section</a:t>
            </a:r>
            <a:r>
              <a:rPr lang="en-US" sz="2400" dirty="0"/>
              <a:t> </a:t>
            </a:r>
            <a:r>
              <a:rPr lang="en-US" sz="2400" b="1" dirty="0"/>
              <a:t>7. </a:t>
            </a:r>
            <a:r>
              <a:rPr lang="en-US" sz="2400" dirty="0"/>
              <a:t>The Role of Families on Groups </a:t>
            </a:r>
          </a:p>
          <a:p>
            <a:pPr marL="228600" lvl="1"/>
            <a:r>
              <a:rPr lang="en-US" sz="2400" dirty="0"/>
              <a:t>                 </a:t>
            </a:r>
            <a:r>
              <a:rPr lang="en-US" sz="2400" b="1" dirty="0"/>
              <a:t>Section</a:t>
            </a:r>
            <a:r>
              <a:rPr lang="en-US" sz="2400" dirty="0"/>
              <a:t> </a:t>
            </a:r>
            <a:r>
              <a:rPr lang="en-US" sz="2400" b="1" dirty="0"/>
              <a:t>8. </a:t>
            </a:r>
            <a:r>
              <a:rPr lang="en-US" sz="2400" dirty="0"/>
              <a:t>Skills for Serving on Groups</a:t>
            </a:r>
          </a:p>
          <a:p>
            <a:pPr marL="228600" lvl="1"/>
            <a:endParaRPr lang="en-US" sz="2400" dirty="0"/>
          </a:p>
          <a:p>
            <a:pPr marL="228600" lvl="1" algn="ctr"/>
            <a:r>
              <a:rPr lang="en-US" sz="2400" b="1" dirty="0"/>
              <a:t>Register: </a:t>
            </a:r>
            <a:r>
              <a:rPr lang="en-US" sz="2400" dirty="0"/>
              <a:t> </a:t>
            </a:r>
            <a:r>
              <a:rPr lang="en-US" sz="2400" b="1" dirty="0">
                <a:hlinkClick r:id="rId4">
                  <a:extLst>
                    <a:ext uri="{A12FA001-AC4F-418D-AE19-62706E023703}">
                      <ahyp:hlinkClr xmlns:ahyp="http://schemas.microsoft.com/office/drawing/2018/hyperlinkcolor" val="tx"/>
                    </a:ext>
                  </a:extLst>
                </a:hlinkClick>
              </a:rPr>
              <a:t>http://wifacets.org/events</a:t>
            </a:r>
            <a:endParaRPr lang="en-US" sz="2400" b="1" dirty="0"/>
          </a:p>
        </p:txBody>
      </p:sp>
      <p:pic>
        <p:nvPicPr>
          <p:cNvPr id="10" name="Picture 9">
            <a:extLst>
              <a:ext uri="{FF2B5EF4-FFF2-40B4-BE49-F238E27FC236}">
                <a16:creationId xmlns:a16="http://schemas.microsoft.com/office/drawing/2014/main" id="{90CC4B4B-D1F0-41F3-B138-8A625A32578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69780" y="5758410"/>
            <a:ext cx="1077514" cy="612704"/>
          </a:xfrm>
          <a:prstGeom prst="rect">
            <a:avLst/>
          </a:prstGeom>
        </p:spPr>
      </p:pic>
      <p:pic>
        <p:nvPicPr>
          <p:cNvPr id="11" name="Picture 1">
            <a:extLst>
              <a:ext uri="{FF2B5EF4-FFF2-40B4-BE49-F238E27FC236}">
                <a16:creationId xmlns:a16="http://schemas.microsoft.com/office/drawing/2014/main" id="{5EF8DA2F-1227-47EB-87A6-1D48B52FA9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6846" y="5638800"/>
            <a:ext cx="718753" cy="7323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0379110-59E9-4C64-8073-53CBD372A2E1}"/>
              </a:ext>
            </a:extLst>
          </p:cNvPr>
          <p:cNvSpPr/>
          <p:nvPr/>
        </p:nvSpPr>
        <p:spPr>
          <a:xfrm>
            <a:off x="530437" y="5044178"/>
            <a:ext cx="8116022" cy="707886"/>
          </a:xfrm>
          <a:prstGeom prst="rect">
            <a:avLst/>
          </a:prstGeom>
        </p:spPr>
        <p:txBody>
          <a:bodyPr wrap="square">
            <a:spAutoFit/>
          </a:bodyPr>
          <a:lstStyle/>
          <a:p>
            <a:pPr fontAlgn="base">
              <a:spcBef>
                <a:spcPct val="0"/>
              </a:spcBef>
              <a:spcAft>
                <a:spcPct val="0"/>
              </a:spcAft>
            </a:pPr>
            <a:r>
              <a:rPr lang="en-US" sz="1000" b="1" dirty="0">
                <a:solidFill>
                  <a:prstClr val="black"/>
                </a:solidFill>
                <a:latin typeface="Arial" panose="020B0604020202020204" pitchFamily="34" charset="0"/>
                <a:ea typeface="Times New Roman" pitchFamily="18" charset="0"/>
                <a:cs typeface="Arial" pitchFamily="34" charset="0"/>
              </a:rPr>
              <a:t>Disclaimer. </a:t>
            </a:r>
            <a:r>
              <a:rPr lang="en-US" sz="1000" dirty="0">
                <a:latin typeface="Arial" panose="020B0604020202020204" pitchFamily="34" charset="0"/>
                <a:cs typeface="Arial" panose="020B0604020202020204" pitchFamily="34" charset="0"/>
              </a:rPr>
              <a:t>This publication was produced by WI FACETS with funding from the WI Dept. of Public Instruction &amp; U.S. </a:t>
            </a:r>
            <a:r>
              <a:rPr lang="en-US" sz="1000" dirty="0" err="1">
                <a:latin typeface="Arial" panose="020B0604020202020204" pitchFamily="34" charset="0"/>
                <a:cs typeface="Arial" panose="020B0604020202020204" pitchFamily="34" charset="0"/>
              </a:rPr>
              <a:t>Dept.of</a:t>
            </a:r>
            <a:r>
              <a:rPr lang="en-US" sz="1000" dirty="0">
                <a:latin typeface="Arial" panose="020B0604020202020204" pitchFamily="34" charset="0"/>
                <a:cs typeface="Arial" panose="020B0604020202020204" pitchFamily="34" charset="0"/>
              </a:rPr>
              <a:t> Education, Office of Special Education Programs. The views expressed herein do not necessarily represent the positions or policies of these 3 agencies.  No official endorsement by these agencies of any product, commodity, service, or enterprise mentioned in this resource is intended or should be inferred.</a:t>
            </a:r>
            <a:endParaRPr lang="en-US" dirty="0"/>
          </a:p>
        </p:txBody>
      </p:sp>
    </p:spTree>
    <p:custDataLst>
      <p:tags r:id="rId1"/>
    </p:custDataLst>
    <p:extLst>
      <p:ext uri="{BB962C8B-B14F-4D97-AF65-F5344CB8AC3E}">
        <p14:creationId xmlns:p14="http://schemas.microsoft.com/office/powerpoint/2010/main" val="4251551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8493D59-A96C-A502-0DD9-46976668396F}"/>
              </a:ext>
            </a:extLst>
          </p:cNvPr>
          <p:cNvSpPr>
            <a:spLocks noGrp="1"/>
          </p:cNvSpPr>
          <p:nvPr>
            <p:ph type="ftr" sz="quarter" idx="11"/>
          </p:nvPr>
        </p:nvSpPr>
        <p:spPr/>
        <p:txBody>
          <a:bodyPr/>
          <a:lstStyle/>
          <a:p>
            <a:r>
              <a:rPr lang="en-US"/>
              <a:t>Serving on Groups That Make Decisions</a:t>
            </a:r>
            <a:endParaRPr lang="en-US" dirty="0"/>
          </a:p>
        </p:txBody>
      </p:sp>
      <p:sp>
        <p:nvSpPr>
          <p:cNvPr id="8" name="Title 1">
            <a:extLst>
              <a:ext uri="{FF2B5EF4-FFF2-40B4-BE49-F238E27FC236}">
                <a16:creationId xmlns:a16="http://schemas.microsoft.com/office/drawing/2014/main" id="{73F6D44D-6094-C870-C48E-6AE651443A0A}"/>
              </a:ext>
            </a:extLst>
          </p:cNvPr>
          <p:cNvSpPr txBox="1">
            <a:spLocks noGrp="1"/>
          </p:cNvSpPr>
          <p:nvPr>
            <p:ph type="title"/>
          </p:nvPr>
        </p:nvSpPr>
        <p:spPr>
          <a:xfrm>
            <a:off x="914400" y="640715"/>
            <a:ext cx="7467600" cy="1313855"/>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100" b="1" dirty="0">
                <a:solidFill>
                  <a:srgbClr val="FF0000"/>
                </a:solidFill>
                <a:effectLst>
                  <a:outerShdw blurRad="38100" dist="38100" dir="2700000" algn="tl">
                    <a:srgbClr val="000000">
                      <a:alpha val="43137"/>
                    </a:srgbClr>
                  </a:outerShdw>
                </a:effectLst>
              </a:rPr>
              <a:t>Thank you! </a:t>
            </a:r>
          </a:p>
          <a:p>
            <a:pPr algn="ctr"/>
            <a:r>
              <a:rPr lang="en-US" sz="2900" b="1" dirty="0">
                <a:solidFill>
                  <a:schemeClr val="tx1"/>
                </a:solidFill>
                <a:effectLst>
                  <a:outerShdw blurRad="38100" dist="38100" dir="2700000" algn="tl">
                    <a:srgbClr val="000000">
                      <a:alpha val="43137"/>
                    </a:srgbClr>
                  </a:outerShdw>
                </a:effectLst>
              </a:rPr>
              <a:t>Please complete the evaluation!</a:t>
            </a:r>
            <a:endParaRPr lang="en-US" sz="2800" b="1" dirty="0">
              <a:solidFill>
                <a:schemeClr val="tx1"/>
              </a:solidFill>
              <a:effectLst>
                <a:outerShdw blurRad="38100" dist="38100" dir="2700000" algn="tl">
                  <a:srgbClr val="000000">
                    <a:alpha val="43137"/>
                  </a:srgbClr>
                </a:outerShdw>
              </a:effectLst>
            </a:endParaRPr>
          </a:p>
        </p:txBody>
      </p:sp>
      <p:sp>
        <p:nvSpPr>
          <p:cNvPr id="2" name="Rectangle 2">
            <a:extLst>
              <a:ext uri="{FF2B5EF4-FFF2-40B4-BE49-F238E27FC236}">
                <a16:creationId xmlns:a16="http://schemas.microsoft.com/office/drawing/2014/main" id="{7CF0E4E3-9D43-AE9F-87D4-1835B7A29565}"/>
              </a:ext>
            </a:extLst>
          </p:cNvPr>
          <p:cNvSpPr>
            <a:spLocks noChangeArrowheads="1"/>
          </p:cNvSpPr>
          <p:nvPr/>
        </p:nvSpPr>
        <p:spPr bwMode="auto">
          <a:xfrm>
            <a:off x="598529" y="5852160"/>
            <a:ext cx="889987" cy="52322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Link:</a:t>
            </a:r>
            <a:endParaRPr kumimoji="0" lang="en-US" altLang="en-US" sz="2400" b="0" i="0" u="none" strike="noStrike" cap="none" normalizeH="0" baseline="0" dirty="0">
              <a:ln>
                <a:noFill/>
              </a:ln>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85361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62000"/>
          </a:xfrm>
        </p:spPr>
        <p:txBody>
          <a:bodyPr/>
          <a:lstStyle/>
          <a:p>
            <a:r>
              <a:rPr lang="en-US" dirty="0"/>
              <a:t>What is Data?</a:t>
            </a:r>
          </a:p>
        </p:txBody>
      </p:sp>
      <p:sp>
        <p:nvSpPr>
          <p:cNvPr id="3" name="Content Placeholder 2"/>
          <p:cNvSpPr>
            <a:spLocks noGrp="1"/>
          </p:cNvSpPr>
          <p:nvPr>
            <p:ph idx="1"/>
          </p:nvPr>
        </p:nvSpPr>
        <p:spPr>
          <a:xfrm>
            <a:off x="4648200" y="1954925"/>
            <a:ext cx="4269624" cy="3607676"/>
          </a:xfrm>
        </p:spPr>
        <p:txBody>
          <a:bodyPr>
            <a:normAutofit/>
          </a:bodyPr>
          <a:lstStyle/>
          <a:p>
            <a:pPr marL="68580" indent="0">
              <a:buNone/>
            </a:pPr>
            <a:r>
              <a:rPr lang="en-US" sz="2600" dirty="0"/>
              <a:t>Data…</a:t>
            </a:r>
          </a:p>
          <a:p>
            <a:r>
              <a:rPr lang="en-US" dirty="0"/>
              <a:t>Is factual information</a:t>
            </a:r>
          </a:p>
          <a:p>
            <a:r>
              <a:rPr lang="en-US" dirty="0"/>
              <a:t>Helps groups make decisions</a:t>
            </a:r>
          </a:p>
          <a:p>
            <a:r>
              <a:rPr lang="en-US" dirty="0"/>
              <a:t>Must be: </a:t>
            </a:r>
          </a:p>
          <a:p>
            <a:pPr lvl="1"/>
            <a:r>
              <a:rPr lang="en-US" dirty="0"/>
              <a:t>Reliable </a:t>
            </a:r>
          </a:p>
          <a:p>
            <a:pPr lvl="1"/>
            <a:r>
              <a:rPr lang="en-US" dirty="0"/>
              <a:t>Valid </a:t>
            </a:r>
          </a:p>
          <a:p>
            <a:pPr lvl="1"/>
            <a:r>
              <a:rPr lang="en-US" dirty="0"/>
              <a:t>Accessible</a:t>
            </a:r>
          </a:p>
          <a:p>
            <a:pPr lvl="1"/>
            <a:endParaRPr lang="en-US" dirty="0"/>
          </a:p>
          <a:p>
            <a:pPr marL="68580" indent="0">
              <a:buNone/>
            </a:pPr>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3" descr="C:\Users\ebraunel\AppData\Local\Microsoft\Windows\Temporary Internet Files\Content.IE5\UGDPX98L\MP9004090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766" y="1981200"/>
            <a:ext cx="3229303" cy="32293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559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762000"/>
          </a:xfrm>
        </p:spPr>
        <p:txBody>
          <a:bodyPr/>
          <a:lstStyle/>
          <a:p>
            <a:r>
              <a:rPr lang="en-US" dirty="0"/>
              <a:t>Confidentiality</a:t>
            </a:r>
          </a:p>
        </p:txBody>
      </p:sp>
      <p:sp>
        <p:nvSpPr>
          <p:cNvPr id="3" name="Content Placeholder 2"/>
          <p:cNvSpPr>
            <a:spLocks noGrp="1"/>
          </p:cNvSpPr>
          <p:nvPr>
            <p:ph idx="1"/>
          </p:nvPr>
        </p:nvSpPr>
        <p:spPr>
          <a:xfrm>
            <a:off x="1043492" y="1676400"/>
            <a:ext cx="4519108" cy="4156229"/>
          </a:xfrm>
        </p:spPr>
        <p:txBody>
          <a:bodyPr>
            <a:normAutofit lnSpcReduction="10000"/>
          </a:bodyPr>
          <a:lstStyle/>
          <a:p>
            <a:r>
              <a:rPr lang="en-US" dirty="0"/>
              <a:t>A set of rules or a promise</a:t>
            </a:r>
          </a:p>
          <a:p>
            <a:r>
              <a:rPr lang="en-US" dirty="0"/>
              <a:t>Limit access or put restrictions on certain types of information</a:t>
            </a:r>
          </a:p>
          <a:p>
            <a:endParaRPr lang="en-US" dirty="0"/>
          </a:p>
          <a:p>
            <a:r>
              <a:rPr lang="en-US" dirty="0"/>
              <a:t>When working with data as a group, it is important to state if certain information should not be shared with others outside of the group.</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1027" name="Picture 3" descr="C:\Users\ebraunel\AppData\Local\Microsoft\Windows\Temporary Internet Files\Content.IE5\UGDPX98L\folder-lock-portable-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86000"/>
            <a:ext cx="3192265" cy="24899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8694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Data</a:t>
            </a:r>
          </a:p>
        </p:txBody>
      </p:sp>
      <p:sp>
        <p:nvSpPr>
          <p:cNvPr id="3" name="Content Placeholder 2"/>
          <p:cNvSpPr>
            <a:spLocks noGrp="1"/>
          </p:cNvSpPr>
          <p:nvPr>
            <p:ph idx="1"/>
          </p:nvPr>
        </p:nvSpPr>
        <p:spPr>
          <a:xfrm>
            <a:off x="2895600" y="1524114"/>
            <a:ext cx="5181600" cy="4343286"/>
          </a:xfrm>
        </p:spPr>
        <p:txBody>
          <a:bodyPr>
            <a:normAutofit lnSpcReduction="10000"/>
          </a:bodyPr>
          <a:lstStyle/>
          <a:p>
            <a:pPr lvl="0">
              <a:buClr>
                <a:srgbClr val="8A8AD8"/>
              </a:buClr>
              <a:buSzPct val="65000"/>
              <a:buNone/>
              <a:defRPr/>
            </a:pPr>
            <a:r>
              <a:rPr lang="en-US" sz="2600" dirty="0"/>
              <a:t>Quantitative Data </a:t>
            </a:r>
          </a:p>
          <a:p>
            <a:pPr>
              <a:buClr>
                <a:srgbClr val="8A8AD8"/>
              </a:buClr>
              <a:buSzPct val="65000"/>
              <a:defRPr/>
            </a:pPr>
            <a:r>
              <a:rPr lang="en-US" dirty="0"/>
              <a:t>Typically numbers</a:t>
            </a:r>
          </a:p>
          <a:p>
            <a:pPr>
              <a:buClr>
                <a:srgbClr val="8A8AD8"/>
              </a:buClr>
              <a:buSzPct val="65000"/>
              <a:defRPr/>
            </a:pPr>
            <a:r>
              <a:rPr lang="en-US" dirty="0"/>
              <a:t>Answers the questions:</a:t>
            </a:r>
          </a:p>
          <a:p>
            <a:pPr lvl="1">
              <a:spcAft>
                <a:spcPts val="600"/>
              </a:spcAft>
              <a:buClr>
                <a:srgbClr val="8A8AD8"/>
              </a:buClr>
              <a:buSzPct val="65000"/>
              <a:defRPr/>
            </a:pPr>
            <a:r>
              <a:rPr lang="en-US" dirty="0"/>
              <a:t>How much?  How often?  When?  Where? </a:t>
            </a:r>
          </a:p>
          <a:p>
            <a:pPr lvl="1">
              <a:spcAft>
                <a:spcPts val="600"/>
              </a:spcAft>
              <a:buClr>
                <a:srgbClr val="8A8AD8"/>
              </a:buClr>
              <a:buSzPct val="65000"/>
              <a:defRPr/>
            </a:pPr>
            <a:endParaRPr lang="en-US" sz="1100" dirty="0"/>
          </a:p>
          <a:p>
            <a:pPr lvl="0">
              <a:buClr>
                <a:srgbClr val="8A8AD8"/>
              </a:buClr>
              <a:buSzPct val="65000"/>
              <a:buNone/>
              <a:defRPr/>
            </a:pPr>
            <a:r>
              <a:rPr lang="en-US" sz="2600" dirty="0"/>
              <a:t>Qualitative Data</a:t>
            </a:r>
          </a:p>
          <a:p>
            <a:pPr>
              <a:buClr>
                <a:srgbClr val="8A8AD8"/>
              </a:buClr>
              <a:buSzPct val="65000"/>
              <a:defRPr/>
            </a:pPr>
            <a:r>
              <a:rPr lang="en-US" dirty="0"/>
              <a:t>Typically descriptions</a:t>
            </a:r>
          </a:p>
          <a:p>
            <a:pPr>
              <a:buClr>
                <a:srgbClr val="8A8AD8"/>
              </a:buClr>
              <a:buSzPct val="65000"/>
              <a:defRPr/>
            </a:pPr>
            <a:r>
              <a:rPr lang="en-US" dirty="0"/>
              <a:t>Answers the questions:</a:t>
            </a:r>
          </a:p>
          <a:p>
            <a:pPr lvl="1">
              <a:buClr>
                <a:srgbClr val="8A8AD8"/>
              </a:buClr>
              <a:buSzPct val="65000"/>
              <a:defRPr/>
            </a:pPr>
            <a:r>
              <a:rPr lang="en-US" dirty="0"/>
              <a:t>What is it like?  What do you observe about it?</a:t>
            </a:r>
          </a:p>
          <a:p>
            <a:endParaRPr lang="en-US" dirty="0"/>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5" name="Picture 2" descr="C:\Users\user\AppData\Local\Microsoft\Windows\Temporary Internet Files\Content.IE5\2L3ETD7J\MC90043158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1676172" cy="1676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AppData\Local\Microsoft\Windows\Temporary Internet Files\Content.IE5\R3REPWN3\MC9003666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487" y="4191000"/>
            <a:ext cx="1504798" cy="12979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140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024744" cy="799064"/>
          </a:xfrm>
        </p:spPr>
        <p:txBody>
          <a:bodyPr/>
          <a:lstStyle/>
          <a:p>
            <a:r>
              <a:rPr lang="en-US" dirty="0"/>
              <a:t>Stages of Data Use</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sp>
        <p:nvSpPr>
          <p:cNvPr id="3" name="Content Placeholder 2"/>
          <p:cNvSpPr>
            <a:spLocks noGrp="1"/>
          </p:cNvSpPr>
          <p:nvPr>
            <p:ph sz="quarter" idx="13"/>
          </p:nvPr>
        </p:nvSpPr>
        <p:spPr>
          <a:xfrm>
            <a:off x="762000" y="1524000"/>
            <a:ext cx="3962400" cy="4648200"/>
          </a:xfrm>
        </p:spPr>
        <p:txBody>
          <a:bodyPr>
            <a:normAutofit fontScale="85000" lnSpcReduction="10000"/>
          </a:bodyPr>
          <a:lstStyle/>
          <a:p>
            <a:pPr marL="347663" indent="-347663">
              <a:spcAft>
                <a:spcPts val="500"/>
              </a:spcAft>
              <a:buFont typeface="+mj-lt"/>
              <a:buAutoNum type="arabicPeriod"/>
            </a:pPr>
            <a:r>
              <a:rPr lang="en-US" dirty="0">
                <a:ea typeface="Tahoma" panose="020B0604030504040204" pitchFamily="34" charset="0"/>
                <a:cs typeface="Tahoma" panose="020B0604030504040204" pitchFamily="34" charset="0"/>
              </a:rPr>
              <a:t>Planning &amp; Preparing to Use Data</a:t>
            </a:r>
          </a:p>
          <a:p>
            <a:pPr indent="-342900">
              <a:spcAft>
                <a:spcPts val="500"/>
              </a:spcAft>
              <a:buAutoNum type="arabicPeriod"/>
            </a:pPr>
            <a:r>
              <a:rPr lang="en-US" dirty="0">
                <a:ea typeface="Tahoma" panose="020B0604030504040204" pitchFamily="34" charset="0"/>
                <a:cs typeface="Tahoma" panose="020B0604030504040204" pitchFamily="34" charset="0"/>
              </a:rPr>
              <a:t>Collecting Data</a:t>
            </a:r>
          </a:p>
          <a:p>
            <a:pPr indent="-342900">
              <a:spcAft>
                <a:spcPts val="500"/>
              </a:spcAft>
              <a:buAutoNum type="arabicPeriod"/>
            </a:pPr>
            <a:r>
              <a:rPr lang="en-US" dirty="0">
                <a:ea typeface="Tahoma" panose="020B0604030504040204" pitchFamily="34" charset="0"/>
                <a:cs typeface="Tahoma" panose="020B0604030504040204" pitchFamily="34" charset="0"/>
              </a:rPr>
              <a:t>Organizing Data</a:t>
            </a:r>
          </a:p>
          <a:p>
            <a:pPr indent="-342900">
              <a:spcAft>
                <a:spcPts val="500"/>
              </a:spcAft>
              <a:buAutoNum type="arabicPeriod"/>
            </a:pPr>
            <a:r>
              <a:rPr lang="en-US" dirty="0">
                <a:ea typeface="Tahoma" panose="020B0604030504040204" pitchFamily="34" charset="0"/>
                <a:cs typeface="Tahoma" panose="020B0604030504040204" pitchFamily="34" charset="0"/>
              </a:rPr>
              <a:t>Analyzing Data</a:t>
            </a:r>
          </a:p>
          <a:p>
            <a:pPr indent="-342900">
              <a:spcAft>
                <a:spcPts val="500"/>
              </a:spcAft>
              <a:buAutoNum type="arabicPeriod"/>
            </a:pPr>
            <a:r>
              <a:rPr lang="en-US" dirty="0">
                <a:ea typeface="Tahoma" panose="020B0604030504040204" pitchFamily="34" charset="0"/>
                <a:cs typeface="Tahoma" panose="020B0604030504040204" pitchFamily="34" charset="0"/>
              </a:rPr>
              <a:t>Developing Hypotheses &amp; Making Recommendations</a:t>
            </a:r>
          </a:p>
          <a:p>
            <a:pPr indent="-342900">
              <a:spcAft>
                <a:spcPts val="600"/>
              </a:spcAft>
              <a:buAutoNum type="arabicPeriod"/>
            </a:pPr>
            <a:r>
              <a:rPr lang="en-US" dirty="0">
                <a:ea typeface="Tahoma" panose="020B0604030504040204" pitchFamily="34" charset="0"/>
                <a:cs typeface="Tahoma" panose="020B0604030504040204" pitchFamily="34" charset="0"/>
              </a:rPr>
              <a:t>Creating an Action Plan</a:t>
            </a:r>
          </a:p>
          <a:p>
            <a:pPr indent="-342900">
              <a:spcAft>
                <a:spcPts val="500"/>
              </a:spcAft>
              <a:buAutoNum type="arabicPeriod"/>
            </a:pPr>
            <a:r>
              <a:rPr lang="en-US" dirty="0">
                <a:ea typeface="Tahoma" panose="020B0604030504040204" pitchFamily="34" charset="0"/>
                <a:cs typeface="Tahoma" panose="020B0604030504040204" pitchFamily="34" charset="0"/>
              </a:rPr>
              <a:t>Displaying &amp; Sharing Results</a:t>
            </a:r>
          </a:p>
          <a:p>
            <a:pPr indent="-342900">
              <a:spcAft>
                <a:spcPts val="500"/>
              </a:spcAft>
              <a:buAutoNum type="arabicPeriod"/>
            </a:pPr>
            <a:r>
              <a:rPr lang="en-US" dirty="0">
                <a:ea typeface="Tahoma" panose="020B0604030504040204" pitchFamily="34" charset="0"/>
                <a:cs typeface="Tahoma" panose="020B0604030504040204" pitchFamily="34" charset="0"/>
              </a:rPr>
              <a:t>Continuous Monitoring for Progress &amp; Improvement</a:t>
            </a:r>
          </a:p>
        </p:txBody>
      </p:sp>
      <p:pic>
        <p:nvPicPr>
          <p:cNvPr id="102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648200" y="1752600"/>
            <a:ext cx="4224727" cy="374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3765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066800"/>
          </a:xfrm>
        </p:spPr>
        <p:txBody>
          <a:bodyPr>
            <a:normAutofit/>
          </a:bodyPr>
          <a:lstStyle/>
          <a:p>
            <a:r>
              <a:rPr lang="en-US" dirty="0"/>
              <a:t>Tool for Using Data</a:t>
            </a:r>
          </a:p>
        </p:txBody>
      </p:sp>
      <p:sp>
        <p:nvSpPr>
          <p:cNvPr id="4" name="Footer Placeholder 3"/>
          <p:cNvSpPr>
            <a:spLocks noGrp="1"/>
          </p:cNvSpPr>
          <p:nvPr>
            <p:ph type="ftr" sz="quarter" idx="11"/>
          </p:nvPr>
        </p:nvSpPr>
        <p:spPr/>
        <p:txBody>
          <a:bodyPr/>
          <a:lstStyle/>
          <a:p>
            <a:r>
              <a:rPr lang="en-US"/>
              <a:t>Serving on Groups That Make Decisions</a:t>
            </a:r>
            <a:endParaRPr lang="en-US" dirty="0"/>
          </a:p>
        </p:txBody>
      </p:sp>
      <p:pic>
        <p:nvPicPr>
          <p:cNvPr id="24578" name="Picture 2"/>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371600" y="1524000"/>
            <a:ext cx="641588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69937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ervingOnGroup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25002</TotalTime>
  <Words>13224</Words>
  <Application>Microsoft Office PowerPoint</Application>
  <PresentationFormat>On-screen Show (4:3)</PresentationFormat>
  <Paragraphs>1163</Paragraphs>
  <Slides>44</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Century Gothic</vt:lpstr>
      <vt:lpstr>Courier New</vt:lpstr>
      <vt:lpstr>Tahoma</vt:lpstr>
      <vt:lpstr>Wingdings</vt:lpstr>
      <vt:lpstr>Wingdings 2</vt:lpstr>
      <vt:lpstr>ServingOnGroups</vt:lpstr>
      <vt:lpstr>1_ServingOnGroups</vt:lpstr>
      <vt:lpstr>Serving on Groups  That Make Decisions</vt:lpstr>
      <vt:lpstr>Agenda</vt:lpstr>
      <vt:lpstr>Your Group Experience</vt:lpstr>
      <vt:lpstr>Overview of Serving on Groups</vt:lpstr>
      <vt:lpstr>What is Data?</vt:lpstr>
      <vt:lpstr>Confidentiality</vt:lpstr>
      <vt:lpstr>Forms of Data</vt:lpstr>
      <vt:lpstr>Stages of Data Use</vt:lpstr>
      <vt:lpstr>Tool for Using Data</vt:lpstr>
      <vt:lpstr>Stages of Data Use</vt:lpstr>
      <vt:lpstr>Stage 1:  Planning &amp; Preparing to Use Data</vt:lpstr>
      <vt:lpstr>Stages of Data Use</vt:lpstr>
      <vt:lpstr>Stage 2: Collecting Data</vt:lpstr>
      <vt:lpstr>Stages of Data Use</vt:lpstr>
      <vt:lpstr>Stage 3: Organizing Data</vt:lpstr>
      <vt:lpstr>Stage 3: Organizing Data</vt:lpstr>
      <vt:lpstr>Stage 3: Organizing Data</vt:lpstr>
      <vt:lpstr>Stage 3: Organizing Data</vt:lpstr>
      <vt:lpstr>Stage 3: Organizing Data</vt:lpstr>
      <vt:lpstr>Stage 3: Organizing Data</vt:lpstr>
      <vt:lpstr>Stage 3: Organizing Data</vt:lpstr>
      <vt:lpstr>Stages of Data Use</vt:lpstr>
      <vt:lpstr>Stage 4: Analyzing Data</vt:lpstr>
      <vt:lpstr>Stage 4: Analyzing Data</vt:lpstr>
      <vt:lpstr>Stage 4: Analyzing Data</vt:lpstr>
      <vt:lpstr>Stage 4: Analyzing Data</vt:lpstr>
      <vt:lpstr>Stages of Data Use</vt:lpstr>
      <vt:lpstr>Stage 5: Developing Hypotheses &amp; Making Recommendations</vt:lpstr>
      <vt:lpstr>Stage 5: Developing Hypotheses &amp; Making Recommendations</vt:lpstr>
      <vt:lpstr>Stages of Data Use</vt:lpstr>
      <vt:lpstr>Stage 6: Creating an Action Plan</vt:lpstr>
      <vt:lpstr>Stage 6: Creating an Action Plan</vt:lpstr>
      <vt:lpstr>Stages of Data Use</vt:lpstr>
      <vt:lpstr>Stage 7: Displaying &amp; Sharing Results</vt:lpstr>
      <vt:lpstr>Stage 7: Displaying &amp; Sharing Results</vt:lpstr>
      <vt:lpstr>Stage 7: Displaying &amp; Sharing Results</vt:lpstr>
      <vt:lpstr>Stages of Data Use</vt:lpstr>
      <vt:lpstr>Stage 8: Continuous Monitoring for Progress &amp; Improvement</vt:lpstr>
      <vt:lpstr>Stage 8: Continuous Monitoring for Progress &amp; Improvement</vt:lpstr>
      <vt:lpstr>Review</vt:lpstr>
      <vt:lpstr>Section 6 Resources</vt:lpstr>
      <vt:lpstr>Section 6 Resources</vt:lpstr>
      <vt:lpstr>Where to Go From Here?</vt:lpstr>
      <vt:lpstr>Thank you!  Please complete the evaluation!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Emilie Braunel</dc:creator>
  <cp:lastModifiedBy>Lori Karcher</cp:lastModifiedBy>
  <cp:revision>692</cp:revision>
  <cp:lastPrinted>2023-10-17T21:12:22Z</cp:lastPrinted>
  <dcterms:created xsi:type="dcterms:W3CDTF">2014-10-24T19:08:48Z</dcterms:created>
  <dcterms:modified xsi:type="dcterms:W3CDTF">2025-05-13T14:10:37Z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D999AB26-E06E-4B1A-86C5-2DED342800D1</vt:lpwstr>
  </property>
  <property fmtid="{D5CDD505-2E9C-101B-9397-08002B2CF9AE}" pid="3" name="ArticulatePath">
    <vt:lpwstr>Tips &amp; Tools for DM Groups_11.13.14</vt:lpwstr>
  </property>
</Properties>
</file>