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tags/tag17.xml" ContentType="application/vnd.openxmlformats-officedocument.presentationml.tags+xml"/>
  <Override PartName="/ppt/notesSlides/notesSlide10.xml" ContentType="application/vnd.openxmlformats-officedocument.presentationml.notesSlide+xml"/>
  <Override PartName="/ppt/tags/tag18.xml" ContentType="application/vnd.openxmlformats-officedocument.presentationml.tags+xml"/>
  <Override PartName="/ppt/notesSlides/notesSlide11.xml" ContentType="application/vnd.openxmlformats-officedocument.presentationml.notesSlide+xml"/>
  <Override PartName="/ppt/tags/tag19.xml" ContentType="application/vnd.openxmlformats-officedocument.presentationml.tags+xml"/>
  <Override PartName="/ppt/notesSlides/notesSlide12.xml" ContentType="application/vnd.openxmlformats-officedocument.presentationml.notesSlide+xml"/>
  <Override PartName="/ppt/tags/tag20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453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461" r:id="rId15"/>
  </p:sldIdLst>
  <p:sldSz cx="9144000" cy="6858000" type="screen4x3"/>
  <p:notesSz cx="7010400" cy="92964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65611" autoAdjust="0"/>
  </p:normalViewPr>
  <p:slideViewPr>
    <p:cSldViewPr>
      <p:cViewPr varScale="1">
        <p:scale>
          <a:sx n="52" d="100"/>
          <a:sy n="52" d="100"/>
        </p:scale>
        <p:origin x="173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96"/>
    </p:cViewPr>
  </p:sorterViewPr>
  <p:notesViewPr>
    <p:cSldViewPr>
      <p:cViewPr>
        <p:scale>
          <a:sx n="100" d="100"/>
          <a:sy n="100" d="100"/>
        </p:scale>
        <p:origin x="-810" y="72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EB4FBF-48BA-4E89-BC98-B9ABE02D95DF}" type="doc">
      <dgm:prSet loTypeId="urn:microsoft.com/office/officeart/2005/8/layout/vProcess5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9AB01B-8625-415E-82E2-50B0AF141D8A}">
      <dgm:prSet phldrT="[Text]"/>
      <dgm:spPr/>
      <dgm:t>
        <a:bodyPr/>
        <a:lstStyle/>
        <a:p>
          <a:r>
            <a:rPr lang="es-419" noProof="0" dirty="0">
              <a:solidFill>
                <a:sysClr val="windowText" lastClr="000000"/>
              </a:solidFill>
            </a:rPr>
            <a:t>Quién soy</a:t>
          </a:r>
        </a:p>
      </dgm:t>
    </dgm:pt>
    <dgm:pt modelId="{A471FF2B-7373-4D07-908D-ADEADE89B437}" type="parTrans" cxnId="{24FAF7A7-79B8-44B6-BA0F-8497BBC51805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CC8A3B8A-A0DF-4AC9-8503-2E059D2485F0}" type="sibTrans" cxnId="{24FAF7A7-79B8-44B6-BA0F-8497BBC51805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D315CB1-4A6C-484A-80D9-3FC6B65502CF}">
      <dgm:prSet phldrT="[Text]"/>
      <dgm:spPr/>
      <dgm:t>
        <a:bodyPr/>
        <a:lstStyle/>
        <a:p>
          <a:r>
            <a:rPr lang="es-MX" noProof="0" dirty="0">
              <a:solidFill>
                <a:sysClr val="windowText" lastClr="000000"/>
              </a:solidFill>
            </a:rPr>
            <a:t>Historia</a:t>
          </a:r>
        </a:p>
      </dgm:t>
    </dgm:pt>
    <dgm:pt modelId="{FB4F878E-BCBA-480A-B095-475B2820040E}" type="parTrans" cxnId="{05D2C359-7D4C-4960-B5C9-3A45AB44116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DF7330DB-EA35-48B2-8866-6BED2E4EF99B}" type="sibTrans" cxnId="{05D2C359-7D4C-4960-B5C9-3A45AB44116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1F099A7E-3956-457B-9F75-6249C7CC7BD5}">
      <dgm:prSet phldrT="[Text]"/>
      <dgm:spPr/>
      <dgm:t>
        <a:bodyPr/>
        <a:lstStyle/>
        <a:p>
          <a:r>
            <a:rPr lang="es-CO" noProof="0" dirty="0">
              <a:solidFill>
                <a:sysClr val="windowText" lastClr="000000"/>
              </a:solidFill>
            </a:rPr>
            <a:t>Sueños</a:t>
          </a:r>
        </a:p>
      </dgm:t>
    </dgm:pt>
    <dgm:pt modelId="{9865CD30-7DC0-4EB3-87DB-86F211AADF0B}" type="parTrans" cxnId="{783A1EB8-454E-4057-AC4B-9873AD255B7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3A36EAAD-3670-4C15-BDFB-ED83F0FA04EA}" type="sibTrans" cxnId="{783A1EB8-454E-4057-AC4B-9873AD255B7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17B3F7F-9ED4-4DEC-8D66-5F32D9DE4FDB}">
      <dgm:prSet phldrT="[Text]"/>
      <dgm:spPr/>
      <dgm:t>
        <a:bodyPr/>
        <a:lstStyle/>
        <a:p>
          <a:r>
            <a:rPr lang="es-CO" noProof="0" dirty="0">
              <a:solidFill>
                <a:sysClr val="windowText" lastClr="000000"/>
              </a:solidFill>
            </a:rPr>
            <a:t>Miedos e inquietudes</a:t>
          </a:r>
        </a:p>
      </dgm:t>
    </dgm:pt>
    <dgm:pt modelId="{A58B5E25-4720-408E-B17C-B9DEDC169C64}" type="parTrans" cxnId="{BA1CBF82-531F-4F76-B1D6-B4D7419F496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25B33B2D-0096-4421-BF48-3A6F2A5C04EA}" type="sibTrans" cxnId="{BA1CBF82-531F-4F76-B1D6-B4D7419F496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7D096832-F229-42E6-9A82-68C7DD4C7284}">
      <dgm:prSet phldrT="[Text]"/>
      <dgm:spPr/>
      <dgm:t>
        <a:bodyPr/>
        <a:lstStyle/>
        <a:p>
          <a:r>
            <a:rPr lang="es-419" noProof="0" dirty="0">
              <a:solidFill>
                <a:sysClr val="windowText" lastClr="000000"/>
              </a:solidFill>
            </a:rPr>
            <a:t>Necesidades</a:t>
          </a:r>
        </a:p>
      </dgm:t>
    </dgm:pt>
    <dgm:pt modelId="{7692558D-CC8F-44A2-B3D8-E756DD81E91C}" type="parTrans" cxnId="{A56AF44C-ED1F-452D-B717-8B2F52738F4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B3185A8E-A6F4-4D19-B3F7-9528B24C1D5E}" type="sibTrans" cxnId="{A56AF44C-ED1F-452D-B717-8B2F52738F4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1A078F72-57D4-4F94-81FF-E4737D45229A}" type="pres">
      <dgm:prSet presAssocID="{28EB4FBF-48BA-4E89-BC98-B9ABE02D95DF}" presName="outerComposite" presStyleCnt="0">
        <dgm:presLayoutVars>
          <dgm:chMax val="5"/>
          <dgm:dir/>
          <dgm:resizeHandles val="exact"/>
        </dgm:presLayoutVars>
      </dgm:prSet>
      <dgm:spPr/>
    </dgm:pt>
    <dgm:pt modelId="{937F373C-5BE0-4398-8929-EF3E7923F4A9}" type="pres">
      <dgm:prSet presAssocID="{28EB4FBF-48BA-4E89-BC98-B9ABE02D95DF}" presName="dummyMaxCanvas" presStyleCnt="0">
        <dgm:presLayoutVars/>
      </dgm:prSet>
      <dgm:spPr/>
    </dgm:pt>
    <dgm:pt modelId="{3F166182-922C-4E67-9FF5-DFE17BC83A04}" type="pres">
      <dgm:prSet presAssocID="{28EB4FBF-48BA-4E89-BC98-B9ABE02D95DF}" presName="FiveNodes_1" presStyleLbl="node1" presStyleIdx="0" presStyleCnt="5">
        <dgm:presLayoutVars>
          <dgm:bulletEnabled val="1"/>
        </dgm:presLayoutVars>
      </dgm:prSet>
      <dgm:spPr/>
    </dgm:pt>
    <dgm:pt modelId="{023779F6-53EB-42D2-93F2-6471B8E3A00A}" type="pres">
      <dgm:prSet presAssocID="{28EB4FBF-48BA-4E89-BC98-B9ABE02D95DF}" presName="FiveNodes_2" presStyleLbl="node1" presStyleIdx="1" presStyleCnt="5">
        <dgm:presLayoutVars>
          <dgm:bulletEnabled val="1"/>
        </dgm:presLayoutVars>
      </dgm:prSet>
      <dgm:spPr/>
    </dgm:pt>
    <dgm:pt modelId="{E71ED768-3082-4D49-A9CC-6816F9853311}" type="pres">
      <dgm:prSet presAssocID="{28EB4FBF-48BA-4E89-BC98-B9ABE02D95DF}" presName="FiveNodes_3" presStyleLbl="node1" presStyleIdx="2" presStyleCnt="5">
        <dgm:presLayoutVars>
          <dgm:bulletEnabled val="1"/>
        </dgm:presLayoutVars>
      </dgm:prSet>
      <dgm:spPr/>
    </dgm:pt>
    <dgm:pt modelId="{7E5747F6-E8AE-494C-BECA-D5BC528B6819}" type="pres">
      <dgm:prSet presAssocID="{28EB4FBF-48BA-4E89-BC98-B9ABE02D95DF}" presName="FiveNodes_4" presStyleLbl="node1" presStyleIdx="3" presStyleCnt="5">
        <dgm:presLayoutVars>
          <dgm:bulletEnabled val="1"/>
        </dgm:presLayoutVars>
      </dgm:prSet>
      <dgm:spPr/>
    </dgm:pt>
    <dgm:pt modelId="{BBE27931-E703-42AC-B03C-86C76DEBEFFC}" type="pres">
      <dgm:prSet presAssocID="{28EB4FBF-48BA-4E89-BC98-B9ABE02D95DF}" presName="FiveNodes_5" presStyleLbl="node1" presStyleIdx="4" presStyleCnt="5">
        <dgm:presLayoutVars>
          <dgm:bulletEnabled val="1"/>
        </dgm:presLayoutVars>
      </dgm:prSet>
      <dgm:spPr/>
    </dgm:pt>
    <dgm:pt modelId="{AA5B38B5-C746-4051-87AC-F18FE9419857}" type="pres">
      <dgm:prSet presAssocID="{28EB4FBF-48BA-4E89-BC98-B9ABE02D95DF}" presName="FiveConn_1-2" presStyleLbl="fgAccFollowNode1" presStyleIdx="0" presStyleCnt="4">
        <dgm:presLayoutVars>
          <dgm:bulletEnabled val="1"/>
        </dgm:presLayoutVars>
      </dgm:prSet>
      <dgm:spPr/>
    </dgm:pt>
    <dgm:pt modelId="{DF0ECFBB-0B2C-4740-9CAD-93A9FB409B21}" type="pres">
      <dgm:prSet presAssocID="{28EB4FBF-48BA-4E89-BC98-B9ABE02D95DF}" presName="FiveConn_2-3" presStyleLbl="fgAccFollowNode1" presStyleIdx="1" presStyleCnt="4">
        <dgm:presLayoutVars>
          <dgm:bulletEnabled val="1"/>
        </dgm:presLayoutVars>
      </dgm:prSet>
      <dgm:spPr/>
    </dgm:pt>
    <dgm:pt modelId="{A536EA7E-6F15-4D11-A720-7B16121B1584}" type="pres">
      <dgm:prSet presAssocID="{28EB4FBF-48BA-4E89-BC98-B9ABE02D95DF}" presName="FiveConn_3-4" presStyleLbl="fgAccFollowNode1" presStyleIdx="2" presStyleCnt="4">
        <dgm:presLayoutVars>
          <dgm:bulletEnabled val="1"/>
        </dgm:presLayoutVars>
      </dgm:prSet>
      <dgm:spPr/>
    </dgm:pt>
    <dgm:pt modelId="{8B524F87-812A-4FA3-B6FC-6292302A05AF}" type="pres">
      <dgm:prSet presAssocID="{28EB4FBF-48BA-4E89-BC98-B9ABE02D95DF}" presName="FiveConn_4-5" presStyleLbl="fgAccFollowNode1" presStyleIdx="3" presStyleCnt="4">
        <dgm:presLayoutVars>
          <dgm:bulletEnabled val="1"/>
        </dgm:presLayoutVars>
      </dgm:prSet>
      <dgm:spPr/>
    </dgm:pt>
    <dgm:pt modelId="{1F1B0CE8-C7E1-4C28-8D8D-EEB226318EA5}" type="pres">
      <dgm:prSet presAssocID="{28EB4FBF-48BA-4E89-BC98-B9ABE02D95DF}" presName="FiveNodes_1_text" presStyleLbl="node1" presStyleIdx="4" presStyleCnt="5">
        <dgm:presLayoutVars>
          <dgm:bulletEnabled val="1"/>
        </dgm:presLayoutVars>
      </dgm:prSet>
      <dgm:spPr/>
    </dgm:pt>
    <dgm:pt modelId="{3EB569FA-ED29-4505-83CE-1181D942133A}" type="pres">
      <dgm:prSet presAssocID="{28EB4FBF-48BA-4E89-BC98-B9ABE02D95DF}" presName="FiveNodes_2_text" presStyleLbl="node1" presStyleIdx="4" presStyleCnt="5">
        <dgm:presLayoutVars>
          <dgm:bulletEnabled val="1"/>
        </dgm:presLayoutVars>
      </dgm:prSet>
      <dgm:spPr/>
    </dgm:pt>
    <dgm:pt modelId="{CF11AEC6-EFAB-47AD-AB48-CEA4A7C04CD5}" type="pres">
      <dgm:prSet presAssocID="{28EB4FBF-48BA-4E89-BC98-B9ABE02D95DF}" presName="FiveNodes_3_text" presStyleLbl="node1" presStyleIdx="4" presStyleCnt="5">
        <dgm:presLayoutVars>
          <dgm:bulletEnabled val="1"/>
        </dgm:presLayoutVars>
      </dgm:prSet>
      <dgm:spPr/>
    </dgm:pt>
    <dgm:pt modelId="{09A4D3FD-CEA0-4566-88A2-ACC64E954027}" type="pres">
      <dgm:prSet presAssocID="{28EB4FBF-48BA-4E89-BC98-B9ABE02D95DF}" presName="FiveNodes_4_text" presStyleLbl="node1" presStyleIdx="4" presStyleCnt="5">
        <dgm:presLayoutVars>
          <dgm:bulletEnabled val="1"/>
        </dgm:presLayoutVars>
      </dgm:prSet>
      <dgm:spPr/>
    </dgm:pt>
    <dgm:pt modelId="{F7257734-0C1F-433E-B390-59301C009377}" type="pres">
      <dgm:prSet presAssocID="{28EB4FBF-48BA-4E89-BC98-B9ABE02D95D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B6F2906-0790-41D7-BC27-1BE8AE25087B}" type="presOf" srcId="{DF7330DB-EA35-48B2-8866-6BED2E4EF99B}" destId="{DF0ECFBB-0B2C-4740-9CAD-93A9FB409B21}" srcOrd="0" destOrd="0" presId="urn:microsoft.com/office/officeart/2005/8/layout/vProcess5"/>
    <dgm:cxn modelId="{485C8B15-7545-4A2B-B56B-98712509F505}" type="presOf" srcId="{3A36EAAD-3670-4C15-BDFB-ED83F0FA04EA}" destId="{A536EA7E-6F15-4D11-A720-7B16121B1584}" srcOrd="0" destOrd="0" presId="urn:microsoft.com/office/officeart/2005/8/layout/vProcess5"/>
    <dgm:cxn modelId="{5D9AFB1D-CB61-42E6-BD87-3A2F5C459520}" type="presOf" srcId="{FD315CB1-4A6C-484A-80D9-3FC6B65502CF}" destId="{3EB569FA-ED29-4505-83CE-1181D942133A}" srcOrd="1" destOrd="0" presId="urn:microsoft.com/office/officeart/2005/8/layout/vProcess5"/>
    <dgm:cxn modelId="{84E2A367-A7FA-4760-A74B-3F003BCFF551}" type="presOf" srcId="{FD315CB1-4A6C-484A-80D9-3FC6B65502CF}" destId="{023779F6-53EB-42D2-93F2-6471B8E3A00A}" srcOrd="0" destOrd="0" presId="urn:microsoft.com/office/officeart/2005/8/layout/vProcess5"/>
    <dgm:cxn modelId="{A56AF44C-ED1F-452D-B717-8B2F52738F49}" srcId="{28EB4FBF-48BA-4E89-BC98-B9ABE02D95DF}" destId="{7D096832-F229-42E6-9A82-68C7DD4C7284}" srcOrd="4" destOrd="0" parTransId="{7692558D-CC8F-44A2-B3D8-E756DD81E91C}" sibTransId="{B3185A8E-A6F4-4D19-B3F7-9528B24C1D5E}"/>
    <dgm:cxn modelId="{05D2C359-7D4C-4960-B5C9-3A45AB44116E}" srcId="{28EB4FBF-48BA-4E89-BC98-B9ABE02D95DF}" destId="{FD315CB1-4A6C-484A-80D9-3FC6B65502CF}" srcOrd="1" destOrd="0" parTransId="{FB4F878E-BCBA-480A-B095-475B2820040E}" sibTransId="{DF7330DB-EA35-48B2-8866-6BED2E4EF99B}"/>
    <dgm:cxn modelId="{CB2CB67B-DB77-4631-8E7D-149DC6E634DF}" type="presOf" srcId="{417B3F7F-9ED4-4DEC-8D66-5F32D9DE4FDB}" destId="{09A4D3FD-CEA0-4566-88A2-ACC64E954027}" srcOrd="1" destOrd="0" presId="urn:microsoft.com/office/officeart/2005/8/layout/vProcess5"/>
    <dgm:cxn modelId="{218C6E7C-2DC4-4C02-B7E7-60293BC3F535}" type="presOf" srcId="{5F9AB01B-8625-415E-82E2-50B0AF141D8A}" destId="{1F1B0CE8-C7E1-4C28-8D8D-EEB226318EA5}" srcOrd="1" destOrd="0" presId="urn:microsoft.com/office/officeart/2005/8/layout/vProcess5"/>
    <dgm:cxn modelId="{4351F07D-9E8D-4ABF-B66C-CF4F3EE237FC}" type="presOf" srcId="{7D096832-F229-42E6-9A82-68C7DD4C7284}" destId="{BBE27931-E703-42AC-B03C-86C76DEBEFFC}" srcOrd="0" destOrd="0" presId="urn:microsoft.com/office/officeart/2005/8/layout/vProcess5"/>
    <dgm:cxn modelId="{BA1CBF82-531F-4F76-B1D6-B4D7419F496A}" srcId="{28EB4FBF-48BA-4E89-BC98-B9ABE02D95DF}" destId="{417B3F7F-9ED4-4DEC-8D66-5F32D9DE4FDB}" srcOrd="3" destOrd="0" parTransId="{A58B5E25-4720-408E-B17C-B9DEDC169C64}" sibTransId="{25B33B2D-0096-4421-BF48-3A6F2A5C04EA}"/>
    <dgm:cxn modelId="{5B19368B-853C-4AE4-A7F7-8FDAC720927F}" type="presOf" srcId="{7D096832-F229-42E6-9A82-68C7DD4C7284}" destId="{F7257734-0C1F-433E-B390-59301C009377}" srcOrd="1" destOrd="0" presId="urn:microsoft.com/office/officeart/2005/8/layout/vProcess5"/>
    <dgm:cxn modelId="{AD38A190-2DA4-46EE-B868-B17369B07945}" type="presOf" srcId="{5F9AB01B-8625-415E-82E2-50B0AF141D8A}" destId="{3F166182-922C-4E67-9FF5-DFE17BC83A04}" srcOrd="0" destOrd="0" presId="urn:microsoft.com/office/officeart/2005/8/layout/vProcess5"/>
    <dgm:cxn modelId="{A31A1F98-E470-40A2-A8A4-CF59DB405F64}" type="presOf" srcId="{28EB4FBF-48BA-4E89-BC98-B9ABE02D95DF}" destId="{1A078F72-57D4-4F94-81FF-E4737D45229A}" srcOrd="0" destOrd="0" presId="urn:microsoft.com/office/officeart/2005/8/layout/vProcess5"/>
    <dgm:cxn modelId="{01F3249F-4E2B-4CCC-9FF1-4848B52F0E93}" type="presOf" srcId="{1F099A7E-3956-457B-9F75-6249C7CC7BD5}" destId="{CF11AEC6-EFAB-47AD-AB48-CEA4A7C04CD5}" srcOrd="1" destOrd="0" presId="urn:microsoft.com/office/officeart/2005/8/layout/vProcess5"/>
    <dgm:cxn modelId="{B13FE29F-EF80-4CC9-B29C-64076554E2B8}" type="presOf" srcId="{25B33B2D-0096-4421-BF48-3A6F2A5C04EA}" destId="{8B524F87-812A-4FA3-B6FC-6292302A05AF}" srcOrd="0" destOrd="0" presId="urn:microsoft.com/office/officeart/2005/8/layout/vProcess5"/>
    <dgm:cxn modelId="{24FAF7A7-79B8-44B6-BA0F-8497BBC51805}" srcId="{28EB4FBF-48BA-4E89-BC98-B9ABE02D95DF}" destId="{5F9AB01B-8625-415E-82E2-50B0AF141D8A}" srcOrd="0" destOrd="0" parTransId="{A471FF2B-7373-4D07-908D-ADEADE89B437}" sibTransId="{CC8A3B8A-A0DF-4AC9-8503-2E059D2485F0}"/>
    <dgm:cxn modelId="{F0754CAA-37F4-45D1-8DBC-7CD6DF7767E7}" type="presOf" srcId="{417B3F7F-9ED4-4DEC-8D66-5F32D9DE4FDB}" destId="{7E5747F6-E8AE-494C-BECA-D5BC528B6819}" srcOrd="0" destOrd="0" presId="urn:microsoft.com/office/officeart/2005/8/layout/vProcess5"/>
    <dgm:cxn modelId="{783A1EB8-454E-4057-AC4B-9873AD255B78}" srcId="{28EB4FBF-48BA-4E89-BC98-B9ABE02D95DF}" destId="{1F099A7E-3956-457B-9F75-6249C7CC7BD5}" srcOrd="2" destOrd="0" parTransId="{9865CD30-7DC0-4EB3-87DB-86F211AADF0B}" sibTransId="{3A36EAAD-3670-4C15-BDFB-ED83F0FA04EA}"/>
    <dgm:cxn modelId="{458320C6-EC6F-41DA-AA6F-394D6059401B}" type="presOf" srcId="{1F099A7E-3956-457B-9F75-6249C7CC7BD5}" destId="{E71ED768-3082-4D49-A9CC-6816F9853311}" srcOrd="0" destOrd="0" presId="urn:microsoft.com/office/officeart/2005/8/layout/vProcess5"/>
    <dgm:cxn modelId="{7E6578FA-0044-4B74-9152-3D9FD3C05F48}" type="presOf" srcId="{CC8A3B8A-A0DF-4AC9-8503-2E059D2485F0}" destId="{AA5B38B5-C746-4051-87AC-F18FE9419857}" srcOrd="0" destOrd="0" presId="urn:microsoft.com/office/officeart/2005/8/layout/vProcess5"/>
    <dgm:cxn modelId="{88EC5EE6-5744-431E-97D6-EDF651774C4D}" type="presParOf" srcId="{1A078F72-57D4-4F94-81FF-E4737D45229A}" destId="{937F373C-5BE0-4398-8929-EF3E7923F4A9}" srcOrd="0" destOrd="0" presId="urn:microsoft.com/office/officeart/2005/8/layout/vProcess5"/>
    <dgm:cxn modelId="{A6935035-EAAD-46A1-8883-B1270F9B3BEA}" type="presParOf" srcId="{1A078F72-57D4-4F94-81FF-E4737D45229A}" destId="{3F166182-922C-4E67-9FF5-DFE17BC83A04}" srcOrd="1" destOrd="0" presId="urn:microsoft.com/office/officeart/2005/8/layout/vProcess5"/>
    <dgm:cxn modelId="{0C5CC6C5-A8EE-4799-8840-FEBF75CD5C21}" type="presParOf" srcId="{1A078F72-57D4-4F94-81FF-E4737D45229A}" destId="{023779F6-53EB-42D2-93F2-6471B8E3A00A}" srcOrd="2" destOrd="0" presId="urn:microsoft.com/office/officeart/2005/8/layout/vProcess5"/>
    <dgm:cxn modelId="{F1C90B55-5294-4CF0-B5A0-DE5C2FBFD09E}" type="presParOf" srcId="{1A078F72-57D4-4F94-81FF-E4737D45229A}" destId="{E71ED768-3082-4D49-A9CC-6816F9853311}" srcOrd="3" destOrd="0" presId="urn:microsoft.com/office/officeart/2005/8/layout/vProcess5"/>
    <dgm:cxn modelId="{EE9FE9CF-6B97-4F39-865D-837629D43862}" type="presParOf" srcId="{1A078F72-57D4-4F94-81FF-E4737D45229A}" destId="{7E5747F6-E8AE-494C-BECA-D5BC528B6819}" srcOrd="4" destOrd="0" presId="urn:microsoft.com/office/officeart/2005/8/layout/vProcess5"/>
    <dgm:cxn modelId="{2163D96B-3E25-4AF6-9580-03FA93939D04}" type="presParOf" srcId="{1A078F72-57D4-4F94-81FF-E4737D45229A}" destId="{BBE27931-E703-42AC-B03C-86C76DEBEFFC}" srcOrd="5" destOrd="0" presId="urn:microsoft.com/office/officeart/2005/8/layout/vProcess5"/>
    <dgm:cxn modelId="{B308D255-8445-467F-B8A0-E5C226C503CB}" type="presParOf" srcId="{1A078F72-57D4-4F94-81FF-E4737D45229A}" destId="{AA5B38B5-C746-4051-87AC-F18FE9419857}" srcOrd="6" destOrd="0" presId="urn:microsoft.com/office/officeart/2005/8/layout/vProcess5"/>
    <dgm:cxn modelId="{7B9D5B1E-242E-4399-9BF2-00780EF9F67C}" type="presParOf" srcId="{1A078F72-57D4-4F94-81FF-E4737D45229A}" destId="{DF0ECFBB-0B2C-4740-9CAD-93A9FB409B21}" srcOrd="7" destOrd="0" presId="urn:microsoft.com/office/officeart/2005/8/layout/vProcess5"/>
    <dgm:cxn modelId="{B16EC03E-51D0-460E-AAFB-CCDF175E7591}" type="presParOf" srcId="{1A078F72-57D4-4F94-81FF-E4737D45229A}" destId="{A536EA7E-6F15-4D11-A720-7B16121B1584}" srcOrd="8" destOrd="0" presId="urn:microsoft.com/office/officeart/2005/8/layout/vProcess5"/>
    <dgm:cxn modelId="{CD7D24EE-366B-404C-83AD-E0967C53DAC1}" type="presParOf" srcId="{1A078F72-57D4-4F94-81FF-E4737D45229A}" destId="{8B524F87-812A-4FA3-B6FC-6292302A05AF}" srcOrd="9" destOrd="0" presId="urn:microsoft.com/office/officeart/2005/8/layout/vProcess5"/>
    <dgm:cxn modelId="{466D73C9-4CB7-46BF-951C-B9B12FA1EF1A}" type="presParOf" srcId="{1A078F72-57D4-4F94-81FF-E4737D45229A}" destId="{1F1B0CE8-C7E1-4C28-8D8D-EEB226318EA5}" srcOrd="10" destOrd="0" presId="urn:microsoft.com/office/officeart/2005/8/layout/vProcess5"/>
    <dgm:cxn modelId="{4852E749-913E-4A78-B396-7B6EB3B40915}" type="presParOf" srcId="{1A078F72-57D4-4F94-81FF-E4737D45229A}" destId="{3EB569FA-ED29-4505-83CE-1181D942133A}" srcOrd="11" destOrd="0" presId="urn:microsoft.com/office/officeart/2005/8/layout/vProcess5"/>
    <dgm:cxn modelId="{4A6B7E49-B539-4B10-BF60-A5378907FDD5}" type="presParOf" srcId="{1A078F72-57D4-4F94-81FF-E4737D45229A}" destId="{CF11AEC6-EFAB-47AD-AB48-CEA4A7C04CD5}" srcOrd="12" destOrd="0" presId="urn:microsoft.com/office/officeart/2005/8/layout/vProcess5"/>
    <dgm:cxn modelId="{EE11967C-84A2-427A-8A07-75E99CD1D681}" type="presParOf" srcId="{1A078F72-57D4-4F94-81FF-E4737D45229A}" destId="{09A4D3FD-CEA0-4566-88A2-ACC64E954027}" srcOrd="13" destOrd="0" presId="urn:microsoft.com/office/officeart/2005/8/layout/vProcess5"/>
    <dgm:cxn modelId="{1D1D1BD4-BB1A-4077-B60F-D9CFD0620D8A}" type="presParOf" srcId="{1A078F72-57D4-4F94-81FF-E4737D45229A}" destId="{F7257734-0C1F-433E-B390-59301C00937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66182-922C-4E67-9FF5-DFE17BC83A04}">
      <dsp:nvSpPr>
        <dsp:cNvPr id="0" name=""/>
        <dsp:cNvSpPr/>
      </dsp:nvSpPr>
      <dsp:spPr>
        <a:xfrm>
          <a:off x="0" y="0"/>
          <a:ext cx="3696462" cy="630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100" kern="1200" noProof="0" dirty="0">
              <a:solidFill>
                <a:sysClr val="windowText" lastClr="000000"/>
              </a:solidFill>
            </a:rPr>
            <a:t>Quién soy</a:t>
          </a:r>
        </a:p>
      </dsp:txBody>
      <dsp:txXfrm>
        <a:off x="18479" y="18479"/>
        <a:ext cx="2941814" cy="593978"/>
      </dsp:txXfrm>
    </dsp:sp>
    <dsp:sp modelId="{023779F6-53EB-42D2-93F2-6471B8E3A00A}">
      <dsp:nvSpPr>
        <dsp:cNvPr id="0" name=""/>
        <dsp:cNvSpPr/>
      </dsp:nvSpPr>
      <dsp:spPr>
        <a:xfrm>
          <a:off x="276034" y="718566"/>
          <a:ext cx="3696462" cy="6309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noProof="0" dirty="0">
              <a:solidFill>
                <a:sysClr val="windowText" lastClr="000000"/>
              </a:solidFill>
            </a:rPr>
            <a:t>Historia</a:t>
          </a:r>
        </a:p>
      </dsp:txBody>
      <dsp:txXfrm>
        <a:off x="294513" y="737045"/>
        <a:ext cx="2973361" cy="593978"/>
      </dsp:txXfrm>
    </dsp:sp>
    <dsp:sp modelId="{E71ED768-3082-4D49-A9CC-6816F9853311}">
      <dsp:nvSpPr>
        <dsp:cNvPr id="0" name=""/>
        <dsp:cNvSpPr/>
      </dsp:nvSpPr>
      <dsp:spPr>
        <a:xfrm>
          <a:off x="552068" y="1437132"/>
          <a:ext cx="3696462" cy="6309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 noProof="0" dirty="0">
              <a:solidFill>
                <a:sysClr val="windowText" lastClr="000000"/>
              </a:solidFill>
            </a:rPr>
            <a:t>Sueños</a:t>
          </a:r>
        </a:p>
      </dsp:txBody>
      <dsp:txXfrm>
        <a:off x="570547" y="1455611"/>
        <a:ext cx="2973361" cy="593977"/>
      </dsp:txXfrm>
    </dsp:sp>
    <dsp:sp modelId="{7E5747F6-E8AE-494C-BECA-D5BC528B6819}">
      <dsp:nvSpPr>
        <dsp:cNvPr id="0" name=""/>
        <dsp:cNvSpPr/>
      </dsp:nvSpPr>
      <dsp:spPr>
        <a:xfrm>
          <a:off x="828103" y="2155698"/>
          <a:ext cx="3696462" cy="6309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 noProof="0" dirty="0">
              <a:solidFill>
                <a:sysClr val="windowText" lastClr="000000"/>
              </a:solidFill>
            </a:rPr>
            <a:t>Miedos e inquietudes</a:t>
          </a:r>
        </a:p>
      </dsp:txBody>
      <dsp:txXfrm>
        <a:off x="846582" y="2174177"/>
        <a:ext cx="2973361" cy="593978"/>
      </dsp:txXfrm>
    </dsp:sp>
    <dsp:sp modelId="{BBE27931-E703-42AC-B03C-86C76DEBEFFC}">
      <dsp:nvSpPr>
        <dsp:cNvPr id="0" name=""/>
        <dsp:cNvSpPr/>
      </dsp:nvSpPr>
      <dsp:spPr>
        <a:xfrm>
          <a:off x="1104137" y="2874264"/>
          <a:ext cx="3696462" cy="6309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100" kern="1200" noProof="0" dirty="0">
              <a:solidFill>
                <a:sysClr val="windowText" lastClr="000000"/>
              </a:solidFill>
            </a:rPr>
            <a:t>Necesidades</a:t>
          </a:r>
        </a:p>
      </dsp:txBody>
      <dsp:txXfrm>
        <a:off x="1122616" y="2892743"/>
        <a:ext cx="2973361" cy="593977"/>
      </dsp:txXfrm>
    </dsp:sp>
    <dsp:sp modelId="{AA5B38B5-C746-4051-87AC-F18FE9419857}">
      <dsp:nvSpPr>
        <dsp:cNvPr id="0" name=""/>
        <dsp:cNvSpPr/>
      </dsp:nvSpPr>
      <dsp:spPr>
        <a:xfrm>
          <a:off x="3286353" y="460933"/>
          <a:ext cx="410108" cy="41010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ysClr val="windowText" lastClr="000000"/>
            </a:solidFill>
          </a:endParaRPr>
        </a:p>
      </dsp:txBody>
      <dsp:txXfrm>
        <a:off x="3378627" y="460933"/>
        <a:ext cx="225560" cy="308606"/>
      </dsp:txXfrm>
    </dsp:sp>
    <dsp:sp modelId="{DF0ECFBB-0B2C-4740-9CAD-93A9FB409B21}">
      <dsp:nvSpPr>
        <dsp:cNvPr id="0" name=""/>
        <dsp:cNvSpPr/>
      </dsp:nvSpPr>
      <dsp:spPr>
        <a:xfrm>
          <a:off x="3562388" y="1179499"/>
          <a:ext cx="410108" cy="41010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ysClr val="windowText" lastClr="000000"/>
            </a:solidFill>
          </a:endParaRPr>
        </a:p>
      </dsp:txBody>
      <dsp:txXfrm>
        <a:off x="3654662" y="1179499"/>
        <a:ext cx="225560" cy="308606"/>
      </dsp:txXfrm>
    </dsp:sp>
    <dsp:sp modelId="{A536EA7E-6F15-4D11-A720-7B16121B1584}">
      <dsp:nvSpPr>
        <dsp:cNvPr id="0" name=""/>
        <dsp:cNvSpPr/>
      </dsp:nvSpPr>
      <dsp:spPr>
        <a:xfrm>
          <a:off x="3838422" y="1887550"/>
          <a:ext cx="410108" cy="41010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ysClr val="windowText" lastClr="000000"/>
            </a:solidFill>
          </a:endParaRPr>
        </a:p>
      </dsp:txBody>
      <dsp:txXfrm>
        <a:off x="3930696" y="1887550"/>
        <a:ext cx="225560" cy="308606"/>
      </dsp:txXfrm>
    </dsp:sp>
    <dsp:sp modelId="{8B524F87-812A-4FA3-B6FC-6292302A05AF}">
      <dsp:nvSpPr>
        <dsp:cNvPr id="0" name=""/>
        <dsp:cNvSpPr/>
      </dsp:nvSpPr>
      <dsp:spPr>
        <a:xfrm>
          <a:off x="4114457" y="2613126"/>
          <a:ext cx="410108" cy="41010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ysClr val="windowText" lastClr="000000"/>
            </a:solidFill>
          </a:endParaRPr>
        </a:p>
      </dsp:txBody>
      <dsp:txXfrm>
        <a:off x="4206731" y="2613126"/>
        <a:ext cx="225560" cy="308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024" tIns="46012" rIns="92024" bIns="460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46263" y="573088"/>
            <a:ext cx="2927350" cy="2195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4" tIns="46012" rIns="92024" bIns="460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1501" y="2912788"/>
            <a:ext cx="6167397" cy="5885310"/>
          </a:xfrm>
          <a:prstGeom prst="rect">
            <a:avLst/>
          </a:prstGeom>
        </p:spPr>
        <p:txBody>
          <a:bodyPr vert="horz" lIns="92024" tIns="46012" rIns="92024" bIns="4601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024" tIns="46012" rIns="92024" bIns="460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970576" y="8829537"/>
            <a:ext cx="3038259" cy="465292"/>
          </a:xfrm>
          <a:prstGeom prst="rect">
            <a:avLst/>
          </a:prstGeom>
        </p:spPr>
        <p:txBody>
          <a:bodyPr vert="horz" lIns="89300" tIns="44650" rIns="89300" bIns="44650" rtlCol="0" anchor="b"/>
          <a:lstStyle>
            <a:lvl1pPr algn="r">
              <a:defRPr sz="1200"/>
            </a:lvl1pPr>
          </a:lstStyle>
          <a:p>
            <a:fld id="{1D94A9CC-91BA-4D30-8CFB-B7A6E1279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39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boardsource.org/fundamental-topics-of-nonprofit-board-service/composition-recruitment/board-service/" TargetMode="External"/><Relationship Id="rId3" Type="http://schemas.openxmlformats.org/officeDocument/2006/relationships/hyperlink" Target="https://www.pta.org/the-center-for-family-engagement" TargetMode="External"/><Relationship Id="rId7" Type="http://schemas.openxmlformats.org/officeDocument/2006/relationships/hyperlink" Target="https://www.aecf.org/blog/new-leadership-video-get-results-by-understanding-person-role-system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ctacenter.org/topics/familyeng/supportingfamilyleaders.asp" TargetMode="External"/><Relationship Id="rId5" Type="http://schemas.openxmlformats.org/officeDocument/2006/relationships/hyperlink" Target="https://www.parentsatthetable.org/storage/app/media/resources/Main%20Resources/" TargetMode="External"/><Relationship Id="rId4" Type="http://schemas.openxmlformats.org/officeDocument/2006/relationships/hyperlink" Target="https://www.pta.org/home/run-your-pta/family-school-partnerships" TargetMode="Externa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Diapositiva #12: </a:t>
            </a:r>
            <a:r>
              <a:rPr lang="es-ES" dirty="0"/>
              <a:t> Bienvenida e introducción</a:t>
            </a:r>
          </a:p>
          <a:p>
            <a:endParaRPr lang="es-ES" dirty="0"/>
          </a:p>
          <a:p>
            <a:r>
              <a:rPr lang="es-ES" b="1" dirty="0"/>
              <a:t>Instrucciones:</a:t>
            </a:r>
            <a:endParaRPr lang="es-ES" dirty="0"/>
          </a:p>
          <a:p>
            <a:pPr marL="223251" indent="-223251">
              <a:buFont typeface="+mj-lt"/>
              <a:buAutoNum type="arabicPeriod"/>
            </a:pPr>
            <a:r>
              <a:rPr lang="es-ES" dirty="0"/>
              <a:t>Tenga una copia de la guía y del manual de capacitación con usted.</a:t>
            </a:r>
          </a:p>
          <a:p>
            <a:pPr marL="223251" indent="-223251">
              <a:buFont typeface="+mj-lt"/>
              <a:buAutoNum type="arabicPeriod"/>
            </a:pPr>
            <a:r>
              <a:rPr lang="es-ES" dirty="0"/>
              <a:t>Asegúrese que todos tengan los materiales necesarios para la presentación.</a:t>
            </a:r>
          </a:p>
          <a:p>
            <a:pPr marL="223251" indent="-223251">
              <a:buFont typeface="+mj-lt"/>
              <a:buAutoNum type="arabicPeriod"/>
            </a:pPr>
            <a:r>
              <a:rPr lang="es-ES" dirty="0"/>
              <a:t>Pregunte si</a:t>
            </a:r>
            <a:r>
              <a:rPr lang="es-ES" baseline="0" dirty="0"/>
              <a:t> todos pueden escucharlo y ver las diapositivas</a:t>
            </a:r>
            <a:r>
              <a:rPr lang="es-ES" dirty="0"/>
              <a:t>.</a:t>
            </a:r>
          </a:p>
          <a:p>
            <a:pPr marL="223251" indent="-223251">
              <a:buFont typeface="+mj-lt"/>
              <a:buAutoNum type="arabicPeriod"/>
            </a:pPr>
            <a:r>
              <a:rPr lang="es-ES" dirty="0"/>
              <a:t>Preséntese y comparta un breve resumen de su experiencia (relevante para el grupo con el que está hablando). </a:t>
            </a:r>
            <a:endParaRPr lang="es-ES" baseline="0" dirty="0"/>
          </a:p>
          <a:p>
            <a:pPr marL="223251" indent="-223251">
              <a:buFont typeface="+mj-lt"/>
              <a:buAutoNum type="arabicPeriod"/>
            </a:pPr>
            <a:r>
              <a:rPr lang="es-ES" baseline="0" dirty="0"/>
              <a:t>Explique los aspectos prácticos tales cómo baños, recesos, estacionamiento, transiciones de los grupos, etc.</a:t>
            </a:r>
            <a:endParaRPr lang="es-ES" dirty="0"/>
          </a:p>
          <a:p>
            <a:pPr defTabSz="920239">
              <a:defRPr/>
            </a:pPr>
            <a:endParaRPr lang="es-ES" dirty="0"/>
          </a:p>
          <a:p>
            <a:pPr defTabSz="920239">
              <a:defRPr/>
            </a:pPr>
            <a:r>
              <a:rPr lang="es-ES" b="1" dirty="0"/>
              <a:t>Notas del presentador:</a:t>
            </a:r>
          </a:p>
          <a:p>
            <a:pPr marL="167438" indent="-167438" defTabSz="920239">
              <a:buFont typeface="Arial" panose="020B0604020202020204" pitchFamily="34" charset="0"/>
              <a:buChar char="•"/>
              <a:defRPr/>
            </a:pPr>
            <a:r>
              <a:rPr lang="es-ES" dirty="0"/>
              <a:t>Hola y bienvenidos </a:t>
            </a:r>
            <a:r>
              <a:rPr lang="es-ES" baseline="0" dirty="0"/>
              <a:t>a la capacitación de Prestar Servicio en Grupos que toman decisiones: Guía para las familias</a:t>
            </a:r>
            <a:r>
              <a:rPr lang="es-ES" dirty="0"/>
              <a:t>.  </a:t>
            </a:r>
          </a:p>
          <a:p>
            <a:pPr marL="167438" indent="-167438" defTabSz="920239">
              <a:buFont typeface="Arial" panose="020B0604020202020204" pitchFamily="34" charset="0"/>
              <a:buChar char="•"/>
              <a:defRPr/>
            </a:pPr>
            <a:r>
              <a:rPr lang="es-ES" dirty="0"/>
              <a:t>Mi nombre es __(insertar nombre)___ y yo soy ___ (insertar cargo)__ en _ (insertar el sitio)__. </a:t>
            </a:r>
          </a:p>
          <a:p>
            <a:pPr marL="167438" marR="0" lvl="0" indent="-167438" algn="l" defTabSz="9202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dirty="0"/>
              <a:t>*Presente un breve resumen de su experiencia (relevante para el grupo con el que está hablando). </a:t>
            </a:r>
            <a:endParaRPr lang="es-ES" baseline="0" dirty="0"/>
          </a:p>
          <a:p>
            <a:r>
              <a:rPr lang="es-ES" b="1" dirty="0"/>
              <a:t> </a:t>
            </a:r>
            <a:endParaRPr lang="es-ES" dirty="0"/>
          </a:p>
          <a:p>
            <a:r>
              <a:rPr lang="es-ES" b="1" dirty="0"/>
              <a:t>Actividades</a:t>
            </a:r>
            <a:endParaRPr lang="es-E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/>
          <a:lstStyle/>
          <a:p>
            <a:fld id="{E47A0219-52C6-4F38-8398-29CC82D2A3E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526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46263" y="573088"/>
            <a:ext cx="2927350" cy="219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noProof="0" dirty="0"/>
              <a:t>Diapositiva #21:</a:t>
            </a:r>
            <a:r>
              <a:rPr lang="es-ES_tradnl" noProof="0" dirty="0"/>
              <a:t>  Toma de decisiones compartida</a:t>
            </a:r>
          </a:p>
          <a:p>
            <a:endParaRPr lang="es-ES_tradnl" noProof="0" dirty="0"/>
          </a:p>
          <a:p>
            <a:r>
              <a:rPr lang="es-ES_tradnl" b="1" noProof="0" dirty="0"/>
              <a:t>Instrucciones:</a:t>
            </a:r>
            <a:endParaRPr lang="es-ES_tradnl" noProof="0" dirty="0"/>
          </a:p>
          <a:p>
            <a:pPr marL="223251" indent="-223251">
              <a:buFont typeface="+mj-lt"/>
              <a:buAutoNum type="arabicPeriod"/>
            </a:pPr>
            <a:r>
              <a:rPr lang="es-ES_tradnl" noProof="0" dirty="0"/>
              <a:t>Haga hincapié en por lo menos 2 o 3 puntos clave.</a:t>
            </a:r>
          </a:p>
          <a:p>
            <a:pPr marL="223251" indent="-223251">
              <a:buFont typeface="+mj-lt"/>
              <a:buAutoNum type="arabicPeriod"/>
            </a:pPr>
            <a:r>
              <a:rPr lang="es-ES_tradnl" baseline="0" noProof="0" dirty="0"/>
              <a:t>Mantenga la discusión breve</a:t>
            </a:r>
            <a:r>
              <a:rPr lang="es-ES_tradnl" noProof="0" dirty="0"/>
              <a:t>. </a:t>
            </a:r>
          </a:p>
          <a:p>
            <a:pPr marL="223251" indent="-223251">
              <a:buFont typeface="+mj-lt"/>
              <a:buAutoNum type="arabicPeriod"/>
            </a:pPr>
            <a:r>
              <a:rPr lang="es-ES_tradnl" noProof="0" dirty="0"/>
              <a:t>Haga preguntas sugeridas para la actividad</a:t>
            </a:r>
            <a:r>
              <a:rPr lang="es-ES_tradnl" baseline="0" noProof="0" dirty="0"/>
              <a:t>.</a:t>
            </a:r>
            <a:endParaRPr lang="es-ES_tradnl" noProof="0" dirty="0"/>
          </a:p>
          <a:p>
            <a:endParaRPr lang="en-US" dirty="0"/>
          </a:p>
          <a:p>
            <a:pPr fontAlgn="base"/>
            <a:r>
              <a:rPr lang="es-ES_tradnl" b="1" noProof="0" dirty="0"/>
              <a:t>Notas del presentador:</a:t>
            </a:r>
            <a:endParaRPr lang="es-ES_tradnl" noProof="0" dirty="0"/>
          </a:p>
          <a:p>
            <a:pPr marL="167438" indent="-167438" fontAlgn="base">
              <a:buFont typeface="Arial" panose="020B0604020202020204" pitchFamily="34" charset="0"/>
              <a:buChar char="•"/>
            </a:pPr>
            <a:r>
              <a:rPr lang="es-ES_tradnl" noProof="0" dirty="0"/>
              <a:t>La Guía se basa en</a:t>
            </a:r>
            <a:r>
              <a:rPr lang="es-ES_tradnl" baseline="0" noProof="0" dirty="0"/>
              <a:t> el concepto de la toma de decisiones compartida. Entonces, ¿qué es la toma de decisiones compartida?</a:t>
            </a:r>
            <a:r>
              <a:rPr lang="es-ES_tradnl" noProof="0" dirty="0"/>
              <a:t> Se cita a la Dra. Epstein diciendo, “</a:t>
            </a:r>
            <a:r>
              <a:rPr lang="es-ES_tradnl" sz="1200" noProof="0" dirty="0"/>
              <a:t>La toma de decisiones es un proceso de asociación, puntos de vista y acciones compartidas dirigidas hacia metas en común… no una lucha de poder por ideas en conflicto</a:t>
            </a:r>
            <a:r>
              <a:rPr lang="es-ES_tradnl" noProof="0" dirty="0"/>
              <a:t>”.</a:t>
            </a:r>
          </a:p>
          <a:p>
            <a:pPr marL="167438" indent="-167438" fontAlgn="base">
              <a:buFont typeface="Arial" panose="020B0604020202020204" pitchFamily="34" charset="0"/>
              <a:buChar char="•"/>
            </a:pPr>
            <a:r>
              <a:rPr lang="es-ES_tradnl" baseline="0" noProof="0" dirty="0"/>
              <a:t>La toma de decisiones compartida </a:t>
            </a:r>
            <a:r>
              <a:rPr lang="es-ES_tradnl" noProof="0" dirty="0"/>
              <a:t>es en realidad una forma de explicar el proceso por</a:t>
            </a:r>
            <a:r>
              <a:rPr lang="es-ES_tradnl" baseline="0" noProof="0" dirty="0"/>
              <a:t> el que pasa un grupo para tomar decisiones, que involucra que se escuchen múltiples</a:t>
            </a:r>
            <a:r>
              <a:rPr lang="es-ES_tradnl" noProof="0" dirty="0"/>
              <a:t> perspectivas.  </a:t>
            </a:r>
          </a:p>
          <a:p>
            <a:pPr marL="167438" indent="-167438" fontAlgn="base">
              <a:buFont typeface="Arial" panose="020B0604020202020204" pitchFamily="34" charset="0"/>
              <a:buChar char="•"/>
            </a:pPr>
            <a:r>
              <a:rPr lang="es-ES_tradnl" baseline="0" noProof="0" dirty="0"/>
              <a:t>La toma de decisiones compartida </a:t>
            </a:r>
            <a:r>
              <a:rPr lang="es-ES_tradnl" noProof="0" dirty="0"/>
              <a:t>no se trata de una sola persona; es acerca del grupo entero que se une para una meta común.  Cuando las personas interesadas</a:t>
            </a:r>
            <a:r>
              <a:rPr lang="es-ES_tradnl" baseline="0" noProof="0" dirty="0"/>
              <a:t> participan en el trabajo del grupo</a:t>
            </a:r>
            <a:r>
              <a:rPr lang="es-ES_tradnl" noProof="0" dirty="0"/>
              <a:t>, se toman mejores decisiones y se pueden esperar</a:t>
            </a:r>
            <a:r>
              <a:rPr lang="es-ES_tradnl" baseline="0" noProof="0" dirty="0"/>
              <a:t> </a:t>
            </a:r>
            <a:r>
              <a:rPr lang="es-ES_tradnl" noProof="0" dirty="0"/>
              <a:t>mejores</a:t>
            </a:r>
            <a:r>
              <a:rPr lang="es-ES_tradnl" baseline="0" noProof="0" dirty="0"/>
              <a:t> resultados</a:t>
            </a:r>
            <a:r>
              <a:rPr lang="es-ES_tradnl" noProof="0" dirty="0"/>
              <a:t>. Cuando los miembros de un grupo tienen</a:t>
            </a:r>
            <a:r>
              <a:rPr lang="es-ES_tradnl" baseline="0" noProof="0" dirty="0"/>
              <a:t> un mayor sentido de pertenencia dentro del trabajo del grupo</a:t>
            </a:r>
            <a:r>
              <a:rPr lang="es-ES_tradnl" noProof="0" dirty="0"/>
              <a:t>, el resultado es un mayor compromiso de tiempo y energía para dicho trabajo de grupo. </a:t>
            </a:r>
            <a:r>
              <a:rPr lang="es-ES_tradnl" b="1" noProof="0" dirty="0"/>
              <a:t> </a:t>
            </a:r>
          </a:p>
          <a:p>
            <a:r>
              <a:rPr lang="es-ES_tradnl" noProof="0" dirty="0"/>
              <a:t> </a:t>
            </a:r>
          </a:p>
          <a:p>
            <a:r>
              <a:rPr lang="es-ES_tradnl" b="1" noProof="0" dirty="0"/>
              <a:t>Actividades  </a:t>
            </a:r>
            <a:endParaRPr lang="es-ES_tradnl" noProof="0" dirty="0"/>
          </a:p>
          <a:p>
            <a:r>
              <a:rPr lang="es-ES_tradnl" noProof="0" dirty="0"/>
              <a:t>Pregunta:</a:t>
            </a:r>
            <a:r>
              <a:rPr lang="es-ES_tradnl" baseline="0" noProof="0" dirty="0"/>
              <a:t>  Al tomar una decisión, ¿a quién le consulta o de quién obtiene información?</a:t>
            </a:r>
          </a:p>
          <a:p>
            <a:r>
              <a:rPr lang="es-ES_tradnl" baseline="0" noProof="0" dirty="0"/>
              <a:t>Pregunta:  ¿Cómo se toman las decisiones que afectan a otros miembros de su familia?</a:t>
            </a:r>
            <a:r>
              <a:rPr lang="es-ES_tradnl" b="1" noProof="0" dirty="0"/>
              <a:t> </a:t>
            </a:r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/>
          <a:lstStyle/>
          <a:p>
            <a:fld id="{E47A0219-52C6-4F38-8398-29CC82D2A3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3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Diapositiva #22:</a:t>
            </a:r>
            <a:r>
              <a:rPr lang="es-ES" dirty="0"/>
              <a:t>  ¿Quién puede servir</a:t>
            </a:r>
            <a:r>
              <a:rPr lang="es-ES" baseline="0" dirty="0"/>
              <a:t>?</a:t>
            </a:r>
            <a:endParaRPr lang="es-ES" dirty="0"/>
          </a:p>
          <a:p>
            <a:r>
              <a:rPr lang="es-ES" dirty="0"/>
              <a:t> </a:t>
            </a:r>
          </a:p>
          <a:p>
            <a:r>
              <a:rPr lang="es-ES" b="1" dirty="0"/>
              <a:t>Instrucciones:</a:t>
            </a:r>
            <a:endParaRPr lang="es-ES" dirty="0"/>
          </a:p>
          <a:p>
            <a:pPr marL="223251" indent="-223251">
              <a:buFont typeface="+mj-lt"/>
              <a:buAutoNum type="arabicPeriod"/>
            </a:pPr>
            <a:r>
              <a:rPr lang="es-ES" dirty="0"/>
              <a:t>Comparta la información de la diapositiva</a:t>
            </a:r>
            <a:r>
              <a:rPr lang="es-ES" baseline="0" dirty="0"/>
              <a:t>. </a:t>
            </a:r>
          </a:p>
          <a:p>
            <a:pPr marL="223251" indent="-223251">
              <a:buFont typeface="+mj-lt"/>
              <a:buAutoNum type="arabicPeriod"/>
            </a:pPr>
            <a:r>
              <a:rPr lang="es-ES" dirty="0"/>
              <a:t>Explique o dé un ejemplo por cada componente</a:t>
            </a:r>
            <a:r>
              <a:rPr lang="es-ES" baseline="0" dirty="0"/>
              <a:t> clave de </a:t>
            </a:r>
            <a:r>
              <a:rPr lang="es-ES" dirty="0"/>
              <a:t>la participación.</a:t>
            </a:r>
            <a:endParaRPr lang="es-ES" baseline="0" dirty="0"/>
          </a:p>
          <a:p>
            <a:endParaRPr lang="es-ES" dirty="0"/>
          </a:p>
          <a:p>
            <a:pPr fontAlgn="base"/>
            <a:r>
              <a:rPr lang="es-ES" b="1" dirty="0"/>
              <a:t>Notas del presentador:</a:t>
            </a: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E</a:t>
            </a:r>
            <a:r>
              <a:rPr lang="es-ES" baseline="0" dirty="0"/>
              <a:t>s importante que las familias sean parte de un grupo, especialmente si las decisiones del grupo los afectarán de una manera u otra.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dirty="0"/>
              <a:t>Hay muchas oportunidades de servir en los grupos. Su tiempo es valioso, así que usted querrá una oportunidad que sea significativa para usted.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dirty="0"/>
              <a:t>Para asegurarse de que su tiempo sea productivo, considere cuidadosamente sus opciones antes de aceptar servir.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dirty="0"/>
              <a:t>Considere también: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baseline="0" dirty="0"/>
              <a:t>La cantidad de TIEMPO que tiene disponible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baseline="0" dirty="0"/>
              <a:t>La ENERGÍA que necesitará para cumplir con las responsabilidades de su función</a:t>
            </a:r>
            <a:endParaRPr lang="es-ES" dirty="0"/>
          </a:p>
          <a:p>
            <a:r>
              <a:rPr lang="es-ES" dirty="0"/>
              <a:t> </a:t>
            </a:r>
          </a:p>
          <a:p>
            <a:r>
              <a:rPr lang="es-ES" b="1" dirty="0"/>
              <a:t>Actividades  </a:t>
            </a:r>
            <a:endParaRPr lang="es-ES" dirty="0"/>
          </a:p>
          <a:p>
            <a:r>
              <a:rPr lang="es-ES" b="0" dirty="0"/>
              <a:t>Actividad:  Diapositiva 22</a:t>
            </a:r>
            <a:r>
              <a:rPr lang="es-ES" b="0" baseline="0" dirty="0"/>
              <a:t> de tiempo y energía</a:t>
            </a:r>
            <a:endParaRPr lang="es-E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4A9CC-91BA-4D30-8CFB-B7A6E1279E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1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Diapositiva #23:  </a:t>
            </a:r>
            <a:r>
              <a:rPr lang="es-ES" b="0" dirty="0"/>
              <a:t>¿Por dónde empezar</a:t>
            </a:r>
            <a:r>
              <a:rPr lang="es-ES" dirty="0"/>
              <a:t>?</a:t>
            </a:r>
          </a:p>
          <a:p>
            <a:r>
              <a:rPr lang="es-ES" dirty="0"/>
              <a:t> </a:t>
            </a:r>
          </a:p>
          <a:p>
            <a:r>
              <a:rPr lang="es-ES" b="1" dirty="0"/>
              <a:t>Instrucciones:</a:t>
            </a:r>
            <a:endParaRPr lang="es-ES" dirty="0"/>
          </a:p>
          <a:p>
            <a:pPr marL="223251" marR="0" lvl="0" indent="-22325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dirty="0"/>
              <a:t>Comparta la información de las notas del presentador</a:t>
            </a:r>
            <a:r>
              <a:rPr lang="es-ES" baseline="0" dirty="0"/>
              <a:t>.</a:t>
            </a:r>
            <a:endParaRPr lang="es-ES" dirty="0"/>
          </a:p>
          <a:p>
            <a:pPr marL="223251" marR="0" lvl="0" indent="-22325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dirty="0"/>
              <a:t>Explique o dé un ejemplo por cada componente</a:t>
            </a:r>
            <a:r>
              <a:rPr lang="es-ES" baseline="0" dirty="0"/>
              <a:t> clave de </a:t>
            </a:r>
            <a:r>
              <a:rPr lang="es-ES" dirty="0"/>
              <a:t>la participación.</a:t>
            </a:r>
            <a:endParaRPr lang="es-ES" baseline="0" dirty="0"/>
          </a:p>
          <a:p>
            <a:pPr defTabSz="909912" fontAlgn="base">
              <a:spcAft>
                <a:spcPct val="0"/>
              </a:spcAft>
              <a:defRPr/>
            </a:pPr>
            <a:endParaRPr lang="en-US" dirty="0">
              <a:cs typeface="Arial" charset="0"/>
            </a:endParaRPr>
          </a:p>
          <a:p>
            <a:pPr fontAlgn="base"/>
            <a:r>
              <a:rPr lang="es-ES" b="1" dirty="0"/>
              <a:t>Notas del presentador:</a:t>
            </a:r>
            <a:endParaRPr lang="es-ES" dirty="0"/>
          </a:p>
          <a:p>
            <a:pPr marL="167438" indent="-167438" fontAlgn="base">
              <a:buFont typeface="Arial" panose="020B0604020202020204" pitchFamily="34" charset="0"/>
              <a:buChar char="•"/>
            </a:pPr>
            <a:r>
              <a:rPr lang="es-ES" dirty="0"/>
              <a:t>¿Dónde se empieza cuando</a:t>
            </a:r>
            <a:r>
              <a:rPr lang="es-ES" baseline="0" dirty="0"/>
              <a:t> se desea formar parte de un grupo que toma decisiones</a:t>
            </a:r>
            <a:r>
              <a:rPr lang="es-ES" dirty="0"/>
              <a:t>? Aquí hay algunas ideas para comenzar:  </a:t>
            </a:r>
          </a:p>
          <a:p>
            <a:pPr marL="613940" lvl="1" indent="-167438" fontAlgn="base">
              <a:buFont typeface="Arial" panose="020B0604020202020204" pitchFamily="34" charset="0"/>
              <a:buChar char="•"/>
            </a:pPr>
            <a:r>
              <a:rPr lang="es-ES" sz="1200" dirty="0"/>
              <a:t>Aprenda sobre los recursos y servicios que están</a:t>
            </a:r>
            <a:r>
              <a:rPr lang="es-ES" sz="1200" baseline="0" dirty="0"/>
              <a:t> </a:t>
            </a:r>
            <a:r>
              <a:rPr lang="es-ES" sz="1200" dirty="0"/>
              <a:t>disponibles</a:t>
            </a:r>
            <a:r>
              <a:rPr lang="es-ES" dirty="0"/>
              <a:t>. Usted</a:t>
            </a:r>
            <a:r>
              <a:rPr lang="es-ES" baseline="0" dirty="0"/>
              <a:t> puede buscar en los sitios web, en un centro comunitario local</a:t>
            </a:r>
            <a:r>
              <a:rPr lang="es-ES" dirty="0"/>
              <a:t>, escuelas o bibliotecas,</a:t>
            </a:r>
            <a:r>
              <a:rPr lang="es-ES" baseline="0" dirty="0"/>
              <a:t> con una organización estatal o nacional o en una oficina de extensión cooperativa</a:t>
            </a:r>
            <a:r>
              <a:rPr lang="es-ES" dirty="0"/>
              <a:t>. </a:t>
            </a:r>
          </a:p>
          <a:p>
            <a:pPr marL="613940" lvl="1" indent="-167438" fontAlgn="base">
              <a:buFont typeface="Arial" panose="020B0604020202020204" pitchFamily="34" charset="0"/>
              <a:buChar char="•"/>
            </a:pPr>
            <a:r>
              <a:rPr lang="es-ES" sz="1200" dirty="0"/>
              <a:t>Encuentre un tema que le interese profundamente</a:t>
            </a:r>
            <a:r>
              <a:rPr lang="es-ES" dirty="0"/>
              <a:t>. Se</a:t>
            </a:r>
            <a:r>
              <a:rPr lang="es-ES" baseline="0" dirty="0"/>
              <a:t> necesita pasión de su parte para dedicarle tiempo de sus actividades diarias a un problema</a:t>
            </a:r>
            <a:r>
              <a:rPr lang="es-ES" dirty="0"/>
              <a:t>. </a:t>
            </a:r>
          </a:p>
          <a:p>
            <a:pPr marL="613940" lvl="1" indent="-167438" fontAlgn="base">
              <a:buFont typeface="Arial" panose="020B0604020202020204" pitchFamily="34" charset="0"/>
              <a:buChar char="•"/>
            </a:pPr>
            <a:r>
              <a:rPr lang="es-ES" sz="1200" dirty="0"/>
              <a:t>Conéctese con un grupo con la autoridad para crear o influir en el cambio</a:t>
            </a:r>
            <a:r>
              <a:rPr lang="es-ES" dirty="0"/>
              <a:t>. Esa</a:t>
            </a:r>
            <a:r>
              <a:rPr lang="es-ES" baseline="0" dirty="0"/>
              <a:t> es la manera más segura de saber que usted puede hacer la diferencia para un gran número de personas</a:t>
            </a:r>
            <a:r>
              <a:rPr lang="es-ES" dirty="0"/>
              <a:t>.   </a:t>
            </a:r>
          </a:p>
          <a:p>
            <a:pPr marL="613940" lvl="1" indent="-167438" fontAlgn="base">
              <a:buFont typeface="Arial" panose="020B0604020202020204" pitchFamily="34" charset="0"/>
              <a:buChar char="•"/>
            </a:pPr>
            <a:r>
              <a:rPr lang="es-ES" sz="1200" dirty="0"/>
              <a:t>Prepárese para servir</a:t>
            </a:r>
            <a:r>
              <a:rPr lang="es-ES" dirty="0"/>
              <a:t>. Esto</a:t>
            </a:r>
            <a:r>
              <a:rPr lang="es-ES" baseline="0" dirty="0"/>
              <a:t> significa asegurarse de que su tiempo sea productivo; considerando la cantidad de tiempo</a:t>
            </a:r>
            <a:r>
              <a:rPr lang="es-ES" dirty="0"/>
              <a:t> </a:t>
            </a:r>
            <a:r>
              <a:rPr lang="es-ES" baseline="0" dirty="0"/>
              <a:t>que tiene disponible y la energía que necesitará para poder cumplir con las responsabilidades de su función en el grupo</a:t>
            </a:r>
            <a:r>
              <a:rPr lang="es-ES" dirty="0"/>
              <a:t>. </a:t>
            </a:r>
          </a:p>
          <a:p>
            <a:r>
              <a:rPr lang="es-ES" dirty="0"/>
              <a:t> </a:t>
            </a:r>
          </a:p>
          <a:p>
            <a:r>
              <a:rPr lang="es-ES" b="1" dirty="0"/>
              <a:t>Actividades:  </a:t>
            </a:r>
          </a:p>
          <a:p>
            <a:endParaRPr lang="es-ES" dirty="0"/>
          </a:p>
          <a:p>
            <a:pPr lvl="0" fontAlgn="base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/>
          <a:lstStyle/>
          <a:p>
            <a:fld id="{E47A0219-52C6-4F38-8398-29CC82D2A3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21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46263" y="573088"/>
            <a:ext cx="2927350" cy="219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Diapositiva #24:  </a:t>
            </a:r>
            <a:r>
              <a:rPr lang="es-ES" b="0" dirty="0"/>
              <a:t>Sección 1</a:t>
            </a:r>
            <a:r>
              <a:rPr lang="es-ES" b="0" baseline="0" dirty="0"/>
              <a:t> Recursos </a:t>
            </a:r>
            <a:r>
              <a:rPr lang="es-ES" dirty="0"/>
              <a:t> </a:t>
            </a:r>
          </a:p>
          <a:p>
            <a:r>
              <a:rPr lang="es-ES" dirty="0"/>
              <a:t>  </a:t>
            </a:r>
          </a:p>
          <a:p>
            <a:r>
              <a:rPr lang="es-ES" b="1" dirty="0"/>
              <a:t>Instrucciones:</a:t>
            </a:r>
            <a:endParaRPr lang="es-ES" dirty="0"/>
          </a:p>
          <a:p>
            <a:pPr marL="223251" indent="-223251">
              <a:buFont typeface="+mj-lt"/>
              <a:buAutoNum type="arabicPeriod"/>
            </a:pPr>
            <a:r>
              <a:rPr lang="es-ES" baseline="0" dirty="0"/>
              <a:t>Haga hincapié en </a:t>
            </a:r>
            <a:r>
              <a:rPr lang="es-ES" dirty="0"/>
              <a:t>1 o 2 recursos de los sitios web</a:t>
            </a:r>
            <a:r>
              <a:rPr lang="es-ES" baseline="0" dirty="0"/>
              <a:t> enumerados en la diapositiva</a:t>
            </a:r>
            <a:r>
              <a:rPr lang="es-ES" dirty="0"/>
              <a:t>. </a:t>
            </a:r>
          </a:p>
          <a:p>
            <a:pPr marL="223251" indent="-223251">
              <a:buFont typeface="+mj-lt"/>
              <a:buAutoNum type="arabicPeriod"/>
            </a:pPr>
            <a:r>
              <a:rPr lang="es-ES" dirty="0"/>
              <a:t>Tenga uno o dos enlaces web accesibles y listos para mostrar.</a:t>
            </a:r>
          </a:p>
          <a:p>
            <a:pPr marL="223251" marR="0" lvl="0" indent="-22325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b="0" dirty="0"/>
              <a:t>En la parte superior de la pagina web, se podrá encontrar la opción para cambiar el lenguaje.</a:t>
            </a:r>
          </a:p>
          <a:p>
            <a:pPr marL="223251" indent="-223251">
              <a:buFont typeface="+mj-lt"/>
              <a:buAutoNum type="arabicPeriod"/>
            </a:pPr>
            <a:endParaRPr lang="es-ES" dirty="0"/>
          </a:p>
          <a:p>
            <a:endParaRPr lang="es-ES" dirty="0"/>
          </a:p>
          <a:p>
            <a:r>
              <a:rPr lang="es-ES" b="1" dirty="0"/>
              <a:t>Notas del presentador:</a:t>
            </a:r>
          </a:p>
          <a:p>
            <a:pPr marL="68580" indent="0">
              <a:buNone/>
            </a:pPr>
            <a:r>
              <a:rPr lang="es-ES" sz="1200" noProof="0" dirty="0"/>
              <a:t>El Centro para la Participación Familiar</a:t>
            </a:r>
            <a:endParaRPr lang="es-ES" sz="1200" dirty="0"/>
          </a:p>
          <a:p>
            <a:pPr marL="68580" indent="0">
              <a:buNone/>
            </a:pPr>
            <a:r>
              <a:rPr lang="es-ES" sz="1200" dirty="0">
                <a:hlinkClick r:id="rId3"/>
              </a:rPr>
              <a:t>https://www.pta.org/the-center-for-family-engagement</a:t>
            </a:r>
            <a:endParaRPr lang="es-ES" sz="1200" dirty="0"/>
          </a:p>
          <a:p>
            <a:pPr marL="68580" indent="0">
              <a:buNone/>
            </a:pPr>
            <a:r>
              <a:rPr lang="es-ES" sz="1200" dirty="0"/>
              <a:t>Estándares Nacionales para la familia y escuela</a:t>
            </a:r>
            <a:endParaRPr lang="es-ES" sz="1050" dirty="0"/>
          </a:p>
          <a:p>
            <a:pPr marL="68580" indent="0">
              <a:buNone/>
            </a:pPr>
            <a:r>
              <a:rPr lang="es-ES" sz="1200" dirty="0">
                <a:hlinkClick r:id="rId4"/>
              </a:rPr>
              <a:t>https://www.pta.org/home/run-your-pta/family-school-partnerships</a:t>
            </a:r>
            <a:endParaRPr lang="es-ES" sz="1200" dirty="0"/>
          </a:p>
          <a:p>
            <a:pPr marL="68580" indent="0">
              <a:buNone/>
            </a:pPr>
            <a:r>
              <a:rPr lang="es-ES" sz="1200" noProof="0" dirty="0"/>
              <a:t>Recursos de Nacional Place</a:t>
            </a:r>
          </a:p>
          <a:p>
            <a:pPr marL="68580" indent="0">
              <a:buNone/>
            </a:pPr>
            <a:r>
              <a:rPr lang="es-ES" sz="1200" noProof="0" dirty="0">
                <a:hlinkClick r:id="rId5"/>
              </a:rPr>
              <a:t>https://www.parentsatthetable.org/storage/app/media/resources/Main%20Resources/</a:t>
            </a:r>
            <a:endParaRPr lang="es-ES" sz="1200" noProof="0" dirty="0"/>
          </a:p>
          <a:p>
            <a:pPr marL="68580" indent="0">
              <a:buNone/>
            </a:pPr>
            <a:r>
              <a:rPr lang="es-ES" sz="1200" dirty="0"/>
              <a:t>ECTA Apoyando a los líderes familiares</a:t>
            </a:r>
            <a:endParaRPr lang="en-US" sz="1050" dirty="0"/>
          </a:p>
          <a:p>
            <a:pPr marL="68580" indent="0">
              <a:buNone/>
            </a:pPr>
            <a:r>
              <a:rPr lang="es-ES" sz="1200" dirty="0">
                <a:hlinkClick r:id="rId6"/>
              </a:rPr>
              <a:t>https://ectacenter.org/topics/familyeng/supportingfamilyleaders.asp</a:t>
            </a:r>
            <a:endParaRPr lang="es-ES" sz="1200" dirty="0"/>
          </a:p>
          <a:p>
            <a:pPr marL="68580" indent="0">
              <a:buNone/>
            </a:pPr>
            <a:r>
              <a:rPr lang="es-ES" sz="1200" dirty="0"/>
              <a:t>Nuevo video de liderazgo: Obtenga resultados al comprender el sistema la persona y su función.</a:t>
            </a:r>
          </a:p>
          <a:p>
            <a:pPr marL="68580" indent="0">
              <a:buNone/>
            </a:pPr>
            <a:r>
              <a:rPr lang="es-ES" sz="1200" dirty="0">
                <a:hlinkClick r:id="rId7"/>
              </a:rPr>
              <a:t>https://www.aecf.org/blog/new-leadership-video-get-results-by-understanding-person-role-system</a:t>
            </a:r>
            <a:endParaRPr lang="es-ES" sz="1200" dirty="0"/>
          </a:p>
          <a:p>
            <a:pPr marL="68580" indent="0">
              <a:buNone/>
            </a:pPr>
            <a:r>
              <a:rPr lang="es-ES" sz="1200" noProof="0" dirty="0"/>
              <a:t>Introducción a prestar servicio en una organización sin fines de lucro</a:t>
            </a:r>
          </a:p>
          <a:p>
            <a:pPr marL="68580" indent="0">
              <a:buNone/>
            </a:pPr>
            <a:r>
              <a:rPr lang="es-ES" sz="1200" noProof="0" dirty="0"/>
              <a:t> </a:t>
            </a:r>
            <a:r>
              <a:rPr lang="es-ES" sz="1200" noProof="0" dirty="0">
                <a:hlinkClick r:id="rId8"/>
              </a:rPr>
              <a:t>https://boardsource.org/fundamental-topics-of-nonprofit-board-service/composition-recruitment/board-service/</a:t>
            </a:r>
            <a:endParaRPr lang="es-ES" sz="1200" noProof="0" dirty="0"/>
          </a:p>
          <a:p>
            <a:endParaRPr lang="es-ES" dirty="0"/>
          </a:p>
          <a:p>
            <a:r>
              <a:rPr lang="es-ES" b="1" dirty="0"/>
              <a:t>Actividades  </a:t>
            </a:r>
            <a:endParaRPr lang="es-ES" dirty="0"/>
          </a:p>
          <a:p>
            <a:r>
              <a:rPr lang="es-ES" dirty="0"/>
              <a:t>Material impreso:  Lista de recursos por secciones de la Guía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4A9CC-91BA-4D30-8CFB-B7A6E1279E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17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dirty="0"/>
              <a:t>Diapositiva </a:t>
            </a:r>
            <a:r>
              <a:rPr lang="es-ES" b="1"/>
              <a:t>#24B:  </a:t>
            </a:r>
            <a:r>
              <a:rPr lang="es-ES" b="0" dirty="0"/>
              <a:t>Sección 1</a:t>
            </a:r>
            <a:r>
              <a:rPr lang="es-ES" b="0" baseline="0" dirty="0"/>
              <a:t> Recursos </a:t>
            </a:r>
            <a:r>
              <a:rPr lang="es-ES" dirty="0"/>
              <a:t> 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noProof="0" dirty="0"/>
              <a:t>Los videos están disponibles solamente en inglés.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noProof="0" dirty="0"/>
              <a:t>Se tiene la opción de agregar subtítulos en español u otro idioma.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noProof="0" dirty="0"/>
              <a:t>En la parte inferior del video se pueden buscar las imágenes que aparecen en la diapositiva, para poder acceder a los videos con subtítulos.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94A9CC-91BA-4D30-8CFB-B7A6E1279E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3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Diapositiva #13:  </a:t>
            </a:r>
            <a:r>
              <a:rPr lang="es-ES" dirty="0"/>
              <a:t>Sección 1 Introducción</a:t>
            </a:r>
          </a:p>
          <a:p>
            <a:endParaRPr lang="es-ES" dirty="0"/>
          </a:p>
          <a:p>
            <a:r>
              <a:rPr lang="es-ES" b="1" dirty="0"/>
              <a:t>Instrucciones:</a:t>
            </a:r>
            <a:endParaRPr lang="es-ES" dirty="0"/>
          </a:p>
          <a:p>
            <a:pPr marL="223251" marR="0" lvl="0" indent="-22325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dirty="0"/>
              <a:t>Comparta la información de las notas del presentador. </a:t>
            </a:r>
            <a:endParaRPr lang="es-ES" baseline="0" dirty="0"/>
          </a:p>
          <a:p>
            <a:pPr marL="223251" indent="-223251">
              <a:buFont typeface="+mj-lt"/>
              <a:buAutoNum type="arabicPeriod"/>
            </a:pPr>
            <a:r>
              <a:rPr lang="es-ES" baseline="0" dirty="0"/>
              <a:t>Si los participantes tienen una copia de la Guía, indíqueles  la sección apropiada.</a:t>
            </a:r>
            <a:endParaRPr lang="es-ES" dirty="0"/>
          </a:p>
          <a:p>
            <a:endParaRPr lang="es-ES" dirty="0"/>
          </a:p>
          <a:p>
            <a:r>
              <a:rPr lang="es-ES" b="1" dirty="0"/>
              <a:t>Notas del presentador:</a:t>
            </a:r>
          </a:p>
          <a:p>
            <a:pPr marL="167438" indent="-167438"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s-ES" dirty="0"/>
              <a:t>Al finalizar la Sección</a:t>
            </a:r>
            <a:r>
              <a:rPr lang="es-ES" baseline="0" dirty="0"/>
              <a:t> 1, los participantes podrán:</a:t>
            </a:r>
          </a:p>
          <a:p>
            <a:pPr marL="613940" lvl="1" indent="-167438">
              <a:buFont typeface="Arial" panose="020B0604020202020204" pitchFamily="34" charset="0"/>
              <a:buChar char="•"/>
            </a:pPr>
            <a:r>
              <a:rPr lang="es-ES" baseline="0" dirty="0"/>
              <a:t>Participar en una reflexión de sus experiencias, conocimientos, destrezas e intereses como individuos y como miembros de un grupo/equipo.</a:t>
            </a:r>
          </a:p>
          <a:p>
            <a:pPr marL="613940" lvl="1" indent="-167438">
              <a:buFont typeface="Arial" panose="020B0604020202020204" pitchFamily="34" charset="0"/>
              <a:buChar char="•"/>
            </a:pPr>
            <a:r>
              <a:rPr lang="es-ES" baseline="0" dirty="0"/>
              <a:t>Tomar consciencia de la posibilidad de usar sus experiencias, conocimientos, destrezas e intereses en futuros roles en grupos/equipos</a:t>
            </a:r>
          </a:p>
          <a:p>
            <a:pPr marL="613940" lvl="1" indent="-167438">
              <a:buFont typeface="Arial" panose="020B0604020202020204" pitchFamily="34" charset="0"/>
              <a:buChar char="•"/>
            </a:pPr>
            <a:r>
              <a:rPr lang="es-419" baseline="0" noProof="0" dirty="0"/>
              <a:t>Aprender sobre las oportunidades de la toma de decisiones para explorar las que coinciden con su disponibilidad de </a:t>
            </a:r>
            <a:r>
              <a:rPr lang="es-419" baseline="0" noProof="0" dirty="0" err="1"/>
              <a:t>tiempo,energía</a:t>
            </a:r>
            <a:r>
              <a:rPr lang="es-419" baseline="0" noProof="0" dirty="0"/>
              <a:t> e intereses actuales.</a:t>
            </a:r>
            <a:endParaRPr lang="es-419" noProof="0" dirty="0"/>
          </a:p>
          <a:p>
            <a:endParaRPr lang="es-419" noProof="0" dirty="0"/>
          </a:p>
          <a:p>
            <a:r>
              <a:rPr lang="es-ES" b="1" dirty="0"/>
              <a:t>Actividades  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/>
          <a:lstStyle/>
          <a:p>
            <a:fld id="{E47A0219-52C6-4F38-8398-29CC82D2A3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54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82850" y="498475"/>
            <a:ext cx="2279650" cy="1711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21501" y="2372732"/>
            <a:ext cx="6167397" cy="6576271"/>
          </a:xfrm>
        </p:spPr>
        <p:txBody>
          <a:bodyPr/>
          <a:lstStyle/>
          <a:p>
            <a:r>
              <a:rPr lang="es-ES" b="1" dirty="0"/>
              <a:t>Diapositiva #14:</a:t>
            </a:r>
            <a:r>
              <a:rPr lang="es-ES" b="1" baseline="0" dirty="0"/>
              <a:t>  </a:t>
            </a:r>
            <a:r>
              <a:rPr lang="es-ES" b="0" baseline="0" dirty="0"/>
              <a:t>Actividad </a:t>
            </a:r>
            <a:r>
              <a:rPr lang="es-ES" b="0" baseline="0" dirty="0" err="1"/>
              <a:t>MAP</a:t>
            </a:r>
            <a:r>
              <a:rPr lang="es-ES" b="0" baseline="0" dirty="0"/>
              <a:t> </a:t>
            </a:r>
            <a:endParaRPr lang="es-ES" dirty="0"/>
          </a:p>
          <a:p>
            <a:r>
              <a:rPr lang="en-US" dirty="0"/>
              <a:t>   </a:t>
            </a:r>
          </a:p>
          <a:p>
            <a:r>
              <a:rPr lang="es-ES" b="1" dirty="0"/>
              <a:t>Instrucciones:</a:t>
            </a:r>
            <a:endParaRPr lang="es-ES" dirty="0"/>
          </a:p>
          <a:p>
            <a:pPr marL="223251" marR="0" lvl="0" indent="-22325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dirty="0"/>
              <a:t>Comparta la información de las notas del presentador</a:t>
            </a:r>
            <a:r>
              <a:rPr lang="es-ES" baseline="0" dirty="0"/>
              <a:t>.</a:t>
            </a:r>
          </a:p>
          <a:p>
            <a:pPr marL="223251" indent="-223251">
              <a:buFont typeface="+mj-lt"/>
              <a:buAutoNum type="arabicPeriod"/>
            </a:pPr>
            <a:r>
              <a:rPr lang="es-ES" baseline="0" dirty="0"/>
              <a:t>Complete la actividad.</a:t>
            </a:r>
          </a:p>
          <a:p>
            <a:pPr marL="223251" indent="-223251">
              <a:buFont typeface="+mj-lt"/>
              <a:buAutoNum type="arabicPeriod"/>
            </a:pPr>
            <a:r>
              <a:rPr lang="es-ES" baseline="0" dirty="0"/>
              <a:t>Haga la pregunta sugerida.</a:t>
            </a:r>
          </a:p>
          <a:p>
            <a:pPr marL="223251" indent="-223251">
              <a:buFont typeface="+mj-lt"/>
              <a:buAutoNum type="arabicPeriod"/>
            </a:pPr>
            <a:r>
              <a:rPr lang="es-ES" baseline="0" dirty="0"/>
              <a:t>Actividad 1, Actividad 2 y Guía MAPS.</a:t>
            </a:r>
            <a:endParaRPr lang="es-ES" dirty="0"/>
          </a:p>
          <a:p>
            <a:endParaRPr lang="es-ES" dirty="0"/>
          </a:p>
          <a:p>
            <a:r>
              <a:rPr lang="es-ES" b="1" dirty="0"/>
              <a:t>Notas del presentador:</a:t>
            </a:r>
          </a:p>
          <a:p>
            <a:pPr marL="167438" indent="-167438">
              <a:buFont typeface="Arial" panose="020B0604020202020204" pitchFamily="34" charset="0"/>
              <a:buChar char="•"/>
            </a:pPr>
            <a:r>
              <a:rPr lang="es-ES" altLang="en-US" dirty="0"/>
              <a:t>MAPS, son las siglas en inglés de Elaboración de Planes de Acción, </a:t>
            </a:r>
            <a:r>
              <a:rPr lang="es-ES" altLang="en-US" dirty="0" err="1"/>
              <a:t>Making</a:t>
            </a:r>
            <a:r>
              <a:rPr lang="es-ES" altLang="en-US" dirty="0"/>
              <a:t> </a:t>
            </a:r>
            <a:r>
              <a:rPr lang="es-ES" altLang="en-US" dirty="0" err="1"/>
              <a:t>Action</a:t>
            </a:r>
            <a:r>
              <a:rPr lang="es-ES" altLang="en-US" dirty="0"/>
              <a:t> </a:t>
            </a:r>
            <a:r>
              <a:rPr lang="es-ES" altLang="en-US" dirty="0" err="1"/>
              <a:t>Plans</a:t>
            </a:r>
            <a:r>
              <a:rPr lang="es-ES" altLang="en-US" dirty="0"/>
              <a:t>, (antiguamente conocido como el Sistema de Planificación</a:t>
            </a:r>
            <a:r>
              <a:rPr lang="es-ES" altLang="en-US" baseline="0" dirty="0"/>
              <a:t> de las Acciones de </a:t>
            </a:r>
            <a:r>
              <a:rPr lang="es-ES" altLang="en-US" dirty="0"/>
              <a:t>McGill) es un proceso de planificación que puede</a:t>
            </a:r>
            <a:r>
              <a:rPr lang="es-ES" altLang="en-US" baseline="0" dirty="0"/>
              <a:t> ser utilizado por los equipos que quieren usar un </a:t>
            </a:r>
            <a:r>
              <a:rPr lang="es-ES" altLang="en-US" dirty="0"/>
              <a:t>enfoque “centrado en la</a:t>
            </a:r>
            <a:r>
              <a:rPr lang="es-ES" altLang="en-US" baseline="0" dirty="0"/>
              <a:t> persona</a:t>
            </a:r>
            <a:r>
              <a:rPr lang="es-ES" altLang="en-US" dirty="0"/>
              <a:t>” para</a:t>
            </a:r>
            <a:r>
              <a:rPr lang="es-ES" altLang="en-US" baseline="0" dirty="0"/>
              <a:t> ayudar a un individuo a planificar su futuro</a:t>
            </a:r>
            <a:r>
              <a:rPr lang="es-ES" altLang="en-US" dirty="0"/>
              <a:t>.  </a:t>
            </a:r>
          </a:p>
          <a:p>
            <a:pPr marL="167438" indent="-167438">
              <a:buFont typeface="Arial" panose="020B0604020202020204" pitchFamily="34" charset="0"/>
              <a:buChar char="•"/>
            </a:pPr>
            <a:r>
              <a:rPr lang="es-ES" altLang="en-US" dirty="0"/>
              <a:t>Los planes que se desarrollan a través del proceso MAPS, tienden a ser positivos, con visión del futuro, personalizados y creativos en</a:t>
            </a:r>
            <a:r>
              <a:rPr lang="es-ES" altLang="en-US" baseline="0" dirty="0"/>
              <a:t> el uso de los recursos.</a:t>
            </a:r>
            <a:r>
              <a:rPr lang="es-ES" altLang="en-US" dirty="0"/>
              <a:t> El proceso fomenta el desarrollo de las destrezas de autodefensa</a:t>
            </a:r>
            <a:r>
              <a:rPr lang="es-ES" altLang="en-US" baseline="0" dirty="0"/>
              <a:t> entre los individuos, además ayuda a establecer confianza y un sentido de </a:t>
            </a:r>
            <a:r>
              <a:rPr lang="es-ES" altLang="en-US" dirty="0"/>
              <a:t>empoderamiento y responsabilidad </a:t>
            </a:r>
            <a:r>
              <a:rPr lang="es-ES" altLang="en-US" baseline="0" dirty="0"/>
              <a:t>compartida entre los participantes de </a:t>
            </a:r>
            <a:r>
              <a:rPr lang="es-ES" altLang="en-US" dirty="0"/>
              <a:t>MAPS. </a:t>
            </a:r>
          </a:p>
          <a:p>
            <a:pPr marL="167438" indent="-167438">
              <a:buFont typeface="Arial" panose="020B0604020202020204" pitchFamily="34" charset="0"/>
              <a:buChar char="•"/>
            </a:pPr>
            <a:r>
              <a:rPr lang="es-ES" altLang="en-US" dirty="0"/>
              <a:t>El proceso</a:t>
            </a:r>
            <a:r>
              <a:rPr lang="es-ES" altLang="en-US" baseline="0" dirty="0"/>
              <a:t> </a:t>
            </a:r>
            <a:r>
              <a:rPr lang="es-ES" altLang="en-US" dirty="0"/>
              <a:t>MAPS lo desarrollaron originalmente Marsha Forest, John O’Brien, Judith Snow y sus colegas (O’Brien, Forest, Snow y </a:t>
            </a:r>
            <a:r>
              <a:rPr lang="es-ES" altLang="en-US" dirty="0" err="1"/>
              <a:t>Hasbury</a:t>
            </a:r>
            <a:r>
              <a:rPr lang="es-ES" altLang="en-US" dirty="0"/>
              <a:t>, 1989).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altLang="en-US" dirty="0"/>
              <a:t>Hay 5 secciones en la actividad </a:t>
            </a:r>
            <a:r>
              <a:rPr lang="es-ES" altLang="en-US" dirty="0" err="1"/>
              <a:t>MAPS</a:t>
            </a:r>
            <a:r>
              <a:rPr lang="es-ES" altLang="en-US" dirty="0"/>
              <a:t>.</a:t>
            </a:r>
          </a:p>
          <a:p>
            <a:pPr marL="613940" marR="0" lvl="1" indent="-167438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altLang="en-US" dirty="0"/>
              <a:t>1. QUIEN SOY: descripción</a:t>
            </a:r>
            <a:r>
              <a:rPr lang="es-ES" altLang="en-US" baseline="0" dirty="0"/>
              <a:t> de usted mismo</a:t>
            </a:r>
            <a:r>
              <a:rPr lang="es-ES" altLang="en-US" dirty="0"/>
              <a:t>, incluyendo las fortalezas, destrezas, gustos y valores que usted aporta a</a:t>
            </a:r>
            <a:r>
              <a:rPr lang="es-ES" altLang="en-US" baseline="0" dirty="0"/>
              <a:t> la función de </a:t>
            </a:r>
            <a:r>
              <a:rPr lang="es-ES" altLang="en-US" dirty="0"/>
              <a:t>liderazgo.</a:t>
            </a:r>
          </a:p>
          <a:p>
            <a:pPr marL="613940" marR="0" lvl="1" indent="-167438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altLang="en-US" dirty="0"/>
              <a:t>2. HISTORIA: breve descripción</a:t>
            </a:r>
            <a:r>
              <a:rPr lang="es-ES" altLang="en-US" baseline="0" dirty="0"/>
              <a:t> de los antecedentes y circunstancias individuales que lo llevaron a participar en el grupo de </a:t>
            </a:r>
            <a:r>
              <a:rPr lang="es-ES" altLang="en-US" dirty="0"/>
              <a:t>toma de decisiones.</a:t>
            </a:r>
          </a:p>
          <a:p>
            <a:pPr marL="613940" marR="0" lvl="1" indent="-167438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altLang="en-US" dirty="0"/>
              <a:t>3. SUEÑOS: visión de lo que a usted le gustaría que ocurriera como resultado</a:t>
            </a:r>
            <a:r>
              <a:rPr lang="es-ES" altLang="en-US" baseline="0" dirty="0"/>
              <a:t> de su futura participación en el grupo de </a:t>
            </a:r>
            <a:r>
              <a:rPr lang="es-ES" altLang="en-US" dirty="0"/>
              <a:t>toma de decisiones.</a:t>
            </a:r>
          </a:p>
          <a:p>
            <a:pPr marL="613940" marR="0" lvl="1" indent="-167438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altLang="en-US" dirty="0"/>
              <a:t>4. MIEDOS: descripción de sus preocupaciones o inquietudes acerca de hacerse miembro</a:t>
            </a:r>
            <a:r>
              <a:rPr lang="es-ES" altLang="en-US" baseline="0" dirty="0"/>
              <a:t> del equipo de </a:t>
            </a:r>
            <a:r>
              <a:rPr lang="es-ES" altLang="en-US" dirty="0"/>
              <a:t>toma de decisiones.</a:t>
            </a:r>
          </a:p>
          <a:p>
            <a:pPr marL="613940" marR="0" lvl="1" indent="-167438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altLang="en-US" dirty="0"/>
              <a:t>5. NECESIDADES: descripción de lo</a:t>
            </a:r>
            <a:r>
              <a:rPr lang="es-ES" altLang="en-US" baseline="0" dirty="0"/>
              <a:t> que es necesario que ocurra para que se haga realidad su </a:t>
            </a:r>
            <a:r>
              <a:rPr lang="es-ES" altLang="en-US" dirty="0"/>
              <a:t>visión para el futuro.  </a:t>
            </a:r>
            <a:endParaRPr lang="es-ES" dirty="0"/>
          </a:p>
          <a:p>
            <a:endParaRPr lang="es-ES" b="1" dirty="0"/>
          </a:p>
          <a:p>
            <a:r>
              <a:rPr lang="es-ES" b="1" dirty="0"/>
              <a:t>Actividades  </a:t>
            </a:r>
            <a:endParaRPr lang="es-ES" dirty="0"/>
          </a:p>
          <a:p>
            <a:r>
              <a:rPr lang="es-ES" dirty="0"/>
              <a:t>Actividad</a:t>
            </a:r>
            <a:r>
              <a:rPr lang="es-ES"/>
              <a:t>:  Diapositiva 014 MAPS</a:t>
            </a:r>
            <a:endParaRPr lang="es-E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Pregunta:</a:t>
            </a:r>
            <a:r>
              <a:rPr lang="es-ES" baseline="0" dirty="0"/>
              <a:t> ¿Cómo utilizará la información del proceso </a:t>
            </a:r>
            <a:r>
              <a:rPr lang="es-ES" dirty="0"/>
              <a:t>MAPS para expandir sus destrezas, conocimientos y funciones como miembro de un grupo/equipo</a:t>
            </a:r>
            <a:r>
              <a:rPr lang="en-US" dirty="0"/>
              <a:t>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4A9CC-91BA-4D30-8CFB-B7A6E1279E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42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19" cy="41833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ES" sz="1200" b="1" dirty="0"/>
              <a:t>Diapositiva #15:  </a:t>
            </a:r>
            <a:r>
              <a:rPr lang="es-ES" sz="1200" dirty="0"/>
              <a:t>Paso 1:  ¿Quién soy?</a:t>
            </a:r>
          </a:p>
          <a:p>
            <a:endParaRPr lang="es-ES" sz="1200" dirty="0"/>
          </a:p>
          <a:p>
            <a:r>
              <a:rPr lang="es-ES" sz="1200" b="1" dirty="0"/>
              <a:t>Instrucciones: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dirty="0"/>
              <a:t>Guíe a los participantes a través de las actividades y  preguntas</a:t>
            </a:r>
            <a:r>
              <a:rPr lang="es-ES" sz="1200" b="0" baseline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baseline="0" dirty="0"/>
              <a:t>Proporcione tiempo para reflexionar y compartir.</a:t>
            </a:r>
            <a:endParaRPr lang="es-ES" sz="1200" b="0" dirty="0"/>
          </a:p>
          <a:p>
            <a:endParaRPr lang="es-ES" sz="1200" dirty="0"/>
          </a:p>
          <a:p>
            <a:pPr rtl="0">
              <a:spcBef>
                <a:spcPts val="0"/>
              </a:spcBef>
              <a:buNone/>
            </a:pPr>
            <a:r>
              <a:rPr lang="es-E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Notas del presentador:</a:t>
            </a:r>
            <a:r>
              <a:rPr lang="es-ES" sz="1200" b="1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es-E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s-E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¿Quién soy?:  </a:t>
            </a:r>
            <a:r>
              <a:rPr lang="es-ES" altLang="en-US" dirty="0"/>
              <a:t>descripción</a:t>
            </a:r>
            <a:r>
              <a:rPr lang="es-ES" altLang="en-US" baseline="0" dirty="0"/>
              <a:t> de usted mismo</a:t>
            </a:r>
            <a:r>
              <a:rPr lang="es-ES" altLang="en-US" dirty="0"/>
              <a:t>, incluyendo las fortalezas, destrezas y gustos; de los cuales usted se servirá para apoyar su</a:t>
            </a:r>
            <a:r>
              <a:rPr lang="es-ES" altLang="en-US" baseline="0" dirty="0"/>
              <a:t> función como líder y/o miembro del equipo</a:t>
            </a:r>
            <a:r>
              <a:rPr lang="es-E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Nota: Al</a:t>
            </a:r>
            <a:r>
              <a:rPr lang="en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describir sus fortalezas, destrezas, gustos, 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etc., puede que usted desarrolle mejor</a:t>
            </a:r>
            <a:r>
              <a:rPr lang="en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 </a:t>
            </a:r>
            <a:r>
              <a:rPr lang="es-ES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función </a:t>
            </a:r>
            <a:r>
              <a:rPr lang="en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líder o miembro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Piense en:  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s-E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Qué 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palabras</a:t>
            </a:r>
            <a:r>
              <a:rPr lang="en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 describen mejor</a:t>
            </a:r>
            <a:endParaRPr lang="en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s-E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Qué 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destrezas, dones y talentos lo ayudarán en su trayecto como líder y/o miembro del equipo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Qué otras destrezas y talentos necesitará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 que le gusta/desagrada</a:t>
            </a:r>
            <a:r>
              <a:rPr lang="en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acerca de su </a:t>
            </a:r>
            <a:r>
              <a:rPr lang="es-ES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función</a:t>
            </a:r>
            <a:r>
              <a:rPr lang="en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actual en materia de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liderazgo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representación</a:t>
            </a:r>
            <a:endParaRPr lang="en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Qué valores y creencias guían su</a:t>
            </a:r>
            <a:r>
              <a:rPr lang="en" sz="12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vida y trabajo como persona y como líder</a:t>
            </a:r>
            <a:endParaRPr lang="en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1125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19" cy="41833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ES" sz="1200" b="1" dirty="0">
                <a:latin typeface="+mn-lt"/>
              </a:rPr>
              <a:t>Diapositiva #16:  </a:t>
            </a:r>
            <a:r>
              <a:rPr lang="es-ES" sz="1200" dirty="0">
                <a:latin typeface="+mn-lt"/>
              </a:rPr>
              <a:t>Paso 2: Historia</a:t>
            </a:r>
          </a:p>
          <a:p>
            <a:endParaRPr lang="es-ES" sz="1200" dirty="0">
              <a:latin typeface="+mn-lt"/>
            </a:endParaRPr>
          </a:p>
          <a:p>
            <a:r>
              <a:rPr lang="es-ES" sz="1200" b="1" dirty="0">
                <a:latin typeface="+mn-lt"/>
              </a:rPr>
              <a:t>Instrucciones: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dirty="0"/>
              <a:t>Guíe a los participantes a través de las actividades y  preguntas</a:t>
            </a:r>
            <a:r>
              <a:rPr lang="es-ES" sz="1200" b="0" baseline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baseline="0" dirty="0"/>
              <a:t>Proporcione tiempo para reflexionar y compartir.</a:t>
            </a:r>
            <a:endParaRPr lang="es-ES" sz="1200" b="0" dirty="0"/>
          </a:p>
          <a:p>
            <a:pPr lvl="0" rtl="0">
              <a:spcBef>
                <a:spcPts val="0"/>
              </a:spcBef>
              <a:buNone/>
            </a:pPr>
            <a:endParaRPr lang="en" sz="1200" b="1" dirty="0">
              <a:latin typeface="+mn-lt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s-ES" sz="1200" b="1" dirty="0">
                <a:latin typeface="+mn-lt"/>
                <a:ea typeface="Calibri"/>
                <a:cs typeface="Calibri"/>
                <a:sym typeface="Calibri"/>
              </a:rPr>
              <a:t>Notas del presentador</a:t>
            </a:r>
            <a:r>
              <a:rPr lang="en" sz="1200" b="1" dirty="0">
                <a:latin typeface="+mn-lt"/>
                <a:ea typeface="Calibri"/>
                <a:cs typeface="Calibri"/>
                <a:sym typeface="Calibri"/>
              </a:rPr>
              <a:t>: </a:t>
            </a:r>
          </a:p>
          <a:p>
            <a:pPr lvl="0" rtl="0">
              <a:spcBef>
                <a:spcPts val="0"/>
              </a:spcBef>
              <a:buNone/>
            </a:pPr>
            <a:r>
              <a:rPr lang="es-ES" sz="1200" b="1" dirty="0">
                <a:latin typeface="+mn-lt"/>
                <a:ea typeface="Calibri"/>
                <a:cs typeface="Calibri"/>
                <a:sym typeface="Calibri"/>
              </a:rPr>
              <a:t>HISTORIA</a:t>
            </a:r>
            <a:r>
              <a:rPr lang="en" sz="1200" b="1" dirty="0">
                <a:latin typeface="+mn-lt"/>
                <a:ea typeface="Calibri"/>
                <a:cs typeface="Calibri"/>
                <a:sym typeface="Calibri"/>
              </a:rPr>
              <a:t>:  </a:t>
            </a:r>
            <a:r>
              <a:rPr lang="es-ES" sz="1200" dirty="0">
                <a:latin typeface="+mn-lt"/>
                <a:ea typeface="Calibri"/>
                <a:cs typeface="Calibri"/>
                <a:sym typeface="Calibri"/>
              </a:rPr>
              <a:t>Describa</a:t>
            </a:r>
            <a:r>
              <a:rPr lang="en" sz="1200" dirty="0">
                <a:latin typeface="+mn-lt"/>
                <a:ea typeface="Calibri"/>
                <a:cs typeface="Calibri"/>
                <a:sym typeface="Calibri"/>
              </a:rPr>
              <a:t> brevemente los antecedentes y circunstancias que lo trajeron hasta aquí hoy.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</a:pPr>
            <a:r>
              <a:rPr lang="es-ES" sz="1200" dirty="0">
                <a:latin typeface="+mn-lt"/>
                <a:ea typeface="Calibri"/>
                <a:cs typeface="Calibri"/>
                <a:sym typeface="Calibri"/>
              </a:rPr>
              <a:t>Nota:</a:t>
            </a:r>
            <a:r>
              <a:rPr lang="en" sz="1200" dirty="0">
                <a:latin typeface="+mn-lt"/>
                <a:ea typeface="Calibri"/>
                <a:cs typeface="Calibri"/>
                <a:sym typeface="Calibri"/>
              </a:rPr>
              <a:t>  E</a:t>
            </a:r>
            <a:r>
              <a:rPr lang="es-ES" sz="1200" dirty="0">
                <a:latin typeface="+mn-lt"/>
                <a:ea typeface="Calibri"/>
                <a:cs typeface="Calibri"/>
                <a:sym typeface="Calibri"/>
              </a:rPr>
              <a:t>s</a:t>
            </a:r>
            <a:r>
              <a:rPr lang="en" sz="1200" dirty="0">
                <a:latin typeface="+mn-lt"/>
                <a:ea typeface="Calibri"/>
                <a:cs typeface="Calibri"/>
                <a:sym typeface="Calibri"/>
              </a:rPr>
              <a:t>ta </a:t>
            </a:r>
            <a:r>
              <a:rPr lang="es-ES" sz="1200" dirty="0">
                <a:latin typeface="+mn-lt"/>
                <a:ea typeface="Calibri"/>
                <a:cs typeface="Calibri"/>
                <a:sym typeface="Calibri"/>
              </a:rPr>
              <a:t>historia</a:t>
            </a:r>
            <a:r>
              <a:rPr lang="en" sz="1200" dirty="0">
                <a:latin typeface="+mn-lt"/>
                <a:ea typeface="Calibri"/>
                <a:cs typeface="Calibri"/>
                <a:sym typeface="Calibri"/>
              </a:rPr>
              <a:t> no pretende ser</a:t>
            </a:r>
            <a:r>
              <a:rPr lang="en" sz="1200" baseline="0" dirty="0">
                <a:latin typeface="+mn-lt"/>
                <a:ea typeface="Calibri"/>
                <a:cs typeface="Calibri"/>
                <a:sym typeface="Calibri"/>
              </a:rPr>
              <a:t> un relato cronológico detallado, sino más bien de los eventos destacados</a:t>
            </a:r>
            <a:r>
              <a:rPr lang="en" sz="1200" dirty="0">
                <a:latin typeface="+mn-lt"/>
                <a:ea typeface="Calibri"/>
                <a:cs typeface="Calibri"/>
                <a:sym typeface="Calibri"/>
              </a:rPr>
              <a:t>.</a:t>
            </a:r>
            <a:r>
              <a:rPr lang="es-ES" sz="1200" dirty="0">
                <a:latin typeface="+mn-lt"/>
                <a:ea typeface="Calibri"/>
                <a:cs typeface="Calibri"/>
                <a:sym typeface="Calibri"/>
              </a:rPr>
              <a:t> </a:t>
            </a:r>
            <a:endParaRPr lang="en" sz="1200" dirty="0"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</a:pPr>
            <a:r>
              <a:rPr lang="en" sz="1200" dirty="0">
                <a:latin typeface="+mn-lt"/>
                <a:ea typeface="Calibri"/>
                <a:cs typeface="Calibri"/>
                <a:sym typeface="Calibri"/>
              </a:rPr>
              <a:t>Piense en:</a:t>
            </a:r>
          </a:p>
          <a:p>
            <a:pPr marL="971550" lvl="1" indent="-285750" rtl="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s-US" noProof="0" dirty="0">
                <a:latin typeface="Calibri"/>
                <a:ea typeface="Calibri"/>
                <a:cs typeface="Calibri"/>
                <a:sym typeface="Calibri"/>
              </a:rPr>
              <a:t>¿Qué </a:t>
            </a:r>
            <a:r>
              <a:rPr lang="es-US" noProof="0" dirty="0" err="1">
                <a:latin typeface="Calibri"/>
                <a:ea typeface="Calibri"/>
                <a:cs typeface="Calibri"/>
                <a:sym typeface="Calibri"/>
              </a:rPr>
              <a:t>hec</a:t>
            </a:r>
            <a:r>
              <a:rPr lang="es-US" dirty="0" err="1">
                <a:latin typeface="Calibri"/>
                <a:ea typeface="Calibri"/>
                <a:cs typeface="Calibri"/>
                <a:sym typeface="Calibri"/>
              </a:rPr>
              <a:t>hos</a:t>
            </a:r>
            <a:r>
              <a:rPr lang="es-US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US" noProof="0" dirty="0">
                <a:latin typeface="Calibri"/>
                <a:ea typeface="Calibri"/>
                <a:cs typeface="Calibri"/>
                <a:sym typeface="Calibri"/>
              </a:rPr>
              <a:t>significativos tiene su historia personal?</a:t>
            </a:r>
            <a:endParaRPr lang="es-US" sz="1200" dirty="0">
              <a:latin typeface="+mn-lt"/>
              <a:ea typeface="Calibri"/>
              <a:cs typeface="Calibri"/>
              <a:sym typeface="Calibri"/>
            </a:endParaRPr>
          </a:p>
          <a:p>
            <a:pPr marL="9715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s-US" noProof="0" dirty="0">
                <a:latin typeface="Calibri"/>
                <a:ea typeface="Calibri"/>
                <a:cs typeface="Calibri"/>
                <a:sym typeface="Calibri"/>
              </a:rPr>
              <a:t>¿Qué es sobresaliente</a:t>
            </a:r>
            <a:r>
              <a:rPr lang="es-US" dirty="0">
                <a:latin typeface="Calibri"/>
                <a:ea typeface="Calibri"/>
                <a:cs typeface="Calibri"/>
                <a:sym typeface="Calibri"/>
              </a:rPr>
              <a:t> en la</a:t>
            </a:r>
            <a:r>
              <a:rPr lang="es-US" noProof="0" dirty="0">
                <a:latin typeface="Calibri"/>
                <a:ea typeface="Calibri"/>
                <a:cs typeface="Calibri"/>
                <a:sym typeface="Calibri"/>
              </a:rPr>
              <a:t> historia de su familia o hijo?</a:t>
            </a:r>
          </a:p>
          <a:p>
            <a:pPr marL="9715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¿</a:t>
            </a:r>
            <a:r>
              <a:rPr lang="en" dirty="0">
                <a:latin typeface="+mn-lt"/>
                <a:ea typeface="Calibri"/>
                <a:cs typeface="Calibri"/>
                <a:sym typeface="Calibri"/>
              </a:rPr>
              <a:t>Cuáles fueron las primeras experiencias en las que usted se vió como un líder o parte de un </a:t>
            </a:r>
            <a:r>
              <a:rPr lang="es-ES" dirty="0">
                <a:latin typeface="+mn-lt"/>
                <a:ea typeface="Calibri"/>
                <a:cs typeface="Calibri"/>
                <a:sym typeface="Calibri"/>
              </a:rPr>
              <a:t>equipo de toma de decisiones</a:t>
            </a: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?</a:t>
            </a:r>
            <a:endParaRPr lang="en" sz="1200" dirty="0">
              <a:latin typeface="+mn-lt"/>
              <a:ea typeface="Calibri"/>
              <a:cs typeface="Calibri"/>
              <a:sym typeface="Calibri"/>
            </a:endParaRPr>
          </a:p>
          <a:p>
            <a:pPr marL="9715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¿Qué experiencias </a:t>
            </a:r>
            <a:r>
              <a:rPr lang="en" dirty="0">
                <a:latin typeface="+mn-lt"/>
                <a:ea typeface="Calibri"/>
                <a:cs typeface="Calibri"/>
                <a:sym typeface="Calibri"/>
              </a:rPr>
              <a:t>como adulto y/o capacitación formal/informal lo han ayudado a verse como miembro de un grupo o equipo</a:t>
            </a: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?</a:t>
            </a:r>
            <a:endParaRPr lang="en" sz="1200" dirty="0">
              <a:latin typeface="+mn-lt"/>
              <a:ea typeface="Calibri"/>
              <a:cs typeface="Calibri"/>
              <a:sym typeface="Calibri"/>
            </a:endParaRPr>
          </a:p>
          <a:p>
            <a:pPr marL="971550" lvl="1" indent="-2857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" sz="1200" dirty="0">
              <a:latin typeface="+mn-lt"/>
              <a:ea typeface="Calibri"/>
              <a:cs typeface="Calibri"/>
              <a:sym typeface="Calibri"/>
            </a:endParaRPr>
          </a:p>
          <a:p>
            <a:pPr marL="971550" lvl="1" indent="-2857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" sz="1200" dirty="0">
              <a:latin typeface="+mn-lt"/>
              <a:ea typeface="Calibri"/>
              <a:cs typeface="Calibri"/>
              <a:sym typeface="Calibri"/>
            </a:endParaRPr>
          </a:p>
          <a:p>
            <a:pPr marL="228600" lvl="0" indent="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sz="1200" b="1" dirty="0">
                <a:latin typeface="+mn-lt"/>
                <a:ea typeface="Calibri"/>
                <a:cs typeface="Calibri"/>
                <a:sym typeface="Calibri"/>
              </a:rPr>
              <a:t>Actividades</a:t>
            </a:r>
            <a:r>
              <a:rPr lang="en" sz="1200" b="1" dirty="0">
                <a:latin typeface="+mn-lt"/>
                <a:ea typeface="Calibri"/>
                <a:cs typeface="Calibri"/>
                <a:sym typeface="Calibri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87457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19" cy="41833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ES" sz="1200" b="1" dirty="0">
                <a:latin typeface="+mn-lt"/>
              </a:rPr>
              <a:t>Diapositiva #17:  </a:t>
            </a:r>
            <a:r>
              <a:rPr lang="es-ES" sz="1200" dirty="0">
                <a:latin typeface="+mn-lt"/>
              </a:rPr>
              <a:t>Paso 3:</a:t>
            </a:r>
            <a:r>
              <a:rPr lang="es-ES" sz="1200" baseline="0" dirty="0">
                <a:latin typeface="+mn-lt"/>
              </a:rPr>
              <a:t> Sueños</a:t>
            </a:r>
            <a:endParaRPr lang="es-ES" sz="1200" dirty="0">
              <a:latin typeface="+mn-lt"/>
            </a:endParaRPr>
          </a:p>
          <a:p>
            <a:endParaRPr lang="es-ES" sz="1200" dirty="0">
              <a:latin typeface="+mn-lt"/>
            </a:endParaRPr>
          </a:p>
          <a:p>
            <a:r>
              <a:rPr lang="es-ES" sz="1200" b="1" dirty="0">
                <a:latin typeface="+mn-lt"/>
              </a:rPr>
              <a:t>Instrucciones: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dirty="0"/>
              <a:t>Guíe a los participantes a través de las actividades y  preguntas</a:t>
            </a:r>
            <a:r>
              <a:rPr lang="es-ES" sz="1200" b="0" baseline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baseline="0" dirty="0"/>
              <a:t>Proporcione tiempo para reflexionar y compartir.</a:t>
            </a:r>
            <a:endParaRPr lang="es-ES" sz="1200" b="0" dirty="0"/>
          </a:p>
          <a:p>
            <a:pPr rtl="0">
              <a:spcBef>
                <a:spcPts val="0"/>
              </a:spcBef>
              <a:buNone/>
            </a:pPr>
            <a:endParaRPr lang="en" sz="12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lang="es-ES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Notas del presentador</a:t>
            </a:r>
            <a:r>
              <a:rPr lang="en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:</a:t>
            </a:r>
            <a:endParaRPr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  <a:tabLst/>
              <a:defRPr/>
            </a:pPr>
            <a:r>
              <a:rPr lang="en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SUEÑOS:  </a:t>
            </a: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¿Qué sueños tiene en relación con su desarrollo personal y profesional como miembro de un grupo o equipo?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Nota:  ¡Sueñe</a:t>
            </a:r>
            <a:r>
              <a:rPr lang="es-ES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en grande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!  ¡Los sueños no tienen</a:t>
            </a:r>
            <a:r>
              <a:rPr lang="es-ES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que ser 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“</a:t>
            </a:r>
            <a:r>
              <a:rPr lang="es-ES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realistas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”!</a:t>
            </a:r>
          </a:p>
          <a:p>
            <a:pPr marL="457200" lvl="0" indent="-2286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Piense en:</a:t>
            </a:r>
          </a:p>
          <a:p>
            <a:pPr marL="9144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Char char="●"/>
              <a:tabLst/>
              <a:defRPr/>
            </a:pP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¿Qué contribuciones o cambios con los que usted sueña </a:t>
            </a:r>
            <a:r>
              <a:rPr lang="es-ES" sz="1200" dirty="0">
                <a:latin typeface="Calibri"/>
                <a:ea typeface="Calibri"/>
                <a:cs typeface="Calibri"/>
                <a:sym typeface="Calibri"/>
              </a:rPr>
              <a:t>involucran</a:t>
            </a: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 su participación en un equipo de toma de decisiones?</a:t>
            </a:r>
          </a:p>
          <a:p>
            <a:pPr marL="9144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Char char="●"/>
              <a:tabLst/>
              <a:defRPr/>
            </a:pP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¿Qué es lo que más desea que suceda? </a:t>
            </a:r>
          </a:p>
          <a:p>
            <a:pPr marL="9144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Char char="●"/>
              <a:tabLst/>
              <a:defRPr/>
            </a:pP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¿Qué espera lograr en 1 año, 5 años, 10 años? </a:t>
            </a:r>
          </a:p>
          <a:p>
            <a:pPr marL="9144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Char char="●"/>
              <a:tabLst/>
              <a:defRPr/>
            </a:pP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¿Qué otros sueños son importantes para usted al inicio de este recorrido? </a:t>
            </a:r>
            <a:endParaRPr lang="es-ES" sz="1200" noProof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96900" lvl="0" indent="0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596900" lvl="0" indent="0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s-ES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Actividades</a:t>
            </a:r>
            <a:r>
              <a:rPr lang="en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: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4454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19" cy="41833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ES" sz="1200" b="1" dirty="0">
                <a:latin typeface="+mn-lt"/>
              </a:rPr>
              <a:t>Diapositiva #18:  </a:t>
            </a:r>
            <a:r>
              <a:rPr lang="es-ES" sz="1200" dirty="0">
                <a:latin typeface="+mn-lt"/>
              </a:rPr>
              <a:t>Paso 4:  Miedos e Inquietudes</a:t>
            </a:r>
          </a:p>
          <a:p>
            <a:endParaRPr lang="es-ES" sz="1200" dirty="0">
              <a:latin typeface="+mn-lt"/>
            </a:endParaRPr>
          </a:p>
          <a:p>
            <a:r>
              <a:rPr lang="es-ES" sz="1200" b="1" dirty="0">
                <a:latin typeface="+mn-lt"/>
              </a:rPr>
              <a:t>Instrucciones: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dirty="0"/>
              <a:t>Guíe a los participantes a través de las actividades y  preguntas</a:t>
            </a:r>
            <a:r>
              <a:rPr lang="es-ES" sz="1200" b="0" baseline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baseline="0" dirty="0"/>
              <a:t>Proporcione tiempo para reflexionar y compartir.</a:t>
            </a:r>
            <a:endParaRPr lang="es-ES" sz="1200" b="0" dirty="0"/>
          </a:p>
          <a:p>
            <a:pPr marL="228600" indent="-228600">
              <a:buFont typeface="+mj-lt"/>
              <a:buAutoNum type="arabicPeriod"/>
            </a:pPr>
            <a:endParaRPr lang="es-ES" sz="1200" b="0" baseline="0" dirty="0">
              <a:latin typeface="+mn-lt"/>
            </a:endParaRPr>
          </a:p>
          <a:p>
            <a:pPr marL="0" indent="0">
              <a:buFont typeface="+mj-lt"/>
              <a:buNone/>
            </a:pPr>
            <a:r>
              <a:rPr lang="es-ES" sz="1200" b="1" baseline="0" dirty="0">
                <a:latin typeface="+mn-lt"/>
              </a:rPr>
              <a:t>Notas del presentador:</a:t>
            </a:r>
            <a:endParaRPr lang="es-ES" sz="1200" b="1" dirty="0">
              <a:latin typeface="+mn-lt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MIEDOS:  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Identifique sus preocupaciones o inquietudes acerca de formar parte de un grupo o equipo de toma de decisiones</a:t>
            </a:r>
            <a:r>
              <a:rPr lang="en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Nota:</a:t>
            </a:r>
            <a:r>
              <a:rPr lang="en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 Al identificar sus miedos, puede encontrar</a:t>
            </a:r>
            <a:r>
              <a:rPr lang="en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maneras de superar algunos de sus desafíos</a:t>
            </a:r>
            <a:r>
              <a:rPr lang="en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.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Tx/>
              <a:buFontTx/>
              <a:buChar char="●"/>
              <a:tabLst/>
              <a:defRPr/>
            </a:pPr>
            <a:r>
              <a:rPr lang="es-ES" sz="1200" dirty="0">
                <a:latin typeface="Calibri"/>
                <a:ea typeface="Calibri"/>
                <a:cs typeface="Calibri"/>
                <a:sym typeface="Calibri"/>
              </a:rPr>
              <a:t>¿Qué </a:t>
            </a: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preocupaciones surgen cuando usted se visualiza como líder o miembro de un equipo y sobre su función en el equipo?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Tx/>
              <a:buFontTx/>
              <a:buChar char="●"/>
              <a:tabLst/>
              <a:defRPr/>
            </a:pP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¿Qué barrera podría interponerse en el camino para realizar sus sueños de liderazgo y participación? </a:t>
            </a:r>
            <a:endParaRPr lang="es-ES" noProof="0" dirty="0"/>
          </a:p>
          <a:p>
            <a:pPr>
              <a:spcBef>
                <a:spcPts val="0"/>
              </a:spcBef>
              <a:buNone/>
            </a:pPr>
            <a:endParaRPr lang="es-ES" sz="1200" dirty="0">
              <a:latin typeface="+mn-lt"/>
            </a:endParaRPr>
          </a:p>
          <a:p>
            <a:pPr>
              <a:spcBef>
                <a:spcPts val="0"/>
              </a:spcBef>
              <a:buNone/>
            </a:pPr>
            <a:r>
              <a:rPr lang="es-ES" sz="1200" b="1" dirty="0">
                <a:latin typeface="+mn-lt"/>
              </a:rPr>
              <a:t>Actividades:</a:t>
            </a:r>
          </a:p>
        </p:txBody>
      </p:sp>
    </p:spTree>
    <p:extLst>
      <p:ext uri="{BB962C8B-B14F-4D97-AF65-F5344CB8AC3E}">
        <p14:creationId xmlns:p14="http://schemas.microsoft.com/office/powerpoint/2010/main" val="2404455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19" cy="41833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ES" sz="1200" b="1" dirty="0">
                <a:latin typeface="+mn-lt"/>
              </a:rPr>
              <a:t>Diapositiva #19:  </a:t>
            </a:r>
            <a:r>
              <a:rPr lang="es-ES" sz="1200" dirty="0">
                <a:latin typeface="+mn-lt"/>
              </a:rPr>
              <a:t>Paso 5: Necesidades</a:t>
            </a:r>
          </a:p>
          <a:p>
            <a:endParaRPr lang="es-ES" sz="1200" dirty="0">
              <a:latin typeface="+mn-lt"/>
            </a:endParaRPr>
          </a:p>
          <a:p>
            <a:r>
              <a:rPr lang="es-ES" sz="1200" b="1" dirty="0">
                <a:latin typeface="+mn-lt"/>
              </a:rPr>
              <a:t>Instrucciones: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dirty="0"/>
              <a:t>Guíe a los participantes a través de las actividades y  preguntas</a:t>
            </a:r>
            <a:r>
              <a:rPr lang="es-ES" sz="1200" b="0" baseline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baseline="0" dirty="0"/>
              <a:t>Proporcione tiempo para reflexionar y compartir.</a:t>
            </a:r>
            <a:endParaRPr lang="es-ES" sz="1200" b="0" dirty="0"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lang="es-ES" sz="12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-ES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Notas del presentador:</a:t>
            </a:r>
            <a:endParaRPr lang="es-E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s-ES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REFLEXIONE:  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 preparación para el siguiente</a:t>
            </a:r>
            <a:r>
              <a:rPr lang="es-ES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paso, por favor tome unos momentos para repasar los cuatro pasos anteriores y revisar sus respuestas. Subraye o haga una nota mental de las </a:t>
            </a:r>
            <a:r>
              <a:rPr lang="es-ES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ideas clave</a:t>
            </a:r>
            <a:r>
              <a:rPr lang="es-ES" sz="1200" b="1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que surgieron en cada</a:t>
            </a:r>
            <a:r>
              <a:rPr lang="es-ES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sección.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Recordándolas</a:t>
            </a:r>
            <a:r>
              <a:rPr lang="es-ES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usted estará listo para completar el siguiente paso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.</a:t>
            </a:r>
          </a:p>
          <a:p>
            <a:pPr lvl="0" rtl="0">
              <a:spcBef>
                <a:spcPts val="0"/>
              </a:spcBef>
              <a:buNone/>
            </a:pPr>
            <a:endParaRPr lang="es-ES" sz="12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s-ES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NECESIDADES:  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Se le invita a utilizar un enfoque de estilo de lluvia de ideas;</a:t>
            </a:r>
            <a:r>
              <a:rPr lang="es-ES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para identificar 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las cosas que deben suceder </a:t>
            </a:r>
            <a:r>
              <a:rPr lang="es-ES" sz="1200" baseline="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para hacer que sus sueños se hagan realidad en el futuro</a:t>
            </a: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. 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Tx/>
              <a:buFontTx/>
              <a:buChar char="●"/>
              <a:tabLst/>
              <a:defRPr/>
            </a:pP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Qué destrezas le gustaría desarrollar más</a:t>
            </a:r>
            <a:endParaRPr lang="es-E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Tx/>
              <a:buFontTx/>
              <a:buChar char="●"/>
              <a:tabLst/>
              <a:defRPr/>
            </a:pP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Qué más necesitaría para </a:t>
            </a:r>
            <a:r>
              <a:rPr lang="es-ES" sz="1200" dirty="0">
                <a:latin typeface="Calibri"/>
                <a:ea typeface="Calibri"/>
                <a:cs typeface="Calibri"/>
                <a:sym typeface="Calibri"/>
              </a:rPr>
              <a:t>ampliar</a:t>
            </a:r>
            <a:r>
              <a:rPr lang="es-ES" sz="1200" noProof="0" dirty="0">
                <a:latin typeface="Calibri"/>
                <a:ea typeface="Calibri"/>
                <a:cs typeface="Calibri"/>
                <a:sym typeface="Calibri"/>
              </a:rPr>
              <a:t> su función como líder y miembro del equipo</a:t>
            </a:r>
          </a:p>
          <a:p>
            <a:pPr marL="457200" lvl="0" indent="-228600"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es-ES" sz="1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Qué ayuda necesita de los demás</a:t>
            </a:r>
            <a:endParaRPr lang="en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28600">
              <a:spcBef>
                <a:spcPts val="0"/>
              </a:spcBef>
              <a:buClr>
                <a:schemeClr val="dk1"/>
              </a:buClr>
              <a:buChar char="●"/>
            </a:pPr>
            <a:endParaRPr lang="en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228600" lvl="0" indent="0">
              <a:spcBef>
                <a:spcPts val="0"/>
              </a:spcBef>
              <a:buClr>
                <a:schemeClr val="dk1"/>
              </a:buClr>
              <a:buNone/>
            </a:pPr>
            <a:r>
              <a:rPr lang="es-ES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Actividades</a:t>
            </a:r>
            <a:r>
              <a:rPr lang="en" sz="1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1497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19" cy="41833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ES" sz="1200" b="1" dirty="0"/>
              <a:t>Diapositiva #20:  </a:t>
            </a:r>
            <a:r>
              <a:rPr lang="es-ES" sz="1200" dirty="0"/>
              <a:t>Discusión</a:t>
            </a:r>
          </a:p>
          <a:p>
            <a:endParaRPr lang="es-ES" sz="1200" dirty="0"/>
          </a:p>
          <a:p>
            <a:r>
              <a:rPr lang="es-ES" sz="1200" b="1" dirty="0"/>
              <a:t>Instrucciones: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dirty="0"/>
              <a:t>Guíe a los participantes a través de las actividades y  preguntas</a:t>
            </a:r>
            <a:r>
              <a:rPr lang="es-ES" sz="1200" b="0" baseline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200" b="0" baseline="0" dirty="0"/>
              <a:t>Proporcione tiempo para reflexionar y compartir.</a:t>
            </a:r>
            <a:endParaRPr lang="es-ES" sz="1200" b="0" dirty="0"/>
          </a:p>
          <a:p>
            <a:pPr marL="228600" indent="-228600">
              <a:buFont typeface="+mj-lt"/>
              <a:buAutoNum type="arabicPeriod"/>
            </a:pPr>
            <a:endParaRPr lang="es-ES" sz="1200" b="0" baseline="0" dirty="0"/>
          </a:p>
          <a:p>
            <a:pPr marL="0" indent="0">
              <a:buFont typeface="+mj-lt"/>
              <a:buNone/>
            </a:pPr>
            <a:r>
              <a:rPr lang="es-ES" sz="1200" b="1" dirty="0"/>
              <a:t>Notas del presentador:</a:t>
            </a:r>
          </a:p>
          <a:p>
            <a:pPr marL="171450" lvl="0" indent="-171450">
              <a:spcBef>
                <a:spcPts val="0"/>
              </a:spcBef>
              <a:buClr>
                <a:schemeClr val="dk1"/>
              </a:buClr>
              <a:buSzPct val="250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dk1"/>
                </a:solidFill>
              </a:rPr>
              <a:t>Durante la conclusión de la actividad</a:t>
            </a:r>
            <a:r>
              <a:rPr lang="en" sz="1200" baseline="0" dirty="0">
                <a:solidFill>
                  <a:schemeClr val="dk1"/>
                </a:solidFill>
              </a:rPr>
              <a:t> de</a:t>
            </a:r>
            <a:r>
              <a:rPr lang="en" sz="1200" dirty="0">
                <a:solidFill>
                  <a:schemeClr val="dk1"/>
                </a:solidFill>
              </a:rPr>
              <a:t> MAPS, regresen a cada uno de los cinco pasos de</a:t>
            </a:r>
            <a:r>
              <a:rPr lang="en" sz="1200" baseline="0" dirty="0">
                <a:solidFill>
                  <a:schemeClr val="dk1"/>
                </a:solidFill>
              </a:rPr>
              <a:t> </a:t>
            </a:r>
            <a:r>
              <a:rPr lang="en" sz="1200" dirty="0">
                <a:solidFill>
                  <a:schemeClr val="dk1"/>
                </a:solidFill>
              </a:rPr>
              <a:t>MAPS </a:t>
            </a:r>
            <a:r>
              <a:rPr lang="es-ES" sz="1200" baseline="0" dirty="0">
                <a:solidFill>
                  <a:schemeClr val="dk1"/>
                </a:solidFill>
              </a:rPr>
              <a:t>e intercambien unos con otros </a:t>
            </a:r>
            <a:r>
              <a:rPr lang="en" sz="1200" baseline="0" dirty="0">
                <a:solidFill>
                  <a:schemeClr val="dk1"/>
                </a:solidFill>
              </a:rPr>
              <a:t>algunas de sus respuestas</a:t>
            </a:r>
            <a:r>
              <a:rPr lang="en" sz="1200" dirty="0">
                <a:solidFill>
                  <a:schemeClr val="dk1"/>
                </a:solidFill>
              </a:rPr>
              <a:t>. </a:t>
            </a:r>
          </a:p>
          <a:p>
            <a:pPr marL="171450" lvl="0" indent="-171450">
              <a:spcBef>
                <a:spcPts val="0"/>
              </a:spcBef>
              <a:buClr>
                <a:schemeClr val="dk1"/>
              </a:buClr>
              <a:buSzPct val="250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dk1"/>
                </a:solidFill>
              </a:rPr>
              <a:t>L</a:t>
            </a:r>
            <a:r>
              <a:rPr lang="es-ES" sz="1200" dirty="0">
                <a:solidFill>
                  <a:schemeClr val="dk1"/>
                </a:solidFill>
              </a:rPr>
              <a:t>a</a:t>
            </a:r>
            <a:r>
              <a:rPr lang="en" sz="1200" dirty="0">
                <a:solidFill>
                  <a:schemeClr val="dk1"/>
                </a:solidFill>
              </a:rPr>
              <a:t>s preguntas de la discusión en la </a:t>
            </a:r>
            <a:r>
              <a:rPr lang="es-ES" sz="1200" dirty="0">
                <a:solidFill>
                  <a:schemeClr val="dk1"/>
                </a:solidFill>
              </a:rPr>
              <a:t>diapositiva</a:t>
            </a:r>
            <a:r>
              <a:rPr lang="en" sz="1200" dirty="0">
                <a:solidFill>
                  <a:schemeClr val="dk1"/>
                </a:solidFill>
              </a:rPr>
              <a:t> de power point se pueden</a:t>
            </a:r>
            <a:r>
              <a:rPr lang="en" sz="1200" baseline="0" dirty="0">
                <a:solidFill>
                  <a:schemeClr val="dk1"/>
                </a:solidFill>
              </a:rPr>
              <a:t> usar para generar una conversación, acerca de las ideas y experiencias comunes que los participantes han tenido en relación con cada uno de los pasos de </a:t>
            </a:r>
            <a:r>
              <a:rPr lang="en" sz="1200" dirty="0">
                <a:solidFill>
                  <a:schemeClr val="dk1"/>
                </a:solidFill>
              </a:rPr>
              <a:t>MAPS. </a:t>
            </a:r>
          </a:p>
          <a:p>
            <a:pPr marL="171450" lvl="0" indent="-171450">
              <a:spcBef>
                <a:spcPts val="0"/>
              </a:spcBef>
              <a:buClr>
                <a:schemeClr val="dk1"/>
              </a:buClr>
              <a:buSzPct val="250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dk1"/>
                </a:solidFill>
              </a:rPr>
              <a:t>¿De qué manera</a:t>
            </a:r>
            <a:r>
              <a:rPr lang="en" sz="1200" baseline="0" dirty="0">
                <a:solidFill>
                  <a:schemeClr val="dk1"/>
                </a:solidFill>
              </a:rPr>
              <a:t> puede </a:t>
            </a:r>
            <a:r>
              <a:rPr lang="es-ES" sz="1200" dirty="0">
                <a:solidFill>
                  <a:schemeClr val="dk1"/>
                </a:solidFill>
              </a:rPr>
              <a:t>usar la información d</a:t>
            </a:r>
            <a:r>
              <a:rPr lang="en" sz="1200" baseline="0" dirty="0">
                <a:solidFill>
                  <a:schemeClr val="dk1"/>
                </a:solidFill>
              </a:rPr>
              <a:t>e su proceso </a:t>
            </a:r>
            <a:r>
              <a:rPr lang="en" sz="1200" dirty="0">
                <a:solidFill>
                  <a:schemeClr val="dk1"/>
                </a:solidFill>
              </a:rPr>
              <a:t>MAPS para ampliar sus conocimientos, destrezas y roles en relación con </a:t>
            </a:r>
            <a:r>
              <a:rPr lang="en" sz="1200" baseline="0" dirty="0">
                <a:solidFill>
                  <a:schemeClr val="dk1"/>
                </a:solidFill>
              </a:rPr>
              <a:t>los</a:t>
            </a:r>
            <a:r>
              <a:rPr lang="en" sz="1200" dirty="0">
                <a:solidFill>
                  <a:schemeClr val="dk1"/>
                </a:solidFill>
              </a:rPr>
              <a:t> </a:t>
            </a:r>
            <a:r>
              <a:rPr lang="es-ES" sz="1200" dirty="0">
                <a:solidFill>
                  <a:schemeClr val="dk1"/>
                </a:solidFill>
              </a:rPr>
              <a:t>grupos de toma de decisiones</a:t>
            </a:r>
            <a:r>
              <a:rPr lang="en" sz="1200" dirty="0">
                <a:solidFill>
                  <a:schemeClr val="dk1"/>
                </a:solidFill>
              </a:rPr>
              <a:t>?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 panose="020B0604020202020204" pitchFamily="34" charset="0"/>
              <a:buNone/>
            </a:pPr>
            <a:endParaRPr lang="en" sz="1200" dirty="0">
              <a:solidFill>
                <a:schemeClr val="dk1"/>
              </a:solidFill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 panose="020B0604020202020204" pitchFamily="34" charset="0"/>
              <a:buNone/>
            </a:pPr>
            <a:r>
              <a:rPr lang="es-ES" sz="1200" b="1" dirty="0">
                <a:solidFill>
                  <a:schemeClr val="dk1"/>
                </a:solidFill>
              </a:rPr>
              <a:t>Actividades</a:t>
            </a:r>
            <a:r>
              <a:rPr lang="en" sz="1200" b="1" dirty="0">
                <a:solidFill>
                  <a:schemeClr val="dk1"/>
                </a:solidFill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36094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 userDrawn="1"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 userDrawn="1"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 userDrawn="1"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 userDrawn="1"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 userDrawn="1"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20764" y="0"/>
            <a:ext cx="3632635" cy="662940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592202" y="18247"/>
            <a:ext cx="3450552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2201" y="2702290"/>
            <a:ext cx="3450552" cy="165595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2201" y="4545320"/>
            <a:ext cx="3450552" cy="17011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4592201" y="6400800"/>
            <a:ext cx="3450551" cy="92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075FE711-9723-4ABF-A8DC-F52F42632A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075FE711-9723-4ABF-A8DC-F52F42632A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51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377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6858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7033708" cy="4156229"/>
          </a:xfrm>
        </p:spPr>
        <p:txBody>
          <a:bodyPr/>
          <a:lstStyle>
            <a:lvl1pPr marL="342900" indent="-274320">
              <a:buFont typeface="Wingdings" panose="05000000000000000000" pitchFamily="2" charset="2"/>
              <a:buChar char="§"/>
              <a:defRPr/>
            </a:lvl1pPr>
            <a:lvl2pPr marL="640080" indent="-274320">
              <a:buFont typeface="Wingdings" panose="05000000000000000000" pitchFamily="2" charset="2"/>
              <a:buChar char="§"/>
              <a:defRPr/>
            </a:lvl2pPr>
            <a:lvl3pPr marL="914400" indent="-228600">
              <a:buFont typeface="Wingdings" panose="05000000000000000000" pitchFamily="2" charset="2"/>
              <a:buChar char="§"/>
              <a:defRPr/>
            </a:lvl3pPr>
            <a:lvl4pPr marL="1124712" indent="-228600">
              <a:buFont typeface="Wingdings" panose="05000000000000000000" pitchFamily="2" charset="2"/>
              <a:buChar char="§"/>
              <a:defRPr/>
            </a:lvl4pPr>
            <a:lvl5pPr marL="132588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Servir en grupos que toman decisiones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600" y="6248400"/>
            <a:ext cx="685800" cy="3048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75FE711-9723-4ABF-A8DC-F52F42632AF0}" type="slidenum">
              <a:rPr lang="en-US" smtClean="0"/>
              <a:pPr/>
              <a:t>‹#›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143000"/>
            <a:ext cx="6637468" cy="680571"/>
          </a:xfrm>
        </p:spPr>
        <p:txBody>
          <a:bodyPr anchor="b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2209800"/>
            <a:ext cx="6637467" cy="3577813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600" y="6248400"/>
            <a:ext cx="685800" cy="3048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75FE711-9723-4ABF-A8DC-F52F42632AF0}" type="slidenum">
              <a:rPr lang="en-US" smtClean="0"/>
              <a:pPr/>
              <a:t>‹#›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075FE711-9723-4ABF-A8DC-F52F42632A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075FE711-9723-4ABF-A8DC-F52F42632A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075FE711-9723-4ABF-A8DC-F52F42632A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075FE711-9723-4ABF-A8DC-F52F42632AF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err="1"/>
              <a:t>clic</a:t>
            </a:r>
            <a:r>
              <a:rPr lang="en-US"/>
              <a:t>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ES"/>
              <a:t>Servir en los grupos que toman decisiones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075FE711-9723-4ABF-A8DC-F52F42632A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5850" y="607761"/>
            <a:ext cx="7024744" cy="6487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1600200"/>
            <a:ext cx="6952094" cy="4232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98369" y="5852160"/>
            <a:ext cx="3545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ES" dirty="0"/>
              <a:t>Servir en grupos que toman decisiones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817" y="5870443"/>
            <a:ext cx="249539" cy="317023"/>
          </a:xfrm>
          <a:prstGeom prst="rect">
            <a:avLst/>
          </a:prstGeom>
        </p:spPr>
      </p:pic>
      <p:sp>
        <p:nvSpPr>
          <p:cNvPr id="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7600" y="6248400"/>
            <a:ext cx="685800" cy="3048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75FE711-9723-4ABF-A8DC-F52F42632AF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93655" y="5870443"/>
            <a:ext cx="326666" cy="319746"/>
          </a:xfrm>
          <a:prstGeom prst="rect">
            <a:avLst/>
          </a:prstGeom>
        </p:spPr>
      </p:pic>
    </p:spTree>
    <p:custDataLst>
      <p:tags r:id="rId1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" panose="05000000000000000000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" panose="05000000000000000000" pitchFamily="2" charset="2"/>
        <a:buChar char="§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" panose="05000000000000000000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hyperlink" Target="https://www.parentsatthetable.org/storage/app/media/resources/Main%20Resources/" TargetMode="External"/><Relationship Id="rId5" Type="http://schemas.openxmlformats.org/officeDocument/2006/relationships/hyperlink" Target="https://www.pta.org/home/run-your-pta/family-school-partnerships" TargetMode="External"/><Relationship Id="rId4" Type="http://schemas.openxmlformats.org/officeDocument/2006/relationships/hyperlink" Target="https://www.pta.org/the-center-for-family-engagement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ectacenter.org/topics/familyeng/supportingfamilyleaders.asp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hyperlink" Target="https://boardsource.org/fundamental-topics-of-nonprofit-board-service/composition-recruitment/board-service/" TargetMode="External"/><Relationship Id="rId4" Type="http://schemas.openxmlformats.org/officeDocument/2006/relationships/hyperlink" Target="https://www.aecf.org/blog/new-leadership-video-get-results-by-understanding-person-role-system" TargetMode="External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8428" y="2379427"/>
            <a:ext cx="3444759" cy="1752600"/>
          </a:xfrm>
        </p:spPr>
        <p:txBody>
          <a:bodyPr anchor="t">
            <a:noAutofit/>
          </a:bodyPr>
          <a:lstStyle/>
          <a:p>
            <a:pPr algn="ctr"/>
            <a:r>
              <a:rPr lang="es-ES" sz="2500" b="1" dirty="0"/>
              <a:t>Prestar Servicio en</a:t>
            </a:r>
            <a:r>
              <a:rPr lang="es-ES" sz="2500" b="1" noProof="0" dirty="0"/>
              <a:t> grupos que toman decisiones: </a:t>
            </a:r>
            <a:br>
              <a:rPr lang="es-ES" sz="2500" b="1" noProof="0" dirty="0"/>
            </a:br>
            <a:r>
              <a:rPr lang="es-ES" sz="2500" b="1" noProof="0" dirty="0"/>
              <a:t>Guía para las familias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7738" y="4516101"/>
            <a:ext cx="3340381" cy="1414509"/>
          </a:xfrm>
        </p:spPr>
        <p:txBody>
          <a:bodyPr>
            <a:normAutofit/>
          </a:bodyPr>
          <a:lstStyle/>
          <a:p>
            <a:r>
              <a:rPr lang="es-ES" noProof="0" dirty="0"/>
              <a:t>Presentado por:</a:t>
            </a:r>
          </a:p>
          <a:p>
            <a:r>
              <a:rPr lang="es-ES" i="1" noProof="0" dirty="0">
                <a:solidFill>
                  <a:srgbClr val="FF0000"/>
                </a:solidFill>
              </a:rPr>
              <a:t>Nombre</a:t>
            </a:r>
          </a:p>
          <a:p>
            <a:r>
              <a:rPr lang="es-ES" i="1" noProof="0" dirty="0">
                <a:solidFill>
                  <a:srgbClr val="FF0000"/>
                </a:solidFill>
              </a:rPr>
              <a:t>Organización/Agenda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60619" y="267104"/>
            <a:ext cx="3279202" cy="1984524"/>
            <a:chOff x="289148" y="3619500"/>
            <a:chExt cx="3854897" cy="22098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148" y="3619500"/>
              <a:ext cx="3854897" cy="2209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3915" y="3705225"/>
              <a:ext cx="1575089" cy="2038350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4749955" y="5930610"/>
            <a:ext cx="3100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www.servingongroups.org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2350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/>
              <a:t>Toma de decisiones compartida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5989" y="1828800"/>
            <a:ext cx="4047411" cy="3775229"/>
          </a:xfrm>
        </p:spPr>
        <p:txBody>
          <a:bodyPr>
            <a:normAutofit fontScale="77500" lnSpcReduction="20000"/>
          </a:bodyPr>
          <a:lstStyle/>
          <a:p>
            <a:pPr marL="571500" lvl="1" indent="-204788">
              <a:lnSpc>
                <a:spcPct val="150000"/>
              </a:lnSpc>
              <a:buClr>
                <a:srgbClr val="242492"/>
              </a:buClr>
              <a:buSzPct val="65000"/>
              <a:buNone/>
            </a:pPr>
            <a:r>
              <a:rPr lang="es-ES" sz="2600" noProof="0" dirty="0"/>
              <a:t>“La toma de decisiones es un proceso de asociación, puntos de vista y acciones compartidas dirigidas hacia metas en común… no una lucha de poder por ideas en conflicto.” </a:t>
            </a:r>
          </a:p>
          <a:p>
            <a:pPr lvl="1" algn="r">
              <a:lnSpc>
                <a:spcPct val="150000"/>
              </a:lnSpc>
              <a:buClr>
                <a:srgbClr val="242492"/>
              </a:buClr>
              <a:buSzPct val="65000"/>
              <a:buNone/>
            </a:pPr>
            <a:r>
              <a:rPr lang="es-ES" sz="2400" noProof="0" dirty="0"/>
              <a:t>-Dra. Joyce Epstein</a:t>
            </a:r>
          </a:p>
          <a:p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5852160"/>
            <a:ext cx="3495400" cy="365125"/>
          </a:xfrm>
        </p:spPr>
        <p:txBody>
          <a:bodyPr/>
          <a:lstStyle/>
          <a:p>
            <a:r>
              <a:rPr lang="es-ES" sz="1150" dirty="0"/>
              <a:t>Servir en grupos que toman decisiones</a:t>
            </a:r>
            <a:endParaRPr lang="en-US" sz="1150" dirty="0"/>
          </a:p>
        </p:txBody>
      </p:sp>
      <p:pic>
        <p:nvPicPr>
          <p:cNvPr id="3076" name="Picture 4" descr="C:\Users\ebraunel\AppData\Local\Microsoft\Windows\Temporary Internet Files\Content.IE5\7CIDA715\shutterstock_161290706[1]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44615"/>
            <a:ext cx="2952998" cy="23484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41929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239000" cy="685800"/>
          </a:xfrm>
        </p:spPr>
        <p:txBody>
          <a:bodyPr>
            <a:normAutofit fontScale="90000"/>
          </a:bodyPr>
          <a:lstStyle/>
          <a:p>
            <a:r>
              <a:rPr lang="es-ES" noProof="0" dirty="0"/>
              <a:t>¿Quién puede servir en los grupos?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584171"/>
            <a:ext cx="3886200" cy="4156229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s-ES" sz="2600" b="1" noProof="0" dirty="0"/>
              <a:t>Personas </a:t>
            </a:r>
            <a:r>
              <a:rPr lang="es-ES" sz="2600" b="1" dirty="0"/>
              <a:t>interesadas</a:t>
            </a:r>
            <a:r>
              <a:rPr lang="es-ES" sz="2600" b="1" noProof="0" dirty="0"/>
              <a:t> en participar</a:t>
            </a:r>
          </a:p>
          <a:p>
            <a:pPr marL="685800" lvl="1" indent="-266700"/>
            <a:r>
              <a:rPr lang="es-ES" noProof="0" dirty="0"/>
              <a:t>Especialmente si las decisiones del grupo los afectarán </a:t>
            </a:r>
            <a:r>
              <a:rPr lang="es-ES" dirty="0"/>
              <a:t>de forma personal</a:t>
            </a:r>
            <a:endParaRPr lang="es-ES" noProof="0" dirty="0"/>
          </a:p>
          <a:p>
            <a:pPr marL="685800" lvl="1" indent="-266700"/>
            <a:endParaRPr lang="es-ES" sz="800" noProof="0" dirty="0"/>
          </a:p>
          <a:p>
            <a:pPr marL="685800" indent="-280988"/>
            <a:r>
              <a:rPr lang="es-ES" sz="2200" noProof="0" dirty="0"/>
              <a:t>PERO elija cuidadosamente su oportunidad</a:t>
            </a:r>
          </a:p>
          <a:p>
            <a:pPr marL="1319213" lvl="1" indent="-176213"/>
            <a:endParaRPr lang="es-ES" sz="800" noProof="0" dirty="0"/>
          </a:p>
          <a:p>
            <a:pPr marL="685800" lvl="1" indent="-280988"/>
            <a:r>
              <a:rPr lang="es-ES" noProof="0" dirty="0"/>
              <a:t>Y considere el TIEMPO y la ENERGÍA necesarios para servir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100" dirty="0"/>
              <a:t>Servir en grupos que toman decisiones</a:t>
            </a:r>
            <a:endParaRPr lang="en-US" sz="11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81"/>
          <a:stretch/>
        </p:blipFill>
        <p:spPr>
          <a:xfrm>
            <a:off x="1066800" y="1524000"/>
            <a:ext cx="2760785" cy="43336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367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noProof="0" dirty="0"/>
              <a:t>¿Por </a:t>
            </a:r>
            <a:r>
              <a:rPr lang="es-419" noProof="0" dirty="0"/>
              <a:t>dónde </a:t>
            </a:r>
            <a:r>
              <a:rPr lang="es-419" dirty="0" err="1"/>
              <a:t>empe</a:t>
            </a:r>
            <a:r>
              <a:rPr lang="es-419" noProof="0" dirty="0"/>
              <a:t>zar</a:t>
            </a:r>
            <a:r>
              <a:rPr lang="es-ES" noProof="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4343400" cy="4384829"/>
          </a:xfrm>
        </p:spPr>
        <p:txBody>
          <a:bodyPr>
            <a:normAutofit lnSpcReduction="10000"/>
          </a:bodyPr>
          <a:lstStyle/>
          <a:p>
            <a:r>
              <a:rPr lang="es-ES" sz="2600" noProof="0" dirty="0"/>
              <a:t>Aprenda sobre los recursos y servicios disponibles</a:t>
            </a:r>
          </a:p>
          <a:p>
            <a:r>
              <a:rPr lang="es-ES" sz="2600" noProof="0" dirty="0"/>
              <a:t>Encuentre un tema que le </a:t>
            </a:r>
            <a:r>
              <a:rPr lang="es-ES" sz="2600" dirty="0"/>
              <a:t>interese</a:t>
            </a:r>
            <a:r>
              <a:rPr lang="es-ES" sz="2600" noProof="0" dirty="0"/>
              <a:t> profundamente</a:t>
            </a:r>
          </a:p>
          <a:p>
            <a:r>
              <a:rPr lang="es-ES" sz="2600" noProof="0" dirty="0"/>
              <a:t>Conéctese con un grupo con la autoridad para crear o influir en el cambio</a:t>
            </a:r>
          </a:p>
          <a:p>
            <a:r>
              <a:rPr lang="es-ES" sz="2600" noProof="0" dirty="0"/>
              <a:t>Prepárese para servir</a:t>
            </a:r>
          </a:p>
          <a:p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100" dirty="0"/>
              <a:t>Servir en grupos que toman decisiones</a:t>
            </a:r>
            <a:endParaRPr lang="en-US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4975022" y="2340178"/>
            <a:ext cx="3428999" cy="25586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31702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685800"/>
          </a:xfrm>
        </p:spPr>
        <p:txBody>
          <a:bodyPr>
            <a:normAutofit/>
          </a:bodyPr>
          <a:lstStyle/>
          <a:p>
            <a:r>
              <a:rPr lang="es-ES" noProof="0" dirty="0"/>
              <a:t>Sección 1 Recursos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95400"/>
            <a:ext cx="7033708" cy="4537229"/>
          </a:xfrm>
        </p:spPr>
        <p:txBody>
          <a:bodyPr>
            <a:noAutofit/>
          </a:bodyPr>
          <a:lstStyle/>
          <a:p>
            <a:pPr marL="68580" indent="0">
              <a:buNone/>
            </a:pPr>
            <a:endParaRPr lang="es-ES" sz="1800" noProof="0" dirty="0"/>
          </a:p>
          <a:p>
            <a:pPr marL="68580" indent="0">
              <a:buNone/>
            </a:pPr>
            <a:endParaRPr lang="es-ES" sz="1800" dirty="0"/>
          </a:p>
          <a:p>
            <a:pPr marL="68580" indent="0">
              <a:buNone/>
            </a:pPr>
            <a:r>
              <a:rPr lang="es-ES" sz="1800" noProof="0" dirty="0"/>
              <a:t>El Centro para la Participación Familiar</a:t>
            </a:r>
            <a:endParaRPr lang="es-ES" sz="1800" dirty="0"/>
          </a:p>
          <a:p>
            <a:pPr marL="68580" indent="0">
              <a:buNone/>
            </a:pPr>
            <a:r>
              <a:rPr lang="es-ES" sz="1800" dirty="0">
                <a:hlinkClick r:id="rId4"/>
              </a:rPr>
              <a:t>https://www.pta.org/the-center-for-family-engagement</a:t>
            </a:r>
            <a:endParaRPr lang="es-ES" sz="1800" dirty="0"/>
          </a:p>
          <a:p>
            <a:pPr marL="68580" indent="0">
              <a:buNone/>
            </a:pPr>
            <a:r>
              <a:rPr lang="es-ES" sz="1800" dirty="0"/>
              <a:t>Estándares Nacionales para la familia y escuela</a:t>
            </a:r>
          </a:p>
          <a:p>
            <a:pPr marL="68580" indent="0">
              <a:buNone/>
            </a:pPr>
            <a:r>
              <a:rPr lang="es-ES" sz="1800" dirty="0">
                <a:hlinkClick r:id="rId5"/>
              </a:rPr>
              <a:t>https://www.pta.org/home/run-your-pta/family-school-partnerships</a:t>
            </a:r>
            <a:endParaRPr lang="es-ES" sz="1800" dirty="0"/>
          </a:p>
          <a:p>
            <a:pPr marL="68580" indent="0">
              <a:buNone/>
            </a:pPr>
            <a:r>
              <a:rPr lang="es-ES" sz="1800" noProof="0" dirty="0"/>
              <a:t>Recursos de Nacional Place</a:t>
            </a:r>
          </a:p>
          <a:p>
            <a:pPr marL="68580" indent="0">
              <a:buNone/>
            </a:pPr>
            <a:r>
              <a:rPr lang="es-ES" sz="1800" noProof="0" dirty="0">
                <a:hlinkClick r:id="rId6"/>
              </a:rPr>
              <a:t>https://www.parentsatthetable.org/storage/app/media/resources/Main%20Resources/</a:t>
            </a:r>
            <a:endParaRPr lang="es-ES" sz="1800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100" dirty="0"/>
              <a:t>Servir en grupos que toman decisiones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8642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E03CF-B32E-28F9-52D4-CE432320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30101"/>
            <a:ext cx="6637468" cy="680571"/>
          </a:xfrm>
        </p:spPr>
        <p:txBody>
          <a:bodyPr/>
          <a:lstStyle/>
          <a:p>
            <a:r>
              <a:rPr lang="es-ES" noProof="0" dirty="0"/>
              <a:t>Sección 1 Recursos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F239F-A242-CA55-5FF9-AC9988E4E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8645" y="1776508"/>
            <a:ext cx="6750423" cy="4011105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es-ES" sz="2400" dirty="0"/>
              <a:t>Para subtítulos		Para buscar el idioma</a:t>
            </a:r>
          </a:p>
          <a:p>
            <a:pPr marL="68580"/>
            <a:r>
              <a:rPr lang="es-ES" sz="2400" dirty="0"/>
              <a:t>Se oprime		de l	de los subtítulos </a:t>
            </a:r>
          </a:p>
          <a:p>
            <a:pPr marL="68580" indent="0">
              <a:buNone/>
            </a:pPr>
            <a:endParaRPr lang="es-ES" dirty="0"/>
          </a:p>
          <a:p>
            <a:pPr marL="68580" indent="0">
              <a:buNone/>
            </a:pPr>
            <a:endParaRPr lang="es-ES" sz="2400" dirty="0"/>
          </a:p>
          <a:p>
            <a:pPr marL="68580" indent="0">
              <a:buNone/>
            </a:pPr>
            <a:r>
              <a:rPr lang="es-ES" sz="2400" dirty="0"/>
              <a:t>Aparece esta pantalla, se</a:t>
            </a:r>
          </a:p>
          <a:p>
            <a:pPr marL="68580" indent="0">
              <a:buNone/>
            </a:pPr>
            <a:r>
              <a:rPr lang="es-ES" dirty="0"/>
              <a:t>elige la opción Auto-translate.</a:t>
            </a:r>
          </a:p>
          <a:p>
            <a:pPr marL="68580" indent="0">
              <a:buNone/>
            </a:pPr>
            <a:r>
              <a:rPr lang="es-ES" dirty="0"/>
              <a:t>Y se observar</a:t>
            </a:r>
            <a:r>
              <a:rPr lang="es-ES" baseline="0" dirty="0"/>
              <a:t>á</a:t>
            </a:r>
            <a:r>
              <a:rPr lang="es-ES" dirty="0"/>
              <a:t>n los idioma disponibles</a:t>
            </a:r>
          </a:p>
          <a:p>
            <a:pPr marL="68580" indent="0">
              <a:buNone/>
            </a:pPr>
            <a:endParaRPr lang="es-ES" sz="2400" dirty="0"/>
          </a:p>
          <a:p>
            <a:pPr marL="68580" indent="0">
              <a:buNone/>
            </a:pPr>
            <a:endParaRPr lang="es-ES" sz="2400" dirty="0"/>
          </a:p>
          <a:p>
            <a:pPr marL="68580" indent="0">
              <a:buNone/>
            </a:pPr>
            <a:endParaRPr lang="es-ES" sz="2400" dirty="0"/>
          </a:p>
          <a:p>
            <a:pPr marL="68580" indent="0">
              <a:buNone/>
            </a:pPr>
            <a:r>
              <a:rPr lang="es-ES" sz="2400" dirty="0"/>
              <a:t>ECTA Apoyando a los líderes familiares</a:t>
            </a:r>
            <a:endParaRPr lang="en-US" sz="1800" dirty="0"/>
          </a:p>
          <a:p>
            <a:pPr marL="68580" indent="0">
              <a:buNone/>
            </a:pPr>
            <a:r>
              <a:rPr lang="es-ES" sz="2400" dirty="0">
                <a:hlinkClick r:id="rId3"/>
              </a:rPr>
              <a:t>https://ectacenter.org/topics/familyeng/supportingfamilyleaders.asp</a:t>
            </a:r>
            <a:endParaRPr lang="es-ES" sz="2400" dirty="0"/>
          </a:p>
          <a:p>
            <a:pPr marL="68580" indent="0">
              <a:buNone/>
            </a:pPr>
            <a:r>
              <a:rPr lang="es-ES" sz="2400" dirty="0"/>
              <a:t>Nuevo video de liderazgo: Obtenga resultados al comprender el sistema la persona y su función.</a:t>
            </a:r>
          </a:p>
          <a:p>
            <a:pPr marL="68580" indent="0">
              <a:buNone/>
            </a:pPr>
            <a:r>
              <a:rPr lang="es-ES" sz="2400" dirty="0">
                <a:hlinkClick r:id="rId4"/>
              </a:rPr>
              <a:t>https://www.aecf.org/blog/new-leadership-video-get-results-by-understanding-person-role-system</a:t>
            </a:r>
            <a:endParaRPr lang="es-ES" sz="2400" dirty="0"/>
          </a:p>
          <a:p>
            <a:pPr marL="68580" indent="0">
              <a:buNone/>
            </a:pPr>
            <a:r>
              <a:rPr lang="es-ES" sz="2400" noProof="0" dirty="0"/>
              <a:t>Introducción a prestar servicio en una organización sin fines de lucro</a:t>
            </a:r>
          </a:p>
          <a:p>
            <a:pPr marL="68580" indent="0">
              <a:buNone/>
            </a:pPr>
            <a:r>
              <a:rPr lang="es-ES" sz="2400" noProof="0" dirty="0"/>
              <a:t> </a:t>
            </a:r>
            <a:r>
              <a:rPr lang="es-ES" sz="2400" noProof="0" dirty="0">
                <a:hlinkClick r:id="rId5"/>
              </a:rPr>
              <a:t>https://boardsource.org/fundamental-topics-of-nonprofit-board-service/composition-recruitment/board-service/</a:t>
            </a:r>
            <a:endParaRPr lang="es-ES" sz="2400" noProof="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65B20-5933-6C80-589F-B83BD205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Servir en grupos que toman decisiones</a:t>
            </a:r>
            <a:endParaRPr lang="en-US" dirty="0"/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53CCDC9-0CDD-A4C2-E142-767CA0C468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2526525"/>
            <a:ext cx="1685569" cy="9024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E93F710-7368-B40C-9396-4E497746F3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8000" y="1816039"/>
            <a:ext cx="514350" cy="3905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16FC50C-BF48-3792-AFE5-4C86470CE0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7586" y="1816039"/>
            <a:ext cx="516750" cy="45544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D12542-86B8-81ED-FC23-93AB8B2E5A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07586" y="2489786"/>
            <a:ext cx="1057734" cy="135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51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162800" cy="1290171"/>
          </a:xfrm>
        </p:spPr>
        <p:txBody>
          <a:bodyPr>
            <a:normAutofit/>
          </a:bodyPr>
          <a:lstStyle/>
          <a:p>
            <a:r>
              <a:rPr lang="es-ES" noProof="0" dirty="0"/>
              <a:t>Sección 1:</a:t>
            </a:r>
            <a:br>
              <a:rPr lang="es-ES" noProof="0" dirty="0"/>
            </a:br>
            <a:r>
              <a:rPr lang="es-ES" noProof="0" dirty="0"/>
              <a:t>Oportunidades para participar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noProof="0" dirty="0"/>
              <a:t>Preguntas</a:t>
            </a:r>
          </a:p>
          <a:p>
            <a:pPr marL="914400" indent="-228600">
              <a:buFont typeface="Arial" panose="020B0604020202020204" pitchFamily="34" charset="0"/>
              <a:buChar char="•"/>
            </a:pPr>
            <a:r>
              <a:rPr lang="es-ES" noProof="0" dirty="0"/>
              <a:t>¿Cómo puedo participar?</a:t>
            </a:r>
          </a:p>
          <a:p>
            <a:pPr marL="914400" indent="-228600">
              <a:buFont typeface="Arial" panose="020B0604020202020204" pitchFamily="34" charset="0"/>
              <a:buChar char="•"/>
            </a:pPr>
            <a:r>
              <a:rPr lang="es-ES" noProof="0" dirty="0"/>
              <a:t>¿Cómo puedo </a:t>
            </a:r>
            <a:r>
              <a:rPr lang="es-ES" dirty="0"/>
              <a:t>participar en</a:t>
            </a:r>
            <a:r>
              <a:rPr lang="es-ES" noProof="0" dirty="0"/>
              <a:t> la toma de decisiones?</a:t>
            </a:r>
          </a:p>
          <a:p>
            <a:pPr marL="914400" indent="-228600">
              <a:buFont typeface="Arial" panose="020B0604020202020204" pitchFamily="34" charset="0"/>
              <a:buChar char="•"/>
            </a:pPr>
            <a:r>
              <a:rPr lang="es-ES" noProof="0" dirty="0"/>
              <a:t>¿Quién puede servir en estos grupos?</a:t>
            </a:r>
          </a:p>
          <a:p>
            <a:pPr marL="914400" indent="-228600">
              <a:buFont typeface="Arial" panose="020B0604020202020204" pitchFamily="34" charset="0"/>
              <a:buChar char="•"/>
            </a:pPr>
            <a:r>
              <a:rPr lang="es-ES" noProof="0" dirty="0"/>
              <a:t>¿Dónde comienzo?</a:t>
            </a:r>
          </a:p>
          <a:p>
            <a:pPr marL="685800"/>
            <a:endParaRPr lang="es-ES" sz="900" noProof="0" dirty="0"/>
          </a:p>
          <a:p>
            <a:r>
              <a:rPr lang="es-ES" noProof="0" dirty="0"/>
              <a:t>Pasos</a:t>
            </a:r>
          </a:p>
          <a:p>
            <a:pPr marL="914400" indent="-228600">
              <a:buFont typeface="Arial" panose="020B0604020202020204" pitchFamily="34" charset="0"/>
              <a:buChar char="•"/>
            </a:pPr>
            <a:r>
              <a:rPr lang="es-ES" dirty="0"/>
              <a:t>R</a:t>
            </a:r>
            <a:r>
              <a:rPr lang="es-ES" noProof="0" dirty="0" err="1"/>
              <a:t>eflexión</a:t>
            </a:r>
            <a:endParaRPr lang="es-ES" noProof="0" dirty="0"/>
          </a:p>
          <a:p>
            <a:pPr marL="914400" indent="-228600">
              <a:buFont typeface="Arial" panose="020B0604020202020204" pitchFamily="34" charset="0"/>
              <a:buChar char="•"/>
            </a:pPr>
            <a:r>
              <a:rPr lang="es-ES" noProof="0" dirty="0"/>
              <a:t>Conocimiento de las posibilidades</a:t>
            </a:r>
          </a:p>
          <a:p>
            <a:pPr marL="914400" indent="-228600">
              <a:buFont typeface="Arial" panose="020B0604020202020204" pitchFamily="34" charset="0"/>
              <a:buChar char="•"/>
            </a:pPr>
            <a:r>
              <a:rPr lang="es-ES" noProof="0" dirty="0"/>
              <a:t>Opciones </a:t>
            </a:r>
            <a:r>
              <a:rPr lang="es-ES" dirty="0"/>
              <a:t>para</a:t>
            </a:r>
            <a:r>
              <a:rPr lang="es-ES" noProof="0" dirty="0"/>
              <a:t> explorar</a:t>
            </a:r>
          </a:p>
          <a:p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5867400"/>
            <a:ext cx="3429000" cy="365125"/>
          </a:xfrm>
        </p:spPr>
        <p:txBody>
          <a:bodyPr/>
          <a:lstStyle/>
          <a:p>
            <a:r>
              <a:rPr lang="es-ES" sz="1100" dirty="0"/>
              <a:t>Servir en grupos que toman decisiones</a:t>
            </a:r>
            <a:endParaRPr lang="en-US" sz="1100" dirty="0"/>
          </a:p>
        </p:txBody>
      </p:sp>
      <p:pic>
        <p:nvPicPr>
          <p:cNvPr id="1026" name="Picture 2" descr="C:\Users\ebraunel\AppData\Local\Microsoft\Windows\Temporary Internet Files\Content.IE5\UGDPX98L\start-button[1]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10400" y="3978992"/>
            <a:ext cx="1710906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231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/>
              <a:t>¿Cómo puedo participar?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100" dirty="0"/>
              <a:t>Servir en  grupos que toman decisiones</a:t>
            </a:r>
            <a:endParaRPr lang="en-US" sz="11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00590667"/>
              </p:ext>
            </p:extLst>
          </p:nvPr>
        </p:nvGraphicFramePr>
        <p:xfrm>
          <a:off x="1828800" y="2133600"/>
          <a:ext cx="48006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43492" y="1447800"/>
            <a:ext cx="7033708" cy="4384829"/>
          </a:xfrm>
        </p:spPr>
        <p:txBody>
          <a:bodyPr>
            <a:normAutofit/>
          </a:bodyPr>
          <a:lstStyle/>
          <a:p>
            <a:r>
              <a:rPr lang="es-ES" sz="3200" b="1" noProof="0"/>
              <a:t>Actividad MAP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716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687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-ES" noProof="0"/>
              <a:t>Paso 1:  ¿Quién soy?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09599" y="1417833"/>
            <a:ext cx="6400801" cy="429716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es-ES" sz="2400" b="1" noProof="0" dirty="0">
                <a:latin typeface="Calibri"/>
                <a:ea typeface="Calibri"/>
                <a:cs typeface="Calibri"/>
                <a:sym typeface="Calibri"/>
              </a:rPr>
              <a:t>¿Quién soy?:  </a:t>
            </a: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¿Cómo se describe a sí mismo?</a:t>
            </a:r>
          </a:p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91666"/>
              <a:buFont typeface="Calibri"/>
            </a:pPr>
            <a:endParaRPr lang="es-ES" sz="2400" noProof="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91666"/>
              <a:buFont typeface="Calibri"/>
            </a:pP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Piense en:</a:t>
            </a: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  </a:t>
            </a:r>
          </a:p>
          <a:p>
            <a:pPr marL="889000" lvl="0" indent="-342900" rtl="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palabras lo describen mejor?</a:t>
            </a:r>
          </a:p>
          <a:p>
            <a:pPr marL="889000" lvl="0" indent="-342900" rtl="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destrezas, dones y talentos lo ayudarán en su </a:t>
            </a: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trayecto</a:t>
            </a: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 como miembro?</a:t>
            </a:r>
          </a:p>
          <a:p>
            <a:pPr marL="889000" indent="-342900"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otras destrezas y talentos necesitará?</a:t>
            </a:r>
          </a:p>
          <a:p>
            <a:pPr marL="889000" lvl="0" indent="-342900"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le gusta/desagrada acerca de su función actual en el trabajo </a:t>
            </a: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de</a:t>
            </a: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 equipo?</a:t>
            </a:r>
          </a:p>
          <a:p>
            <a:pPr marL="889000" lvl="0" indent="-34290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valores y creencias guían su vida y su trabajo como persona?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s-ES" sz="1100" dirty="0"/>
              <a:t>Servir en grupos que toman decisiones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8299947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762000" y="304800"/>
            <a:ext cx="6879600" cy="102696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-ES" noProof="0" dirty="0"/>
              <a:t>Paso 2:  Historia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533400" y="1219200"/>
            <a:ext cx="7239000" cy="522143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indent="0" algn="just">
              <a:buSzPct val="100000"/>
              <a:buNone/>
            </a:pPr>
            <a:r>
              <a:rPr lang="es-ES" sz="2400" b="1" noProof="0" dirty="0">
                <a:latin typeface="Calibri"/>
                <a:ea typeface="Calibri"/>
                <a:cs typeface="Calibri"/>
                <a:sym typeface="Calibri"/>
              </a:rPr>
              <a:t>Historia:  </a:t>
            </a: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Describa brevemente los antecedentes y circunstancias que lo trajeron hasta aquí hoy.</a:t>
            </a:r>
          </a:p>
          <a:p>
            <a:pPr marL="228600" indent="0" algn="just">
              <a:buSzPct val="100000"/>
              <a:buNone/>
            </a:pPr>
            <a:endParaRPr lang="es-ES" sz="2400" noProof="0" dirty="0">
              <a:latin typeface="Calibri"/>
              <a:ea typeface="Calibri"/>
              <a:cs typeface="Calibri"/>
              <a:sym typeface="Calibri"/>
            </a:endParaRPr>
          </a:p>
          <a:p>
            <a:pPr marL="228600" indent="0">
              <a:buSzPct val="100000"/>
              <a:buNone/>
            </a:pP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Piense en:</a:t>
            </a:r>
          </a:p>
          <a:p>
            <a:pPr marL="914400" lvl="1" indent="-228600">
              <a:buClr>
                <a:schemeClr val="tx2"/>
              </a:buClr>
              <a:buSzPct val="100000"/>
            </a:pP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¿</a:t>
            </a:r>
            <a:r>
              <a:rPr lang="es-CR" noProof="0" dirty="0">
                <a:latin typeface="Calibri"/>
                <a:ea typeface="Calibri"/>
                <a:cs typeface="Calibri"/>
                <a:sym typeface="Calibri"/>
              </a:rPr>
              <a:t>Qué </a:t>
            </a:r>
            <a:r>
              <a:rPr lang="es-CR" noProof="0" dirty="0" err="1">
                <a:latin typeface="Calibri"/>
                <a:ea typeface="Calibri"/>
                <a:cs typeface="Calibri"/>
                <a:sym typeface="Calibri"/>
              </a:rPr>
              <a:t>hec</a:t>
            </a:r>
            <a:r>
              <a:rPr lang="es-CR" dirty="0" err="1">
                <a:latin typeface="Calibri"/>
                <a:ea typeface="Calibri"/>
                <a:cs typeface="Calibri"/>
                <a:sym typeface="Calibri"/>
              </a:rPr>
              <a:t>hos</a:t>
            </a:r>
            <a:r>
              <a:rPr lang="es-CR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CR" noProof="0" dirty="0">
                <a:latin typeface="Calibri"/>
                <a:ea typeface="Calibri"/>
                <a:cs typeface="Calibri"/>
                <a:sym typeface="Calibri"/>
              </a:rPr>
              <a:t>significativos tiene su historia personal?</a:t>
            </a:r>
          </a:p>
          <a:p>
            <a:pPr marL="914400" lvl="1" indent="-228600">
              <a:buClr>
                <a:schemeClr val="tx2"/>
              </a:buClr>
              <a:buSzPct val="100000"/>
            </a:pPr>
            <a:r>
              <a:rPr lang="es-CR" noProof="0" dirty="0">
                <a:latin typeface="Calibri"/>
                <a:ea typeface="Calibri"/>
                <a:cs typeface="Calibri"/>
                <a:sym typeface="Calibri"/>
              </a:rPr>
              <a:t>¿Qué es sobresaliente</a:t>
            </a:r>
            <a:r>
              <a:rPr lang="es-CR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dirty="0">
                <a:latin typeface="Calibri"/>
                <a:ea typeface="Calibri"/>
                <a:cs typeface="Calibri"/>
                <a:sym typeface="Calibri"/>
              </a:rPr>
              <a:t>en la</a:t>
            </a: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 historia de su familia o hijo?</a:t>
            </a:r>
          </a:p>
          <a:p>
            <a:pPr marL="914400" lvl="1" indent="-228600">
              <a:buClr>
                <a:schemeClr val="tx2"/>
              </a:buClr>
              <a:buSzPct val="100000"/>
            </a:pP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¿Cuáles fueron las primeras experiencias en las que usted se vio como líder o parte de un equipo de toma de decisiones?</a:t>
            </a:r>
          </a:p>
          <a:p>
            <a:pPr marL="914400" lvl="1" indent="-228600">
              <a:buClr>
                <a:schemeClr val="tx2"/>
              </a:buClr>
              <a:buSzPct val="100000"/>
            </a:pP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¿Qué experiencias como adulto y/o capacitación formal/informal lo han ayudado a verse como miembro de un grupo o equipo?</a:t>
            </a:r>
          </a:p>
          <a:p>
            <a:pPr marL="914400" lvl="1" indent="-228600" rtl="0">
              <a:spcBef>
                <a:spcPts val="0"/>
              </a:spcBef>
              <a:buClr>
                <a:schemeClr val="tx2"/>
              </a:buClr>
              <a:buSzPct val="100000"/>
            </a:pPr>
            <a:endParaRPr lang="es-ES" noProof="0" dirty="0"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endParaRPr lang="es-ES" sz="2400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4760569" y="5791200"/>
            <a:ext cx="3392831" cy="365125"/>
          </a:xfrm>
        </p:spPr>
        <p:txBody>
          <a:bodyPr/>
          <a:lstStyle/>
          <a:p>
            <a:r>
              <a:rPr lang="es-ES" sz="1100" dirty="0"/>
              <a:t>Servir en grupos que toman decisiones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8115974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687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-ES" noProof="0" dirty="0"/>
              <a:t>Paso 3:  Sueños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7770873" cy="4840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es-ES" sz="2400" b="1" noProof="0" dirty="0">
                <a:latin typeface="Calibri"/>
                <a:ea typeface="Calibri"/>
                <a:cs typeface="Calibri"/>
                <a:sym typeface="Calibri"/>
              </a:rPr>
              <a:t>SUEÑOS:  </a:t>
            </a: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¿Qué sueños tiene en relación con su desarrollo personal y profesional como miembro de un grupo o equipo?</a:t>
            </a:r>
          </a:p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endParaRPr lang="es-ES" sz="2400" noProof="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Piense en:</a:t>
            </a:r>
          </a:p>
          <a:p>
            <a:pPr marL="914400" lvl="0" indent="-355600" rtl="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contribuciones o cambios con los que usted sueña </a:t>
            </a: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involucran</a:t>
            </a: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 su participación en un equipo de toma de decisiones?</a:t>
            </a:r>
          </a:p>
          <a:p>
            <a:pPr marL="914400" lvl="0" indent="-355600" rtl="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es lo que más desea que suceda? </a:t>
            </a:r>
          </a:p>
          <a:p>
            <a:pPr marL="914400" indent="-355600"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espera lograr en 1 año, 5 años, 10 años? </a:t>
            </a:r>
          </a:p>
          <a:p>
            <a:pPr marL="914400" lvl="0" indent="-35560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otros sueños son importantes para usted al inicio de este recorrido? </a:t>
            </a:r>
            <a:endParaRPr lang="es-ES" sz="2200" noProof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s-ES" sz="1100" dirty="0"/>
              <a:t>Servir en grupos que toman decisiones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313110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457800" cy="990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-ES" sz="3200" noProof="0" dirty="0"/>
              <a:t>Paso 4:  Miedos &amp;</a:t>
            </a:r>
            <a:r>
              <a:rPr lang="es-ES" sz="3200" dirty="0"/>
              <a:t> Inquietudes</a:t>
            </a:r>
            <a:endParaRPr lang="es-ES" sz="3200" noProof="0" dirty="0"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6400800" cy="4840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es-ES" sz="2400" b="1" noProof="0" dirty="0">
                <a:latin typeface="Calibri"/>
                <a:ea typeface="Calibri"/>
                <a:cs typeface="Calibri"/>
                <a:sym typeface="Calibri"/>
              </a:rPr>
              <a:t>MIEDOS &amp; INQUIETUDES:  </a:t>
            </a: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Identifique sus preocupaciones o inquietudes acerca de formar parte de un grupo o equipo de toma de decisiones.</a:t>
            </a:r>
          </a:p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endParaRPr lang="es-ES" sz="2400" noProof="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Piense en: </a:t>
            </a:r>
          </a:p>
          <a:p>
            <a:pPr marL="914400" lvl="0" indent="-368300" algn="just" rtl="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¿Qué </a:t>
            </a: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preocupaciones surgen cuando usted se visualiza como líder o miembro de un equipo y sobre su función en el equipo?</a:t>
            </a:r>
          </a:p>
          <a:p>
            <a:pPr marL="914400" lvl="0" indent="-368300" algn="just" rtl="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¿Qué barrera podría interponerse en el camino para realizar sus sueños de liderazgo y participación? </a:t>
            </a:r>
            <a:endParaRPr lang="es-E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s-ES" sz="1100" dirty="0"/>
              <a:t>Servir en grupos que toman decisiones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436324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687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-ES" noProof="0" dirty="0"/>
              <a:t>Paso 5:  Necesidades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315200" cy="4840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>
              <a:buClr>
                <a:srgbClr val="FFFFFF"/>
              </a:buClr>
              <a:buSzPct val="100000"/>
              <a:buFont typeface="Calibri"/>
            </a:pPr>
            <a:r>
              <a:rPr lang="es-ES" sz="2400" b="1" noProof="0" dirty="0">
                <a:latin typeface="Calibri"/>
                <a:ea typeface="Calibri"/>
                <a:cs typeface="Calibri"/>
                <a:sym typeface="Calibri"/>
              </a:rPr>
              <a:t>NECESIDADES: </a:t>
            </a:r>
            <a:r>
              <a:rPr lang="es-ES" noProof="0" dirty="0">
                <a:latin typeface="Calibri"/>
                <a:ea typeface="Calibri"/>
                <a:cs typeface="Calibri"/>
                <a:sym typeface="Calibri"/>
              </a:rPr>
              <a:t>¿Qué debe suceder para que sus sueños sobre liderazgo y participación en el grupo se hagan realidad?</a:t>
            </a:r>
            <a:endParaRPr lang="es-ES" sz="2400" noProof="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28600" algn="just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endParaRPr lang="es-ES" sz="2400" noProof="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286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es-ES" sz="2400" noProof="0" dirty="0">
                <a:latin typeface="Calibri"/>
                <a:ea typeface="Calibri"/>
                <a:cs typeface="Calibri"/>
                <a:sym typeface="Calibri"/>
              </a:rPr>
              <a:t>Piense en:  </a:t>
            </a:r>
          </a:p>
          <a:p>
            <a:pPr marL="914400" lvl="0" indent="-368300" rtl="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Qué destrezas le gustaría desarrollar más</a:t>
            </a:r>
          </a:p>
          <a:p>
            <a:pPr marL="914400" lvl="0" indent="-368300" rtl="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Qué más necesitaría para </a:t>
            </a:r>
            <a:r>
              <a:rPr lang="es-ES" sz="2200" dirty="0">
                <a:latin typeface="Calibri"/>
                <a:ea typeface="Calibri"/>
                <a:cs typeface="Calibri"/>
                <a:sym typeface="Calibri"/>
              </a:rPr>
              <a:t>ampliar</a:t>
            </a: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 su función como líder y miembro del equipo</a:t>
            </a:r>
          </a:p>
          <a:p>
            <a:pPr marL="914400" lvl="0" indent="-368300"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s-ES" sz="2200" noProof="0" dirty="0">
                <a:latin typeface="Calibri"/>
                <a:ea typeface="Calibri"/>
                <a:cs typeface="Calibri"/>
                <a:sym typeface="Calibri"/>
              </a:rPr>
              <a:t>Qué ayuda necesita de los demás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s-ES" sz="1150" dirty="0"/>
              <a:t>Servir en grupos que toman decisiones</a:t>
            </a:r>
            <a:endParaRPr lang="en-US" sz="11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8193678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762000" y="304800"/>
            <a:ext cx="687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-ES" noProof="0" dirty="0"/>
              <a:t>Discusión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959300" cy="4840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17500" algn="just" rtl="0">
              <a:spcBef>
                <a:spcPts val="0"/>
              </a:spcBef>
              <a:buClr>
                <a:srgbClr val="FFFFFF"/>
              </a:buClr>
              <a:buSzPct val="100000"/>
              <a:buChar char="•"/>
            </a:pPr>
            <a:r>
              <a:rPr lang="es-ES" sz="2800" noProof="0" dirty="0"/>
              <a:t>¿Qué experiencias en común han tenido los miembros del grupo en relación con cada uno de los pasos de MAPS? </a:t>
            </a:r>
          </a:p>
          <a:p>
            <a:pPr marL="342900" lvl="0" indent="-228600" algn="just" rtl="0">
              <a:spcBef>
                <a:spcPts val="360"/>
              </a:spcBef>
              <a:buClr>
                <a:schemeClr val="dk1"/>
              </a:buClr>
              <a:buFont typeface="Arial"/>
              <a:buNone/>
            </a:pPr>
            <a:endParaRPr lang="es-ES" sz="2800" noProof="0" dirty="0"/>
          </a:p>
          <a:p>
            <a:pPr marL="342900" lvl="0" indent="-317500" algn="just">
              <a:spcBef>
                <a:spcPts val="640"/>
              </a:spcBef>
              <a:buClr>
                <a:srgbClr val="FFFFFF"/>
              </a:buClr>
              <a:buSzPct val="100000"/>
              <a:buChar char="•"/>
            </a:pPr>
            <a:r>
              <a:rPr lang="es-ES" sz="2800" noProof="0" dirty="0"/>
              <a:t>¿Cómo utilizará la información de su MAP para expandir sus destrezas, conocimientos y funciones de liderazgo?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4572000" y="5867400"/>
            <a:ext cx="3545231" cy="365125"/>
          </a:xfrm>
        </p:spPr>
        <p:txBody>
          <a:bodyPr/>
          <a:lstStyle/>
          <a:p>
            <a:r>
              <a:rPr lang="es-ES" sz="1150" dirty="0"/>
              <a:t>Servir en grupos que toman decisiones</a:t>
            </a:r>
            <a:endParaRPr lang="en-US" sz="11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6653233"/>
      </p:ext>
    </p:extLst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3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rvingOnGroups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45934</TotalTime>
  <Words>3217</Words>
  <Application>Microsoft Office PowerPoint</Application>
  <PresentationFormat>On-screen Show (4:3)</PresentationFormat>
  <Paragraphs>339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2</vt:lpstr>
      <vt:lpstr>ServingOnGroups</vt:lpstr>
      <vt:lpstr>Prestar Servicio en grupos que toman decisiones:  Guía para las familias</vt:lpstr>
      <vt:lpstr>Sección 1: Oportunidades para participar</vt:lpstr>
      <vt:lpstr>¿Cómo puedo participar?</vt:lpstr>
      <vt:lpstr>Paso 1:  ¿Quién soy?</vt:lpstr>
      <vt:lpstr>Paso 2:  Historia</vt:lpstr>
      <vt:lpstr>Paso 3:  Sueños</vt:lpstr>
      <vt:lpstr>Paso 4:  Miedos &amp; Inquietudes</vt:lpstr>
      <vt:lpstr>Paso 5:  Necesidades</vt:lpstr>
      <vt:lpstr>Discusión</vt:lpstr>
      <vt:lpstr>Toma de decisiones compartida</vt:lpstr>
      <vt:lpstr>¿Quién puede servir en los grupos?</vt:lpstr>
      <vt:lpstr>¿Por dónde empezar?</vt:lpstr>
      <vt:lpstr>Sección 1 Recursos</vt:lpstr>
      <vt:lpstr>Sección 1 Recursos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Emilie Braunel</dc:creator>
  <cp:lastModifiedBy>Alejandra Loeza</cp:lastModifiedBy>
  <cp:revision>1296</cp:revision>
  <cp:lastPrinted>2022-10-12T15:59:10Z</cp:lastPrinted>
  <dcterms:created xsi:type="dcterms:W3CDTF">2014-10-24T19:08:48Z</dcterms:created>
  <dcterms:modified xsi:type="dcterms:W3CDTF">2022-11-16T17:35:27Z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D999AB26-E06E-4B1A-86C5-2DED342800D1</vt:lpwstr>
  </property>
  <property fmtid="{D5CDD505-2E9C-101B-9397-08002B2CF9AE}" pid="3" name="ArticulatePath">
    <vt:lpwstr>Tips &amp; Tools for DM Groups_11.13.14</vt:lpwstr>
  </property>
</Properties>
</file>