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454" r:id="rId2"/>
    <p:sldId id="349" r:id="rId3"/>
    <p:sldId id="350" r:id="rId4"/>
    <p:sldId id="351" r:id="rId5"/>
    <p:sldId id="352" r:id="rId6"/>
    <p:sldId id="353" r:id="rId7"/>
    <p:sldId id="354" r:id="rId8"/>
    <p:sldId id="355" r:id="rId9"/>
    <p:sldId id="356" r:id="rId10"/>
    <p:sldId id="357" r:id="rId11"/>
    <p:sldId id="358" r:id="rId12"/>
    <p:sldId id="359" r:id="rId13"/>
    <p:sldId id="360" r:id="rId14"/>
  </p:sldIdLst>
  <p:sldSz cx="9144000" cy="6858000" type="screen4x3"/>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5611" autoAdjust="0"/>
  </p:normalViewPr>
  <p:slideViewPr>
    <p:cSldViewPr>
      <p:cViewPr varScale="1">
        <p:scale>
          <a:sx n="52" d="100"/>
          <a:sy n="52" d="100"/>
        </p:scale>
        <p:origin x="1732" y="52"/>
      </p:cViewPr>
      <p:guideLst>
        <p:guide orient="horz" pos="2160"/>
        <p:guide pos="2880"/>
      </p:guideLst>
    </p:cSldViewPr>
  </p:slideViewPr>
  <p:outlineViewPr>
    <p:cViewPr>
      <p:scale>
        <a:sx n="33" d="100"/>
        <a:sy n="33" d="100"/>
      </p:scale>
      <p:origin x="0" y="-2876"/>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810" y="7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03B5E-9B66-4028-864F-828E025C653C}"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CD50D9CE-17DE-4F19-A54E-DDCF9878129F}">
      <dgm:prSet phldrT="[Text]" custT="1"/>
      <dgm:spPr>
        <a:xfrm>
          <a:off x="2" y="839491"/>
          <a:ext cx="1307176" cy="448635"/>
        </a:xfrm>
      </dgm:spPr>
      <dgm:t>
        <a:bodyPr/>
        <a:lstStyle/>
        <a:p>
          <a:r>
            <a:rPr lang="en-US" sz="2000" b="1" dirty="0" err="1">
              <a:solidFill>
                <a:sysClr val="windowText" lastClr="000000"/>
              </a:solidFill>
              <a:latin typeface="Tahoma"/>
              <a:ea typeface="+mn-ea"/>
              <a:cs typeface="Arial"/>
            </a:rPr>
            <a:t>Dirección</a:t>
          </a:r>
          <a:endParaRPr lang="en-US" sz="2000" b="1" dirty="0">
            <a:solidFill>
              <a:sysClr val="windowText" lastClr="000000"/>
            </a:solidFill>
            <a:latin typeface="Tahoma"/>
            <a:ea typeface="+mn-ea"/>
            <a:cs typeface="Arial"/>
          </a:endParaRPr>
        </a:p>
      </dgm:t>
    </dgm:pt>
    <dgm:pt modelId="{9A71FAB6-5678-45EB-B808-CE7B92E9C817}" type="parTrans" cxnId="{BB05D2A5-E336-44F3-B3FD-E345B778FE03}">
      <dgm:prSet/>
      <dgm:spPr/>
      <dgm:t>
        <a:bodyPr/>
        <a:lstStyle/>
        <a:p>
          <a:endParaRPr lang="en-US">
            <a:solidFill>
              <a:sysClr val="windowText" lastClr="000000"/>
            </a:solidFill>
          </a:endParaRPr>
        </a:p>
      </dgm:t>
    </dgm:pt>
    <dgm:pt modelId="{7CE08FDE-1073-4883-A575-21C44EA9087A}" type="sibTrans" cxnId="{BB05D2A5-E336-44F3-B3FD-E345B778FE03}">
      <dgm:prSet/>
      <dgm:spPr/>
      <dgm:t>
        <a:bodyPr/>
        <a:lstStyle/>
        <a:p>
          <a:endParaRPr lang="en-US">
            <a:solidFill>
              <a:sysClr val="windowText" lastClr="000000"/>
            </a:solidFill>
          </a:endParaRPr>
        </a:p>
      </dgm:t>
    </dgm:pt>
    <dgm:pt modelId="{A222E6DC-5B43-4F3C-85EC-6A9F87386A19}">
      <dgm:prSet phldrT="[Text]" custT="1"/>
      <dgm:spPr>
        <a:xfrm>
          <a:off x="1524000" y="1307476"/>
          <a:ext cx="1307176" cy="448635"/>
        </a:xfrm>
      </dgm:spPr>
      <dgm:t>
        <a:bodyPr/>
        <a:lstStyle/>
        <a:p>
          <a:r>
            <a:rPr lang="en-US" sz="2000" b="1" dirty="0" err="1">
              <a:solidFill>
                <a:sysClr val="windowText" lastClr="000000"/>
              </a:solidFill>
              <a:latin typeface="Tahoma"/>
              <a:ea typeface="+mn-ea"/>
              <a:cs typeface="Arial"/>
            </a:rPr>
            <a:t>Asesoría</a:t>
          </a:r>
          <a:endParaRPr lang="en-US" sz="2000" b="1" dirty="0">
            <a:solidFill>
              <a:sysClr val="windowText" lastClr="000000"/>
            </a:solidFill>
            <a:latin typeface="Tahoma"/>
            <a:ea typeface="+mn-ea"/>
            <a:cs typeface="Arial"/>
          </a:endParaRPr>
        </a:p>
      </dgm:t>
    </dgm:pt>
    <dgm:pt modelId="{CD9A9B56-8DEA-4E9F-8D1C-B4B5F83FC02A}" type="parTrans" cxnId="{A57404D8-E750-4EE2-A4CD-5A3C4E7DF8A4}">
      <dgm:prSet/>
      <dgm:spPr/>
      <dgm:t>
        <a:bodyPr/>
        <a:lstStyle/>
        <a:p>
          <a:endParaRPr lang="en-US">
            <a:solidFill>
              <a:sysClr val="windowText" lastClr="000000"/>
            </a:solidFill>
          </a:endParaRPr>
        </a:p>
      </dgm:t>
    </dgm:pt>
    <dgm:pt modelId="{D5CF4DEE-9085-401B-AE0E-C8F13C3B8435}" type="sibTrans" cxnId="{A57404D8-E750-4EE2-A4CD-5A3C4E7DF8A4}">
      <dgm:prSet/>
      <dgm:spPr/>
      <dgm:t>
        <a:bodyPr/>
        <a:lstStyle/>
        <a:p>
          <a:endParaRPr lang="en-US">
            <a:solidFill>
              <a:sysClr val="windowText" lastClr="000000"/>
            </a:solidFill>
          </a:endParaRPr>
        </a:p>
      </dgm:t>
    </dgm:pt>
    <dgm:pt modelId="{940101BF-1B61-4DEE-A149-16267BB09DD5}">
      <dgm:prSet phldrT="[Text]" custT="1"/>
      <dgm:spPr>
        <a:xfrm>
          <a:off x="2971802" y="839491"/>
          <a:ext cx="1307176" cy="448635"/>
        </a:xfrm>
      </dgm:spPr>
      <dgm:t>
        <a:bodyPr/>
        <a:lstStyle/>
        <a:p>
          <a:r>
            <a:rPr lang="en-US" sz="2000" b="1" err="1">
              <a:solidFill>
                <a:sysClr val="windowText" lastClr="000000"/>
              </a:solidFill>
              <a:latin typeface="Tahoma"/>
              <a:ea typeface="+mn-ea"/>
              <a:cs typeface="Arial"/>
            </a:rPr>
            <a:t>Liderazgo</a:t>
          </a:r>
          <a:endParaRPr lang="en-US" sz="2000" b="1">
            <a:solidFill>
              <a:sysClr val="windowText" lastClr="000000"/>
            </a:solidFill>
            <a:latin typeface="Tahoma"/>
            <a:ea typeface="+mn-ea"/>
            <a:cs typeface="Arial"/>
          </a:endParaRPr>
        </a:p>
      </dgm:t>
    </dgm:pt>
    <dgm:pt modelId="{B313E457-6696-4FA1-AFF1-50D2E911E33A}" type="parTrans" cxnId="{F0A0CA16-A25B-4BE9-A42F-932823FF5258}">
      <dgm:prSet/>
      <dgm:spPr/>
      <dgm:t>
        <a:bodyPr/>
        <a:lstStyle/>
        <a:p>
          <a:endParaRPr lang="en-US">
            <a:solidFill>
              <a:sysClr val="windowText" lastClr="000000"/>
            </a:solidFill>
          </a:endParaRPr>
        </a:p>
      </dgm:t>
    </dgm:pt>
    <dgm:pt modelId="{E4A0F3C3-EAF1-4850-B57B-C20D8257FFEE}" type="sibTrans" cxnId="{F0A0CA16-A25B-4BE9-A42F-932823FF5258}">
      <dgm:prSet/>
      <dgm:spPr/>
      <dgm:t>
        <a:bodyPr/>
        <a:lstStyle/>
        <a:p>
          <a:endParaRPr lang="en-US">
            <a:solidFill>
              <a:sysClr val="windowText" lastClr="000000"/>
            </a:solidFill>
          </a:endParaRPr>
        </a:p>
      </dgm:t>
    </dgm:pt>
    <dgm:pt modelId="{D7A9EE3C-4BCE-4353-8316-349D226BB9E4}">
      <dgm:prSet custT="1"/>
      <dgm:spPr>
        <a:xfrm>
          <a:off x="4495799" y="1307472"/>
          <a:ext cx="1307176" cy="448635"/>
        </a:xfrm>
      </dgm:spPr>
      <dgm:t>
        <a:bodyPr/>
        <a:lstStyle/>
        <a:p>
          <a:r>
            <a:rPr lang="en-US" sz="2000" b="1" dirty="0">
              <a:solidFill>
                <a:sysClr val="windowText" lastClr="000000"/>
              </a:solidFill>
              <a:latin typeface="Tahoma"/>
              <a:ea typeface="+mn-ea"/>
              <a:cs typeface="Arial"/>
            </a:rPr>
            <a:t>Planificación</a:t>
          </a:r>
        </a:p>
      </dgm:t>
    </dgm:pt>
    <dgm:pt modelId="{6D83F0EB-4CA6-4BBD-9A78-B956220C5234}" type="parTrans" cxnId="{0C96F676-1CAC-4C4D-AF22-CEA17D5225BC}">
      <dgm:prSet/>
      <dgm:spPr/>
      <dgm:t>
        <a:bodyPr/>
        <a:lstStyle/>
        <a:p>
          <a:endParaRPr lang="en-US">
            <a:solidFill>
              <a:sysClr val="windowText" lastClr="000000"/>
            </a:solidFill>
          </a:endParaRPr>
        </a:p>
      </dgm:t>
    </dgm:pt>
    <dgm:pt modelId="{4A18C247-4FB2-4F0C-A313-54D32B5347E5}" type="sibTrans" cxnId="{0C96F676-1CAC-4C4D-AF22-CEA17D5225BC}">
      <dgm:prSet/>
      <dgm:spPr/>
      <dgm:t>
        <a:bodyPr/>
        <a:lstStyle/>
        <a:p>
          <a:endParaRPr lang="en-US">
            <a:solidFill>
              <a:sysClr val="windowText" lastClr="000000"/>
            </a:solidFill>
          </a:endParaRPr>
        </a:p>
      </dgm:t>
    </dgm:pt>
    <dgm:pt modelId="{83D0D594-A7AE-4DF0-A109-185D2AF95693}">
      <dgm:prSet custT="1"/>
      <dgm:spPr>
        <a:xfrm>
          <a:off x="5963182" y="829132"/>
          <a:ext cx="1307176" cy="448635"/>
        </a:xfrm>
      </dgm:spPr>
      <dgm:t>
        <a:bodyPr/>
        <a:lstStyle/>
        <a:p>
          <a:r>
            <a:rPr lang="en-US" sz="2000" b="1" dirty="0">
              <a:solidFill>
                <a:sysClr val="windowText" lastClr="000000"/>
              </a:solidFill>
              <a:latin typeface="Tahoma"/>
              <a:ea typeface="+mn-ea"/>
              <a:cs typeface="Arial"/>
            </a:rPr>
            <a:t>Evaluación</a:t>
          </a:r>
        </a:p>
      </dgm:t>
    </dgm:pt>
    <dgm:pt modelId="{87F3C03F-9FE3-4387-9E9D-D285638351E0}" type="parTrans" cxnId="{5889F57F-9CC2-4B77-A085-FBCBAB472F22}">
      <dgm:prSet/>
      <dgm:spPr/>
      <dgm:t>
        <a:bodyPr/>
        <a:lstStyle/>
        <a:p>
          <a:endParaRPr lang="en-US">
            <a:solidFill>
              <a:sysClr val="windowText" lastClr="000000"/>
            </a:solidFill>
          </a:endParaRPr>
        </a:p>
      </dgm:t>
    </dgm:pt>
    <dgm:pt modelId="{FB40651A-BA2B-4044-8AA7-453712E19E2E}" type="sibTrans" cxnId="{5889F57F-9CC2-4B77-A085-FBCBAB472F22}">
      <dgm:prSet/>
      <dgm:spPr/>
      <dgm:t>
        <a:bodyPr/>
        <a:lstStyle/>
        <a:p>
          <a:endParaRPr lang="en-US">
            <a:solidFill>
              <a:sysClr val="windowText" lastClr="000000"/>
            </a:solidFill>
          </a:endParaRPr>
        </a:p>
      </dgm:t>
    </dgm:pt>
    <dgm:pt modelId="{79B6E07F-1C84-4266-824D-BFD03D5C248A}">
      <dgm:prSet custT="1"/>
      <dgm:spPr>
        <a:xfrm>
          <a:off x="7455823" y="1307472"/>
          <a:ext cx="1307176" cy="448635"/>
        </a:xfrm>
      </dgm:spPr>
      <dgm:t>
        <a:bodyPr/>
        <a:lstStyle/>
        <a:p>
          <a:r>
            <a:rPr lang="en-US" sz="2000" b="1" err="1">
              <a:solidFill>
                <a:sysClr val="windowText" lastClr="000000"/>
              </a:solidFill>
              <a:latin typeface="Tahoma"/>
              <a:ea typeface="+mn-ea"/>
              <a:cs typeface="Arial"/>
            </a:rPr>
            <a:t>Práctica</a:t>
          </a:r>
          <a:endParaRPr lang="en-US" sz="2000" b="1">
            <a:solidFill>
              <a:sysClr val="windowText" lastClr="000000"/>
            </a:solidFill>
            <a:latin typeface="Tahoma"/>
            <a:ea typeface="+mn-ea"/>
            <a:cs typeface="Arial"/>
          </a:endParaRPr>
        </a:p>
      </dgm:t>
    </dgm:pt>
    <dgm:pt modelId="{CEC05F39-F67F-4375-9008-1209B0F8D7DE}" type="parTrans" cxnId="{29EF4C6F-54F7-4150-BE66-083EF24E5B6E}">
      <dgm:prSet/>
      <dgm:spPr/>
      <dgm:t>
        <a:bodyPr/>
        <a:lstStyle/>
        <a:p>
          <a:endParaRPr lang="en-US">
            <a:solidFill>
              <a:sysClr val="windowText" lastClr="000000"/>
            </a:solidFill>
          </a:endParaRPr>
        </a:p>
      </dgm:t>
    </dgm:pt>
    <dgm:pt modelId="{40DFCD50-46C5-47EB-832A-B32A13B7559A}" type="sibTrans" cxnId="{29EF4C6F-54F7-4150-BE66-083EF24E5B6E}">
      <dgm:prSet/>
      <dgm:spPr/>
      <dgm:t>
        <a:bodyPr/>
        <a:lstStyle/>
        <a:p>
          <a:endParaRPr lang="en-US">
            <a:solidFill>
              <a:sysClr val="windowText" lastClr="000000"/>
            </a:solidFill>
          </a:endParaRPr>
        </a:p>
      </dgm:t>
    </dgm:pt>
    <dgm:pt modelId="{EAA9CA81-D7A1-49A8-92B3-79B7A2A5E7A9}" type="pres">
      <dgm:prSet presAssocID="{46C03B5E-9B66-4028-864F-828E025C653C}" presName="diagram" presStyleCnt="0">
        <dgm:presLayoutVars>
          <dgm:dir/>
          <dgm:resizeHandles val="exact"/>
        </dgm:presLayoutVars>
      </dgm:prSet>
      <dgm:spPr/>
    </dgm:pt>
    <dgm:pt modelId="{CE2A9BB8-B2F4-4B92-8323-7861BA8B4E23}" type="pres">
      <dgm:prSet presAssocID="{CD50D9CE-17DE-4F19-A54E-DDCF9878129F}" presName="node" presStyleLbl="node1" presStyleIdx="0" presStyleCnt="6" custLinFactNeighborX="1368" custLinFactNeighborY="-23575">
        <dgm:presLayoutVars>
          <dgm:bulletEnabled val="1"/>
        </dgm:presLayoutVars>
      </dgm:prSet>
      <dgm:spPr/>
    </dgm:pt>
    <dgm:pt modelId="{63C8F380-A20B-4DFD-A98F-E0EECED009D4}" type="pres">
      <dgm:prSet presAssocID="{7CE08FDE-1073-4883-A575-21C44EA9087A}" presName="sibTrans" presStyleCnt="0"/>
      <dgm:spPr/>
    </dgm:pt>
    <dgm:pt modelId="{9391B6F8-6DC6-490D-9D2E-3ED174A5F077}" type="pres">
      <dgm:prSet presAssocID="{A222E6DC-5B43-4F3C-85EC-6A9F87386A19}" presName="node" presStyleLbl="node1" presStyleIdx="1" presStyleCnt="6">
        <dgm:presLayoutVars>
          <dgm:bulletEnabled val="1"/>
        </dgm:presLayoutVars>
      </dgm:prSet>
      <dgm:spPr/>
    </dgm:pt>
    <dgm:pt modelId="{4E0007E9-83B0-4DBA-8AED-7DAE938AE87D}" type="pres">
      <dgm:prSet presAssocID="{D5CF4DEE-9085-401B-AE0E-C8F13C3B8435}" presName="sibTrans" presStyleCnt="0"/>
      <dgm:spPr/>
    </dgm:pt>
    <dgm:pt modelId="{B211A3EA-5245-49EA-9BA6-57BE2FACD62E}" type="pres">
      <dgm:prSet presAssocID="{940101BF-1B61-4DEE-A149-16267BB09DD5}" presName="node" presStyleLbl="node1" presStyleIdx="2" presStyleCnt="6" custLinFactNeighborX="-3451" custLinFactNeighborY="-23860">
        <dgm:presLayoutVars>
          <dgm:bulletEnabled val="1"/>
        </dgm:presLayoutVars>
      </dgm:prSet>
      <dgm:spPr/>
    </dgm:pt>
    <dgm:pt modelId="{0016CDB1-BE58-4229-BBD6-D52A06507DEB}" type="pres">
      <dgm:prSet presAssocID="{E4A0F3C3-EAF1-4850-B57B-C20D8257FFEE}" presName="sibTrans" presStyleCnt="0"/>
      <dgm:spPr/>
    </dgm:pt>
    <dgm:pt modelId="{0AC0F409-A4E6-4ED9-9D4F-D986E72794BC}" type="pres">
      <dgm:prSet presAssocID="{D7A9EE3C-4BCE-4353-8316-349D226BB9E4}" presName="node" presStyleLbl="node1" presStyleIdx="3" presStyleCnt="6" custLinFactNeighborX="1368" custLinFactNeighborY="-17450">
        <dgm:presLayoutVars>
          <dgm:bulletEnabled val="1"/>
        </dgm:presLayoutVars>
      </dgm:prSet>
      <dgm:spPr/>
    </dgm:pt>
    <dgm:pt modelId="{75C29E38-EE04-45CD-8006-145AFDC09D8D}" type="pres">
      <dgm:prSet presAssocID="{4A18C247-4FB2-4F0C-A313-54D32B5347E5}" presName="sibTrans" presStyleCnt="0"/>
      <dgm:spPr/>
    </dgm:pt>
    <dgm:pt modelId="{00FF0D70-7554-4843-81E1-392A2673DFCC}" type="pres">
      <dgm:prSet presAssocID="{83D0D594-A7AE-4DF0-A109-185D2AF95693}" presName="node" presStyleLbl="node1" presStyleIdx="4" presStyleCnt="6">
        <dgm:presLayoutVars>
          <dgm:bulletEnabled val="1"/>
        </dgm:presLayoutVars>
      </dgm:prSet>
      <dgm:spPr/>
    </dgm:pt>
    <dgm:pt modelId="{51EEC716-1DDC-41FC-97C5-000100487665}" type="pres">
      <dgm:prSet presAssocID="{FB40651A-BA2B-4044-8AA7-453712E19E2E}" presName="sibTrans" presStyleCnt="0"/>
      <dgm:spPr/>
    </dgm:pt>
    <dgm:pt modelId="{EE6BA16B-A62E-4E01-AB7A-CE6574276BA4}" type="pres">
      <dgm:prSet presAssocID="{79B6E07F-1C84-4266-824D-BFD03D5C248A}" presName="node" presStyleLbl="node1" presStyleIdx="5" presStyleCnt="6" custLinFactNeighborX="-2564" custLinFactNeighborY="-22009">
        <dgm:presLayoutVars>
          <dgm:bulletEnabled val="1"/>
        </dgm:presLayoutVars>
      </dgm:prSet>
      <dgm:spPr/>
    </dgm:pt>
  </dgm:ptLst>
  <dgm:cxnLst>
    <dgm:cxn modelId="{F0A0CA16-A25B-4BE9-A42F-932823FF5258}" srcId="{46C03B5E-9B66-4028-864F-828E025C653C}" destId="{940101BF-1B61-4DEE-A149-16267BB09DD5}" srcOrd="2" destOrd="0" parTransId="{B313E457-6696-4FA1-AFF1-50D2E911E33A}" sibTransId="{E4A0F3C3-EAF1-4850-B57B-C20D8257FFEE}"/>
    <dgm:cxn modelId="{0366952A-B80C-432A-872C-E4ACABC8CA6E}" type="presOf" srcId="{D7A9EE3C-4BCE-4353-8316-349D226BB9E4}" destId="{0AC0F409-A4E6-4ED9-9D4F-D986E72794BC}" srcOrd="0" destOrd="0" presId="urn:microsoft.com/office/officeart/2005/8/layout/default"/>
    <dgm:cxn modelId="{EB89A53F-6846-4817-807A-AD663E712B4A}" type="presOf" srcId="{46C03B5E-9B66-4028-864F-828E025C653C}" destId="{EAA9CA81-D7A1-49A8-92B3-79B7A2A5E7A9}" srcOrd="0" destOrd="0" presId="urn:microsoft.com/office/officeart/2005/8/layout/default"/>
    <dgm:cxn modelId="{4F010C48-7D17-442D-94BA-C5A231A6ED0C}" type="presOf" srcId="{940101BF-1B61-4DEE-A149-16267BB09DD5}" destId="{B211A3EA-5245-49EA-9BA6-57BE2FACD62E}" srcOrd="0" destOrd="0" presId="urn:microsoft.com/office/officeart/2005/8/layout/default"/>
    <dgm:cxn modelId="{29EF4C6F-54F7-4150-BE66-083EF24E5B6E}" srcId="{46C03B5E-9B66-4028-864F-828E025C653C}" destId="{79B6E07F-1C84-4266-824D-BFD03D5C248A}" srcOrd="5" destOrd="0" parTransId="{CEC05F39-F67F-4375-9008-1209B0F8D7DE}" sibTransId="{40DFCD50-46C5-47EB-832A-B32A13B7559A}"/>
    <dgm:cxn modelId="{0C96F676-1CAC-4C4D-AF22-CEA17D5225BC}" srcId="{46C03B5E-9B66-4028-864F-828E025C653C}" destId="{D7A9EE3C-4BCE-4353-8316-349D226BB9E4}" srcOrd="3" destOrd="0" parTransId="{6D83F0EB-4CA6-4BBD-9A78-B956220C5234}" sibTransId="{4A18C247-4FB2-4F0C-A313-54D32B5347E5}"/>
    <dgm:cxn modelId="{5889F57F-9CC2-4B77-A085-FBCBAB472F22}" srcId="{46C03B5E-9B66-4028-864F-828E025C653C}" destId="{83D0D594-A7AE-4DF0-A109-185D2AF95693}" srcOrd="4" destOrd="0" parTransId="{87F3C03F-9FE3-4387-9E9D-D285638351E0}" sibTransId="{FB40651A-BA2B-4044-8AA7-453712E19E2E}"/>
    <dgm:cxn modelId="{90F48595-912F-4931-8D69-C9CE006017C3}" type="presOf" srcId="{CD50D9CE-17DE-4F19-A54E-DDCF9878129F}" destId="{CE2A9BB8-B2F4-4B92-8323-7861BA8B4E23}" srcOrd="0" destOrd="0" presId="urn:microsoft.com/office/officeart/2005/8/layout/default"/>
    <dgm:cxn modelId="{210191A4-8521-4454-AA3D-9562E4BE576F}" type="presOf" srcId="{A222E6DC-5B43-4F3C-85EC-6A9F87386A19}" destId="{9391B6F8-6DC6-490D-9D2E-3ED174A5F077}" srcOrd="0" destOrd="0" presId="urn:microsoft.com/office/officeart/2005/8/layout/default"/>
    <dgm:cxn modelId="{BB05D2A5-E336-44F3-B3FD-E345B778FE03}" srcId="{46C03B5E-9B66-4028-864F-828E025C653C}" destId="{CD50D9CE-17DE-4F19-A54E-DDCF9878129F}" srcOrd="0" destOrd="0" parTransId="{9A71FAB6-5678-45EB-B808-CE7B92E9C817}" sibTransId="{7CE08FDE-1073-4883-A575-21C44EA9087A}"/>
    <dgm:cxn modelId="{548898BD-FDC9-4FA8-8939-970838247317}" type="presOf" srcId="{83D0D594-A7AE-4DF0-A109-185D2AF95693}" destId="{00FF0D70-7554-4843-81E1-392A2673DFCC}" srcOrd="0" destOrd="0" presId="urn:microsoft.com/office/officeart/2005/8/layout/default"/>
    <dgm:cxn modelId="{A57404D8-E750-4EE2-A4CD-5A3C4E7DF8A4}" srcId="{46C03B5E-9B66-4028-864F-828E025C653C}" destId="{A222E6DC-5B43-4F3C-85EC-6A9F87386A19}" srcOrd="1" destOrd="0" parTransId="{CD9A9B56-8DEA-4E9F-8D1C-B4B5F83FC02A}" sibTransId="{D5CF4DEE-9085-401B-AE0E-C8F13C3B8435}"/>
    <dgm:cxn modelId="{A49BDBF8-5B8C-44DD-B191-57CCB712B5EE}" type="presOf" srcId="{79B6E07F-1C84-4266-824D-BFD03D5C248A}" destId="{EE6BA16B-A62E-4E01-AB7A-CE6574276BA4}" srcOrd="0" destOrd="0" presId="urn:microsoft.com/office/officeart/2005/8/layout/default"/>
    <dgm:cxn modelId="{CB1970AD-F58C-4E55-BED5-6061C883BD85}" type="presParOf" srcId="{EAA9CA81-D7A1-49A8-92B3-79B7A2A5E7A9}" destId="{CE2A9BB8-B2F4-4B92-8323-7861BA8B4E23}" srcOrd="0" destOrd="0" presId="urn:microsoft.com/office/officeart/2005/8/layout/default"/>
    <dgm:cxn modelId="{1A99C36E-CC98-4DF8-9100-AB045000743C}" type="presParOf" srcId="{EAA9CA81-D7A1-49A8-92B3-79B7A2A5E7A9}" destId="{63C8F380-A20B-4DFD-A98F-E0EECED009D4}" srcOrd="1" destOrd="0" presId="urn:microsoft.com/office/officeart/2005/8/layout/default"/>
    <dgm:cxn modelId="{6785BEC9-9F87-43DA-967F-35CBD53BE935}" type="presParOf" srcId="{EAA9CA81-D7A1-49A8-92B3-79B7A2A5E7A9}" destId="{9391B6F8-6DC6-490D-9D2E-3ED174A5F077}" srcOrd="2" destOrd="0" presId="urn:microsoft.com/office/officeart/2005/8/layout/default"/>
    <dgm:cxn modelId="{272C72BE-7A55-4587-B5CE-FF54470E2861}" type="presParOf" srcId="{EAA9CA81-D7A1-49A8-92B3-79B7A2A5E7A9}" destId="{4E0007E9-83B0-4DBA-8AED-7DAE938AE87D}" srcOrd="3" destOrd="0" presId="urn:microsoft.com/office/officeart/2005/8/layout/default"/>
    <dgm:cxn modelId="{983B6691-7CCF-4DC8-A5C6-CC3C358318A8}" type="presParOf" srcId="{EAA9CA81-D7A1-49A8-92B3-79B7A2A5E7A9}" destId="{B211A3EA-5245-49EA-9BA6-57BE2FACD62E}" srcOrd="4" destOrd="0" presId="urn:microsoft.com/office/officeart/2005/8/layout/default"/>
    <dgm:cxn modelId="{8171699C-5A1C-478A-83AF-E05719FC1D0C}" type="presParOf" srcId="{EAA9CA81-D7A1-49A8-92B3-79B7A2A5E7A9}" destId="{0016CDB1-BE58-4229-BBD6-D52A06507DEB}" srcOrd="5" destOrd="0" presId="urn:microsoft.com/office/officeart/2005/8/layout/default"/>
    <dgm:cxn modelId="{586ABCBA-4361-4D70-9E31-7E1726113D77}" type="presParOf" srcId="{EAA9CA81-D7A1-49A8-92B3-79B7A2A5E7A9}" destId="{0AC0F409-A4E6-4ED9-9D4F-D986E72794BC}" srcOrd="6" destOrd="0" presId="urn:microsoft.com/office/officeart/2005/8/layout/default"/>
    <dgm:cxn modelId="{2988DB84-6865-437A-8888-9F4D53468B73}" type="presParOf" srcId="{EAA9CA81-D7A1-49A8-92B3-79B7A2A5E7A9}" destId="{75C29E38-EE04-45CD-8006-145AFDC09D8D}" srcOrd="7" destOrd="0" presId="urn:microsoft.com/office/officeart/2005/8/layout/default"/>
    <dgm:cxn modelId="{D9385B28-2F6E-4D48-914C-B8DC7A52EEB7}" type="presParOf" srcId="{EAA9CA81-D7A1-49A8-92B3-79B7A2A5E7A9}" destId="{00FF0D70-7554-4843-81E1-392A2673DFCC}" srcOrd="8" destOrd="0" presId="urn:microsoft.com/office/officeart/2005/8/layout/default"/>
    <dgm:cxn modelId="{6D434BE7-DB27-45E8-871D-25DF119D51FF}" type="presParOf" srcId="{EAA9CA81-D7A1-49A8-92B3-79B7A2A5E7A9}" destId="{51EEC716-1DDC-41FC-97C5-000100487665}" srcOrd="9" destOrd="0" presId="urn:microsoft.com/office/officeart/2005/8/layout/default"/>
    <dgm:cxn modelId="{A21C302B-A9A7-4A73-A8B1-02200A26BB16}" type="presParOf" srcId="{EAA9CA81-D7A1-49A8-92B3-79B7A2A5E7A9}" destId="{EE6BA16B-A62E-4E01-AB7A-CE6574276BA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9BB8-B2F4-4B92-8323-7861BA8B4E23}">
      <dsp:nvSpPr>
        <dsp:cNvPr id="0" name=""/>
        <dsp:cNvSpPr/>
      </dsp:nvSpPr>
      <dsp:spPr>
        <a:xfrm>
          <a:off x="34204" y="22965"/>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ysClr val="windowText" lastClr="000000"/>
              </a:solidFill>
              <a:latin typeface="Tahoma"/>
              <a:ea typeface="+mn-ea"/>
              <a:cs typeface="Arial"/>
            </a:rPr>
            <a:t>Dirección</a:t>
          </a:r>
          <a:endParaRPr lang="en-US" sz="2000" b="1" kern="1200" dirty="0">
            <a:solidFill>
              <a:sysClr val="windowText" lastClr="000000"/>
            </a:solidFill>
            <a:latin typeface="Tahoma"/>
            <a:ea typeface="+mn-ea"/>
            <a:cs typeface="Arial"/>
          </a:endParaRPr>
        </a:p>
      </dsp:txBody>
      <dsp:txXfrm>
        <a:off x="34204" y="22965"/>
        <a:ext cx="2500312" cy="1500187"/>
      </dsp:txXfrm>
    </dsp:sp>
    <dsp:sp modelId="{9391B6F8-6DC6-490D-9D2E-3ED174A5F077}">
      <dsp:nvSpPr>
        <dsp:cNvPr id="0" name=""/>
        <dsp:cNvSpPr/>
      </dsp:nvSpPr>
      <dsp:spPr>
        <a:xfrm>
          <a:off x="2750343" y="376634"/>
          <a:ext cx="2500312" cy="1500187"/>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ysClr val="windowText" lastClr="000000"/>
              </a:solidFill>
              <a:latin typeface="Tahoma"/>
              <a:ea typeface="+mn-ea"/>
              <a:cs typeface="Arial"/>
            </a:rPr>
            <a:t>Asesoría</a:t>
          </a:r>
          <a:endParaRPr lang="en-US" sz="2000" b="1" kern="1200" dirty="0">
            <a:solidFill>
              <a:sysClr val="windowText" lastClr="000000"/>
            </a:solidFill>
            <a:latin typeface="Tahoma"/>
            <a:ea typeface="+mn-ea"/>
            <a:cs typeface="Arial"/>
          </a:endParaRPr>
        </a:p>
      </dsp:txBody>
      <dsp:txXfrm>
        <a:off x="2750343" y="376634"/>
        <a:ext cx="2500312" cy="1500187"/>
      </dsp:txXfrm>
    </dsp:sp>
    <dsp:sp modelId="{B211A3EA-5245-49EA-9BA6-57BE2FACD62E}">
      <dsp:nvSpPr>
        <dsp:cNvPr id="0" name=""/>
        <dsp:cNvSpPr/>
      </dsp:nvSpPr>
      <dsp:spPr>
        <a:xfrm>
          <a:off x="5414401" y="18689"/>
          <a:ext cx="2500312" cy="1500187"/>
        </a:xfrm>
        <a:prstGeom prst="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err="1">
              <a:solidFill>
                <a:sysClr val="windowText" lastClr="000000"/>
              </a:solidFill>
              <a:latin typeface="Tahoma"/>
              <a:ea typeface="+mn-ea"/>
              <a:cs typeface="Arial"/>
            </a:rPr>
            <a:t>Liderazgo</a:t>
          </a:r>
          <a:endParaRPr lang="en-US" sz="2000" b="1" kern="1200">
            <a:solidFill>
              <a:sysClr val="windowText" lastClr="000000"/>
            </a:solidFill>
            <a:latin typeface="Tahoma"/>
            <a:ea typeface="+mn-ea"/>
            <a:cs typeface="Arial"/>
          </a:endParaRPr>
        </a:p>
      </dsp:txBody>
      <dsp:txXfrm>
        <a:off x="5414401" y="18689"/>
        <a:ext cx="2500312" cy="1500187"/>
      </dsp:txXfrm>
    </dsp:sp>
    <dsp:sp modelId="{0AC0F409-A4E6-4ED9-9D4F-D986E72794BC}">
      <dsp:nvSpPr>
        <dsp:cNvPr id="0" name=""/>
        <dsp:cNvSpPr/>
      </dsp:nvSpPr>
      <dsp:spPr>
        <a:xfrm>
          <a:off x="34204" y="1865070"/>
          <a:ext cx="2500312" cy="1500187"/>
        </a:xfrm>
        <a:prstGeom prst="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Tahoma"/>
              <a:ea typeface="+mn-ea"/>
              <a:cs typeface="Arial"/>
            </a:rPr>
            <a:t>Planificación</a:t>
          </a:r>
        </a:p>
      </dsp:txBody>
      <dsp:txXfrm>
        <a:off x="34204" y="1865070"/>
        <a:ext cx="2500312" cy="1500187"/>
      </dsp:txXfrm>
    </dsp:sp>
    <dsp:sp modelId="{00FF0D70-7554-4843-81E1-392A2673DFCC}">
      <dsp:nvSpPr>
        <dsp:cNvPr id="0" name=""/>
        <dsp:cNvSpPr/>
      </dsp:nvSpPr>
      <dsp:spPr>
        <a:xfrm>
          <a:off x="2750343" y="2126853"/>
          <a:ext cx="2500312" cy="1500187"/>
        </a:xfrm>
        <a:prstGeom prst="rect">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latin typeface="Tahoma"/>
              <a:ea typeface="+mn-ea"/>
              <a:cs typeface="Arial"/>
            </a:rPr>
            <a:t>Evaluación</a:t>
          </a:r>
        </a:p>
      </dsp:txBody>
      <dsp:txXfrm>
        <a:off x="2750343" y="2126853"/>
        <a:ext cx="2500312" cy="1500187"/>
      </dsp:txXfrm>
    </dsp:sp>
    <dsp:sp modelId="{EE6BA16B-A62E-4E01-AB7A-CE6574276BA4}">
      <dsp:nvSpPr>
        <dsp:cNvPr id="0" name=""/>
        <dsp:cNvSpPr/>
      </dsp:nvSpPr>
      <dsp:spPr>
        <a:xfrm>
          <a:off x="5436579" y="1796676"/>
          <a:ext cx="2500312" cy="1500187"/>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err="1">
              <a:solidFill>
                <a:sysClr val="windowText" lastClr="000000"/>
              </a:solidFill>
              <a:latin typeface="Tahoma"/>
              <a:ea typeface="+mn-ea"/>
              <a:cs typeface="Arial"/>
            </a:rPr>
            <a:t>Práctica</a:t>
          </a:r>
          <a:endParaRPr lang="en-US" sz="2000" b="1" kern="1200">
            <a:solidFill>
              <a:sysClr val="windowText" lastClr="000000"/>
            </a:solidFill>
            <a:latin typeface="Tahoma"/>
            <a:ea typeface="+mn-ea"/>
            <a:cs typeface="Arial"/>
          </a:endParaRPr>
        </a:p>
      </dsp:txBody>
      <dsp:txXfrm>
        <a:off x="5436579" y="1796676"/>
        <a:ext cx="2500312" cy="15001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024" tIns="46012" rIns="92024" bIns="46012" rtlCol="0"/>
          <a:lstStyle>
            <a:lvl1pPr algn="l">
              <a:defRPr sz="1200"/>
            </a:lvl1pPr>
          </a:lstStyle>
          <a:p>
            <a:endParaRPr lang="en-US"/>
          </a:p>
        </p:txBody>
      </p:sp>
      <p:sp>
        <p:nvSpPr>
          <p:cNvPr id="4" name="Slide Image Placeholder 3"/>
          <p:cNvSpPr>
            <a:spLocks noGrp="1" noRot="1" noChangeAspect="1"/>
          </p:cNvSpPr>
          <p:nvPr>
            <p:ph type="sldImg" idx="2"/>
          </p:nvPr>
        </p:nvSpPr>
        <p:spPr>
          <a:xfrm>
            <a:off x="1846263" y="573088"/>
            <a:ext cx="2927350" cy="2195512"/>
          </a:xfrm>
          <a:prstGeom prst="rect">
            <a:avLst/>
          </a:prstGeom>
          <a:noFill/>
          <a:ln w="12700">
            <a:solidFill>
              <a:prstClr val="black"/>
            </a:solidFill>
          </a:ln>
        </p:spPr>
        <p:txBody>
          <a:bodyPr vert="horz" lIns="92024" tIns="46012" rIns="92024" bIns="46012" rtlCol="0" anchor="ctr"/>
          <a:lstStyle/>
          <a:p>
            <a:endParaRPr lang="en-US"/>
          </a:p>
        </p:txBody>
      </p:sp>
      <p:sp>
        <p:nvSpPr>
          <p:cNvPr id="5" name="Notes Placeholder 4"/>
          <p:cNvSpPr>
            <a:spLocks noGrp="1"/>
          </p:cNvSpPr>
          <p:nvPr>
            <p:ph type="body" sz="quarter" idx="3"/>
          </p:nvPr>
        </p:nvSpPr>
        <p:spPr>
          <a:xfrm>
            <a:off x="421501" y="2912788"/>
            <a:ext cx="6167397" cy="5885310"/>
          </a:xfrm>
          <a:prstGeom prst="rect">
            <a:avLst/>
          </a:prstGeom>
        </p:spPr>
        <p:txBody>
          <a:bodyPr vert="horz" lIns="92024" tIns="46012" rIns="92024" bIns="460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024" tIns="46012" rIns="92024" bIns="46012" rtlCol="0" anchor="b"/>
          <a:lstStyle>
            <a:lvl1pPr algn="l">
              <a:defRPr sz="1200"/>
            </a:lvl1pPr>
          </a:lstStyle>
          <a:p>
            <a:endParaRPr lang="en-US"/>
          </a:p>
        </p:txBody>
      </p:sp>
      <p:sp>
        <p:nvSpPr>
          <p:cNvPr id="8" name="Slide Number Placeholder 7"/>
          <p:cNvSpPr>
            <a:spLocks noGrp="1"/>
          </p:cNvSpPr>
          <p:nvPr>
            <p:ph type="sldNum" sz="quarter" idx="5"/>
          </p:nvPr>
        </p:nvSpPr>
        <p:spPr>
          <a:xfrm>
            <a:off x="3970576" y="8829537"/>
            <a:ext cx="3038259" cy="465292"/>
          </a:xfrm>
          <a:prstGeom prst="rect">
            <a:avLst/>
          </a:prstGeom>
        </p:spPr>
        <p:txBody>
          <a:bodyPr vert="horz" lIns="89300" tIns="44650" rIns="89300" bIns="44650"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clkc.ohs.acf.hhs.gov/es/compromiso-de-la-familia/father-engagement-strategies/creacion-de-asociaciones-comunitarias-para" TargetMode="External"/><Relationship Id="rId3" Type="http://schemas.openxmlformats.org/officeDocument/2006/relationships/hyperlink" Target="https://ctb.ku.edu/es/tabla-de-contenidos/estructura/estructura-organizacional/comite-de-directores/principal" TargetMode="External"/><Relationship Id="rId7" Type="http://schemas.openxmlformats.org/officeDocument/2006/relationships/hyperlink" Target="https://www.enlacechicago.org/post/2018/01/31/padres-l%C3%ADderes-de-enlace-aumentan-su-compromiso"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clkc.ohs.acf.hhs.gov/es/compromiso-de-la-familia/father-engagement-strategies/consejos-para-organizar-grupos-de-apoyo-y" TargetMode="External"/><Relationship Id="rId5" Type="http://schemas.openxmlformats.org/officeDocument/2006/relationships/hyperlink" Target="https://www.pta.org/docs/default-source/files/why-pta/pta-vs-unaffiliated-parent-groups---why-pta-is-a-better-choice-for-schools-esp.pdf" TargetMode="External"/><Relationship Id="rId10" Type="http://schemas.openxmlformats.org/officeDocument/2006/relationships/hyperlink" Target="https://www.alianzalatinawi.org/ALAS.htm" TargetMode="External"/><Relationship Id="rId4" Type="http://schemas.openxmlformats.org/officeDocument/2006/relationships/hyperlink" Target="https://psicologiaymente.com/psicologia/como-crear-liderazgo" TargetMode="External"/><Relationship Id="rId9" Type="http://schemas.openxmlformats.org/officeDocument/2006/relationships/hyperlink" Target="https://padresehijosenaccion.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#25: </a:t>
            </a:r>
            <a:r>
              <a:rPr lang="es-ES" dirty="0"/>
              <a:t> Bienvenida y presentación</a:t>
            </a:r>
          </a:p>
          <a:p>
            <a:r>
              <a:rPr lang="es-ES" dirty="0"/>
              <a:t>  </a:t>
            </a:r>
          </a:p>
          <a:p>
            <a:r>
              <a:rPr lang="es-ES" b="1" dirty="0"/>
              <a:t>Instrucciones:</a:t>
            </a:r>
            <a:endParaRPr lang="es-ES" dirty="0"/>
          </a:p>
          <a:p>
            <a:pPr marL="223251" indent="-223251">
              <a:buFont typeface="+mj-lt"/>
              <a:buAutoNum type="arabicPeriod"/>
            </a:pPr>
            <a:r>
              <a:rPr lang="es-ES" dirty="0"/>
              <a:t>Tenga una copia de la guía y del manual de capacitación con usted.</a:t>
            </a:r>
          </a:p>
          <a:p>
            <a:pPr marL="223251" indent="-223251">
              <a:buFont typeface="+mj-lt"/>
              <a:buAutoNum type="arabicPeriod"/>
            </a:pPr>
            <a:r>
              <a:rPr lang="es-ES" dirty="0"/>
              <a:t>Asegúrese que todos tengan los materiales necesarios para la presentación.</a:t>
            </a:r>
          </a:p>
          <a:p>
            <a:pPr marL="223251" indent="-223251">
              <a:buFont typeface="+mj-lt"/>
              <a:buAutoNum type="arabicPeriod"/>
            </a:pPr>
            <a:r>
              <a:rPr lang="es-ES" dirty="0"/>
              <a:t>Pregunte si</a:t>
            </a:r>
            <a:r>
              <a:rPr lang="es-ES" baseline="0" dirty="0"/>
              <a:t> todos pueden escucharlo y ver las diapositivas</a:t>
            </a:r>
            <a:r>
              <a:rPr lang="es-ES" dirty="0"/>
              <a:t>.</a:t>
            </a:r>
          </a:p>
          <a:p>
            <a:pPr marL="223251" indent="-223251">
              <a:buFont typeface="+mj-lt"/>
              <a:buAutoNum type="arabicPeriod"/>
            </a:pPr>
            <a:r>
              <a:rPr lang="es-ES" dirty="0"/>
              <a:t>Preséntese y comparta un breve resumen de su experiencia (relevante para el grupo con el que está hablando). </a:t>
            </a:r>
            <a:endParaRPr lang="es-ES" baseline="0" dirty="0"/>
          </a:p>
          <a:p>
            <a:pPr marL="223251" indent="-223251">
              <a:buFont typeface="+mj-lt"/>
              <a:buAutoNum type="arabicPeriod"/>
            </a:pPr>
            <a:r>
              <a:rPr lang="es-ES" baseline="0" dirty="0"/>
              <a:t>Explique los aspectos prácticos tales como ubicación de los baños, recesos, estacionamiento, transiciones de los grupos, etc.</a:t>
            </a:r>
            <a:endParaRPr lang="es-ES" dirty="0"/>
          </a:p>
          <a:p>
            <a:pPr defTabSz="920239">
              <a:defRPr/>
            </a:pPr>
            <a:endParaRPr lang="es-ES" dirty="0"/>
          </a:p>
          <a:p>
            <a:pPr defTabSz="920239">
              <a:defRPr/>
            </a:pPr>
            <a:r>
              <a:rPr lang="es-ES" b="1" dirty="0"/>
              <a:t>Notas del presentador:</a:t>
            </a:r>
          </a:p>
          <a:p>
            <a:pPr marL="167438" indent="-167438" defTabSz="920239">
              <a:buFont typeface="Arial" panose="020B0604020202020204" pitchFamily="34" charset="0"/>
              <a:buChar char="•"/>
              <a:defRPr/>
            </a:pPr>
            <a:r>
              <a:rPr lang="es-ES" dirty="0"/>
              <a:t>Hola y bienvenidos </a:t>
            </a:r>
            <a:r>
              <a:rPr lang="es-ES" baseline="0" dirty="0"/>
              <a:t>a la capacitación de Prestar Servicio en Grupos que toman decisiones: Guía para las familias</a:t>
            </a:r>
            <a:r>
              <a:rPr lang="es-ES" dirty="0"/>
              <a:t>.  </a:t>
            </a:r>
          </a:p>
          <a:p>
            <a:pPr marL="167438" indent="-167438" defTabSz="920239">
              <a:buFont typeface="Arial" panose="020B0604020202020204" pitchFamily="34" charset="0"/>
              <a:buChar char="•"/>
              <a:defRPr/>
            </a:pPr>
            <a:r>
              <a:rPr lang="es-ES" dirty="0"/>
              <a:t>Mi nombre es __(insertar nombre)___ y yo soy ___ (insertar cargo)__ en _ (insertar el sitio)__. </a:t>
            </a:r>
          </a:p>
          <a:p>
            <a:pPr marL="167438" marR="0" lvl="0" indent="-167438" algn="l" defTabSz="9202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*Presente un breve resumen de su experiencia (relevante para el grupo con el que está hablando). </a:t>
            </a:r>
            <a:endParaRPr lang="es-ES" baseline="0" dirty="0"/>
          </a:p>
          <a:p>
            <a:r>
              <a:rPr lang="es-ES" b="1" dirty="0"/>
              <a:t> </a:t>
            </a:r>
            <a:endParaRPr lang="es-ES" dirty="0"/>
          </a:p>
          <a:p>
            <a:r>
              <a:rPr lang="es-ES" b="1" dirty="0"/>
              <a:t>Actividades</a:t>
            </a:r>
            <a:endParaRPr lang="es-ES"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8700" y="573088"/>
            <a:ext cx="2473325" cy="1855787"/>
          </a:xfrm>
        </p:spPr>
      </p:sp>
      <p:sp>
        <p:nvSpPr>
          <p:cNvPr id="3" name="Notes Placeholder 2"/>
          <p:cNvSpPr>
            <a:spLocks noGrp="1"/>
          </p:cNvSpPr>
          <p:nvPr>
            <p:ph type="body" idx="1"/>
          </p:nvPr>
        </p:nvSpPr>
        <p:spPr>
          <a:xfrm>
            <a:off x="421501" y="2535524"/>
            <a:ext cx="6167397" cy="6262573"/>
          </a:xfrm>
        </p:spPr>
        <p:txBody>
          <a:bodyPr/>
          <a:lstStyle/>
          <a:p>
            <a:r>
              <a:rPr lang="es-ES" b="1" dirty="0"/>
              <a:t>Diapositiva</a:t>
            </a:r>
            <a:r>
              <a:rPr lang="en-US" b="1" dirty="0"/>
              <a:t> #34:  </a:t>
            </a:r>
            <a:r>
              <a:rPr lang="es-ES" b="0" dirty="0"/>
              <a:t>Planificación</a:t>
            </a:r>
            <a:endParaRPr lang="es-ES" dirty="0"/>
          </a:p>
          <a:p>
            <a:r>
              <a:rPr lang="en-US" dirty="0"/>
              <a:t>   </a:t>
            </a:r>
          </a:p>
          <a:p>
            <a:r>
              <a:rPr lang="es-ES" b="1" dirty="0"/>
              <a:t>Instrucciones</a:t>
            </a:r>
            <a:r>
              <a:rPr lang="en-US" b="1" dirty="0"/>
              <a:t>:</a:t>
            </a:r>
            <a:endParaRPr lang="en-US" dirty="0"/>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endParaRPr lang="en-US" dirty="0"/>
          </a:p>
          <a:p>
            <a:pPr marL="223251" indent="-223251" defTabSz="893003">
              <a:buFont typeface="+mj-lt"/>
              <a:buAutoNum type="arabicPeriod"/>
              <a:defRPr/>
            </a:pPr>
            <a:r>
              <a:rPr lang="es-ES" dirty="0"/>
              <a:t>Si los participantes tienen una copia de la Guía</a:t>
            </a:r>
            <a:r>
              <a:rPr lang="en-US" dirty="0"/>
              <a:t>, </a:t>
            </a:r>
            <a:r>
              <a:rPr lang="es-ES" dirty="0"/>
              <a:t>indíqueles la página correspondiente</a:t>
            </a:r>
            <a:r>
              <a:rPr lang="en-US" dirty="0"/>
              <a:t>.</a:t>
            </a:r>
          </a:p>
          <a:p>
            <a:pPr marL="223251" indent="-223251" defTabSz="893003">
              <a:buFont typeface="+mj-lt"/>
              <a:buAutoNum type="arabicPeriod"/>
              <a:defRPr/>
            </a:pPr>
            <a:r>
              <a:rPr lang="es-ES" dirty="0"/>
              <a:t>Lea el caso planteado o comparta un ejemplo personal</a:t>
            </a:r>
            <a:r>
              <a:rPr lang="en-US" dirty="0"/>
              <a:t>.</a:t>
            </a:r>
          </a:p>
          <a:p>
            <a:endParaRPr lang="en-US" dirty="0"/>
          </a:p>
          <a:p>
            <a:r>
              <a:rPr lang="es-ES" b="1" dirty="0"/>
              <a:t>Notas</a:t>
            </a:r>
            <a:r>
              <a:rPr lang="en-US" b="1" dirty="0"/>
              <a:t> </a:t>
            </a:r>
            <a:r>
              <a:rPr lang="es-ES" b="1" dirty="0"/>
              <a:t>del presentador:</a:t>
            </a:r>
          </a:p>
          <a:p>
            <a:pPr marL="167438" indent="-167438" fontAlgn="base">
              <a:buFont typeface="Arial" panose="020B0604020202020204" pitchFamily="34" charset="0"/>
              <a:buChar char="•"/>
            </a:pPr>
            <a:r>
              <a:rPr lang="es-ES" dirty="0"/>
              <a:t>El cuarto grupo es el </a:t>
            </a:r>
            <a:r>
              <a:rPr lang="es-ES" b="1" dirty="0"/>
              <a:t>Grupo</a:t>
            </a:r>
            <a:r>
              <a:rPr lang="es-ES" b="1" baseline="0" dirty="0"/>
              <a:t> de p</a:t>
            </a:r>
            <a:r>
              <a:rPr lang="es-ES" b="1" dirty="0"/>
              <a:t>lanificación</a:t>
            </a:r>
            <a:r>
              <a:rPr lang="es-ES" dirty="0"/>
              <a:t>.  </a:t>
            </a:r>
          </a:p>
          <a:p>
            <a:pPr marL="167438" indent="-167438" fontAlgn="base">
              <a:buFont typeface="Arial" panose="020B0604020202020204" pitchFamily="34" charset="0"/>
              <a:buChar char="•"/>
            </a:pPr>
            <a:r>
              <a:rPr lang="es-ES" dirty="0"/>
              <a:t>Los grupos de planificación tratan</a:t>
            </a:r>
            <a:r>
              <a:rPr lang="es-ES" baseline="0" dirty="0"/>
              <a:t> con un problema específico, su trabajo es planificar y llevar a cabo una actividad usualmente </a:t>
            </a:r>
            <a:r>
              <a:rPr lang="es-ES" dirty="0"/>
              <a:t>a</a:t>
            </a:r>
            <a:r>
              <a:rPr lang="es-ES" baseline="0" dirty="0"/>
              <a:t>signada por un grupo más formal</a:t>
            </a:r>
            <a:r>
              <a:rPr lang="es-ES" dirty="0"/>
              <a:t>.  </a:t>
            </a:r>
          </a:p>
          <a:p>
            <a:pPr marL="167438" indent="-167438" fontAlgn="base">
              <a:buFont typeface="Arial" panose="020B0604020202020204" pitchFamily="34" charset="0"/>
              <a:buChar char="•"/>
            </a:pPr>
            <a:r>
              <a:rPr lang="es-ES" dirty="0">
                <a:cs typeface="Arial"/>
              </a:rPr>
              <a:t>Las tareas incluyen:</a:t>
            </a:r>
          </a:p>
          <a:p>
            <a:pPr marL="613940" lvl="1" indent="-167438" fontAlgn="base">
              <a:buFont typeface="Arial" panose="020B0604020202020204" pitchFamily="34" charset="0"/>
              <a:buChar char="•"/>
            </a:pPr>
            <a:r>
              <a:rPr lang="es-ES" dirty="0">
                <a:cs typeface="Arial"/>
              </a:rPr>
              <a:t>Tratar un tema o problema específico</a:t>
            </a:r>
          </a:p>
          <a:p>
            <a:pPr marL="613940" lvl="1" indent="-167438" fontAlgn="base">
              <a:buFont typeface="Arial" panose="020B0604020202020204" pitchFamily="34" charset="0"/>
              <a:buChar char="•"/>
            </a:pPr>
            <a:r>
              <a:rPr lang="es-ES" dirty="0">
                <a:cs typeface="Arial"/>
              </a:rPr>
              <a:t>Planificar y llevar a cabo una actividad</a:t>
            </a:r>
          </a:p>
          <a:p>
            <a:pPr marL="613940" lvl="1" indent="-167438" fontAlgn="base">
              <a:buFont typeface="Arial" panose="020B0604020202020204" pitchFamily="34" charset="0"/>
              <a:buChar char="•"/>
            </a:pPr>
            <a:r>
              <a:rPr lang="es-ES" dirty="0">
                <a:cs typeface="Arial"/>
              </a:rPr>
              <a:t>Diseñar información y realizar capacitaciones acerca de temas relevantes</a:t>
            </a:r>
          </a:p>
          <a:p>
            <a:pPr marL="613940" lvl="1" indent="-167438" fontAlgn="base">
              <a:buFont typeface="Arial" panose="020B0604020202020204" pitchFamily="34" charset="0"/>
              <a:buChar char="•"/>
            </a:pPr>
            <a:r>
              <a:rPr lang="es-ES" dirty="0">
                <a:cs typeface="Arial"/>
              </a:rPr>
              <a:t>Desarrollar o seleccionar un plan de estudios</a:t>
            </a:r>
          </a:p>
          <a:p>
            <a:pPr marL="613940" lvl="1" indent="-167438" fontAlgn="base">
              <a:buFont typeface="Arial" panose="020B0604020202020204" pitchFamily="34" charset="0"/>
              <a:buChar char="•"/>
            </a:pPr>
            <a:r>
              <a:rPr lang="es-ES" dirty="0">
                <a:cs typeface="Arial"/>
              </a:rPr>
              <a:t>Evaluar necesidades y desarrollar prioridades</a:t>
            </a:r>
          </a:p>
          <a:p>
            <a:pPr marL="613940" lvl="1" indent="-167438" fontAlgn="base">
              <a:buFont typeface="Arial" panose="020B0604020202020204" pitchFamily="34" charset="0"/>
              <a:buChar char="•"/>
            </a:pPr>
            <a:endParaRPr lang="es-ES" dirty="0">
              <a:cs typeface="Arial"/>
            </a:endParaRPr>
          </a:p>
          <a:p>
            <a:pPr marL="156740" lvl="0" indent="-167438" fontAlgn="base">
              <a:buFont typeface="Arial" panose="020B0604020202020204" pitchFamily="34" charset="0"/>
              <a:buChar char="•"/>
            </a:pPr>
            <a:r>
              <a:rPr lang="es-ES" dirty="0" err="1">
                <a:cs typeface="Arial"/>
              </a:rPr>
              <a:t>IFSP</a:t>
            </a:r>
            <a:r>
              <a:rPr lang="es-ES" dirty="0">
                <a:cs typeface="Arial"/>
              </a:rPr>
              <a:t> = Plan Individual de Servicio</a:t>
            </a:r>
            <a:r>
              <a:rPr lang="es-ES" baseline="0" dirty="0">
                <a:cs typeface="Arial"/>
              </a:rPr>
              <a:t> para la Familia</a:t>
            </a:r>
            <a:endParaRPr lang="es-ES" dirty="0">
              <a:cs typeface="Arial"/>
            </a:endParaRPr>
          </a:p>
          <a:p>
            <a:pPr marL="156740" lvl="0" indent="-167438" fontAlgn="base">
              <a:buFont typeface="Arial" panose="020B0604020202020204" pitchFamily="34" charset="0"/>
              <a:buChar char="•"/>
            </a:pPr>
            <a:r>
              <a:rPr lang="es-ES" dirty="0" err="1">
                <a:cs typeface="Arial"/>
              </a:rPr>
              <a:t>IEP</a:t>
            </a:r>
            <a:r>
              <a:rPr lang="es-ES" dirty="0">
                <a:cs typeface="Arial"/>
              </a:rPr>
              <a:t> = Programa de Educación Individualizado</a:t>
            </a:r>
          </a:p>
          <a:p>
            <a:pPr marL="167438" indent="-167438">
              <a:buFont typeface="Arial" panose="020B0604020202020204" pitchFamily="34" charset="0"/>
              <a:buChar char="•"/>
            </a:pPr>
            <a:endParaRPr lang="es-ES" b="1" dirty="0"/>
          </a:p>
          <a:p>
            <a:pPr marL="167438" indent="-167438">
              <a:buFont typeface="Arial" panose="020B0604020202020204" pitchFamily="34" charset="0"/>
              <a:buChar char="•"/>
            </a:pPr>
            <a:r>
              <a:rPr lang="es-ES" b="1" dirty="0"/>
              <a:t>Escenario de Práctica  – Grupos</a:t>
            </a:r>
            <a:r>
              <a:rPr lang="es-ES" b="1" baseline="0" dirty="0"/>
              <a:t> de p</a:t>
            </a:r>
            <a:r>
              <a:rPr lang="es-ES" b="1" dirty="0"/>
              <a:t>lanificación </a:t>
            </a:r>
            <a:r>
              <a:rPr lang="en-US" b="1" dirty="0"/>
              <a:t>:</a:t>
            </a:r>
            <a:r>
              <a:rPr lang="en-US" dirty="0"/>
              <a:t>  </a:t>
            </a:r>
            <a:r>
              <a:rPr lang="es-ES" dirty="0"/>
              <a:t>Un</a:t>
            </a:r>
            <a:r>
              <a:rPr lang="es-ES" baseline="0" dirty="0"/>
              <a:t> equipo del </a:t>
            </a:r>
            <a:r>
              <a:rPr lang="es-ES" dirty="0"/>
              <a:t>IEP es un ejemplo de un grupo de planificación.</a:t>
            </a:r>
            <a:r>
              <a:rPr lang="es-ES" baseline="0" dirty="0"/>
              <a:t> El equipo del IEP de la hija de John está formado por: </a:t>
            </a:r>
            <a:r>
              <a:rPr lang="es-ES" dirty="0"/>
              <a:t>John y su esposa, el</a:t>
            </a:r>
            <a:r>
              <a:rPr lang="es-ES" baseline="0" dirty="0"/>
              <a:t> maestro de inglés, la maestra de educación especial, el terapeuta del habla, el terapeuta ocupacional, el orientador del colegio</a:t>
            </a:r>
            <a:r>
              <a:rPr lang="es-ES" dirty="0"/>
              <a:t>, el psicólogo y el director. La hija de John</a:t>
            </a:r>
            <a:r>
              <a:rPr lang="es-ES" baseline="0" dirty="0"/>
              <a:t> también fue invitada a la reunión</a:t>
            </a:r>
            <a:r>
              <a:rPr lang="es-ES" dirty="0"/>
              <a:t>. El equipo del IEP revisará  cómo se desempeñó la hija de John el año pasado en su trabajo</a:t>
            </a:r>
            <a:r>
              <a:rPr lang="es-ES" dirty="0">
                <a:solidFill>
                  <a:srgbClr val="FF0000"/>
                </a:solidFill>
              </a:rPr>
              <a:t> </a:t>
            </a:r>
            <a:r>
              <a:rPr lang="es-ES" dirty="0"/>
              <a:t>para lograr</a:t>
            </a:r>
            <a:r>
              <a:rPr lang="es-ES" baseline="0" dirty="0"/>
              <a:t> sus metas del </a:t>
            </a:r>
            <a:r>
              <a:rPr lang="es-ES" dirty="0"/>
              <a:t>IEP. El equipo tomará en cuenta sus fortalezas, intereses y desafíos, las inquietudes</a:t>
            </a:r>
            <a:r>
              <a:rPr lang="es-ES" baseline="0" dirty="0"/>
              <a:t> de los padres </a:t>
            </a:r>
            <a:r>
              <a:rPr lang="es-ES" dirty="0"/>
              <a:t>y los datos iniciales sobre logro académico</a:t>
            </a:r>
            <a:r>
              <a:rPr lang="es-ES" baseline="0" dirty="0"/>
              <a:t> </a:t>
            </a:r>
            <a:r>
              <a:rPr lang="es-ES" dirty="0"/>
              <a:t>y desempeño</a:t>
            </a:r>
            <a:r>
              <a:rPr lang="es-ES" baseline="0" dirty="0"/>
              <a:t> funcional</a:t>
            </a:r>
            <a:r>
              <a:rPr lang="es-ES" dirty="0"/>
              <a:t>. </a:t>
            </a:r>
          </a:p>
          <a:p>
            <a:pPr marL="0" indent="0">
              <a:buFont typeface="Arial" panose="020B0604020202020204" pitchFamily="34" charset="0"/>
              <a:buNone/>
            </a:pPr>
            <a:r>
              <a:rPr lang="es-ES" dirty="0"/>
              <a:t>    Con base en los datos y la información del nivel actual, se crean</a:t>
            </a:r>
            <a:r>
              <a:rPr lang="es-ES" baseline="0" dirty="0"/>
              <a:t> </a:t>
            </a:r>
            <a:r>
              <a:rPr lang="es-ES" dirty="0"/>
              <a:t>las metas</a:t>
            </a:r>
            <a:r>
              <a:rPr lang="es-ES" baseline="0" dirty="0"/>
              <a:t> anuales</a:t>
            </a:r>
            <a:r>
              <a:rPr lang="es-ES" dirty="0"/>
              <a:t> y se determinan los servicios y apoyos. El</a:t>
            </a:r>
            <a:r>
              <a:rPr lang="es-ES" baseline="0" dirty="0"/>
              <a:t> equipo se reúne anualmente para revisar el plan y ajustarlo para el año siguiente; si la alumna aún califica</a:t>
            </a:r>
            <a:r>
              <a:rPr lang="es-ES" dirty="0"/>
              <a:t>.</a:t>
            </a:r>
          </a:p>
          <a:p>
            <a:endParaRPr lang="en-U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10</a:t>
            </a:fld>
            <a:endParaRPr lang="en-US"/>
          </a:p>
        </p:txBody>
      </p:sp>
    </p:spTree>
    <p:extLst>
      <p:ext uri="{BB962C8B-B14F-4D97-AF65-F5344CB8AC3E}">
        <p14:creationId xmlns:p14="http://schemas.microsoft.com/office/powerpoint/2010/main" val="59341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#35:  </a:t>
            </a:r>
            <a:r>
              <a:rPr lang="es-ES" b="0" dirty="0"/>
              <a:t>Evaluación</a:t>
            </a:r>
            <a:r>
              <a:rPr lang="es-ES" dirty="0"/>
              <a:t> </a:t>
            </a:r>
          </a:p>
          <a:p>
            <a:r>
              <a:rPr lang="es-ES" dirty="0"/>
              <a:t>  </a:t>
            </a:r>
          </a:p>
          <a:p>
            <a:r>
              <a:rPr lang="es-ES" b="1" dirty="0"/>
              <a:t>Instrucciones:</a:t>
            </a:r>
            <a:endParaRPr lang="es-ES" dirty="0"/>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endParaRPr lang="en-US" dirty="0"/>
          </a:p>
          <a:p>
            <a:pPr marL="223251" indent="-223251" defTabSz="893003">
              <a:buFont typeface="+mj-lt"/>
              <a:buAutoNum type="arabicPeriod"/>
              <a:defRPr/>
            </a:pPr>
            <a:r>
              <a:rPr lang="es-ES" dirty="0"/>
              <a:t>Si los participantes tienen una copia de la Guía</a:t>
            </a:r>
            <a:r>
              <a:rPr lang="en-US" dirty="0"/>
              <a:t>, </a:t>
            </a:r>
            <a:r>
              <a:rPr lang="es-ES" dirty="0"/>
              <a:t>indíqueles la página correspondiente</a:t>
            </a:r>
            <a:r>
              <a:rPr lang="en-US" dirty="0"/>
              <a:t>.</a:t>
            </a:r>
          </a:p>
          <a:p>
            <a:pPr marL="223251" indent="-223251" defTabSz="893003">
              <a:buFont typeface="+mj-lt"/>
              <a:buAutoNum type="arabicPeriod"/>
              <a:defRPr/>
            </a:pPr>
            <a:r>
              <a:rPr lang="es-ES" dirty="0"/>
              <a:t>Lea el caso planteado o comparta un ejemplo personal</a:t>
            </a:r>
            <a:r>
              <a:rPr lang="en-US" dirty="0"/>
              <a:t>.</a:t>
            </a:r>
          </a:p>
          <a:p>
            <a:endParaRPr lang="en-US" dirty="0"/>
          </a:p>
          <a:p>
            <a:r>
              <a:rPr lang="es-ES" b="1" dirty="0"/>
              <a:t>Notas del presentador:</a:t>
            </a:r>
          </a:p>
          <a:p>
            <a:pPr marL="167438" indent="-167438" fontAlgn="base">
              <a:buFont typeface="Arial" panose="020B0604020202020204" pitchFamily="34" charset="0"/>
              <a:buChar char="•"/>
            </a:pPr>
            <a:r>
              <a:rPr lang="es-ES" dirty="0"/>
              <a:t>El quinto grupo es el </a:t>
            </a:r>
            <a:r>
              <a:rPr lang="es-ES" b="1" dirty="0"/>
              <a:t>Grupo de Evaluación</a:t>
            </a:r>
            <a:r>
              <a:rPr lang="es-ES" dirty="0"/>
              <a:t>.  </a:t>
            </a:r>
          </a:p>
          <a:p>
            <a:pPr marL="167438" indent="-167438" fontAlgn="base">
              <a:buFont typeface="Arial" panose="020B0604020202020204" pitchFamily="34" charset="0"/>
              <a:buChar char="•"/>
            </a:pPr>
            <a:r>
              <a:rPr lang="es-ES" dirty="0"/>
              <a:t>Este grupo evalúa el trabajo de otros mediante la medición del trabajo de grandes organizaciones, agencias financiadas con fondos públicos o grandes proyectos.</a:t>
            </a:r>
          </a:p>
          <a:p>
            <a:pPr marL="167438" indent="-167438" fontAlgn="base">
              <a:buFont typeface="Arial" panose="020B0604020202020204" pitchFamily="34" charset="0"/>
              <a:buChar char="•"/>
            </a:pPr>
            <a:r>
              <a:rPr lang="es-ES" dirty="0">
                <a:cs typeface="Arial"/>
              </a:rPr>
              <a:t>Las tareas incluyen:</a:t>
            </a:r>
          </a:p>
          <a:p>
            <a:pPr marL="613940" lvl="1" indent="-167438" fontAlgn="base">
              <a:buFont typeface="Arial" panose="020B0604020202020204" pitchFamily="34" charset="0"/>
              <a:buChar char="•"/>
            </a:pPr>
            <a:r>
              <a:rPr lang="es-ES" dirty="0">
                <a:cs typeface="Arial"/>
              </a:rPr>
              <a:t>Evaluar el trabajo de otros</a:t>
            </a:r>
          </a:p>
          <a:p>
            <a:pPr marL="613940" lvl="1" indent="-167438" fontAlgn="base">
              <a:buFont typeface="Arial" panose="020B0604020202020204" pitchFamily="34" charset="0"/>
              <a:buChar char="•"/>
            </a:pPr>
            <a:r>
              <a:rPr lang="es-ES" dirty="0">
                <a:cs typeface="Arial"/>
              </a:rPr>
              <a:t>Medir el trabajo de grandes organizaciones, </a:t>
            </a:r>
            <a:r>
              <a:rPr lang="es-ES" dirty="0"/>
              <a:t>agencias financiadas con fondos públicos o grandes proyectos</a:t>
            </a:r>
            <a:endParaRPr lang="es-ES" dirty="0">
              <a:cs typeface="Arial"/>
            </a:endParaRPr>
          </a:p>
          <a:p>
            <a:pPr marL="613940" lvl="1" indent="-167438" fontAlgn="base">
              <a:buFont typeface="Arial" panose="020B0604020202020204" pitchFamily="34" charset="0"/>
              <a:buChar char="•"/>
            </a:pPr>
            <a:r>
              <a:rPr lang="es-ES" dirty="0">
                <a:cs typeface="Arial"/>
              </a:rPr>
              <a:t>Trabajar con las etapas de uso de datos (planificar, recopilar, organizar, analizar, hacer recomendaciones, crear un plan, compartir resultados, monitorear el progreso)</a:t>
            </a:r>
          </a:p>
          <a:p>
            <a:pPr marL="167438" indent="-167438" defTabSz="920239">
              <a:buFont typeface="Arial" panose="020B0604020202020204" pitchFamily="34" charset="0"/>
              <a:buChar char="•"/>
              <a:defRPr/>
            </a:pPr>
            <a:endParaRPr lang="es-ES" b="1" dirty="0"/>
          </a:p>
          <a:p>
            <a:pPr marL="167438" indent="-167438" defTabSz="920239">
              <a:buFont typeface="Arial" panose="020B0604020202020204" pitchFamily="34" charset="0"/>
              <a:buChar char="•"/>
              <a:defRPr/>
            </a:pPr>
            <a:r>
              <a:rPr lang="es-ES" b="1" dirty="0"/>
              <a:t>Escenario de Práctica  - Grupos de evaluación:</a:t>
            </a:r>
            <a:r>
              <a:rPr lang="es-ES" dirty="0"/>
              <a:t> El distrito escolar implementó un nuevo horario de clase para la secundaria hace un año.  La junta escolar designó a un grupo de personas para evaluar la implementación del nuevo horario.  El grupo estaba formado por administradores, personal escolar, padres y estudiantes. Algunas de las actividades que realizó el Grupo de Revisión del Horario de la Escuela Secundaria fueron: encuestar a maestros, padres y estudiantes; realizar grupos temáticos y revisar datos sobre el aprovechamiento general de los estudiantes. </a:t>
            </a:r>
            <a:r>
              <a:rPr lang="es-ES"/>
              <a:t>Después, analizaron </a:t>
            </a:r>
            <a:r>
              <a:rPr lang="es-ES" dirty="0"/>
              <a:t>los resultados, redactaron un informe y presentaron sus hallazgos a la junta escolar; con la finalidad de informarlos y considerar si existe alguna razón para cambiar o modificar el horario.  </a:t>
            </a:r>
          </a:p>
          <a:p>
            <a:pPr marL="167438" indent="-167438" defTabSz="920239">
              <a:buFont typeface="Arial" panose="020B0604020202020204" pitchFamily="34" charset="0"/>
              <a:buChar char="•"/>
              <a:defRPr/>
            </a:pPr>
            <a:endParaRPr lang="es-E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11</a:t>
            </a:fld>
            <a:endParaRPr lang="en-US"/>
          </a:p>
        </p:txBody>
      </p:sp>
    </p:spTree>
    <p:extLst>
      <p:ext uri="{BB962C8B-B14F-4D97-AF65-F5344CB8AC3E}">
        <p14:creationId xmlns:p14="http://schemas.microsoft.com/office/powerpoint/2010/main" val="372307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3038" y="423863"/>
            <a:ext cx="1974850" cy="1481137"/>
          </a:xfrm>
        </p:spPr>
      </p:sp>
      <p:sp>
        <p:nvSpPr>
          <p:cNvPr id="3" name="Notes Placeholder 2"/>
          <p:cNvSpPr>
            <a:spLocks noGrp="1"/>
          </p:cNvSpPr>
          <p:nvPr>
            <p:ph type="body" idx="1"/>
          </p:nvPr>
        </p:nvSpPr>
        <p:spPr>
          <a:xfrm>
            <a:off x="421501" y="1980410"/>
            <a:ext cx="6167397" cy="6968593"/>
          </a:xfrm>
        </p:spPr>
        <p:txBody>
          <a:bodyPr/>
          <a:lstStyle/>
          <a:p>
            <a:r>
              <a:rPr lang="es-ES" b="1" dirty="0"/>
              <a:t>Diapositiva #36:  </a:t>
            </a:r>
            <a:r>
              <a:rPr lang="es-ES" b="0" dirty="0"/>
              <a:t>Práctica</a:t>
            </a:r>
            <a:endParaRPr lang="es-ES" dirty="0"/>
          </a:p>
          <a:p>
            <a:r>
              <a:rPr lang="es-ES" dirty="0"/>
              <a:t>   </a:t>
            </a:r>
          </a:p>
          <a:p>
            <a:r>
              <a:rPr lang="es-ES" b="1" dirty="0"/>
              <a:t>Instrucciones:</a:t>
            </a:r>
            <a:endParaRPr lang="es-ES" dirty="0"/>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endParaRPr lang="es-ES" dirty="0"/>
          </a:p>
          <a:p>
            <a:pPr marL="223251" indent="-223251">
              <a:buFont typeface="+mj-lt"/>
              <a:buAutoNum type="arabicPeriod"/>
              <a:defRPr/>
            </a:pPr>
            <a:r>
              <a:rPr lang="es-ES" dirty="0"/>
              <a:t>Si los participantes tienen una copia de la Guía, indíqueles la página correspondiente.</a:t>
            </a:r>
          </a:p>
          <a:p>
            <a:pPr marL="223251" indent="-223251">
              <a:buFont typeface="+mj-lt"/>
              <a:buAutoNum type="arabicPeriod"/>
              <a:defRPr/>
            </a:pPr>
            <a:r>
              <a:rPr lang="es-ES" dirty="0"/>
              <a:t>Lea el caso planteado o comparta un ejemplo personal.</a:t>
            </a:r>
          </a:p>
          <a:p>
            <a:pPr marL="223251" indent="-223251">
              <a:buFont typeface="+mj-lt"/>
              <a:buAutoNum type="arabicPeriod"/>
              <a:defRPr/>
            </a:pPr>
            <a:r>
              <a:rPr lang="es-ES" dirty="0"/>
              <a:t>Dirija la actividad sugerida.</a:t>
            </a:r>
          </a:p>
          <a:p>
            <a:endParaRPr lang="es-ES" dirty="0"/>
          </a:p>
          <a:p>
            <a:r>
              <a:rPr lang="es-ES" b="1" dirty="0"/>
              <a:t>Notas del presentador:</a:t>
            </a:r>
          </a:p>
          <a:p>
            <a:pPr marL="167438" indent="-167438" fontAlgn="base">
              <a:buFont typeface="Arial" panose="020B0604020202020204" pitchFamily="34" charset="0"/>
              <a:buChar char="•"/>
            </a:pPr>
            <a:r>
              <a:rPr lang="es-ES" dirty="0"/>
              <a:t>El último grupo es el </a:t>
            </a:r>
            <a:r>
              <a:rPr lang="es-ES" b="1" dirty="0"/>
              <a:t>Grupo de Práctica</a:t>
            </a:r>
            <a:r>
              <a:rPr lang="es-ES" dirty="0"/>
              <a:t>.  </a:t>
            </a:r>
          </a:p>
          <a:p>
            <a:pPr marL="167438" indent="-167438" fontAlgn="base">
              <a:buFont typeface="Arial" panose="020B0604020202020204" pitchFamily="34" charset="0"/>
              <a:buChar char="•"/>
            </a:pPr>
            <a:r>
              <a:rPr lang="es-ES" dirty="0"/>
              <a:t>Un grupo de práctica ofrece una estructura para la comunicación, el aprendizaje y la acción.  </a:t>
            </a:r>
          </a:p>
          <a:p>
            <a:pPr marL="167438" indent="-167438" fontAlgn="base">
              <a:buFont typeface="Arial" panose="020B0604020202020204" pitchFamily="34" charset="0"/>
              <a:buChar char="•"/>
            </a:pPr>
            <a:r>
              <a:rPr lang="es-ES" dirty="0"/>
              <a:t>Los miembros acuerdan reunirse regularmente a fin de fomentar las conexiones entre las agencias y las partes interesadas.   </a:t>
            </a:r>
          </a:p>
          <a:p>
            <a:pPr marL="167438" indent="-167438" fontAlgn="base">
              <a:buFont typeface="Arial" panose="020B0604020202020204" pitchFamily="34" charset="0"/>
              <a:buChar char="•"/>
            </a:pPr>
            <a:r>
              <a:rPr lang="es-ES" dirty="0"/>
              <a:t>Las tareas incluyen:</a:t>
            </a:r>
          </a:p>
          <a:p>
            <a:pPr marL="613940" lvl="1" indent="-167438" fontAlgn="base">
              <a:buFont typeface="Arial" panose="020B0604020202020204" pitchFamily="34" charset="0"/>
              <a:buChar char="•"/>
            </a:pPr>
            <a:r>
              <a:rPr lang="es-ES" dirty="0">
                <a:cs typeface="Arial"/>
              </a:rPr>
              <a:t>Proporcionar una estructura para comunicarse, aprender y actuar.</a:t>
            </a:r>
          </a:p>
          <a:p>
            <a:pPr marL="613940" lvl="1" indent="-167438" fontAlgn="base">
              <a:buFont typeface="Arial" panose="020B0604020202020204" pitchFamily="34" charset="0"/>
              <a:buChar char="•"/>
            </a:pPr>
            <a:r>
              <a:rPr lang="es-ES" dirty="0">
                <a:cs typeface="Arial"/>
              </a:rPr>
              <a:t>Fomentar las conexiones entre la agencias y los </a:t>
            </a:r>
            <a:r>
              <a:rPr lang="es-ES" dirty="0"/>
              <a:t>participantes interesados</a:t>
            </a:r>
            <a:r>
              <a:rPr lang="es-ES" dirty="0">
                <a:cs typeface="Arial"/>
              </a:rPr>
              <a:t>, así como el “trabajo compartido”</a:t>
            </a:r>
          </a:p>
          <a:p>
            <a:pPr marL="613940" lvl="1" indent="-167438" fontAlgn="base">
              <a:buFont typeface="Arial" panose="020B0604020202020204" pitchFamily="34" charset="0"/>
              <a:buChar char="•"/>
            </a:pPr>
            <a:r>
              <a:rPr lang="es-ES" dirty="0">
                <a:cs typeface="Arial"/>
              </a:rPr>
              <a:t>Buscar e intercambiar información y soluciones</a:t>
            </a:r>
          </a:p>
          <a:p>
            <a:pPr marL="613940" lvl="1" indent="-167438" fontAlgn="base">
              <a:buFont typeface="Arial" panose="020B0604020202020204" pitchFamily="34" charset="0"/>
              <a:buChar char="•"/>
            </a:pPr>
            <a:r>
              <a:rPr lang="es-ES" dirty="0">
                <a:cs typeface="Arial"/>
              </a:rPr>
              <a:t>Promover la difusión de las mejores prácticas</a:t>
            </a:r>
          </a:p>
          <a:p>
            <a:pPr marL="613940" lvl="1" indent="-167438" fontAlgn="base">
              <a:buFont typeface="Arial" panose="020B0604020202020204" pitchFamily="34" charset="0"/>
              <a:buChar char="•"/>
            </a:pPr>
            <a:r>
              <a:rPr lang="es-ES" dirty="0">
                <a:cs typeface="Arial"/>
              </a:rPr>
              <a:t>Establecer contacto continuamente</a:t>
            </a:r>
          </a:p>
          <a:p>
            <a:pPr marL="613940" lvl="1" indent="-167438" fontAlgn="base">
              <a:buFont typeface="Arial" panose="020B0604020202020204" pitchFamily="34" charset="0"/>
              <a:buChar char="•"/>
            </a:pPr>
            <a:r>
              <a:rPr lang="es-ES" dirty="0">
                <a:cs typeface="Arial"/>
              </a:rPr>
              <a:t>Detectar problemas que puedan surgir o problemas fundamentales</a:t>
            </a:r>
          </a:p>
          <a:p>
            <a:pPr marL="613940" lvl="1" indent="-167438" fontAlgn="base">
              <a:buFont typeface="Arial" panose="020B0604020202020204" pitchFamily="34" charset="0"/>
              <a:buChar char="•"/>
            </a:pPr>
            <a:endParaRPr lang="es-ES" b="1" dirty="0"/>
          </a:p>
          <a:p>
            <a:pPr marL="167438" indent="-167438">
              <a:buFont typeface="Arial" panose="020B0604020202020204" pitchFamily="34" charset="0"/>
              <a:buChar char="•"/>
            </a:pPr>
            <a:r>
              <a:rPr lang="es-ES" b="1" dirty="0"/>
              <a:t>Escenario de Práctica  - Grupos de Práctica:</a:t>
            </a:r>
            <a:r>
              <a:rPr lang="es-ES" dirty="0"/>
              <a:t>   John y Laura viven en el condado de Wilson.  La Comunidad del Condado de Wilson sobre la Transición (C-</a:t>
            </a:r>
            <a:r>
              <a:rPr lang="es-ES" dirty="0" err="1"/>
              <a:t>CoT</a:t>
            </a:r>
            <a:r>
              <a:rPr lang="es-ES" dirty="0"/>
              <a:t>), se reúne mensualmente durante el año escolar. Entre los miembros de la C-</a:t>
            </a:r>
            <a:r>
              <a:rPr lang="es-ES" dirty="0" err="1"/>
              <a:t>CoT</a:t>
            </a:r>
            <a:r>
              <a:rPr lang="es-ES" dirty="0"/>
              <a:t>  se cuenta al personal del distrito escolar, personal de las agencias de servicios para adultos, padres y alumnos.  El equipo aprende en conjunto, intercambia información, trata problemas y preocupaciones acerca de los estudiantes con discapacidades que se encuentran en transición de la escuela secundaria hacia el mundo adulto.  Comparten experiencias sobre las mejores prácticas; trabajan juntos en la creación de soluciones y programan oportunidades de aprendizaje para los estudiantes y sus familias. </a:t>
            </a:r>
          </a:p>
          <a:p>
            <a:pPr marL="167438" indent="-167438">
              <a:buFont typeface="Arial" panose="020B0604020202020204" pitchFamily="34" charset="0"/>
              <a:buChar char="•"/>
            </a:pPr>
            <a:r>
              <a:rPr lang="es-ES"/>
              <a:t>Cada año, </a:t>
            </a:r>
            <a:r>
              <a:rPr lang="es-ES" dirty="0"/>
              <a:t>la C-</a:t>
            </a:r>
            <a:r>
              <a:rPr lang="es-ES" dirty="0" err="1"/>
              <a:t>CoT</a:t>
            </a:r>
            <a:r>
              <a:rPr lang="es-ES" dirty="0"/>
              <a:t> planifica una conferencia estudiantil para los alumnos de todas las escuelas secundarias del condado. El enfoque de la conferencia es la preparación para la universidad y la vida independiente.  Ésta es sólo una de las formas en que la C-</a:t>
            </a:r>
            <a:r>
              <a:rPr lang="es-ES" dirty="0" err="1"/>
              <a:t>CoT</a:t>
            </a:r>
            <a:r>
              <a:rPr lang="es-ES" dirty="0"/>
              <a:t>, expande su comunidad de aprendizaje al involucrar a más personas en una actividad de transición.</a:t>
            </a:r>
          </a:p>
          <a:p>
            <a:pPr marL="167438" indent="-167438">
              <a:buFont typeface="Arial" panose="020B0604020202020204" pitchFamily="34" charset="0"/>
              <a:buChar char="•"/>
            </a:pPr>
            <a:endParaRPr lang="es-ES" dirty="0"/>
          </a:p>
          <a:p>
            <a:r>
              <a:rPr lang="es-ES" b="1" dirty="0"/>
              <a:t>Actividades  </a:t>
            </a:r>
            <a:endParaRPr lang="es-ES" dirty="0"/>
          </a:p>
          <a:p>
            <a:pPr defTabSz="893003">
              <a:defRPr/>
            </a:pPr>
            <a:r>
              <a:rPr lang="es-ES" dirty="0"/>
              <a:t>Actividad:</a:t>
            </a:r>
            <a:r>
              <a:rPr lang="es-ES" baseline="0" dirty="0"/>
              <a:t> </a:t>
            </a:r>
            <a:r>
              <a:rPr lang="es-ES" dirty="0"/>
              <a:t>Tipos de grupos- Clasificación. Diapositiva 036</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12</a:t>
            </a:fld>
            <a:endParaRPr lang="en-US"/>
          </a:p>
        </p:txBody>
      </p:sp>
    </p:spTree>
    <p:extLst>
      <p:ext uri="{BB962C8B-B14F-4D97-AF65-F5344CB8AC3E}">
        <p14:creationId xmlns:p14="http://schemas.microsoft.com/office/powerpoint/2010/main" val="400948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#37:  </a:t>
            </a:r>
            <a:r>
              <a:rPr lang="es-ES" dirty="0"/>
              <a:t>Sección 2 Recursos</a:t>
            </a:r>
          </a:p>
          <a:p>
            <a:r>
              <a:rPr lang="es-ES" dirty="0"/>
              <a:t>   </a:t>
            </a:r>
          </a:p>
          <a:p>
            <a:r>
              <a:rPr lang="es-ES" b="1" dirty="0"/>
              <a:t>Instrucciones:</a:t>
            </a:r>
            <a:endParaRPr lang="es-ES" dirty="0"/>
          </a:p>
          <a:p>
            <a:pPr marL="223251" indent="-223251">
              <a:buFont typeface="+mj-lt"/>
              <a:buAutoNum type="arabicPeriod"/>
            </a:pPr>
            <a:r>
              <a:rPr lang="es-ES" baseline="0" dirty="0"/>
              <a:t>Haga hincapié en </a:t>
            </a:r>
            <a:r>
              <a:rPr lang="es-ES" dirty="0"/>
              <a:t>1 o 2 recursos de los sitios web</a:t>
            </a:r>
            <a:r>
              <a:rPr lang="es-ES" baseline="0" dirty="0"/>
              <a:t> enumerados en la diapositiva</a:t>
            </a:r>
            <a:r>
              <a:rPr lang="es-ES" dirty="0"/>
              <a:t>. </a:t>
            </a:r>
          </a:p>
          <a:p>
            <a:pPr marL="223251" indent="-223251">
              <a:buFont typeface="+mj-lt"/>
              <a:buAutoNum type="arabicPeriod"/>
            </a:pPr>
            <a:r>
              <a:rPr lang="es-ES" dirty="0"/>
              <a:t>Tenga uno o dos enlaces web accesibles y listos para mostrar.</a:t>
            </a:r>
          </a:p>
          <a:p>
            <a:endParaRPr lang="es-ES" dirty="0"/>
          </a:p>
          <a:p>
            <a:r>
              <a:rPr lang="es-ES" b="1" dirty="0"/>
              <a:t>Notas del presentador:</a:t>
            </a:r>
          </a:p>
          <a:p>
            <a:r>
              <a:rPr lang="es-ES" b="1" dirty="0"/>
              <a:t> </a:t>
            </a:r>
          </a:p>
          <a:p>
            <a:pPr marL="68580" indent="0">
              <a:buNone/>
            </a:pPr>
            <a:r>
              <a:rPr lang="es-ES" dirty="0"/>
              <a:t>Establecer una junta directiva</a:t>
            </a:r>
          </a:p>
          <a:p>
            <a:pPr marL="68580" indent="0">
              <a:buNone/>
            </a:pPr>
            <a:r>
              <a:rPr lang="es-ES" noProof="0" dirty="0">
                <a:hlinkClick r:id="rId3"/>
              </a:rPr>
              <a:t>https://ctb.ku.edu/es/tabla-de-contenidos/estructura/estructura-organizacional/comite-de-directores/principal</a:t>
            </a:r>
            <a:endParaRPr lang="es-ES" noProof="0" dirty="0"/>
          </a:p>
          <a:p>
            <a:pPr marL="68580" indent="0">
              <a:buNone/>
            </a:pPr>
            <a:endParaRPr lang="es-ES" dirty="0"/>
          </a:p>
          <a:p>
            <a:pPr marL="68580" indent="0">
              <a:buNone/>
            </a:pPr>
            <a:r>
              <a:rPr lang="es-ES" noProof="0" dirty="0"/>
              <a:t>Cómo crear liderazgo en grupos</a:t>
            </a:r>
          </a:p>
          <a:p>
            <a:pPr marL="68580" indent="0">
              <a:buNone/>
            </a:pPr>
            <a:r>
              <a:rPr lang="es-ES" noProof="0" dirty="0">
                <a:hlinkClick r:id="rId4"/>
              </a:rPr>
              <a:t>https://psicologiaymente.com/psicologia/como-crear-liderazgo</a:t>
            </a:r>
            <a:endParaRPr lang="es-ES" noProof="0" dirty="0"/>
          </a:p>
          <a:p>
            <a:pPr marL="68580" indent="0">
              <a:buNone/>
            </a:pPr>
            <a:endParaRPr lang="es-ES" noProof="0" dirty="0"/>
          </a:p>
          <a:p>
            <a:pPr marL="68580" indent="0">
              <a:buNone/>
            </a:pPr>
            <a:r>
              <a:rPr lang="es-ES" noProof="0" dirty="0"/>
              <a:t>PTA Marca la diferencia</a:t>
            </a:r>
          </a:p>
          <a:p>
            <a:pPr marL="68580" indent="0">
              <a:buNone/>
            </a:pPr>
            <a:r>
              <a:rPr lang="en-US" dirty="0">
                <a:hlinkClick r:id="rId5"/>
              </a:rPr>
              <a:t>pta-vs-unaffiliated-parent-groups---why-pta-is-a-better-choice-for-schools-esp.pdf</a:t>
            </a:r>
            <a:endParaRPr lang="es-ES" noProof="0" dirty="0"/>
          </a:p>
          <a:p>
            <a:pPr marL="68580" indent="0">
              <a:buNone/>
            </a:pPr>
            <a:endParaRPr lang="es-ES" dirty="0"/>
          </a:p>
          <a:p>
            <a:pPr marL="68580" indent="0">
              <a:buNone/>
            </a:pPr>
            <a:r>
              <a:rPr lang="es-ES" dirty="0"/>
              <a:t>Consejos para organizar grupos</a:t>
            </a:r>
          </a:p>
          <a:p>
            <a:pPr marL="68580" indent="0">
              <a:buNone/>
            </a:pPr>
            <a:r>
              <a:rPr lang="es-ES" dirty="0">
                <a:hlinkClick r:id="rId6"/>
              </a:rPr>
              <a:t>https://eclkc.ohs.acf.hhs.gov/es/compromiso-de-la-familia/father-engagement-strategies/consejos-para-organizar-grupos-de-apoyo-y</a:t>
            </a:r>
            <a:endParaRPr lang="es-ES" dirty="0"/>
          </a:p>
          <a:p>
            <a:pPr marL="68580" indent="0">
              <a:buNone/>
            </a:pPr>
            <a:endParaRPr lang="es-ES" dirty="0"/>
          </a:p>
          <a:p>
            <a:pPr marL="68580" indent="0">
              <a:buNone/>
            </a:pPr>
            <a:r>
              <a:rPr lang="es-ES" dirty="0"/>
              <a:t>Padres Líderes aumentan su compromiso</a:t>
            </a:r>
          </a:p>
          <a:p>
            <a:pPr marL="68580" indent="0">
              <a:buNone/>
            </a:pPr>
            <a:r>
              <a:rPr lang="es-ES" dirty="0">
                <a:hlinkClick r:id="rId7"/>
              </a:rPr>
              <a:t>https://www.enlacechicago.org/post/2018/01/31/padres-l%C3%ADderes-de-enlace-aumentan-su-compromiso</a:t>
            </a:r>
            <a:endParaRPr lang="es-ES" dirty="0"/>
          </a:p>
          <a:p>
            <a:pPr marL="68580" indent="0">
              <a:buNone/>
            </a:pPr>
            <a:endParaRPr lang="es-ES" dirty="0"/>
          </a:p>
          <a:p>
            <a:pPr marL="68580" indent="0">
              <a:buNone/>
            </a:pPr>
            <a:r>
              <a:rPr lang="es-ES" dirty="0"/>
              <a:t>Creación de asociaciones comunitarias</a:t>
            </a:r>
          </a:p>
          <a:p>
            <a:pPr marL="68580" indent="0">
              <a:buNone/>
            </a:pPr>
            <a:r>
              <a:rPr lang="es-ES" dirty="0">
                <a:hlinkClick r:id="rId8"/>
              </a:rPr>
              <a:t>https://eclkc.ohs.acf.hhs.gov/es/compromiso-de-la-familia/father-engagement-strategies/creacion-de-asociaciones-comunitarias-para</a:t>
            </a:r>
            <a:r>
              <a:rPr lang="es-ES" dirty="0"/>
              <a:t> </a:t>
            </a:r>
          </a:p>
          <a:p>
            <a:pPr marL="68580" indent="0">
              <a:buNone/>
            </a:pPr>
            <a:endParaRPr lang="es-ES" noProof="0" dirty="0"/>
          </a:p>
          <a:p>
            <a:pPr marL="68580" indent="0">
              <a:buNone/>
            </a:pPr>
            <a:r>
              <a:rPr lang="es-ES" dirty="0"/>
              <a:t>Padres e Hijos en Acción</a:t>
            </a:r>
            <a:endParaRPr lang="es-ES" noProof="0" dirty="0"/>
          </a:p>
          <a:p>
            <a:pPr marL="68580" indent="0">
              <a:buNone/>
            </a:pPr>
            <a:r>
              <a:rPr lang="es-ES" dirty="0">
                <a:hlinkClick r:id="rId9"/>
              </a:rPr>
              <a:t>https://padresehijosenaccion.org/</a:t>
            </a:r>
            <a:endParaRPr lang="es-ES" dirty="0"/>
          </a:p>
          <a:p>
            <a:pPr marL="68580" indent="0">
              <a:buNone/>
            </a:pPr>
            <a:endParaRPr lang="es-ES" dirty="0"/>
          </a:p>
          <a:p>
            <a:pPr marL="68580" indent="0">
              <a:buNone/>
            </a:pPr>
            <a:r>
              <a:rPr lang="es-ES" dirty="0"/>
              <a:t>Alianza Latina Aplicando Soluciones (ALAS)</a:t>
            </a:r>
          </a:p>
          <a:p>
            <a:pPr marL="68580" indent="0">
              <a:buNone/>
            </a:pPr>
            <a:r>
              <a:rPr lang="en-US" sz="1050" u="sng" dirty="0">
                <a:solidFill>
                  <a:srgbClr val="0563C1"/>
                </a:solidFill>
                <a:effectLst/>
                <a:latin typeface="Calibri" panose="020F0502020204030204" pitchFamily="34" charset="0"/>
                <a:ea typeface="Calibri" panose="020F0502020204030204" pitchFamily="34" charset="0"/>
                <a:hlinkClick r:id="rId10"/>
              </a:rPr>
              <a:t>https://www.alianzalatinawi.org/ALAS.htm</a:t>
            </a:r>
            <a:endParaRPr lang="es-ES"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Actividades  </a:t>
            </a:r>
          </a:p>
          <a:p>
            <a:endParaRPr lang="es-ES" dirty="0"/>
          </a:p>
          <a:p>
            <a:r>
              <a:rPr lang="es-ES" dirty="0"/>
              <a:t>Material impreso:  Lista de recursos por secciones de la Guía</a:t>
            </a:r>
          </a:p>
          <a:p>
            <a:endParaRPr lang="es-ES" dirty="0"/>
          </a:p>
        </p:txBody>
      </p:sp>
      <p:sp>
        <p:nvSpPr>
          <p:cNvPr id="4" name="Slide Number Placeholder 3"/>
          <p:cNvSpPr>
            <a:spLocks noGrp="1"/>
          </p:cNvSpPr>
          <p:nvPr>
            <p:ph type="sldNum" sz="quarter" idx="10"/>
          </p:nvPr>
        </p:nvSpPr>
        <p:spPr/>
        <p:txBody>
          <a:bodyPr/>
          <a:lstStyle/>
          <a:p>
            <a:fld id="{1D94A9CC-91BA-4D30-8CFB-B7A6E1279EEA}" type="slidenum">
              <a:rPr lang="en-US" smtClean="0"/>
              <a:t>13</a:t>
            </a:fld>
            <a:endParaRPr lang="en-US"/>
          </a:p>
        </p:txBody>
      </p:sp>
    </p:spTree>
    <p:extLst>
      <p:ext uri="{BB962C8B-B14F-4D97-AF65-F5344CB8AC3E}">
        <p14:creationId xmlns:p14="http://schemas.microsoft.com/office/powerpoint/2010/main" val="175746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#26:  </a:t>
            </a:r>
            <a:r>
              <a:rPr lang="es-ES" dirty="0"/>
              <a:t>Sección 2 Introducción </a:t>
            </a:r>
          </a:p>
          <a:p>
            <a:r>
              <a:rPr lang="es-ES" dirty="0"/>
              <a:t>  </a:t>
            </a:r>
          </a:p>
          <a:p>
            <a:r>
              <a:rPr lang="es-ES" b="1" dirty="0"/>
              <a:t>Instrucciones:</a:t>
            </a:r>
            <a:endParaRPr lang="es-ES" dirty="0"/>
          </a:p>
          <a:p>
            <a:pPr marL="223251" indent="-223251">
              <a:buFont typeface="+mj-lt"/>
              <a:buAutoNum type="arabicPeriod"/>
            </a:pPr>
            <a:r>
              <a:rPr lang="es-ES" dirty="0"/>
              <a:t>Comparta la información de las notas del presentador</a:t>
            </a:r>
            <a:r>
              <a:rPr lang="es-ES" baseline="0" dirty="0"/>
              <a:t>.</a:t>
            </a:r>
          </a:p>
          <a:p>
            <a:pPr marL="223251" indent="-223251">
              <a:buFont typeface="+mj-lt"/>
              <a:buAutoNum type="arabicPeriod"/>
            </a:pPr>
            <a:r>
              <a:rPr lang="es-ES" baseline="0" dirty="0"/>
              <a:t>Si los participantes tienen una copia de la Guía, indíqueles la sección que corresponda.</a:t>
            </a:r>
            <a:endParaRPr lang="es-ES" dirty="0"/>
          </a:p>
          <a:p>
            <a:endParaRPr lang="es-ES" dirty="0"/>
          </a:p>
          <a:p>
            <a:r>
              <a:rPr lang="es-ES" b="1" dirty="0"/>
              <a:t>Notas del presentador:</a:t>
            </a:r>
          </a:p>
          <a:p>
            <a:pPr defTabSz="893003">
              <a:defRPr/>
            </a:pPr>
            <a:r>
              <a:rPr lang="es-ES" dirty="0">
                <a:solidFill>
                  <a:srgbClr val="000000"/>
                </a:solidFill>
                <a:ea typeface="Times New Roman"/>
                <a:cs typeface="Calibri"/>
              </a:rPr>
              <a:t>Hay muchos tipos diferentes de grupos que tienen distintas funciones y que tienen miembros que desempeñan una variedad de roles. Algunos de esos</a:t>
            </a:r>
            <a:r>
              <a:rPr lang="es-ES" baseline="0" dirty="0">
                <a:solidFill>
                  <a:srgbClr val="000000"/>
                </a:solidFill>
                <a:ea typeface="Times New Roman"/>
                <a:cs typeface="Calibri"/>
              </a:rPr>
              <a:t> grupos pueden ser nuevos para usted</a:t>
            </a:r>
            <a:r>
              <a:rPr lang="es-ES" dirty="0">
                <a:solidFill>
                  <a:srgbClr val="000000"/>
                </a:solidFill>
                <a:ea typeface="Times New Roman"/>
                <a:cs typeface="Calibri"/>
              </a:rPr>
              <a:t>.  </a:t>
            </a:r>
          </a:p>
          <a:p>
            <a:pPr defTabSz="893003">
              <a:defRPr/>
            </a:pPr>
            <a:r>
              <a:rPr lang="es-ES" dirty="0">
                <a:solidFill>
                  <a:srgbClr val="000000"/>
                </a:solidFill>
                <a:ea typeface="Times New Roman"/>
                <a:cs typeface="Calibri"/>
              </a:rPr>
              <a:t>En esta sección, explicaremos cada grupo con detalle</a:t>
            </a:r>
            <a:r>
              <a:rPr lang="es-ES" baseline="0" dirty="0">
                <a:solidFill>
                  <a:srgbClr val="000000"/>
                </a:solidFill>
                <a:ea typeface="Times New Roman"/>
                <a:cs typeface="Calibri"/>
              </a:rPr>
              <a:t> y describiremos las funciones y roles en común de cada uno</a:t>
            </a:r>
            <a:r>
              <a:rPr lang="es-ES" dirty="0">
                <a:solidFill>
                  <a:srgbClr val="000000"/>
                </a:solidFill>
                <a:ea typeface="Times New Roman"/>
                <a:cs typeface="Calibri"/>
              </a:rPr>
              <a:t>.</a:t>
            </a:r>
            <a:endParaRPr lang="es-ES" dirty="0"/>
          </a:p>
          <a:p>
            <a:endParaRPr lang="es-ES" dirty="0"/>
          </a:p>
          <a:p>
            <a:r>
              <a:rPr lang="es-ES" b="1" dirty="0"/>
              <a:t>Actividades  </a:t>
            </a:r>
            <a:endParaRPr lang="es-ES" dirty="0"/>
          </a:p>
          <a:p>
            <a:endParaRPr lang="en-US" dirty="0"/>
          </a:p>
        </p:txBody>
      </p:sp>
      <p:sp>
        <p:nvSpPr>
          <p:cNvPr id="4" name="Slide Number Placeholder 3"/>
          <p:cNvSpPr>
            <a:spLocks noGrp="1"/>
          </p:cNvSpPr>
          <p:nvPr>
            <p:ph type="sldNum" sz="quarter" idx="10"/>
          </p:nvPr>
        </p:nvSpPr>
        <p:spPr/>
        <p:txBody>
          <a:bodyPr/>
          <a:lstStyle/>
          <a:p>
            <a:fld id="{1D94A9CC-91BA-4D30-8CFB-B7A6E1279EEA}" type="slidenum">
              <a:rPr lang="en-US" smtClean="0"/>
              <a:t>2</a:t>
            </a:fld>
            <a:endParaRPr lang="en-US"/>
          </a:p>
        </p:txBody>
      </p:sp>
    </p:spTree>
    <p:extLst>
      <p:ext uri="{BB962C8B-B14F-4D97-AF65-F5344CB8AC3E}">
        <p14:creationId xmlns:p14="http://schemas.microsoft.com/office/powerpoint/2010/main" val="393295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3475" y="573088"/>
            <a:ext cx="2359025" cy="1770062"/>
          </a:xfrm>
        </p:spPr>
      </p:sp>
      <p:sp>
        <p:nvSpPr>
          <p:cNvPr id="3" name="Notes Placeholder 2"/>
          <p:cNvSpPr>
            <a:spLocks noGrp="1"/>
          </p:cNvSpPr>
          <p:nvPr>
            <p:ph type="body" idx="1"/>
          </p:nvPr>
        </p:nvSpPr>
        <p:spPr>
          <a:xfrm>
            <a:off x="421501" y="2451197"/>
            <a:ext cx="6167397" cy="6497808"/>
          </a:xfrm>
        </p:spPr>
        <p:txBody>
          <a:bodyPr/>
          <a:lstStyle/>
          <a:p>
            <a:r>
              <a:rPr lang="es-ES" b="1" dirty="0"/>
              <a:t>Diapositiva</a:t>
            </a:r>
            <a:r>
              <a:rPr lang="en-US" b="1" dirty="0"/>
              <a:t> #27:  </a:t>
            </a:r>
            <a:r>
              <a:rPr lang="en-US" dirty="0"/>
              <a:t>¿</a:t>
            </a:r>
            <a:r>
              <a:rPr lang="es-ES" dirty="0"/>
              <a:t>Qué hace únicos</a:t>
            </a:r>
            <a:r>
              <a:rPr lang="es-ES" baseline="0" dirty="0"/>
              <a:t> a los grupos</a:t>
            </a:r>
            <a:r>
              <a:rPr lang="es-ES" dirty="0"/>
              <a:t>?</a:t>
            </a:r>
          </a:p>
          <a:p>
            <a:r>
              <a:rPr lang="es-ES" dirty="0"/>
              <a:t>  </a:t>
            </a:r>
          </a:p>
          <a:p>
            <a:r>
              <a:rPr lang="es-ES" b="1" dirty="0"/>
              <a:t>Instrucciones:</a:t>
            </a:r>
            <a:endParaRPr lang="es-ES" dirty="0"/>
          </a:p>
          <a:p>
            <a:pPr marL="223251" indent="-223251" fontAlgn="base">
              <a:buFont typeface="+mj-lt"/>
              <a:buAutoNum type="arabicPeriod"/>
            </a:pPr>
            <a:r>
              <a:rPr lang="es-ES" dirty="0"/>
              <a:t>*La diapositiva contiene animación.  Haga clic para que aparezca cada sección.</a:t>
            </a:r>
          </a:p>
          <a:p>
            <a:pPr marL="223251" marR="0" lvl="0" indent="-223251" algn="l" defTabSz="914400" rtl="0" eaLnBrk="1" fontAlgn="base"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p>
          <a:p>
            <a:pPr fontAlgn="base"/>
            <a:endParaRPr lang="es-ES" b="1" dirty="0"/>
          </a:p>
          <a:p>
            <a:pPr fontAlgn="base"/>
            <a:r>
              <a:rPr lang="es-ES" b="1" dirty="0"/>
              <a:t>Notas del presentador:</a:t>
            </a:r>
          </a:p>
          <a:p>
            <a:pPr marL="167438" indent="-167438" fontAlgn="base">
              <a:buFont typeface="Arial" panose="020B0604020202020204" pitchFamily="34" charset="0"/>
              <a:buChar char="•"/>
            </a:pPr>
            <a:r>
              <a:rPr lang="es-ES" dirty="0"/>
              <a:t>Los</a:t>
            </a:r>
            <a:r>
              <a:rPr lang="es-ES" baseline="0" dirty="0"/>
              <a:t> grupos</a:t>
            </a:r>
            <a:r>
              <a:rPr lang="es-ES" dirty="0"/>
              <a:t> de toma de decisiones pueden tener muchas formas diferentes:</a:t>
            </a:r>
          </a:p>
          <a:p>
            <a:pPr marL="624638" lvl="1" indent="-167438" fontAlgn="base">
              <a:buFont typeface="Arial" panose="020B0604020202020204" pitchFamily="34" charset="0"/>
              <a:buChar char="•"/>
            </a:pPr>
            <a:r>
              <a:rPr lang="es-ES" dirty="0"/>
              <a:t>desde un</a:t>
            </a:r>
            <a:r>
              <a:rPr lang="es-ES" baseline="0" dirty="0"/>
              <a:t> grupo formal</a:t>
            </a:r>
            <a:r>
              <a:rPr lang="es-ES" dirty="0"/>
              <a:t>, tal como un comité consultor estatal que proporciona información y observaciones</a:t>
            </a:r>
            <a:r>
              <a:rPr lang="es-ES" baseline="0" dirty="0"/>
              <a:t> relacionados </a:t>
            </a:r>
            <a:r>
              <a:rPr lang="es-ES" dirty="0"/>
              <a:t>con asuntos estatales.</a:t>
            </a:r>
          </a:p>
          <a:p>
            <a:pPr marL="624638" lvl="1" indent="-167438" fontAlgn="base">
              <a:buFont typeface="Arial" panose="020B0604020202020204" pitchFamily="34" charset="0"/>
              <a:buChar char="•"/>
            </a:pPr>
            <a:r>
              <a:rPr lang="es-ES" dirty="0"/>
              <a:t>hasta</a:t>
            </a:r>
            <a:r>
              <a:rPr lang="es-ES" baseline="0" dirty="0"/>
              <a:t> un grupo informal</a:t>
            </a:r>
            <a:r>
              <a:rPr lang="es-ES" dirty="0"/>
              <a:t>, como un comité</a:t>
            </a:r>
            <a:r>
              <a:rPr lang="es-ES" baseline="0" dirty="0"/>
              <a:t> de eventos para una iglesia local</a:t>
            </a:r>
            <a:r>
              <a:rPr lang="es-ES" dirty="0"/>
              <a:t>.  </a:t>
            </a:r>
          </a:p>
          <a:p>
            <a:pPr marL="167438" lvl="0" indent="-167438" fontAlgn="base">
              <a:buFont typeface="Arial" panose="020B0604020202020204" pitchFamily="34" charset="0"/>
              <a:buChar char="•"/>
            </a:pPr>
            <a:r>
              <a:rPr lang="es-ES" dirty="0"/>
              <a:t>Los grupos de toma de decisiones realizan un trabajo importante, sin importar </a:t>
            </a:r>
            <a:r>
              <a:rPr lang="es-ES" baseline="0" dirty="0"/>
              <a:t>su estructura, asunto o tamaño; es de suma importancia asegurarse de que las personas estén preparadas para cumplir con su función.</a:t>
            </a:r>
            <a:r>
              <a:rPr lang="es-ES" dirty="0"/>
              <a:t> </a:t>
            </a:r>
          </a:p>
          <a:p>
            <a:pPr marL="167438" indent="-167438">
              <a:lnSpc>
                <a:spcPct val="80000"/>
              </a:lnSpc>
              <a:buClr>
                <a:srgbClr val="8A8AD8"/>
              </a:buClr>
              <a:buSzPct val="65000"/>
              <a:buFont typeface="Arial" panose="020B0604020202020204" pitchFamily="34" charset="0"/>
              <a:buChar char="•"/>
            </a:pPr>
            <a:r>
              <a:rPr lang="es-ES" dirty="0">
                <a:solidFill>
                  <a:srgbClr val="000000"/>
                </a:solidFill>
              </a:rPr>
              <a:t>Los grupos “ad hoc” (Es una frase latina que significa literalmente "a esto". En inglés, generalmente significa una solución para un propósito, problema o tarea específica), se forman para un propósito</a:t>
            </a:r>
            <a:r>
              <a:rPr lang="es-ES" baseline="0" dirty="0">
                <a:solidFill>
                  <a:srgbClr val="000000"/>
                </a:solidFill>
              </a:rPr>
              <a:t> específico y usualmente son temporales.</a:t>
            </a:r>
            <a:endParaRPr lang="es-ES" dirty="0">
              <a:solidFill>
                <a:srgbClr val="000000"/>
              </a:solidFill>
            </a:endParaRPr>
          </a:p>
          <a:p>
            <a:pPr marL="167438" indent="-167438">
              <a:lnSpc>
                <a:spcPct val="80000"/>
              </a:lnSpc>
              <a:buClr>
                <a:srgbClr val="8A8AD8"/>
              </a:buClr>
              <a:buSzPct val="65000"/>
              <a:buFont typeface="Arial" panose="020B0604020202020204" pitchFamily="34" charset="0"/>
              <a:buChar char="•"/>
            </a:pPr>
            <a:r>
              <a:rPr lang="es-ES" dirty="0">
                <a:solidFill>
                  <a:srgbClr val="000000"/>
                </a:solidFill>
              </a:rPr>
              <a:t>Los “comités permanentes” son continuos</a:t>
            </a:r>
            <a:r>
              <a:rPr lang="es-ES" baseline="0" dirty="0">
                <a:solidFill>
                  <a:srgbClr val="000000"/>
                </a:solidFill>
              </a:rPr>
              <a:t> y generalmente estudian temas e informan o asesoran a los grupos con base en los hallazgos.</a:t>
            </a:r>
            <a:endParaRPr lang="es-ES" dirty="0"/>
          </a:p>
          <a:p>
            <a:pPr marL="167438" indent="-167438" fontAlgn="base">
              <a:buFont typeface="Arial" panose="020B0604020202020204" pitchFamily="34" charset="0"/>
              <a:buChar char="•"/>
            </a:pPr>
            <a:r>
              <a:rPr lang="es-ES" dirty="0"/>
              <a:t>Algunos grupos se reúnen</a:t>
            </a:r>
            <a:r>
              <a:rPr lang="es-ES" baseline="0" dirty="0"/>
              <a:t> por años y sus miembros cambian a lo largo del tiempo</a:t>
            </a:r>
            <a:r>
              <a:rPr lang="es-ES" dirty="0"/>
              <a:t>. Otros se reúnen por una cantidad de tiempo acordada o hasta que completan su trabajo en conjunto.  </a:t>
            </a:r>
          </a:p>
          <a:p>
            <a:pPr marL="167438" indent="-167438">
              <a:buClr>
                <a:schemeClr val="tx2"/>
              </a:buClr>
              <a:buSzPct val="65000"/>
              <a:buFont typeface="Arial" panose="020B0604020202020204" pitchFamily="34" charset="0"/>
              <a:buChar char="•"/>
            </a:pPr>
            <a:r>
              <a:rPr lang="es-ES" dirty="0">
                <a:solidFill>
                  <a:srgbClr val="000000"/>
                </a:solidFill>
              </a:rPr>
              <a:t>Cada grupo de toma de decisiones es único. Aquí están algunas variables que diferencian a los grupos entre sí.</a:t>
            </a:r>
          </a:p>
          <a:p>
            <a:pPr marL="613940" lvl="1" indent="-167438">
              <a:buClr>
                <a:schemeClr val="tx2"/>
              </a:buClr>
              <a:buSzPct val="65000"/>
              <a:buFont typeface="Arial" panose="020B0604020202020204" pitchFamily="34" charset="0"/>
              <a:buChar char="•"/>
            </a:pPr>
            <a:r>
              <a:rPr lang="es-ES" baseline="0" dirty="0">
                <a:solidFill>
                  <a:srgbClr val="000000"/>
                </a:solidFill>
              </a:rPr>
              <a:t>Su autoridad en la toma de </a:t>
            </a:r>
            <a:r>
              <a:rPr lang="es-ES" dirty="0">
                <a:solidFill>
                  <a:srgbClr val="000000"/>
                </a:solidFill>
              </a:rPr>
              <a:t>decisiones</a:t>
            </a:r>
          </a:p>
          <a:p>
            <a:pPr marL="613940" lvl="1" indent="-167438">
              <a:buClr>
                <a:schemeClr val="tx2"/>
              </a:buClr>
              <a:buSzPct val="65000"/>
              <a:buFont typeface="Arial" panose="020B0604020202020204" pitchFamily="34" charset="0"/>
              <a:buChar char="•"/>
            </a:pPr>
            <a:r>
              <a:rPr lang="es-ES" dirty="0">
                <a:solidFill>
                  <a:srgbClr val="000000"/>
                </a:solidFill>
              </a:rPr>
              <a:t>Los temas en los que están trabajando</a:t>
            </a:r>
          </a:p>
          <a:p>
            <a:pPr marL="613940" lvl="1" indent="-167438">
              <a:buClr>
                <a:schemeClr val="tx2"/>
              </a:buClr>
              <a:buSzPct val="65000"/>
              <a:buFont typeface="Arial" panose="020B0604020202020204" pitchFamily="34" charset="0"/>
              <a:buChar char="•"/>
            </a:pPr>
            <a:r>
              <a:rPr lang="es-ES" dirty="0">
                <a:solidFill>
                  <a:srgbClr val="000000"/>
                </a:solidFill>
              </a:rPr>
              <a:t>La</a:t>
            </a:r>
            <a:r>
              <a:rPr lang="es-ES" baseline="0" dirty="0">
                <a:solidFill>
                  <a:srgbClr val="000000"/>
                </a:solidFill>
              </a:rPr>
              <a:t> e</a:t>
            </a:r>
            <a:r>
              <a:rPr lang="es-ES" dirty="0">
                <a:solidFill>
                  <a:srgbClr val="000000"/>
                </a:solidFill>
              </a:rPr>
              <a:t>structura de las reuniones que eligen</a:t>
            </a:r>
          </a:p>
          <a:p>
            <a:pPr marL="613940" lvl="1" indent="-167438">
              <a:buClr>
                <a:schemeClr val="tx2"/>
              </a:buClr>
              <a:buSzPct val="65000"/>
              <a:buFont typeface="Arial" panose="020B0604020202020204" pitchFamily="34" charset="0"/>
              <a:buChar char="•"/>
            </a:pPr>
            <a:r>
              <a:rPr lang="es-ES" dirty="0">
                <a:solidFill>
                  <a:srgbClr val="000000"/>
                </a:solidFill>
              </a:rPr>
              <a:t>Los datos que usan</a:t>
            </a:r>
          </a:p>
          <a:p>
            <a:pPr marL="613940" lvl="1" indent="-167438">
              <a:buClr>
                <a:schemeClr val="tx2"/>
              </a:buClr>
              <a:buSzPct val="65000"/>
              <a:buFont typeface="Arial" panose="020B0604020202020204" pitchFamily="34" charset="0"/>
              <a:buChar char="•"/>
            </a:pPr>
            <a:r>
              <a:rPr lang="es-ES" dirty="0">
                <a:solidFill>
                  <a:srgbClr val="000000"/>
                </a:solidFill>
              </a:rPr>
              <a:t>La información</a:t>
            </a:r>
            <a:r>
              <a:rPr lang="es-ES" baseline="0" dirty="0">
                <a:solidFill>
                  <a:srgbClr val="000000"/>
                </a:solidFill>
              </a:rPr>
              <a:t> y las observaciones que recolectan</a:t>
            </a:r>
            <a:endParaRPr lang="es-ES" dirty="0">
              <a:solidFill>
                <a:srgbClr val="000000"/>
              </a:solidFill>
            </a:endParaRPr>
          </a:p>
          <a:p>
            <a:pPr marL="613940" lvl="1" indent="-167438">
              <a:buClr>
                <a:schemeClr val="tx2"/>
              </a:buClr>
              <a:buSzPct val="65000"/>
              <a:buFont typeface="Arial" panose="020B0604020202020204" pitchFamily="34" charset="0"/>
              <a:buChar char="•"/>
            </a:pPr>
            <a:r>
              <a:rPr lang="es-ES" dirty="0">
                <a:solidFill>
                  <a:srgbClr val="000000"/>
                </a:solidFill>
              </a:rPr>
              <a:t>Los procesos que utilizan</a:t>
            </a:r>
          </a:p>
          <a:p>
            <a:pPr marL="613940" lvl="1" indent="-167438">
              <a:buClr>
                <a:schemeClr val="tx2"/>
              </a:buClr>
              <a:buSzPct val="65000"/>
              <a:buFont typeface="Arial" panose="020B0604020202020204" pitchFamily="34" charset="0"/>
              <a:buChar char="•"/>
            </a:pPr>
            <a:r>
              <a:rPr lang="es-ES" dirty="0">
                <a:solidFill>
                  <a:srgbClr val="000000"/>
                </a:solidFill>
              </a:rPr>
              <a:t>Sus miembros</a:t>
            </a:r>
          </a:p>
          <a:p>
            <a:pPr marL="613940" lvl="1" indent="-167438">
              <a:buClr>
                <a:schemeClr val="tx2"/>
              </a:buClr>
              <a:buSzPct val="65000"/>
              <a:buFont typeface="Arial" panose="020B0604020202020204" pitchFamily="34" charset="0"/>
              <a:buChar char="•"/>
            </a:pPr>
            <a:r>
              <a:rPr lang="es-ES" dirty="0">
                <a:solidFill>
                  <a:srgbClr val="000000"/>
                </a:solidFill>
              </a:rPr>
              <a:t>Su historia</a:t>
            </a:r>
          </a:p>
          <a:p>
            <a:pPr marL="613940" lvl="1" indent="-167438">
              <a:buClr>
                <a:schemeClr val="tx2"/>
              </a:buClr>
              <a:buSzPct val="65000"/>
              <a:buFont typeface="Arial" panose="020B0604020202020204" pitchFamily="34" charset="0"/>
              <a:buChar char="•"/>
            </a:pPr>
            <a:r>
              <a:rPr lang="en-US" dirty="0">
                <a:solidFill>
                  <a:srgbClr val="000000"/>
                </a:solidFill>
              </a:rPr>
              <a:t>La </a:t>
            </a:r>
            <a:r>
              <a:rPr lang="es-ES" dirty="0">
                <a:solidFill>
                  <a:srgbClr val="000000"/>
                </a:solidFill>
              </a:rPr>
              <a:t>cantidad de tiempo que llevan formados</a:t>
            </a:r>
          </a:p>
          <a:p>
            <a:pPr marL="613940" lvl="1" indent="-167438">
              <a:buClr>
                <a:schemeClr val="tx2"/>
              </a:buClr>
              <a:buSzPct val="65000"/>
              <a:buFont typeface="Arial" panose="020B0604020202020204" pitchFamily="34" charset="0"/>
              <a:buChar char="•"/>
            </a:pPr>
            <a:r>
              <a:rPr lang="es-ES" dirty="0">
                <a:solidFill>
                  <a:srgbClr val="000000"/>
                </a:solidFill>
              </a:rPr>
              <a:t>La</a:t>
            </a:r>
            <a:r>
              <a:rPr lang="es-ES" baseline="0" dirty="0">
                <a:solidFill>
                  <a:srgbClr val="000000"/>
                </a:solidFill>
              </a:rPr>
              <a:t> </a:t>
            </a:r>
            <a:r>
              <a:rPr lang="es-ES" dirty="0">
                <a:solidFill>
                  <a:srgbClr val="000000"/>
                </a:solidFill>
              </a:rPr>
              <a:t>diversidad de perspectivas</a:t>
            </a:r>
            <a:r>
              <a:rPr lang="es-ES" baseline="0" dirty="0">
                <a:solidFill>
                  <a:srgbClr val="000000"/>
                </a:solidFill>
              </a:rPr>
              <a:t> representadas</a:t>
            </a:r>
            <a:endParaRPr lang="es-ES" dirty="0">
              <a:solidFill>
                <a:srgbClr val="000000"/>
              </a:solidFill>
            </a:endParaRPr>
          </a:p>
          <a:p>
            <a:r>
              <a:rPr lang="es-ES" dirty="0"/>
              <a:t> </a:t>
            </a:r>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3</a:t>
            </a:fld>
            <a:endParaRPr lang="en-US"/>
          </a:p>
        </p:txBody>
      </p:sp>
    </p:spTree>
    <p:extLst>
      <p:ext uri="{BB962C8B-B14F-4D97-AF65-F5344CB8AC3E}">
        <p14:creationId xmlns:p14="http://schemas.microsoft.com/office/powerpoint/2010/main" val="128745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#28:  </a:t>
            </a:r>
            <a:r>
              <a:rPr lang="es-ES" dirty="0"/>
              <a:t>Función de los miembros</a:t>
            </a:r>
          </a:p>
          <a:p>
            <a:r>
              <a:rPr lang="es-ES" dirty="0"/>
              <a:t>   </a:t>
            </a:r>
          </a:p>
          <a:p>
            <a:r>
              <a:rPr lang="es-ES" b="1" dirty="0"/>
              <a:t>Instrucciones:</a:t>
            </a:r>
            <a:endParaRPr lang="es-ES" dirty="0"/>
          </a:p>
          <a:p>
            <a:pPr marL="223251" indent="-223251">
              <a:buFont typeface="+mj-lt"/>
              <a:buAutoNum type="arabicPeriod"/>
            </a:pPr>
            <a:r>
              <a:rPr lang="es-ES" dirty="0"/>
              <a:t>Ver el video</a:t>
            </a:r>
            <a:r>
              <a:rPr lang="es-ES" baseline="0" dirty="0"/>
              <a:t>. Asegúrese de que su computadora esté conectada a los altavoces o a un sistema de audio.</a:t>
            </a:r>
          </a:p>
          <a:p>
            <a:pPr marL="223251" indent="-223251">
              <a:buFont typeface="+mj-lt"/>
              <a:buAutoNum type="arabicPeriod"/>
            </a:pPr>
            <a:r>
              <a:rPr lang="es-ES" baseline="0" dirty="0"/>
              <a:t>Presente la información.</a:t>
            </a:r>
            <a:r>
              <a:rPr lang="es-ES" dirty="0"/>
              <a:t> </a:t>
            </a:r>
          </a:p>
          <a:p>
            <a:pPr marL="223251" indent="-223251">
              <a:buFont typeface="+mj-lt"/>
              <a:buAutoNum type="arabicPeriod"/>
            </a:pPr>
            <a:r>
              <a:rPr lang="es-ES" dirty="0"/>
              <a:t>Haga las preguntas sugeridas para la actividad. </a:t>
            </a:r>
          </a:p>
          <a:p>
            <a:endParaRPr lang="es-ES" dirty="0"/>
          </a:p>
          <a:p>
            <a:r>
              <a:rPr lang="es-ES" b="1" dirty="0"/>
              <a:t>Notas del presentador</a:t>
            </a:r>
            <a:r>
              <a:rPr lang="es-ES" b="1" baseline="0" dirty="0"/>
              <a:t>:</a:t>
            </a:r>
          </a:p>
          <a:p>
            <a:pPr marL="167438" indent="-167438" defTabSz="893003">
              <a:buFont typeface="Arial" panose="020B0604020202020204" pitchFamily="34" charset="0"/>
              <a:buChar char="•"/>
              <a:defRPr/>
            </a:pPr>
            <a:r>
              <a:rPr lang="es-ES" dirty="0">
                <a:solidFill>
                  <a:srgbClr val="000000"/>
                </a:solidFill>
                <a:ea typeface="Times New Roman"/>
                <a:cs typeface="Calibri"/>
              </a:rPr>
              <a:t>El video sólo está disponible en inglés y no se tiene acceso a los subtítulos. Sin embargo aquí tenemos un resumen: </a:t>
            </a:r>
          </a:p>
          <a:p>
            <a:pPr marL="167438" indent="-167438" defTabSz="893003">
              <a:buFont typeface="Arial" panose="020B0604020202020204" pitchFamily="34" charset="0"/>
              <a:buChar char="•"/>
              <a:defRPr/>
            </a:pPr>
            <a:endParaRPr lang="es-ES" dirty="0">
              <a:solidFill>
                <a:srgbClr val="000000"/>
              </a:solidFill>
              <a:ea typeface="Times New Roman"/>
              <a:cs typeface="Calibri"/>
            </a:endParaRPr>
          </a:p>
          <a:p>
            <a:pPr marL="0" indent="0" defTabSz="893003">
              <a:buFont typeface="Arial" panose="020B0604020202020204" pitchFamily="34" charset="0"/>
              <a:buNone/>
              <a:defRPr/>
            </a:pPr>
            <a:r>
              <a:rPr lang="es-ES" i="1" dirty="0">
                <a:solidFill>
                  <a:srgbClr val="000000"/>
                </a:solidFill>
                <a:ea typeface="Times New Roman"/>
                <a:cs typeface="Calibri"/>
              </a:rPr>
              <a:t>“ Al igual que el capitán de un barco, el comité de gestión es responsable de dirigir una organización hacia un futuro brillante. Cada persona en el comité, contribuye de una manera única y hay diversos roles para diferentes miembros. Así mismo, las responsabilidades que conlleva cada puesto también son diferentes. Para evitar posibles conflictos y trabajar con mayor eficacia, es importante tener muy claro lo que se espera de todos los miembros del comité, tanto individualmente como en grupo</a:t>
            </a:r>
            <a:r>
              <a:rPr lang="es-ES" i="1">
                <a:solidFill>
                  <a:srgbClr val="000000"/>
                </a:solidFill>
                <a:ea typeface="Times New Roman"/>
                <a:cs typeface="Calibri"/>
              </a:rPr>
              <a:t>”. </a:t>
            </a:r>
          </a:p>
          <a:p>
            <a:pPr marL="0" indent="0" defTabSz="893003">
              <a:buFont typeface="Arial" panose="020B0604020202020204" pitchFamily="34" charset="0"/>
              <a:buNone/>
              <a:defRPr/>
            </a:pPr>
            <a:endParaRPr lang="es-ES" i="1" dirty="0">
              <a:solidFill>
                <a:srgbClr val="000000"/>
              </a:solidFill>
              <a:ea typeface="Times New Roman"/>
              <a:cs typeface="Calibri"/>
            </a:endParaRPr>
          </a:p>
          <a:p>
            <a:pPr marL="167438" indent="-167438" defTabSz="893003">
              <a:buFont typeface="Arial" panose="020B0604020202020204" pitchFamily="34" charset="0"/>
              <a:buChar char="•"/>
              <a:defRPr/>
            </a:pPr>
            <a:r>
              <a:rPr lang="es-ES" dirty="0">
                <a:solidFill>
                  <a:srgbClr val="000000"/>
                </a:solidFill>
                <a:ea typeface="Times New Roman"/>
                <a:cs typeface="Calibri"/>
              </a:rPr>
              <a:t>La</a:t>
            </a:r>
            <a:r>
              <a:rPr lang="es-ES" baseline="0" dirty="0">
                <a:solidFill>
                  <a:srgbClr val="000000"/>
                </a:solidFill>
                <a:ea typeface="Times New Roman"/>
                <a:cs typeface="Calibri"/>
              </a:rPr>
              <a:t> función </a:t>
            </a:r>
            <a:r>
              <a:rPr lang="es-ES" dirty="0">
                <a:solidFill>
                  <a:srgbClr val="000000"/>
                </a:solidFill>
                <a:ea typeface="Times New Roman"/>
                <a:cs typeface="Calibri"/>
              </a:rPr>
              <a:t>de los miembros varían de un grupo a</a:t>
            </a:r>
            <a:r>
              <a:rPr lang="es-ES" baseline="0" dirty="0">
                <a:solidFill>
                  <a:srgbClr val="000000"/>
                </a:solidFill>
                <a:ea typeface="Times New Roman"/>
                <a:cs typeface="Calibri"/>
              </a:rPr>
              <a:t> otro dependiendo del tipo y función del grupo</a:t>
            </a:r>
            <a:r>
              <a:rPr lang="es-ES" dirty="0">
                <a:solidFill>
                  <a:srgbClr val="000000"/>
                </a:solidFill>
                <a:ea typeface="Times New Roman"/>
                <a:cs typeface="Calibri"/>
              </a:rPr>
              <a:t>. </a:t>
            </a:r>
          </a:p>
          <a:p>
            <a:pPr marL="167438" indent="-167438" defTabSz="893003">
              <a:buFont typeface="Arial" panose="020B0604020202020204" pitchFamily="34" charset="0"/>
              <a:buChar char="•"/>
              <a:defRPr/>
            </a:pPr>
            <a:r>
              <a:rPr lang="es-ES" baseline="0" dirty="0"/>
              <a:t>Es importante a</a:t>
            </a:r>
            <a:r>
              <a:rPr lang="es-ES" dirty="0"/>
              <a:t>segurarse de que las personas estén</a:t>
            </a:r>
            <a:r>
              <a:rPr lang="es-ES" baseline="0" dirty="0"/>
              <a:t> preparadas para cumplir su función</a:t>
            </a:r>
            <a:r>
              <a:rPr lang="es-ES" dirty="0"/>
              <a:t>. </a:t>
            </a:r>
          </a:p>
          <a:p>
            <a:pPr marL="167438" indent="-167438" fontAlgn="base">
              <a:buFont typeface="Arial" panose="020B0604020202020204" pitchFamily="34" charset="0"/>
              <a:buChar char="•"/>
            </a:pPr>
            <a:r>
              <a:rPr lang="es-ES" dirty="0"/>
              <a:t>Descubra qué </a:t>
            </a:r>
            <a:r>
              <a:rPr lang="es-ES" baseline="0" dirty="0"/>
              <a:t>tipos de funciones hay para los miembros del grupo</a:t>
            </a:r>
            <a:r>
              <a:rPr lang="es-ES" dirty="0"/>
              <a:t>. ¿Hay un líder? ¿Un facilitador? ¿Un</a:t>
            </a:r>
            <a:r>
              <a:rPr lang="es-ES" baseline="0" dirty="0"/>
              <a:t> presidente?</a:t>
            </a:r>
            <a:endParaRPr lang="es-ES" dirty="0"/>
          </a:p>
          <a:p>
            <a:pPr marL="167438" indent="-167438" fontAlgn="base">
              <a:buFont typeface="Arial" panose="020B0604020202020204" pitchFamily="34" charset="0"/>
              <a:buChar char="•"/>
            </a:pPr>
            <a:r>
              <a:rPr lang="es-ES" dirty="0"/>
              <a:t>Asegúrese de entender la</a:t>
            </a:r>
            <a:r>
              <a:rPr lang="es-ES" baseline="0" dirty="0"/>
              <a:t> función </a:t>
            </a:r>
            <a:r>
              <a:rPr lang="es-ES" dirty="0"/>
              <a:t>que usted está considerando ANTES  de aceptar comprometerse. </a:t>
            </a:r>
          </a:p>
          <a:p>
            <a:endParaRPr lang="es-ES" dirty="0"/>
          </a:p>
          <a:p>
            <a:r>
              <a:rPr lang="es-ES" b="1" dirty="0"/>
              <a:t>Actividades  </a:t>
            </a:r>
            <a:endParaRPr lang="es-ES" dirty="0"/>
          </a:p>
          <a:p>
            <a:r>
              <a:rPr lang="es-ES" dirty="0"/>
              <a:t>Pregunta: ¿Hay otras</a:t>
            </a:r>
            <a:r>
              <a:rPr lang="es-ES" baseline="0" dirty="0"/>
              <a:t> funciones </a:t>
            </a:r>
            <a:r>
              <a:rPr lang="es-ES" dirty="0"/>
              <a:t>de los miembros que</a:t>
            </a:r>
            <a:r>
              <a:rPr lang="es-ES" baseline="0" dirty="0"/>
              <a:t> usted pueda observar en un grupo</a:t>
            </a:r>
            <a:r>
              <a:rPr lang="en-US" dirty="0"/>
              <a:t>?</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4</a:t>
            </a:fld>
            <a:endParaRPr lang="en-US"/>
          </a:p>
        </p:txBody>
      </p:sp>
    </p:spTree>
    <p:extLst>
      <p:ext uri="{BB962C8B-B14F-4D97-AF65-F5344CB8AC3E}">
        <p14:creationId xmlns:p14="http://schemas.microsoft.com/office/powerpoint/2010/main" val="23824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a:xfrm>
            <a:off x="640736" y="3590073"/>
            <a:ext cx="5728929" cy="4196703"/>
          </a:xfrm>
        </p:spPr>
        <p:txBody>
          <a:bodyPr/>
          <a:lstStyle/>
          <a:p>
            <a:r>
              <a:rPr lang="es-ES" b="1" dirty="0"/>
              <a:t>Diapositiva #29:  </a:t>
            </a:r>
            <a:r>
              <a:rPr lang="es-ES" dirty="0"/>
              <a:t>Sección 2 Página de ejemplo</a:t>
            </a:r>
          </a:p>
          <a:p>
            <a:r>
              <a:rPr lang="es-ES" dirty="0"/>
              <a:t> </a:t>
            </a:r>
          </a:p>
          <a:p>
            <a:r>
              <a:rPr lang="es-ES" b="1" dirty="0"/>
              <a:t>Instrucciones:</a:t>
            </a:r>
            <a:endParaRPr lang="es-ES" dirty="0"/>
          </a:p>
          <a:p>
            <a:pPr marL="223251" indent="-223251">
              <a:buFont typeface="+mj-lt"/>
              <a:buAutoNum type="arabicPeriod"/>
            </a:pPr>
            <a:r>
              <a:rPr lang="es-ES" dirty="0"/>
              <a:t>*La diapositiva contiene animación.  Haga clic para que aparezca cada sección. </a:t>
            </a:r>
          </a:p>
          <a:p>
            <a:pPr marL="223251" indent="-223251">
              <a:buFont typeface="+mj-lt"/>
              <a:buAutoNum type="arabicPeriod"/>
            </a:pPr>
            <a:r>
              <a:rPr lang="es-ES" dirty="0"/>
              <a:t>Comente cada sección destacada.</a:t>
            </a:r>
          </a:p>
          <a:p>
            <a:endParaRPr lang="es-ES" dirty="0"/>
          </a:p>
          <a:p>
            <a:r>
              <a:rPr lang="es-ES" b="1" dirty="0"/>
              <a:t>Notas del presentador</a:t>
            </a:r>
            <a:r>
              <a:rPr lang="es-ES" b="1" baseline="0" dirty="0"/>
              <a:t>:</a:t>
            </a:r>
            <a:endParaRPr lang="es-ES" b="1" dirty="0"/>
          </a:p>
          <a:p>
            <a:pPr marL="167438" indent="-167438" fontAlgn="base">
              <a:buFont typeface="Arial" panose="020B0604020202020204" pitchFamily="34" charset="0"/>
              <a:buChar char="•"/>
            </a:pPr>
            <a:r>
              <a:rPr lang="es-ES" dirty="0"/>
              <a:t>La Guía destaca</a:t>
            </a:r>
            <a:r>
              <a:rPr lang="es-ES" baseline="0" dirty="0"/>
              <a:t> </a:t>
            </a:r>
            <a:r>
              <a:rPr lang="es-ES" dirty="0"/>
              <a:t>6 tipos diferentes de grupos de toma de decisiones.  </a:t>
            </a:r>
          </a:p>
          <a:p>
            <a:r>
              <a:rPr lang="es-ES" dirty="0"/>
              <a:t>Aquí tenemos una página de ejemplo</a:t>
            </a:r>
            <a:r>
              <a:rPr lang="es-ES" baseline="0" dirty="0"/>
              <a:t> de la </a:t>
            </a:r>
            <a:r>
              <a:rPr lang="es-ES" dirty="0"/>
              <a:t>Guía. </a:t>
            </a:r>
          </a:p>
          <a:p>
            <a:pPr marL="624638" lvl="1" indent="-167438" fontAlgn="base">
              <a:buFont typeface="Arial" panose="020B0604020202020204" pitchFamily="34" charset="0"/>
              <a:buChar char="•"/>
            </a:pPr>
            <a:r>
              <a:rPr lang="es-ES" dirty="0"/>
              <a:t>Hay una definición del</a:t>
            </a:r>
            <a:r>
              <a:rPr lang="es-ES" baseline="0" dirty="0"/>
              <a:t> grupo en la parte superior de cada página</a:t>
            </a:r>
            <a:r>
              <a:rPr lang="es-ES" dirty="0"/>
              <a:t>. </a:t>
            </a:r>
          </a:p>
          <a:p>
            <a:pPr marL="624638" lvl="1" indent="-167438" fontAlgn="base">
              <a:buFont typeface="Arial" panose="020B0604020202020204" pitchFamily="34" charset="0"/>
              <a:buChar char="•"/>
            </a:pPr>
            <a:r>
              <a:rPr lang="es-ES" dirty="0"/>
              <a:t>Las actividades</a:t>
            </a:r>
            <a:r>
              <a:rPr lang="es-ES" baseline="0" dirty="0"/>
              <a:t> y </a:t>
            </a:r>
            <a:r>
              <a:rPr lang="es-ES" dirty="0"/>
              <a:t>ejemplos</a:t>
            </a:r>
            <a:r>
              <a:rPr lang="es-ES" baseline="0" dirty="0"/>
              <a:t> del grupo </a:t>
            </a:r>
            <a:r>
              <a:rPr lang="es-ES" dirty="0"/>
              <a:t>se presentan en el lado izquierdo</a:t>
            </a:r>
            <a:r>
              <a:rPr lang="es-ES" baseline="0" dirty="0"/>
              <a:t> de la página</a:t>
            </a:r>
            <a:r>
              <a:rPr lang="es-ES" dirty="0"/>
              <a:t>.  </a:t>
            </a:r>
          </a:p>
          <a:p>
            <a:pPr marL="624638" lvl="1" indent="-167438" fontAlgn="base">
              <a:buFont typeface="Arial" panose="020B0604020202020204" pitchFamily="34" charset="0"/>
              <a:buChar char="•"/>
            </a:pPr>
            <a:r>
              <a:rPr lang="es-ES" dirty="0"/>
              <a:t>En el lado derecho de la página, aparecen las</a:t>
            </a:r>
            <a:r>
              <a:rPr lang="es-ES" baseline="0" dirty="0"/>
              <a:t> funciones </a:t>
            </a:r>
            <a:r>
              <a:rPr lang="es-ES" dirty="0"/>
              <a:t>de liderazgo del grupo, otras</a:t>
            </a:r>
            <a:r>
              <a:rPr lang="es-ES" baseline="0" dirty="0"/>
              <a:t> funciones </a:t>
            </a:r>
            <a:r>
              <a:rPr lang="es-ES" dirty="0"/>
              <a:t>de los miembros del grupo, la</a:t>
            </a:r>
            <a:r>
              <a:rPr lang="es-ES" baseline="0" dirty="0"/>
              <a:t> cantidad típica del tiempo de servicio</a:t>
            </a:r>
            <a:r>
              <a:rPr lang="es-ES" dirty="0"/>
              <a:t> y un</a:t>
            </a:r>
            <a:r>
              <a:rPr lang="es-ES" baseline="0" dirty="0"/>
              <a:t> ejemplo titulado: “Puesta en Acción”</a:t>
            </a:r>
            <a:r>
              <a:rPr lang="es-ES" dirty="0"/>
              <a:t>.</a:t>
            </a:r>
          </a:p>
          <a:p>
            <a:r>
              <a:rPr lang="es-ES" dirty="0"/>
              <a:t>  </a:t>
            </a:r>
          </a:p>
          <a:p>
            <a:r>
              <a:rPr lang="es-ES" b="1" dirty="0"/>
              <a:t>Actividades  </a:t>
            </a:r>
            <a:endParaRPr lang="es-ES" dirty="0">
              <a:solidFill>
                <a:srgbClr val="000000"/>
              </a:solidFill>
              <a:latin typeface="Arial" charset="0"/>
              <a:cs typeface="Arial" charset="0"/>
            </a:endParaRPr>
          </a:p>
          <a:p>
            <a:pPr defTabSz="920198" fontAlgn="base">
              <a:spcBef>
                <a:spcPct val="30000"/>
              </a:spcBef>
              <a:spcAft>
                <a:spcPct val="0"/>
              </a:spcAft>
              <a:defRPr/>
            </a:pPr>
            <a:endParaRPr lang="en-US" dirty="0">
              <a:solidFill>
                <a:srgbClr val="000000"/>
              </a:solidFill>
              <a:latin typeface="Arial" charset="0"/>
              <a:cs typeface="Arial" charset="0"/>
            </a:endParaRPr>
          </a:p>
          <a:p>
            <a:endParaRPr lang="en-US" dirty="0"/>
          </a:p>
        </p:txBody>
      </p:sp>
      <p:sp>
        <p:nvSpPr>
          <p:cNvPr id="4" name="Slide Number Placeholder 3"/>
          <p:cNvSpPr>
            <a:spLocks noGrp="1"/>
          </p:cNvSpPr>
          <p:nvPr>
            <p:ph type="sldNum" sz="quarter" idx="10"/>
          </p:nvPr>
        </p:nvSpPr>
        <p:spPr>
          <a:xfrm>
            <a:off x="3970938" y="8829966"/>
            <a:ext cx="3037840" cy="464820"/>
          </a:xfrm>
          <a:prstGeom prst="rect">
            <a:avLst/>
          </a:prstGeom>
        </p:spPr>
        <p:txBody>
          <a:bodyPr/>
          <a:lstStyle/>
          <a:p>
            <a:fld id="{9E11DDAA-A1F5-4E1C-B954-0239D65EACA8}" type="slidenum">
              <a:rPr lang="en-US" smtClean="0"/>
              <a:t>5</a:t>
            </a:fld>
            <a:endParaRPr lang="en-US"/>
          </a:p>
        </p:txBody>
      </p:sp>
    </p:spTree>
    <p:extLst>
      <p:ext uri="{BB962C8B-B14F-4D97-AF65-F5344CB8AC3E}">
        <p14:creationId xmlns:p14="http://schemas.microsoft.com/office/powerpoint/2010/main" val="81146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573088"/>
            <a:ext cx="2927350" cy="2195512"/>
          </a:xfrm>
        </p:spPr>
      </p:sp>
      <p:sp>
        <p:nvSpPr>
          <p:cNvPr id="3" name="Notes Placeholder 2"/>
          <p:cNvSpPr>
            <a:spLocks noGrp="1"/>
          </p:cNvSpPr>
          <p:nvPr>
            <p:ph type="body" idx="1"/>
          </p:nvPr>
        </p:nvSpPr>
        <p:spPr/>
        <p:txBody>
          <a:bodyPr/>
          <a:lstStyle/>
          <a:p>
            <a:r>
              <a:rPr lang="es-ES" b="1" dirty="0"/>
              <a:t>Diapositiva #30:  </a:t>
            </a:r>
            <a:r>
              <a:rPr lang="es-ES" b="0" dirty="0"/>
              <a:t>Funciones de los grupos</a:t>
            </a:r>
            <a:endParaRPr lang="es-ES" b="1" dirty="0"/>
          </a:p>
          <a:p>
            <a:r>
              <a:rPr lang="es-ES" dirty="0"/>
              <a:t> </a:t>
            </a:r>
          </a:p>
          <a:p>
            <a:r>
              <a:rPr lang="es-ES" b="1" dirty="0"/>
              <a:t>Instrucciones:</a:t>
            </a:r>
            <a:endParaRPr lang="es-ES" dirty="0"/>
          </a:p>
          <a:p>
            <a:pPr marL="223251" indent="-223251">
              <a:buFont typeface="+mj-lt"/>
              <a:buAutoNum type="arabicPeriod"/>
            </a:pPr>
            <a:r>
              <a:rPr lang="es-ES" dirty="0"/>
              <a:t>*La diapositiva contiene animación.  Haga clic una vez para que</a:t>
            </a:r>
            <a:r>
              <a:rPr lang="es-ES" baseline="0" dirty="0"/>
              <a:t> aparezcan las secciones</a:t>
            </a:r>
            <a:r>
              <a:rPr lang="es-ES" dirty="0"/>
              <a:t>. </a:t>
            </a:r>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endParaRPr lang="es-ES" dirty="0"/>
          </a:p>
          <a:p>
            <a:pPr fontAlgn="base"/>
            <a:endParaRPr lang="es-ES" b="1" dirty="0"/>
          </a:p>
          <a:p>
            <a:pPr fontAlgn="base"/>
            <a:r>
              <a:rPr lang="es-ES" b="1" dirty="0"/>
              <a:t>Notas del presentador:</a:t>
            </a:r>
            <a:endParaRPr lang="es-ES" dirty="0"/>
          </a:p>
          <a:p>
            <a:pPr marL="167438" indent="-167438">
              <a:buFont typeface="Arial" panose="020B0604020202020204" pitchFamily="34" charset="0"/>
              <a:buChar char="•"/>
            </a:pPr>
            <a:r>
              <a:rPr lang="es-ES" dirty="0"/>
              <a:t>Hay 6 funciones únicas de los grupos y algunos</a:t>
            </a:r>
            <a:r>
              <a:rPr lang="es-ES" baseline="0" dirty="0"/>
              <a:t> grupos pueden cumplir más de una de esas funciones</a:t>
            </a:r>
            <a:r>
              <a:rPr lang="es-ES" dirty="0"/>
              <a:t>.	</a:t>
            </a:r>
          </a:p>
          <a:p>
            <a:pPr marL="613940" lvl="1" indent="-167438">
              <a:buFont typeface="Arial" panose="020B0604020202020204" pitchFamily="34" charset="0"/>
              <a:buChar char="•"/>
            </a:pPr>
            <a:r>
              <a:rPr lang="es-ES" dirty="0"/>
              <a:t>Dirección  </a:t>
            </a:r>
          </a:p>
          <a:p>
            <a:pPr marL="613940" lvl="1" indent="-167438">
              <a:buFont typeface="Arial" panose="020B0604020202020204" pitchFamily="34" charset="0"/>
              <a:buChar char="•"/>
            </a:pPr>
            <a:r>
              <a:rPr lang="es-ES" dirty="0"/>
              <a:t>Asesoría </a:t>
            </a:r>
          </a:p>
          <a:p>
            <a:pPr marL="613940" lvl="1" indent="-167438">
              <a:buFont typeface="Arial" panose="020B0604020202020204" pitchFamily="34" charset="0"/>
              <a:buChar char="•"/>
            </a:pPr>
            <a:r>
              <a:rPr lang="es-ES" dirty="0"/>
              <a:t>Liderazgo</a:t>
            </a:r>
          </a:p>
          <a:p>
            <a:pPr marL="613940" lvl="1" indent="-167438">
              <a:buFont typeface="Arial" panose="020B0604020202020204" pitchFamily="34" charset="0"/>
              <a:buChar char="•"/>
            </a:pPr>
            <a:r>
              <a:rPr lang="es-ES" dirty="0"/>
              <a:t>Planificación </a:t>
            </a:r>
          </a:p>
          <a:p>
            <a:pPr marL="613940" lvl="1" indent="-167438">
              <a:buFont typeface="Arial" panose="020B0604020202020204" pitchFamily="34" charset="0"/>
              <a:buChar char="•"/>
            </a:pPr>
            <a:r>
              <a:rPr lang="es-ES" dirty="0"/>
              <a:t>Evaluación</a:t>
            </a:r>
          </a:p>
          <a:p>
            <a:pPr marL="613940" lvl="1" indent="-167438">
              <a:buFont typeface="Arial" panose="020B0604020202020204" pitchFamily="34" charset="0"/>
              <a:buChar char="•"/>
            </a:pPr>
            <a:r>
              <a:rPr lang="es-ES" dirty="0"/>
              <a:t>Práctica</a:t>
            </a:r>
          </a:p>
          <a:p>
            <a:pPr marL="167438" indent="-167438" fontAlgn="base">
              <a:buFont typeface="Arial" panose="020B0604020202020204" pitchFamily="34" charset="0"/>
              <a:buChar char="•"/>
            </a:pPr>
            <a:r>
              <a:rPr lang="es-ES" dirty="0"/>
              <a:t>Recuerde que los grupos pueden parecer muy similares y tener propósitos muy diferentes. Veamos un poco más de cerca</a:t>
            </a:r>
            <a:r>
              <a:rPr lang="es-ES" baseline="0" dirty="0"/>
              <a:t> cada grupo.</a:t>
            </a:r>
            <a:endParaRPr lang="es-ES" dirty="0"/>
          </a:p>
          <a:p>
            <a:r>
              <a:rPr lang="es-ES" dirty="0"/>
              <a:t>  </a:t>
            </a:r>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6</a:t>
            </a:fld>
            <a:endParaRPr lang="en-US"/>
          </a:p>
        </p:txBody>
      </p:sp>
    </p:spTree>
    <p:extLst>
      <p:ext uri="{BB962C8B-B14F-4D97-AF65-F5344CB8AC3E}">
        <p14:creationId xmlns:p14="http://schemas.microsoft.com/office/powerpoint/2010/main" val="123838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Diapositiva #31:  </a:t>
            </a:r>
            <a:r>
              <a:rPr lang="es-ES" b="0" dirty="0"/>
              <a:t>Dirección</a:t>
            </a:r>
          </a:p>
          <a:p>
            <a:r>
              <a:rPr lang="es-ES" b="0" dirty="0"/>
              <a:t>  </a:t>
            </a:r>
          </a:p>
          <a:p>
            <a:r>
              <a:rPr lang="es-ES" b="1" dirty="0"/>
              <a:t>Instrucciones:</a:t>
            </a:r>
            <a:endParaRPr lang="es-ES" dirty="0"/>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endParaRPr lang="es-ES" b="1" dirty="0"/>
          </a:p>
          <a:p>
            <a:pPr marL="223251" indent="-223251" defTabSz="893003">
              <a:buFont typeface="+mj-lt"/>
              <a:buAutoNum type="arabicPeriod"/>
              <a:defRPr/>
            </a:pPr>
            <a:r>
              <a:rPr lang="es-ES" baseline="0" dirty="0"/>
              <a:t>Si los participantes tienen una copia de la Guía, indíqueles la página correspondiente.</a:t>
            </a:r>
          </a:p>
          <a:p>
            <a:pPr marL="223251" indent="-223251" defTabSz="893003">
              <a:buFont typeface="+mj-lt"/>
              <a:buAutoNum type="arabicPeriod"/>
              <a:defRPr/>
            </a:pPr>
            <a:r>
              <a:rPr lang="es-ES" baseline="0" dirty="0"/>
              <a:t>Lea el caso planteado o comparta un ejemplo personal.</a:t>
            </a:r>
            <a:endParaRPr lang="es-ES" dirty="0"/>
          </a:p>
          <a:p>
            <a:endParaRPr lang="es-ES" dirty="0"/>
          </a:p>
          <a:p>
            <a:r>
              <a:rPr lang="es-ES" b="1" dirty="0"/>
              <a:t>Notas del presentador:</a:t>
            </a:r>
          </a:p>
          <a:p>
            <a:pPr marL="167438" indent="-167438" fontAlgn="base">
              <a:buFont typeface="Arial" panose="020B0604020202020204" pitchFamily="34" charset="0"/>
              <a:buChar char="•"/>
            </a:pPr>
            <a:r>
              <a:rPr lang="es-ES" dirty="0"/>
              <a:t>El primer tipo de los grupos mencionados</a:t>
            </a:r>
            <a:r>
              <a:rPr lang="es-ES" baseline="0" dirty="0"/>
              <a:t> e</a:t>
            </a:r>
            <a:r>
              <a:rPr lang="es-ES" dirty="0"/>
              <a:t>n la Guía es el </a:t>
            </a:r>
            <a:r>
              <a:rPr lang="es-ES" b="1" dirty="0"/>
              <a:t>Grupo Directivo</a:t>
            </a:r>
            <a:r>
              <a:rPr lang="es-ES" dirty="0"/>
              <a:t>.  </a:t>
            </a:r>
          </a:p>
          <a:p>
            <a:pPr marL="167438" indent="-167438" fontAlgn="base">
              <a:buFont typeface="Arial" panose="020B0604020202020204" pitchFamily="34" charset="0"/>
              <a:buChar char="•"/>
            </a:pPr>
            <a:r>
              <a:rPr lang="es-ES" dirty="0"/>
              <a:t>Este es uno de los grupos más formales</a:t>
            </a:r>
            <a:r>
              <a:rPr lang="es-ES" baseline="0" dirty="0"/>
              <a:t> en el que los miembros a menudo son designados o elegidos para un cargo</a:t>
            </a:r>
            <a:r>
              <a:rPr lang="es-ES" dirty="0"/>
              <a:t>.  </a:t>
            </a:r>
          </a:p>
          <a:p>
            <a:pPr marL="167438" indent="-167438" fontAlgn="base">
              <a:buFont typeface="Arial" panose="020B0604020202020204" pitchFamily="34" charset="0"/>
              <a:buChar char="•"/>
            </a:pPr>
            <a:r>
              <a:rPr lang="es-ES" dirty="0"/>
              <a:t>Su propósito es controlar una organización y establecer sus políticas.</a:t>
            </a:r>
            <a:endParaRPr lang="es-ES" b="1" dirty="0"/>
          </a:p>
          <a:p>
            <a:pPr marL="167438" indent="-167438" defTabSz="920239">
              <a:buFont typeface="Arial" panose="020B0604020202020204" pitchFamily="34" charset="0"/>
              <a:buChar char="•"/>
              <a:defRPr/>
            </a:pPr>
            <a:endParaRPr lang="es-ES" b="1" dirty="0"/>
          </a:p>
          <a:p>
            <a:pPr marL="167438" indent="-167438" defTabSz="920239">
              <a:buFont typeface="Arial" panose="020B0604020202020204" pitchFamily="34" charset="0"/>
              <a:buChar char="•"/>
              <a:defRPr/>
            </a:pPr>
            <a:r>
              <a:rPr lang="es-ES" b="1" dirty="0"/>
              <a:t>Escenario de Práctica – Grupos Directivos:</a:t>
            </a:r>
            <a:r>
              <a:rPr lang="es-ES" dirty="0"/>
              <a:t>  En los distritos escolares del</a:t>
            </a:r>
            <a:r>
              <a:rPr lang="es-ES" baseline="0" dirty="0"/>
              <a:t> estado, el mejor ejemplo conocido de un grupo de</a:t>
            </a:r>
            <a:r>
              <a:rPr lang="es-ES" dirty="0"/>
              <a:t> dirección</a:t>
            </a:r>
            <a:r>
              <a:rPr lang="es-ES" baseline="0" dirty="0"/>
              <a:t> </a:t>
            </a:r>
            <a:r>
              <a:rPr lang="es-ES" dirty="0"/>
              <a:t>es la junta escolar. La junta escolar es un órgano elegido que desarrolla y adopta políticas que se alinean con las leyes estatales y federales; emplea y evalúa administradores,</a:t>
            </a:r>
            <a:r>
              <a:rPr lang="es-ES" baseline="0" dirty="0"/>
              <a:t> negocia los contratos del personal</a:t>
            </a:r>
            <a:r>
              <a:rPr lang="es-ES" dirty="0"/>
              <a:t> y supervisa el presupuesto. Los</a:t>
            </a:r>
            <a:r>
              <a:rPr lang="es-ES" baseline="0" dirty="0"/>
              <a:t> miembros de la junta son elegidos por los contribuyentes y son responsables ante todos</a:t>
            </a:r>
            <a:r>
              <a:rPr lang="es-ES" dirty="0"/>
              <a:t>.   </a:t>
            </a:r>
          </a:p>
          <a:p>
            <a:endParaRPr lang="es-ES" dirty="0"/>
          </a:p>
          <a:p>
            <a:r>
              <a:rPr lang="es-ES" b="1" dirty="0"/>
              <a:t>Actividades  </a:t>
            </a:r>
            <a:endParaRPr lang="es-ES" dirty="0"/>
          </a:p>
          <a:p>
            <a:pPr lvl="0" fontAlgn="base"/>
            <a:endParaRPr lang="en-US" dirty="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7</a:t>
            </a:fld>
            <a:endParaRPr lang="en-US"/>
          </a:p>
        </p:txBody>
      </p:sp>
    </p:spTree>
    <p:extLst>
      <p:ext uri="{BB962C8B-B14F-4D97-AF65-F5344CB8AC3E}">
        <p14:creationId xmlns:p14="http://schemas.microsoft.com/office/powerpoint/2010/main" val="205023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7463" y="423863"/>
            <a:ext cx="2206625" cy="1655762"/>
          </a:xfrm>
        </p:spPr>
      </p:sp>
      <p:sp>
        <p:nvSpPr>
          <p:cNvPr id="3" name="Notes Placeholder 2"/>
          <p:cNvSpPr>
            <a:spLocks noGrp="1"/>
          </p:cNvSpPr>
          <p:nvPr>
            <p:ph type="body" idx="1"/>
          </p:nvPr>
        </p:nvSpPr>
        <p:spPr>
          <a:xfrm>
            <a:off x="421501" y="2137339"/>
            <a:ext cx="6167397" cy="6811664"/>
          </a:xfrm>
        </p:spPr>
        <p:txBody>
          <a:bodyPr/>
          <a:lstStyle/>
          <a:p>
            <a:r>
              <a:rPr lang="es-ES" b="1" dirty="0"/>
              <a:t>Diapositiva #32:  </a:t>
            </a:r>
            <a:r>
              <a:rPr lang="es-ES" b="0" dirty="0"/>
              <a:t>Asesoría</a:t>
            </a:r>
            <a:endParaRPr lang="es-ES" dirty="0"/>
          </a:p>
          <a:p>
            <a:r>
              <a:rPr lang="es-ES" dirty="0"/>
              <a:t> </a:t>
            </a:r>
          </a:p>
          <a:p>
            <a:r>
              <a:rPr lang="es-ES" b="1" dirty="0"/>
              <a:t>Instrucciones:</a:t>
            </a:r>
            <a:endParaRPr lang="es-ES" dirty="0"/>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endParaRPr lang="es-ES" b="1" dirty="0"/>
          </a:p>
          <a:p>
            <a:pPr marL="223251" indent="-223251" defTabSz="893003">
              <a:buFont typeface="+mj-lt"/>
              <a:buAutoNum type="arabicPeriod"/>
              <a:defRPr/>
            </a:pPr>
            <a:r>
              <a:rPr lang="es-ES" baseline="0" dirty="0"/>
              <a:t>Si los participantes tienen una copia de la Guía</a:t>
            </a:r>
            <a:r>
              <a:rPr lang="en-US" baseline="0" dirty="0"/>
              <a:t>, </a:t>
            </a:r>
            <a:r>
              <a:rPr lang="es-ES" baseline="0" dirty="0"/>
              <a:t>indíqueles la página correspondiente</a:t>
            </a:r>
            <a:r>
              <a:rPr lang="en-US" baseline="0" dirty="0"/>
              <a:t>.</a:t>
            </a:r>
          </a:p>
          <a:p>
            <a:pPr marL="223251" indent="-223251" defTabSz="893003">
              <a:buFont typeface="+mj-lt"/>
              <a:buAutoNum type="arabicPeriod"/>
              <a:defRPr/>
            </a:pPr>
            <a:r>
              <a:rPr lang="es-ES" baseline="0" dirty="0"/>
              <a:t>Lea el caso planteado o comparta un ejemplo personal</a:t>
            </a:r>
            <a:r>
              <a:rPr lang="en-US" baseline="0" dirty="0"/>
              <a:t>.</a:t>
            </a:r>
            <a:endParaRPr lang="en-US" dirty="0"/>
          </a:p>
          <a:p>
            <a:pPr defTabSz="946466" fontAlgn="base">
              <a:lnSpc>
                <a:spcPct val="90000"/>
              </a:lnSpc>
              <a:spcAft>
                <a:spcPct val="0"/>
              </a:spcAft>
              <a:defRPr/>
            </a:pPr>
            <a:endParaRPr lang="es-ES" b="1" dirty="0">
              <a:solidFill>
                <a:srgbClr val="000000"/>
              </a:solidFill>
              <a:cs typeface="Arial" charset="0"/>
            </a:endParaRPr>
          </a:p>
          <a:p>
            <a:pPr defTabSz="946466" fontAlgn="base">
              <a:lnSpc>
                <a:spcPct val="90000"/>
              </a:lnSpc>
              <a:spcAft>
                <a:spcPct val="0"/>
              </a:spcAft>
              <a:defRPr/>
            </a:pPr>
            <a:r>
              <a:rPr lang="es-ES" b="1" dirty="0">
                <a:solidFill>
                  <a:srgbClr val="000000"/>
                </a:solidFill>
                <a:cs typeface="Arial" charset="0"/>
              </a:rPr>
              <a:t>Notas del presentador:</a:t>
            </a:r>
          </a:p>
          <a:p>
            <a:pPr marL="162788" indent="-162788" fontAlgn="base">
              <a:buFont typeface="Arial" panose="020B0604020202020204" pitchFamily="34" charset="0"/>
              <a:buChar char="•"/>
            </a:pPr>
            <a:r>
              <a:rPr lang="es-ES" dirty="0"/>
              <a:t>El segundo grupo es el </a:t>
            </a:r>
            <a:r>
              <a:rPr lang="es-ES" b="1" dirty="0"/>
              <a:t>Grupo Consultivo</a:t>
            </a:r>
            <a:r>
              <a:rPr lang="es-ES" dirty="0"/>
              <a:t>.  </a:t>
            </a:r>
          </a:p>
          <a:p>
            <a:pPr marL="162788" indent="-162788" fontAlgn="base">
              <a:buFont typeface="Arial" panose="020B0604020202020204" pitchFamily="34" charset="0"/>
              <a:buChar char="•"/>
            </a:pPr>
            <a:r>
              <a:rPr lang="es-ES" dirty="0"/>
              <a:t>Este es usualmente,</a:t>
            </a:r>
            <a:r>
              <a:rPr lang="es-ES" baseline="0" dirty="0"/>
              <a:t> un grupo a cargo de un solo tema y sus miembros</a:t>
            </a:r>
            <a:r>
              <a:rPr lang="es-ES" dirty="0"/>
              <a:t> se componen de individuos que representan</a:t>
            </a:r>
            <a:r>
              <a:rPr lang="es-ES" baseline="0" dirty="0"/>
              <a:t> un grupo más grande; </a:t>
            </a:r>
            <a:r>
              <a:rPr lang="es-ES" dirty="0"/>
              <a:t>afectado</a:t>
            </a:r>
            <a:r>
              <a:rPr lang="es-ES" baseline="0" dirty="0"/>
              <a:t> por un problema y que tienen experiencia en la materia</a:t>
            </a:r>
            <a:r>
              <a:rPr lang="es-ES" dirty="0"/>
              <a:t>.</a:t>
            </a:r>
            <a:endParaRPr lang="es-ES" dirty="0">
              <a:solidFill>
                <a:srgbClr val="000000"/>
              </a:solidFill>
              <a:cs typeface="Arial" charset="0"/>
            </a:endParaRPr>
          </a:p>
          <a:p>
            <a:pPr marL="162788"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A diferencia de la junta</a:t>
            </a:r>
            <a:r>
              <a:rPr lang="es-ES" baseline="0" dirty="0">
                <a:solidFill>
                  <a:srgbClr val="000000"/>
                </a:solidFill>
                <a:cs typeface="Arial" charset="0"/>
              </a:rPr>
              <a:t> Directiva</a:t>
            </a:r>
            <a:r>
              <a:rPr lang="es-ES" dirty="0">
                <a:solidFill>
                  <a:srgbClr val="000000"/>
                </a:solidFill>
                <a:cs typeface="Arial" charset="0"/>
              </a:rPr>
              <a:t>, el grupo consultivo</a:t>
            </a:r>
            <a:r>
              <a:rPr lang="es-ES" baseline="0" dirty="0">
                <a:solidFill>
                  <a:srgbClr val="000000"/>
                </a:solidFill>
                <a:cs typeface="Arial" charset="0"/>
              </a:rPr>
              <a:t> no tiene responsabilidad fiscal o legal</a:t>
            </a:r>
            <a:r>
              <a:rPr lang="es-ES" dirty="0">
                <a:solidFill>
                  <a:srgbClr val="000000"/>
                </a:solidFill>
                <a:cs typeface="Arial" charset="0"/>
              </a:rPr>
              <a:t>. </a:t>
            </a:r>
          </a:p>
          <a:p>
            <a:pPr marL="162788"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Los consejos consultores típicamente tienen su autoridad limitada a prestar</a:t>
            </a:r>
            <a:r>
              <a:rPr lang="es-ES" baseline="0" dirty="0">
                <a:solidFill>
                  <a:srgbClr val="000000"/>
                </a:solidFill>
                <a:cs typeface="Arial" charset="0"/>
              </a:rPr>
              <a:t> asesoría o consejería </a:t>
            </a:r>
            <a:r>
              <a:rPr lang="es-ES" dirty="0">
                <a:solidFill>
                  <a:srgbClr val="000000"/>
                </a:solidFill>
                <a:cs typeface="Arial" charset="0"/>
              </a:rPr>
              <a:t>a la junta de la organización, al CEO o director ejecutivo; o a los miembros del personal que son responsables de programas específicos.</a:t>
            </a:r>
          </a:p>
          <a:p>
            <a:pPr marL="162788"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Ejemplos de las actividades de los grupos consultivos: </a:t>
            </a:r>
          </a:p>
          <a:p>
            <a:pPr marL="609289" lvl="1"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Hacer recomendaciones</a:t>
            </a:r>
            <a:endParaRPr lang="es-ES" dirty="0">
              <a:cs typeface="Arial" charset="0"/>
            </a:endParaRPr>
          </a:p>
          <a:p>
            <a:pPr marL="609289" lvl="1" indent="-162788" defTabSz="946466" fontAlgn="base">
              <a:lnSpc>
                <a:spcPct val="90000"/>
              </a:lnSpc>
              <a:spcAft>
                <a:spcPct val="0"/>
              </a:spcAft>
              <a:buFont typeface="Arial" panose="020B0604020202020204" pitchFamily="34" charset="0"/>
              <a:buChar char="•"/>
              <a:defRPr/>
            </a:pPr>
            <a:r>
              <a:rPr lang="es-ES" dirty="0">
                <a:cs typeface="Arial" charset="0"/>
              </a:rPr>
              <a:t>Proporcionar antecedentes</a:t>
            </a:r>
            <a:r>
              <a:rPr lang="es-ES" dirty="0">
                <a:solidFill>
                  <a:srgbClr val="FF0000"/>
                </a:solidFill>
                <a:cs typeface="Arial" charset="0"/>
              </a:rPr>
              <a:t> </a:t>
            </a:r>
            <a:r>
              <a:rPr lang="es-ES" dirty="0">
                <a:solidFill>
                  <a:srgbClr val="000000"/>
                </a:solidFill>
                <a:cs typeface="Arial" charset="0"/>
              </a:rPr>
              <a:t>para las decisiones de la junta</a:t>
            </a:r>
          </a:p>
          <a:p>
            <a:pPr marL="609289" lvl="1"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Plantear los pro y los contra</a:t>
            </a:r>
          </a:p>
          <a:p>
            <a:pPr marL="609289" lvl="1"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Hacer</a:t>
            </a:r>
            <a:r>
              <a:rPr lang="es-ES" baseline="0" dirty="0">
                <a:solidFill>
                  <a:srgbClr val="000000"/>
                </a:solidFill>
                <a:cs typeface="Arial" charset="0"/>
              </a:rPr>
              <a:t> las preguntas que son apropiadas para una situación</a:t>
            </a:r>
            <a:endParaRPr lang="es-ES" dirty="0">
              <a:solidFill>
                <a:srgbClr val="000000"/>
              </a:solidFill>
              <a:cs typeface="Arial" charset="0"/>
            </a:endParaRPr>
          </a:p>
          <a:p>
            <a:pPr marL="162788"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La junta revisará y aprobará todas las recomendaciones</a:t>
            </a:r>
            <a:r>
              <a:rPr lang="es-ES" baseline="0" dirty="0">
                <a:solidFill>
                  <a:srgbClr val="000000"/>
                </a:solidFill>
                <a:cs typeface="Arial" charset="0"/>
              </a:rPr>
              <a:t> de los grupos  consultivos</a:t>
            </a:r>
            <a:r>
              <a:rPr lang="es-ES" dirty="0">
                <a:solidFill>
                  <a:srgbClr val="000000"/>
                </a:solidFill>
                <a:cs typeface="Arial" charset="0"/>
              </a:rPr>
              <a:t>, aunque no está obligada</a:t>
            </a:r>
            <a:r>
              <a:rPr lang="es-ES" baseline="0" dirty="0">
                <a:solidFill>
                  <a:srgbClr val="000000"/>
                </a:solidFill>
                <a:cs typeface="Arial" charset="0"/>
              </a:rPr>
              <a:t> a seguir los consejos</a:t>
            </a:r>
            <a:r>
              <a:rPr lang="es-ES" dirty="0">
                <a:solidFill>
                  <a:srgbClr val="000000"/>
                </a:solidFill>
                <a:cs typeface="Arial" charset="0"/>
              </a:rPr>
              <a:t>.</a:t>
            </a:r>
          </a:p>
          <a:p>
            <a:pPr marL="162788" indent="-162788"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A diferencia de los comités,</a:t>
            </a:r>
            <a:r>
              <a:rPr lang="es-ES" baseline="0" dirty="0">
                <a:solidFill>
                  <a:srgbClr val="000000"/>
                </a:solidFill>
                <a:cs typeface="Arial" charset="0"/>
              </a:rPr>
              <a:t> los grupos consultivos generalmente están compuestos de individuos externos de la junta, </a:t>
            </a:r>
            <a:r>
              <a:rPr lang="es-ES" dirty="0">
                <a:solidFill>
                  <a:srgbClr val="000000"/>
                </a:solidFill>
                <a:cs typeface="Arial" charset="0"/>
              </a:rPr>
              <a:t>(aunque </a:t>
            </a:r>
            <a:r>
              <a:rPr lang="es-ES" baseline="0" dirty="0">
                <a:solidFill>
                  <a:srgbClr val="000000"/>
                </a:solidFill>
                <a:cs typeface="Arial" charset="0"/>
              </a:rPr>
              <a:t>también </a:t>
            </a:r>
            <a:r>
              <a:rPr lang="es-ES" dirty="0">
                <a:solidFill>
                  <a:srgbClr val="000000"/>
                </a:solidFill>
                <a:cs typeface="Arial" charset="0"/>
              </a:rPr>
              <a:t>pueden incluir uno o dos miembros</a:t>
            </a:r>
            <a:r>
              <a:rPr lang="es-ES" baseline="0" dirty="0">
                <a:solidFill>
                  <a:srgbClr val="000000"/>
                </a:solidFill>
                <a:cs typeface="Arial" charset="0"/>
              </a:rPr>
              <a:t> de la misma</a:t>
            </a:r>
            <a:r>
              <a:rPr lang="es-ES" dirty="0">
                <a:solidFill>
                  <a:srgbClr val="000000"/>
                </a:solidFill>
                <a:cs typeface="Arial" charset="0"/>
              </a:rPr>
              <a:t>). </a:t>
            </a:r>
          </a:p>
          <a:p>
            <a:pPr marL="162788" indent="-162788" defTabSz="946466" fontAlgn="base">
              <a:lnSpc>
                <a:spcPct val="90000"/>
              </a:lnSpc>
              <a:spcAft>
                <a:spcPct val="0"/>
              </a:spcAft>
              <a:buFont typeface="Arial" panose="020B0604020202020204" pitchFamily="34" charset="0"/>
              <a:buChar char="•"/>
              <a:defRPr/>
            </a:pPr>
            <a:endParaRPr lang="es-ES" dirty="0">
              <a:solidFill>
                <a:srgbClr val="000000"/>
              </a:solidFill>
              <a:cs typeface="Arial" charset="0"/>
            </a:endParaRPr>
          </a:p>
          <a:p>
            <a:pPr marL="162788" indent="-162788" defTabSz="920239">
              <a:buFont typeface="Arial" panose="020B0604020202020204" pitchFamily="34" charset="0"/>
              <a:buChar char="•"/>
              <a:defRPr/>
            </a:pPr>
            <a:r>
              <a:rPr lang="es-ES" b="1" dirty="0"/>
              <a:t>Escenario de Práctica  – Grupos consultivos: </a:t>
            </a:r>
            <a:r>
              <a:rPr lang="es-ES" dirty="0"/>
              <a:t>El</a:t>
            </a:r>
            <a:r>
              <a:rPr lang="es-ES" baseline="0" dirty="0"/>
              <a:t> </a:t>
            </a:r>
            <a:r>
              <a:rPr lang="es-ES" dirty="0"/>
              <a:t>Grupo Consultivo</a:t>
            </a:r>
            <a:r>
              <a:rPr lang="es-ES" baseline="0" dirty="0"/>
              <a:t> de Educación Especial del Distrito, está compuesto por representantes de los padres y maestros de cada escuela del distrito</a:t>
            </a:r>
            <a:r>
              <a:rPr lang="es-ES" dirty="0"/>
              <a:t>.  El Director de Educación Especial y un padre son facilitadores</a:t>
            </a:r>
            <a:r>
              <a:rPr lang="es-ES" baseline="0" dirty="0"/>
              <a:t> conjuntos de las reuniones del grupo</a:t>
            </a:r>
            <a:r>
              <a:rPr lang="es-ES" dirty="0"/>
              <a:t>. El enfoque del trabajo </a:t>
            </a:r>
            <a:r>
              <a:rPr lang="es-ES"/>
              <a:t>del grupo </a:t>
            </a:r>
            <a:r>
              <a:rPr lang="es-ES" dirty="0"/>
              <a:t>es</a:t>
            </a:r>
            <a:r>
              <a:rPr lang="es-ES" baseline="0" dirty="0"/>
              <a:t> discutir las iniciativas actuales y proporcionar comentarios acerca de cómo esas iniciativas afectan a los </a:t>
            </a:r>
            <a:r>
              <a:rPr lang="es-ES" dirty="0"/>
              <a:t>estudiantes con discapacidades. El grupo brinda información acerca de las necesidades de las familias y puede ayudar con la coordinación</a:t>
            </a:r>
            <a:r>
              <a:rPr lang="es-ES" baseline="0" dirty="0"/>
              <a:t> de </a:t>
            </a:r>
            <a:r>
              <a:rPr lang="es-ES" dirty="0"/>
              <a:t>actividades y eventos para las familias de la escuela o del distrito. </a:t>
            </a:r>
          </a:p>
          <a:p>
            <a:endParaRPr lang="en-US" dirty="0"/>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8</a:t>
            </a:fld>
            <a:endParaRPr lang="en-US"/>
          </a:p>
        </p:txBody>
      </p:sp>
    </p:spTree>
    <p:extLst>
      <p:ext uri="{BB962C8B-B14F-4D97-AF65-F5344CB8AC3E}">
        <p14:creationId xmlns:p14="http://schemas.microsoft.com/office/powerpoint/2010/main" val="22808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7463" y="423863"/>
            <a:ext cx="2206625" cy="1655762"/>
          </a:xfrm>
        </p:spPr>
      </p:sp>
      <p:sp>
        <p:nvSpPr>
          <p:cNvPr id="3" name="Notes Placeholder 2"/>
          <p:cNvSpPr>
            <a:spLocks noGrp="1"/>
          </p:cNvSpPr>
          <p:nvPr>
            <p:ph type="body" idx="1"/>
          </p:nvPr>
        </p:nvSpPr>
        <p:spPr>
          <a:xfrm>
            <a:off x="421501" y="2137339"/>
            <a:ext cx="6167397" cy="6660759"/>
          </a:xfrm>
        </p:spPr>
        <p:txBody>
          <a:bodyPr/>
          <a:lstStyle/>
          <a:p>
            <a:r>
              <a:rPr lang="es-ES" b="1" dirty="0"/>
              <a:t>Diapositiva #33:  </a:t>
            </a:r>
            <a:r>
              <a:rPr lang="es-ES" b="0" dirty="0"/>
              <a:t>Liderazgo</a:t>
            </a:r>
            <a:endParaRPr lang="es-ES" dirty="0"/>
          </a:p>
          <a:p>
            <a:r>
              <a:rPr lang="es-ES" dirty="0"/>
              <a:t>   </a:t>
            </a:r>
          </a:p>
          <a:p>
            <a:r>
              <a:rPr lang="es-ES" b="1" dirty="0"/>
              <a:t>Instrucciones:</a:t>
            </a:r>
          </a:p>
          <a:p>
            <a:pPr marL="223251" marR="0" lvl="0" indent="-223251" algn="l" defTabSz="914400" rtl="0" eaLnBrk="1" fontAlgn="auto" latinLnBrk="0" hangingPunct="1">
              <a:lnSpc>
                <a:spcPct val="100000"/>
              </a:lnSpc>
              <a:spcBef>
                <a:spcPts val="0"/>
              </a:spcBef>
              <a:spcAft>
                <a:spcPts val="0"/>
              </a:spcAft>
              <a:buClrTx/>
              <a:buSzTx/>
              <a:buFont typeface="+mj-lt"/>
              <a:buAutoNum type="arabicPeriod"/>
              <a:tabLst/>
              <a:defRPr/>
            </a:pPr>
            <a:r>
              <a:rPr lang="es-ES" dirty="0"/>
              <a:t>Comparta la información de las notas del presentador</a:t>
            </a:r>
            <a:r>
              <a:rPr lang="es-ES" baseline="0" dirty="0"/>
              <a:t>.</a:t>
            </a:r>
            <a:endParaRPr lang="en-US" dirty="0"/>
          </a:p>
          <a:p>
            <a:pPr marL="223251" indent="-223251" defTabSz="893003">
              <a:buFont typeface="+mj-lt"/>
              <a:buAutoNum type="arabicPeriod"/>
              <a:defRPr/>
            </a:pPr>
            <a:r>
              <a:rPr lang="es-ES" baseline="0" dirty="0"/>
              <a:t>Si los participantes tienen una copia de la Guía</a:t>
            </a:r>
            <a:r>
              <a:rPr lang="en-US" baseline="0" dirty="0"/>
              <a:t>, </a:t>
            </a:r>
            <a:r>
              <a:rPr lang="es-ES" baseline="0" dirty="0"/>
              <a:t>indíqueles la página correspondiente</a:t>
            </a:r>
            <a:r>
              <a:rPr lang="en-US" baseline="0" dirty="0"/>
              <a:t>.</a:t>
            </a:r>
          </a:p>
          <a:p>
            <a:pPr marL="223251" indent="-223251" defTabSz="893003">
              <a:buFont typeface="+mj-lt"/>
              <a:buAutoNum type="arabicPeriod"/>
              <a:defRPr/>
            </a:pPr>
            <a:r>
              <a:rPr lang="es-ES" baseline="0" dirty="0"/>
              <a:t>Lea el caso planteado o comparta un ejemplo personal</a:t>
            </a:r>
            <a:r>
              <a:rPr lang="en-US" baseline="0" dirty="0"/>
              <a:t>.</a:t>
            </a:r>
            <a:endParaRPr lang="en-US" dirty="0"/>
          </a:p>
          <a:p>
            <a:endParaRPr lang="en-US" dirty="0"/>
          </a:p>
          <a:p>
            <a:pPr defTabSz="946466" fontAlgn="base">
              <a:lnSpc>
                <a:spcPct val="90000"/>
              </a:lnSpc>
              <a:spcAft>
                <a:spcPct val="0"/>
              </a:spcAft>
              <a:defRPr/>
            </a:pPr>
            <a:r>
              <a:rPr lang="es-ES" b="1" dirty="0">
                <a:solidFill>
                  <a:srgbClr val="000000"/>
                </a:solidFill>
                <a:cs typeface="Arial" charset="0"/>
              </a:rPr>
              <a:t>Notas del presentador:</a:t>
            </a:r>
          </a:p>
          <a:p>
            <a:pPr marL="334876" indent="-334876" fontAlgn="base">
              <a:buFont typeface="Arial" panose="020B0604020202020204" pitchFamily="34" charset="0"/>
              <a:buChar char="•"/>
            </a:pPr>
            <a:r>
              <a:rPr lang="es-ES" dirty="0"/>
              <a:t>El tercer grupo es</a:t>
            </a:r>
            <a:r>
              <a:rPr lang="es-ES" baseline="0" dirty="0"/>
              <a:t> el </a:t>
            </a:r>
            <a:r>
              <a:rPr lang="es-ES" b="1" dirty="0"/>
              <a:t>Grupo de liderazgo</a:t>
            </a:r>
            <a:r>
              <a:rPr lang="es-ES" dirty="0"/>
              <a:t>.  </a:t>
            </a:r>
          </a:p>
          <a:p>
            <a:pPr marL="334876" indent="-334876" fontAlgn="base">
              <a:buFont typeface="Arial" panose="020B0604020202020204" pitchFamily="34" charset="0"/>
              <a:buChar char="•"/>
            </a:pPr>
            <a:r>
              <a:rPr lang="es-ES" dirty="0"/>
              <a:t>Este grupo puede ofrecer una guía importante para los legisladores del estado a nivel nacional y para los administradores</a:t>
            </a:r>
            <a:r>
              <a:rPr lang="es-ES" baseline="0" dirty="0"/>
              <a:t> del distrito a nivel local</a:t>
            </a:r>
            <a:r>
              <a:rPr lang="es-ES" dirty="0"/>
              <a:t>.</a:t>
            </a:r>
          </a:p>
          <a:p>
            <a:pPr marL="334876" indent="-334876" fontAlgn="base">
              <a:buFont typeface="Arial" panose="020B0604020202020204" pitchFamily="34" charset="0"/>
              <a:buChar char="•"/>
            </a:pPr>
            <a:r>
              <a:rPr lang="es-ES" dirty="0"/>
              <a:t>Los miembros pueden incluir integrantes de la </a:t>
            </a:r>
            <a:r>
              <a:rPr lang="es-ES" baseline="0" dirty="0"/>
              <a:t> </a:t>
            </a:r>
            <a:r>
              <a:rPr lang="es-ES" dirty="0"/>
              <a:t>familia, jóvenes, miembros de la comunidad, encargados de formular las políticas y profesionales.   </a:t>
            </a:r>
            <a:endParaRPr lang="es-ES" dirty="0">
              <a:solidFill>
                <a:srgbClr val="000000"/>
              </a:solidFill>
              <a:cs typeface="Arial" charset="0"/>
            </a:endParaRPr>
          </a:p>
          <a:p>
            <a:pPr marL="334876" indent="-334876"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Las</a:t>
            </a:r>
            <a:r>
              <a:rPr lang="es-ES" baseline="0" dirty="0">
                <a:solidFill>
                  <a:srgbClr val="000000"/>
                </a:solidFill>
                <a:cs typeface="Arial" charset="0"/>
              </a:rPr>
              <a:t> funciones </a:t>
            </a:r>
            <a:r>
              <a:rPr lang="es-ES" dirty="0">
                <a:solidFill>
                  <a:srgbClr val="000000"/>
                </a:solidFill>
                <a:cs typeface="Arial" charset="0"/>
              </a:rPr>
              <a:t>y responsabilidades específicas de un</a:t>
            </a:r>
            <a:r>
              <a:rPr lang="es-ES" baseline="0" dirty="0">
                <a:solidFill>
                  <a:srgbClr val="000000"/>
                </a:solidFill>
                <a:cs typeface="Arial" charset="0"/>
              </a:rPr>
              <a:t> equipo de </a:t>
            </a:r>
            <a:r>
              <a:rPr lang="es-ES" dirty="0">
                <a:solidFill>
                  <a:srgbClr val="000000"/>
                </a:solidFill>
                <a:cs typeface="Arial" charset="0"/>
              </a:rPr>
              <a:t>liderazgo pueden variar ampliamente de una</a:t>
            </a:r>
            <a:r>
              <a:rPr lang="es-ES" baseline="0" dirty="0">
                <a:solidFill>
                  <a:srgbClr val="000000"/>
                </a:solidFill>
                <a:cs typeface="Arial" charset="0"/>
              </a:rPr>
              <a:t> escuela a otra o de un distrito a otro</a:t>
            </a:r>
            <a:r>
              <a:rPr lang="es-ES" dirty="0">
                <a:solidFill>
                  <a:srgbClr val="000000"/>
                </a:solidFill>
                <a:cs typeface="Arial" charset="0"/>
              </a:rPr>
              <a:t>.</a:t>
            </a:r>
          </a:p>
          <a:p>
            <a:pPr marL="334876" indent="-334876"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Un equipo</a:t>
            </a:r>
            <a:r>
              <a:rPr lang="es-ES" baseline="0" dirty="0">
                <a:solidFill>
                  <a:srgbClr val="000000"/>
                </a:solidFill>
                <a:cs typeface="Arial" charset="0"/>
              </a:rPr>
              <a:t> de </a:t>
            </a:r>
            <a:r>
              <a:rPr lang="es-ES" dirty="0">
                <a:solidFill>
                  <a:srgbClr val="000000"/>
                </a:solidFill>
                <a:cs typeface="Arial" charset="0"/>
              </a:rPr>
              <a:t>liderazgo normalmente es un grupo</a:t>
            </a:r>
            <a:r>
              <a:rPr lang="es-ES" baseline="0" dirty="0">
                <a:solidFill>
                  <a:srgbClr val="000000"/>
                </a:solidFill>
                <a:cs typeface="Arial" charset="0"/>
              </a:rPr>
              <a:t> de administradores</a:t>
            </a:r>
            <a:r>
              <a:rPr lang="es-ES" dirty="0">
                <a:solidFill>
                  <a:srgbClr val="000000"/>
                </a:solidFill>
                <a:cs typeface="Arial" charset="0"/>
              </a:rPr>
              <a:t>, maestros y otros miembros del personal; que toman importantes</a:t>
            </a:r>
            <a:r>
              <a:rPr lang="es-ES" baseline="0" dirty="0">
                <a:solidFill>
                  <a:srgbClr val="000000"/>
                </a:solidFill>
                <a:cs typeface="Arial" charset="0"/>
              </a:rPr>
              <a:t> decisiones de gestión</a:t>
            </a:r>
            <a:r>
              <a:rPr lang="es-ES" dirty="0">
                <a:solidFill>
                  <a:srgbClr val="000000"/>
                </a:solidFill>
                <a:cs typeface="Arial" charset="0"/>
              </a:rPr>
              <a:t> en una escuela; y/o que dirigen y coordinan iniciativas para el</a:t>
            </a:r>
            <a:r>
              <a:rPr lang="es-ES" baseline="0" dirty="0">
                <a:solidFill>
                  <a:srgbClr val="000000"/>
                </a:solidFill>
                <a:cs typeface="Arial" charset="0"/>
              </a:rPr>
              <a:t> mejoramiento de ésta.</a:t>
            </a:r>
            <a:endParaRPr lang="es-ES" dirty="0">
              <a:solidFill>
                <a:srgbClr val="000000"/>
              </a:solidFill>
              <a:cs typeface="Arial" charset="0"/>
            </a:endParaRPr>
          </a:p>
          <a:p>
            <a:pPr marL="334876" indent="-334876"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Los participantes pueden ser voluntarios</a:t>
            </a:r>
            <a:r>
              <a:rPr lang="es-ES" baseline="0" dirty="0">
                <a:solidFill>
                  <a:srgbClr val="000000"/>
                </a:solidFill>
                <a:cs typeface="Arial" charset="0"/>
              </a:rPr>
              <a:t> en un equipo de </a:t>
            </a:r>
            <a:r>
              <a:rPr lang="es-ES" dirty="0">
                <a:solidFill>
                  <a:srgbClr val="000000"/>
                </a:solidFill>
                <a:cs typeface="Arial" charset="0"/>
              </a:rPr>
              <a:t>liderazgo, o pueden ser reclutados por los administradores.</a:t>
            </a:r>
          </a:p>
          <a:p>
            <a:pPr marL="334876" indent="-334876" defTabSz="946466" fontAlgn="base">
              <a:lnSpc>
                <a:spcPct val="90000"/>
              </a:lnSpc>
              <a:spcAft>
                <a:spcPct val="0"/>
              </a:spcAft>
              <a:buFont typeface="Arial" panose="020B0604020202020204" pitchFamily="34" charset="0"/>
              <a:buChar char="•"/>
              <a:defRPr/>
            </a:pPr>
            <a:r>
              <a:rPr lang="es-ES" dirty="0">
                <a:solidFill>
                  <a:srgbClr val="000000"/>
                </a:solidFill>
                <a:cs typeface="Arial" charset="0"/>
              </a:rPr>
              <a:t>En las décadas recientes, los equipos de liderazgo han evolucionado hacia formas de liderazgo compartido, en la práctica</a:t>
            </a:r>
            <a:r>
              <a:rPr lang="es-ES" baseline="0" dirty="0">
                <a:solidFill>
                  <a:srgbClr val="000000"/>
                </a:solidFill>
                <a:cs typeface="Arial" charset="0"/>
              </a:rPr>
              <a:t> de ampliar el número de personas involucradas</a:t>
            </a:r>
            <a:r>
              <a:rPr lang="es-ES" dirty="0">
                <a:solidFill>
                  <a:srgbClr val="000000"/>
                </a:solidFill>
                <a:cs typeface="Arial" charset="0"/>
              </a:rPr>
              <a:t> en tomar decisiones importantes relacionadas con la organización; el funcionamiento y cursos de una escuela. </a:t>
            </a:r>
          </a:p>
          <a:p>
            <a:pPr marL="334876" indent="-334876" defTabSz="946466" fontAlgn="base">
              <a:lnSpc>
                <a:spcPct val="90000"/>
              </a:lnSpc>
              <a:spcAft>
                <a:spcPct val="0"/>
              </a:spcAft>
              <a:buFont typeface="Arial" panose="020B0604020202020204" pitchFamily="34" charset="0"/>
              <a:buChar char="•"/>
              <a:defRPr/>
            </a:pPr>
            <a:r>
              <a:rPr lang="es-ES" b="1" dirty="0"/>
              <a:t>Escenario de Práctica  – Grupos de liderazgo :</a:t>
            </a:r>
            <a:r>
              <a:rPr lang="es-ES" dirty="0"/>
              <a:t>   Un Equipo de Liderazgo </a:t>
            </a:r>
            <a:r>
              <a:rPr lang="es-ES" baseline="0" dirty="0"/>
              <a:t>de </a:t>
            </a:r>
            <a:r>
              <a:rPr lang="es-ES" dirty="0" err="1"/>
              <a:t>RtI</a:t>
            </a:r>
            <a:r>
              <a:rPr lang="es-ES" dirty="0"/>
              <a:t> (Respuesta a la Intervención) y PBIS (Intervenciones y apoyos conductuales positivos) de una escuela,</a:t>
            </a:r>
            <a:r>
              <a:rPr lang="es-ES" baseline="0" dirty="0"/>
              <a:t> es un ejemplo de un grupo de </a:t>
            </a:r>
            <a:r>
              <a:rPr lang="es-ES" dirty="0"/>
              <a:t>liderazgo. Este</a:t>
            </a:r>
            <a:r>
              <a:rPr lang="es-ES" baseline="0" dirty="0"/>
              <a:t> grupo está compuesto por varios miembros del personal y padres y/o miembros de la comunidad. </a:t>
            </a:r>
            <a:r>
              <a:rPr lang="es-ES" dirty="0"/>
              <a:t>El equipo de liderazgo se ocupa de problemas </a:t>
            </a:r>
            <a:r>
              <a:rPr lang="es-ES" baseline="0" dirty="0"/>
              <a:t>fundamentales </a:t>
            </a:r>
            <a:r>
              <a:rPr lang="es-ES" dirty="0"/>
              <a:t>tales como el aprendizaje y los resultados de los estudiantes. En este caso, el equipo de liderazgo de </a:t>
            </a:r>
            <a:r>
              <a:rPr lang="es-ES" dirty="0" err="1"/>
              <a:t>RtI</a:t>
            </a:r>
            <a:r>
              <a:rPr lang="es-ES" dirty="0"/>
              <a:t> y PBIS de la escuela; observaría los datos académicos así como los datos de</a:t>
            </a:r>
            <a:r>
              <a:rPr lang="es-ES" baseline="0" dirty="0"/>
              <a:t> comportamiento representados por las suspensiones dentro de la escuela y las visitas a la dirección. </a:t>
            </a:r>
            <a:r>
              <a:rPr lang="es-ES" dirty="0"/>
              <a:t>El equipo analiza los datos y crea planes para poner en práctica estrategias, a fin de abordar la necesidad identificada. Se reúnen regularmente para monitorear</a:t>
            </a:r>
            <a:r>
              <a:rPr lang="es-ES" baseline="0" dirty="0"/>
              <a:t> el progreso y sugerir los cambios necesarios si es preciso</a:t>
            </a:r>
            <a:r>
              <a:rPr lang="es-ES" dirty="0"/>
              <a:t>.  </a:t>
            </a:r>
          </a:p>
          <a:p>
            <a:r>
              <a:rPr lang="es-ES" dirty="0"/>
              <a:t> 	</a:t>
            </a:r>
          </a:p>
          <a:p>
            <a:r>
              <a:rPr lang="es-ES" b="1" dirty="0"/>
              <a:t>Actividades  </a:t>
            </a:r>
            <a:endParaRPr lang="es-E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E47A0219-52C6-4F38-8398-29CC82D2A3E1}" type="slidenum">
              <a:rPr lang="en-US" smtClean="0"/>
              <a:t>9</a:t>
            </a:fld>
            <a:endParaRPr lang="en-US"/>
          </a:p>
        </p:txBody>
      </p:sp>
    </p:spTree>
    <p:extLst>
      <p:ext uri="{BB962C8B-B14F-4D97-AF65-F5344CB8AC3E}">
        <p14:creationId xmlns:p14="http://schemas.microsoft.com/office/powerpoint/2010/main" val="1862297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s-ES"/>
              <a:t>Servir en los grupos que toman decisiones</a:t>
            </a:r>
            <a:endParaRPr lang="en-US"/>
          </a:p>
        </p:txBody>
      </p:sp>
    </p:spTree>
    <p:extLst>
      <p:ext uri="{BB962C8B-B14F-4D97-AF65-F5344CB8AC3E}">
        <p14:creationId xmlns:p14="http://schemas.microsoft.com/office/powerpoint/2010/main" val="251355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s-ES" dirty="0"/>
              <a:t>Servir en grupos que toman decisiones</a:t>
            </a:r>
            <a:endParaRPr lang="en-US" dirty="0"/>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s-ES"/>
              <a:t>Servir en los grupos que toman decisiones</a:t>
            </a:r>
            <a:endParaRPr lang="en-US"/>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s-ES"/>
              <a:t>Servir en los grupos que toman decisiones</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s-ES"/>
              <a:t>Servir en los grupos que toman decisiones</a:t>
            </a: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s-ES"/>
              <a:t>Servir en los grupos que toman decisiones</a:t>
            </a: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s-ES"/>
              <a:t>Servir en los grupos que toman decisiones</a:t>
            </a: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S"/>
              <a:t>Servir en los grupos que toman decisiones</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clic</a:t>
            </a:r>
            <a:r>
              <a:rPr lang="en-US"/>
              <a:t>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s-ES"/>
              <a:t>Servir en los grupos que toman decisiones</a:t>
            </a: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s-ES" dirty="0"/>
              <a:t>Servir en grupos que toman decisiones</a:t>
            </a:r>
            <a:endParaRPr lang="en-US" dirty="0"/>
          </a:p>
        </p:txBody>
      </p:sp>
      <p:pic>
        <p:nvPicPr>
          <p:cNvPr id="8" name="Picture 7"/>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a:p>
        </p:txBody>
      </p:sp>
      <p:pic>
        <p:nvPicPr>
          <p:cNvPr id="6" name="Picture 5"/>
          <p:cNvPicPr>
            <a:picLocks noChangeAspect="1"/>
          </p:cNvPicPr>
          <p:nvPr userDrawn="1"/>
        </p:nvPicPr>
        <p:blipFill rotWithShape="1">
          <a:blip r:embed="rId16" cstate="screen">
            <a:extLst>
              <a:ext uri="{28A0092B-C50C-407E-A947-70E740481C1C}">
                <a14:useLocalDpi xmlns:a14="http://schemas.microsoft.com/office/drawing/2010/main" val="0"/>
              </a:ext>
            </a:extLst>
          </a:blip>
          <a:srcRect/>
          <a:stretch/>
        </p:blipFill>
        <p:spPr>
          <a:xfrm>
            <a:off x="4593655" y="5870443"/>
            <a:ext cx="326666" cy="319746"/>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hyperlink" Target="https://www.enlacechicago.org/post/2018/01/31/padres-l%C3%ADderes-de-enlace-aumentan-su-compromiso" TargetMode="External"/><Relationship Id="rId3" Type="http://schemas.openxmlformats.org/officeDocument/2006/relationships/notesSlide" Target="../notesSlides/notesSlide13.xml"/><Relationship Id="rId7" Type="http://schemas.openxmlformats.org/officeDocument/2006/relationships/hyperlink" Target="https://eclkc.ohs.acf.hhs.gov/es/compromiso-de-la-familia/father-engagement-strategies/consejos-para-organizar-grupos-de-apoyo-y"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www.pta.org/docs/default-source/files/why-pta/pta-vs-unaffiliated-parent-groups---why-pta-is-a-better-choice-for-schools-esp.pdf" TargetMode="External"/><Relationship Id="rId11" Type="http://schemas.openxmlformats.org/officeDocument/2006/relationships/hyperlink" Target="https://www.alianzalatinawi.org/ALAS.htm" TargetMode="External"/><Relationship Id="rId5" Type="http://schemas.openxmlformats.org/officeDocument/2006/relationships/hyperlink" Target="https://psicologiaymente.com/psicologia/como-crear-liderazgo" TargetMode="External"/><Relationship Id="rId10" Type="http://schemas.openxmlformats.org/officeDocument/2006/relationships/hyperlink" Target="https://padresehijosenaccion.org/" TargetMode="External"/><Relationship Id="rId4" Type="http://schemas.openxmlformats.org/officeDocument/2006/relationships/hyperlink" Target="https://ctb.ku.edu/es/tabla-de-contenidos/estructura/estructura-organizacional/comite-de-directores/principal" TargetMode="External"/><Relationship Id="rId9" Type="http://schemas.openxmlformats.org/officeDocument/2006/relationships/hyperlink" Target="https://eclkc.ohs.acf.hhs.gov/es/compromiso-de-la-familia/father-engagement-strategies/creacion-de-asociaciones-comunitarias-para"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hyperlink" Target="https://youtu.be/LmWiBnGkWww"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1" y="2438400"/>
            <a:ext cx="3533378" cy="1828800"/>
          </a:xfrm>
        </p:spPr>
        <p:txBody>
          <a:bodyPr anchor="t">
            <a:noAutofit/>
          </a:bodyPr>
          <a:lstStyle/>
          <a:p>
            <a:pPr algn="ctr"/>
            <a:r>
              <a:rPr lang="es-ES" sz="2500" b="1" dirty="0"/>
              <a:t>Prestar Servicio</a:t>
            </a:r>
            <a:r>
              <a:rPr lang="es-ES" sz="2500" b="1" noProof="0" dirty="0"/>
              <a:t> en  grupos que toman decisiones: </a:t>
            </a:r>
            <a:br>
              <a:rPr lang="es-ES" sz="2500" b="1" noProof="0" dirty="0"/>
            </a:br>
            <a:r>
              <a:rPr lang="es-ES" sz="2500" b="1" noProof="0" dirty="0"/>
              <a:t>Guía para las familias</a:t>
            </a:r>
          </a:p>
        </p:txBody>
      </p:sp>
      <p:sp>
        <p:nvSpPr>
          <p:cNvPr id="3" name="Subtitle 2"/>
          <p:cNvSpPr>
            <a:spLocks noGrp="1"/>
          </p:cNvSpPr>
          <p:nvPr>
            <p:ph type="subTitle" idx="1"/>
          </p:nvPr>
        </p:nvSpPr>
        <p:spPr>
          <a:xfrm>
            <a:off x="4660618" y="4343400"/>
            <a:ext cx="3340381" cy="1414509"/>
          </a:xfrm>
        </p:spPr>
        <p:txBody>
          <a:bodyPr>
            <a:normAutofit/>
          </a:bodyPr>
          <a:lstStyle/>
          <a:p>
            <a:r>
              <a:rPr lang="es-ES" noProof="0"/>
              <a:t>Presentado por:</a:t>
            </a:r>
          </a:p>
          <a:p>
            <a:r>
              <a:rPr lang="es-ES" i="1" noProof="0">
                <a:solidFill>
                  <a:srgbClr val="FF0000"/>
                </a:solidFill>
              </a:rPr>
              <a:t>Nombre</a:t>
            </a:r>
          </a:p>
          <a:p>
            <a:r>
              <a:rPr lang="es-ES" i="1" noProof="0">
                <a:solidFill>
                  <a:srgbClr val="FF0000"/>
                </a:solidFill>
              </a:rPr>
              <a:t>Organización/Agenda</a:t>
            </a: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100529" cy="369332"/>
          </a:xfrm>
          <a:prstGeom prst="rect">
            <a:avLst/>
          </a:prstGeom>
        </p:spPr>
        <p:txBody>
          <a:bodyPr wrap="none">
            <a:spAutoFit/>
          </a:bodyPr>
          <a:lstStyle/>
          <a:p>
            <a:r>
              <a:rPr lang="en-US">
                <a:solidFill>
                  <a:prstClr val="black">
                    <a:lumMod val="65000"/>
                    <a:lumOff val="35000"/>
                  </a:prstClr>
                </a:solidFill>
              </a:rPr>
              <a:t>www.servingongroups.org</a:t>
            </a:r>
          </a:p>
        </p:txBody>
      </p:sp>
    </p:spTree>
    <p:custDataLst>
      <p:tags r:id="rId1"/>
    </p:custDataLst>
    <p:extLst>
      <p:ext uri="{BB962C8B-B14F-4D97-AF65-F5344CB8AC3E}">
        <p14:creationId xmlns:p14="http://schemas.microsoft.com/office/powerpoint/2010/main" val="401235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Planificación</a:t>
            </a:r>
          </a:p>
        </p:txBody>
      </p:sp>
      <p:sp>
        <p:nvSpPr>
          <p:cNvPr id="3" name="Content Placeholder 2"/>
          <p:cNvSpPr>
            <a:spLocks noGrp="1"/>
          </p:cNvSpPr>
          <p:nvPr>
            <p:ph idx="1"/>
          </p:nvPr>
        </p:nvSpPr>
        <p:spPr>
          <a:xfrm>
            <a:off x="1043492" y="1524000"/>
            <a:ext cx="7033708" cy="4876800"/>
          </a:xfrm>
        </p:spPr>
        <p:txBody>
          <a:bodyPr>
            <a:normAutofit fontScale="77500" lnSpcReduction="20000"/>
          </a:bodyPr>
          <a:lstStyle/>
          <a:p>
            <a:pPr marL="68580" indent="0">
              <a:buNone/>
            </a:pPr>
            <a:r>
              <a:rPr lang="es-ES" sz="2800" noProof="0" dirty="0"/>
              <a:t>Actividades</a:t>
            </a:r>
          </a:p>
          <a:p>
            <a:pPr marL="630238" lvl="0" indent="-284163"/>
            <a:r>
              <a:rPr lang="es-ES" sz="2600" noProof="0" dirty="0">
                <a:cs typeface="Arial"/>
              </a:rPr>
              <a:t>Investigar y estudiar un </a:t>
            </a:r>
            <a:r>
              <a:rPr lang="es-ES" sz="2600" dirty="0">
                <a:cs typeface="Arial"/>
              </a:rPr>
              <a:t>tema o problema</a:t>
            </a:r>
            <a:r>
              <a:rPr lang="es-ES" sz="2600" noProof="0" dirty="0">
                <a:cs typeface="Arial"/>
              </a:rPr>
              <a:t> específico</a:t>
            </a:r>
          </a:p>
          <a:p>
            <a:pPr marL="630238" indent="-284163"/>
            <a:r>
              <a:rPr lang="es-ES" sz="2600" noProof="0" dirty="0">
                <a:cs typeface="Arial"/>
              </a:rPr>
              <a:t>Evaluar necesidades y desarrollar prioridades</a:t>
            </a:r>
          </a:p>
          <a:p>
            <a:pPr marL="630238" indent="-284163"/>
            <a:r>
              <a:rPr lang="es-ES" sz="2600" noProof="0" dirty="0">
                <a:cs typeface="Arial"/>
              </a:rPr>
              <a:t>Hacer recomendaciones</a:t>
            </a:r>
          </a:p>
          <a:p>
            <a:pPr marL="630238" lvl="0" indent="-284163"/>
            <a:r>
              <a:rPr lang="es-ES" sz="2600" noProof="0" dirty="0">
                <a:cs typeface="Arial"/>
              </a:rPr>
              <a:t>Diseñar información y realizar capacitaciones</a:t>
            </a:r>
          </a:p>
          <a:p>
            <a:pPr marL="630238" lvl="0" indent="-284163"/>
            <a:r>
              <a:rPr lang="es-ES" sz="2600" noProof="0" dirty="0">
                <a:cs typeface="Arial"/>
              </a:rPr>
              <a:t>Desarrollar o seleccionar un </a:t>
            </a:r>
            <a:r>
              <a:rPr lang="es-ES" sz="2600" dirty="0">
                <a:cs typeface="Arial"/>
              </a:rPr>
              <a:t>plan de estudios</a:t>
            </a:r>
            <a:endParaRPr lang="es-ES" sz="2600" noProof="0" dirty="0">
              <a:cs typeface="Arial"/>
            </a:endParaRPr>
          </a:p>
          <a:p>
            <a:pPr marL="630238" indent="-284163"/>
            <a:r>
              <a:rPr lang="es-ES" sz="2600" noProof="0" dirty="0">
                <a:cs typeface="Arial"/>
              </a:rPr>
              <a:t>Canalizar la comunicación y las observaciones</a:t>
            </a:r>
          </a:p>
          <a:p>
            <a:pPr marL="630238" indent="-284163"/>
            <a:r>
              <a:rPr lang="es-ES" sz="2600" noProof="0" dirty="0">
                <a:cs typeface="Arial"/>
              </a:rPr>
              <a:t>Planificar y llevar a cabo una actividad</a:t>
            </a:r>
          </a:p>
          <a:p>
            <a:pPr marL="630238" indent="-284163"/>
            <a:endParaRPr lang="es-ES" sz="1400" noProof="0" dirty="0">
              <a:cs typeface="Arial"/>
            </a:endParaRPr>
          </a:p>
          <a:p>
            <a:pPr marL="68580" indent="0">
              <a:buNone/>
            </a:pPr>
            <a:r>
              <a:rPr lang="es-ES" sz="2800" noProof="0" dirty="0"/>
              <a:t>Ejemplos</a:t>
            </a:r>
          </a:p>
          <a:p>
            <a:pPr lvl="1"/>
            <a:r>
              <a:rPr lang="es-ES" sz="2600" noProof="0" dirty="0"/>
              <a:t>Comité</a:t>
            </a:r>
          </a:p>
          <a:p>
            <a:pPr lvl="1"/>
            <a:r>
              <a:rPr lang="es-ES" sz="2600" noProof="0" dirty="0"/>
              <a:t>Grupo de trabajo</a:t>
            </a:r>
          </a:p>
          <a:p>
            <a:pPr lvl="1"/>
            <a:r>
              <a:rPr lang="es-ES" sz="2600" noProof="0" dirty="0"/>
              <a:t>Equipo de acción</a:t>
            </a:r>
          </a:p>
          <a:p>
            <a:pPr lvl="1"/>
            <a:r>
              <a:rPr lang="es-ES" sz="2600" noProof="0" dirty="0"/>
              <a:t>Equipo de IFSP/IEP</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4098" name="Picture 2" descr="C:\Users\ebraunel\AppData\Local\Microsoft\Windows\Temporary Internet Files\Content.IE5\3TCUR3KB\meeting-leader-at-whiteboard[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43600" y="4267200"/>
            <a:ext cx="2286002" cy="1499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1351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Evaluación</a:t>
            </a:r>
          </a:p>
        </p:txBody>
      </p:sp>
      <p:sp>
        <p:nvSpPr>
          <p:cNvPr id="3" name="Content Placeholder 2"/>
          <p:cNvSpPr>
            <a:spLocks noGrp="1"/>
          </p:cNvSpPr>
          <p:nvPr>
            <p:ph idx="1"/>
          </p:nvPr>
        </p:nvSpPr>
        <p:spPr>
          <a:xfrm>
            <a:off x="1043492" y="1371600"/>
            <a:ext cx="7033708" cy="4495800"/>
          </a:xfrm>
        </p:spPr>
        <p:txBody>
          <a:bodyPr>
            <a:normAutofit/>
          </a:bodyPr>
          <a:lstStyle/>
          <a:p>
            <a:pPr marL="68580" indent="0">
              <a:buNone/>
            </a:pPr>
            <a:r>
              <a:rPr lang="es-ES" noProof="0" dirty="0"/>
              <a:t>Actividades</a:t>
            </a:r>
          </a:p>
          <a:p>
            <a:pPr marL="630238" lvl="0" indent="-284163">
              <a:spcBef>
                <a:spcPts val="0"/>
              </a:spcBef>
            </a:pPr>
            <a:r>
              <a:rPr lang="es-ES" sz="2200" noProof="0" dirty="0">
                <a:cs typeface="Arial"/>
              </a:rPr>
              <a:t>Crear un plan de acción</a:t>
            </a:r>
          </a:p>
          <a:p>
            <a:pPr marL="630238" lvl="0" indent="-284163">
              <a:spcBef>
                <a:spcPts val="0"/>
              </a:spcBef>
            </a:pPr>
            <a:r>
              <a:rPr lang="es-ES" sz="2200" noProof="0" dirty="0">
                <a:cs typeface="Arial"/>
              </a:rPr>
              <a:t>Recolectar, </a:t>
            </a:r>
            <a:r>
              <a:rPr lang="es-ES" sz="2200" dirty="0">
                <a:cs typeface="Arial"/>
              </a:rPr>
              <a:t>mostrar</a:t>
            </a:r>
            <a:r>
              <a:rPr lang="es-ES" sz="2200" noProof="0" dirty="0">
                <a:cs typeface="Arial"/>
              </a:rPr>
              <a:t> y analizar los datos</a:t>
            </a:r>
          </a:p>
          <a:p>
            <a:pPr marL="630238" lvl="0" indent="-284163">
              <a:spcBef>
                <a:spcPts val="0"/>
              </a:spcBef>
            </a:pPr>
            <a:r>
              <a:rPr lang="es-ES" sz="2200" noProof="0" dirty="0">
                <a:cs typeface="Arial"/>
              </a:rPr>
              <a:t>Reportar los resultados</a:t>
            </a:r>
          </a:p>
          <a:p>
            <a:pPr marL="630238" lvl="0" indent="-284163">
              <a:spcBef>
                <a:spcPts val="0"/>
              </a:spcBef>
            </a:pPr>
            <a:r>
              <a:rPr lang="es-ES" sz="2200" noProof="0" dirty="0">
                <a:cs typeface="Arial"/>
              </a:rPr>
              <a:t>Monitorear continuamente progreso y mejoramiento</a:t>
            </a:r>
          </a:p>
          <a:p>
            <a:pPr marL="630238" lvl="0" indent="-284163">
              <a:spcBef>
                <a:spcPts val="0"/>
              </a:spcBef>
            </a:pPr>
            <a:endParaRPr lang="es-ES" sz="1200" noProof="0" dirty="0">
              <a:cs typeface="Arial"/>
            </a:endParaRPr>
          </a:p>
          <a:p>
            <a:pPr marL="68580" indent="0">
              <a:spcBef>
                <a:spcPts val="0"/>
              </a:spcBef>
              <a:buNone/>
            </a:pPr>
            <a:r>
              <a:rPr lang="es-ES" noProof="0" dirty="0"/>
              <a:t>Ejemplos</a:t>
            </a:r>
          </a:p>
          <a:p>
            <a:pPr lvl="1">
              <a:spcBef>
                <a:spcPts val="0"/>
              </a:spcBef>
            </a:pPr>
            <a:r>
              <a:rPr lang="es-ES" noProof="0" dirty="0"/>
              <a:t>Grupos formales de interés</a:t>
            </a:r>
          </a:p>
          <a:p>
            <a:pPr lvl="1">
              <a:spcBef>
                <a:spcPts val="0"/>
              </a:spcBef>
            </a:pPr>
            <a:r>
              <a:rPr lang="es-ES" noProof="0" dirty="0"/>
              <a:t>Equipos de mejora del servicio</a:t>
            </a:r>
          </a:p>
          <a:p>
            <a:pPr lvl="1">
              <a:spcBef>
                <a:spcPts val="0"/>
              </a:spcBef>
            </a:pPr>
            <a:r>
              <a:rPr lang="es-ES" noProof="0" dirty="0"/>
              <a:t>Monitoreo enfocado</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122" name="Picture 2" descr="C:\Users\ebraunel\AppData\Local\Microsoft\Windows\Temporary Internet Files\Content.IE5\QLDRIC43\videomeetingcooperation2[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96000" y="3909483"/>
            <a:ext cx="2340990" cy="15769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352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685800"/>
          </a:xfrm>
        </p:spPr>
        <p:txBody>
          <a:bodyPr/>
          <a:lstStyle/>
          <a:p>
            <a:r>
              <a:rPr lang="es-ES" noProof="0"/>
              <a:t>Práctica</a:t>
            </a:r>
          </a:p>
        </p:txBody>
      </p:sp>
      <p:sp>
        <p:nvSpPr>
          <p:cNvPr id="3" name="Content Placeholder 2"/>
          <p:cNvSpPr>
            <a:spLocks noGrp="1"/>
          </p:cNvSpPr>
          <p:nvPr>
            <p:ph idx="1"/>
          </p:nvPr>
        </p:nvSpPr>
        <p:spPr>
          <a:xfrm>
            <a:off x="1043492" y="1219200"/>
            <a:ext cx="7033708" cy="5029200"/>
          </a:xfrm>
        </p:spPr>
        <p:txBody>
          <a:bodyPr>
            <a:normAutofit fontScale="70000" lnSpcReduction="20000"/>
          </a:bodyPr>
          <a:lstStyle/>
          <a:p>
            <a:pPr marL="68580" indent="0">
              <a:buNone/>
            </a:pPr>
            <a:r>
              <a:rPr lang="es-ES" sz="3400" noProof="0" dirty="0"/>
              <a:t>Actividades</a:t>
            </a:r>
          </a:p>
          <a:p>
            <a:pPr marL="630238" indent="-284163"/>
            <a:r>
              <a:rPr lang="es-ES" sz="3100" noProof="0" dirty="0">
                <a:cs typeface="Arial"/>
              </a:rPr>
              <a:t>Brindar una estructura para la comunicación, el aprendizaje y la acción</a:t>
            </a:r>
          </a:p>
          <a:p>
            <a:pPr marL="630238" indent="-284163"/>
            <a:r>
              <a:rPr lang="es-ES" sz="3100" noProof="0" dirty="0">
                <a:cs typeface="Arial"/>
              </a:rPr>
              <a:t>Contactar a otros continuamente</a:t>
            </a:r>
          </a:p>
          <a:p>
            <a:pPr marL="630238" lvl="0" indent="-284163"/>
            <a:r>
              <a:rPr lang="es-ES" sz="3100" noProof="0" dirty="0">
                <a:cs typeface="Arial"/>
              </a:rPr>
              <a:t>Crear oportunidades para establecer contactos y compartir</a:t>
            </a:r>
          </a:p>
          <a:p>
            <a:pPr marL="630238" lvl="0" indent="-284163"/>
            <a:r>
              <a:rPr lang="es-ES" sz="3100" noProof="0" dirty="0">
                <a:cs typeface="Arial"/>
              </a:rPr>
              <a:t>Mejorar la participación y las conexiones</a:t>
            </a:r>
          </a:p>
          <a:p>
            <a:pPr marL="630238" indent="-284163"/>
            <a:r>
              <a:rPr lang="es-ES" sz="3100" noProof="0" dirty="0">
                <a:cs typeface="Arial"/>
              </a:rPr>
              <a:t>Discutir temas </a:t>
            </a:r>
            <a:r>
              <a:rPr lang="es-ES" sz="3100" dirty="0">
                <a:cs typeface="Arial"/>
              </a:rPr>
              <a:t>nuevos</a:t>
            </a:r>
            <a:r>
              <a:rPr lang="es-ES" sz="3100" noProof="0" dirty="0">
                <a:cs typeface="Arial"/>
              </a:rPr>
              <a:t> o </a:t>
            </a:r>
            <a:r>
              <a:rPr lang="es-ES" sz="3100" dirty="0">
                <a:cs typeface="Arial"/>
              </a:rPr>
              <a:t>fundamentales</a:t>
            </a:r>
            <a:endParaRPr lang="es-ES" sz="3100" noProof="0" dirty="0">
              <a:cs typeface="Arial"/>
            </a:endParaRPr>
          </a:p>
          <a:p>
            <a:pPr marL="630238" lvl="0" indent="-284163"/>
            <a:r>
              <a:rPr lang="es-ES" sz="3100" noProof="0" dirty="0">
                <a:cs typeface="Arial"/>
              </a:rPr>
              <a:t>Promover las conexiones entre las agencias</a:t>
            </a:r>
          </a:p>
          <a:p>
            <a:pPr marL="630238" lvl="0" indent="-284163"/>
            <a:r>
              <a:rPr lang="es-ES" sz="3100" noProof="0" dirty="0">
                <a:cs typeface="Arial"/>
              </a:rPr>
              <a:t>Compartir información y soluciones</a:t>
            </a:r>
          </a:p>
          <a:p>
            <a:pPr marL="630238" lvl="0" indent="-284163"/>
            <a:r>
              <a:rPr lang="es-ES" sz="3100" noProof="0" dirty="0">
                <a:cs typeface="Arial"/>
              </a:rPr>
              <a:t>Promover la difusión de las mejores prácticas</a:t>
            </a:r>
          </a:p>
          <a:p>
            <a:pPr marL="630238" lvl="0" indent="-284163"/>
            <a:endParaRPr lang="es-ES" sz="1300" noProof="0" dirty="0">
              <a:cs typeface="Arial"/>
            </a:endParaRPr>
          </a:p>
          <a:p>
            <a:pPr marL="68580" indent="0">
              <a:buNone/>
            </a:pPr>
            <a:r>
              <a:rPr lang="es-ES" sz="3400" noProof="0" dirty="0"/>
              <a:t>Ejemplos</a:t>
            </a:r>
          </a:p>
          <a:p>
            <a:pPr lvl="1"/>
            <a:r>
              <a:rPr lang="es-ES" sz="3100" noProof="0" dirty="0"/>
              <a:t>Un círculo de aprendizaje</a:t>
            </a:r>
          </a:p>
          <a:p>
            <a:pPr lvl="1"/>
            <a:r>
              <a:rPr lang="es-ES" sz="3100" noProof="0" dirty="0"/>
              <a:t>Una comunidad de práctica</a:t>
            </a:r>
          </a:p>
        </p:txBody>
      </p:sp>
      <p:sp>
        <p:nvSpPr>
          <p:cNvPr id="4" name="Footer Placeholder 3"/>
          <p:cNvSpPr>
            <a:spLocks noGrp="1"/>
          </p:cNvSpPr>
          <p:nvPr>
            <p:ph type="ftr" sz="quarter" idx="11"/>
          </p:nvPr>
        </p:nvSpPr>
        <p:spPr>
          <a:xfrm>
            <a:off x="4579172" y="5888494"/>
            <a:ext cx="3571600" cy="365125"/>
          </a:xfrm>
        </p:spPr>
        <p:txBody>
          <a:bodyPr/>
          <a:lstStyle/>
          <a:p>
            <a:r>
              <a:rPr lang="es-ES" sz="1100" dirty="0"/>
              <a:t>Servir en  grupos que toman decisiones</a:t>
            </a:r>
            <a:endParaRPr lang="en-US" sz="1100" dirty="0"/>
          </a:p>
        </p:txBody>
      </p:sp>
      <p:pic>
        <p:nvPicPr>
          <p:cNvPr id="6147" name="Picture 3" descr="C:\Users\ebraunel\AppData\Local\Microsoft\Windows\Temporary Internet Files\Content.IE5\RLR6GKQI\113856040_9aa67dca33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10400" y="439057"/>
            <a:ext cx="1528231" cy="11437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507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914400"/>
          </a:xfrm>
        </p:spPr>
        <p:txBody>
          <a:bodyPr>
            <a:normAutofit/>
          </a:bodyPr>
          <a:lstStyle/>
          <a:p>
            <a:r>
              <a:rPr lang="es-ES" noProof="0" dirty="0"/>
              <a:t>Sección 2 Recursos</a:t>
            </a:r>
          </a:p>
        </p:txBody>
      </p:sp>
      <p:sp>
        <p:nvSpPr>
          <p:cNvPr id="3" name="Content Placeholder 2"/>
          <p:cNvSpPr>
            <a:spLocks noGrp="1"/>
          </p:cNvSpPr>
          <p:nvPr>
            <p:ph idx="1"/>
          </p:nvPr>
        </p:nvSpPr>
        <p:spPr/>
        <p:txBody>
          <a:bodyPr>
            <a:normAutofit fontScale="40000" lnSpcReduction="20000"/>
          </a:bodyPr>
          <a:lstStyle/>
          <a:p>
            <a:pPr marL="68580" indent="0">
              <a:buNone/>
            </a:pPr>
            <a:r>
              <a:rPr lang="es-ES" dirty="0"/>
              <a:t>Establecer una junta directiva</a:t>
            </a:r>
          </a:p>
          <a:p>
            <a:pPr marL="68580" indent="0">
              <a:buNone/>
            </a:pPr>
            <a:r>
              <a:rPr lang="es-ES" noProof="0" dirty="0">
                <a:hlinkClick r:id="rId4"/>
              </a:rPr>
              <a:t>https://ctb.ku.edu/es/tabla-de-contenidos/estructura/estructura-organizacional/comite-de-directores/principal</a:t>
            </a:r>
            <a:endParaRPr lang="es-ES" noProof="0" dirty="0"/>
          </a:p>
          <a:p>
            <a:pPr marL="68580" indent="0">
              <a:buNone/>
            </a:pPr>
            <a:endParaRPr lang="es-ES" dirty="0"/>
          </a:p>
          <a:p>
            <a:pPr marL="68580" indent="0">
              <a:buNone/>
            </a:pPr>
            <a:r>
              <a:rPr lang="es-ES" noProof="0" dirty="0"/>
              <a:t>Cómo crear liderazgo en grupos</a:t>
            </a:r>
          </a:p>
          <a:p>
            <a:pPr marL="68580" indent="0">
              <a:buNone/>
            </a:pPr>
            <a:r>
              <a:rPr lang="es-ES" noProof="0" dirty="0">
                <a:hlinkClick r:id="rId5"/>
              </a:rPr>
              <a:t>https://psicologiaymente.com/psicologia/como-crear-liderazgo</a:t>
            </a:r>
            <a:endParaRPr lang="es-ES" noProof="0" dirty="0"/>
          </a:p>
          <a:p>
            <a:pPr marL="68580" indent="0">
              <a:buNone/>
            </a:pPr>
            <a:endParaRPr lang="es-ES" noProof="0" dirty="0"/>
          </a:p>
          <a:p>
            <a:pPr marL="68580" indent="0">
              <a:buNone/>
            </a:pPr>
            <a:r>
              <a:rPr lang="es-ES" noProof="0" dirty="0"/>
              <a:t>PTA Marca la diferencia</a:t>
            </a:r>
            <a:endParaRPr lang="es-ES" b="1" dirty="0">
              <a:solidFill>
                <a:schemeClr val="tx1"/>
              </a:solidFill>
              <a:hlinkClick r:id="rId6">
                <a:extLst>
                  <a:ext uri="{A12FA001-AC4F-418D-AE19-62706E023703}">
                    <ahyp:hlinkClr xmlns:ahyp="http://schemas.microsoft.com/office/drawing/2018/hyperlinkcolor" val="tx"/>
                  </a:ext>
                </a:extLst>
              </a:hlinkClick>
            </a:endParaRPr>
          </a:p>
          <a:p>
            <a:pPr marL="68580" indent="0">
              <a:buNone/>
            </a:pPr>
            <a:r>
              <a:rPr lang="es-ES" dirty="0">
                <a:solidFill>
                  <a:srgbClr val="F49100"/>
                </a:solidFill>
                <a:hlinkClick r:id="rId6">
                  <a:extLst>
                    <a:ext uri="{A12FA001-AC4F-418D-AE19-62706E023703}">
                      <ahyp:hlinkClr xmlns:ahyp="http://schemas.microsoft.com/office/drawing/2018/hyperlinkcolor" val="tx"/>
                    </a:ext>
                  </a:extLst>
                </a:hlinkClick>
              </a:rPr>
              <a:t>https://www.pta.org/docs/default-source/files/why-pta/pta-vs-unaffiliated-parent-groups---why-pta-is-a-better-choice-for-schools-esp.pdf</a:t>
            </a:r>
            <a:endParaRPr lang="es-ES" dirty="0"/>
          </a:p>
          <a:p>
            <a:pPr marL="68580" indent="0">
              <a:buNone/>
            </a:pPr>
            <a:endParaRPr lang="es-ES" dirty="0"/>
          </a:p>
          <a:p>
            <a:pPr marL="68580" indent="0">
              <a:buNone/>
            </a:pPr>
            <a:r>
              <a:rPr lang="es-ES" dirty="0"/>
              <a:t>Consejos para organizar grupos</a:t>
            </a:r>
          </a:p>
          <a:p>
            <a:pPr marL="68580" indent="0">
              <a:buNone/>
            </a:pPr>
            <a:r>
              <a:rPr lang="es-ES" dirty="0">
                <a:hlinkClick r:id="rId7"/>
              </a:rPr>
              <a:t>https://eclkc.ohs.acf.hhs.gov/es/compromiso-de-la-familia/father-engagement-strategies/consejos-para-organizar-grupos-de-apoyo-y</a:t>
            </a:r>
            <a:endParaRPr lang="es-ES" dirty="0"/>
          </a:p>
          <a:p>
            <a:pPr marL="68580" indent="0">
              <a:buNone/>
            </a:pPr>
            <a:endParaRPr lang="es-ES" dirty="0"/>
          </a:p>
          <a:p>
            <a:pPr marL="68580" indent="0">
              <a:buNone/>
            </a:pPr>
            <a:r>
              <a:rPr lang="es-ES" dirty="0"/>
              <a:t>Padres Líderes aumentan su compromiso</a:t>
            </a:r>
          </a:p>
          <a:p>
            <a:pPr marL="68580" indent="0">
              <a:buNone/>
            </a:pPr>
            <a:r>
              <a:rPr lang="es-ES" dirty="0">
                <a:hlinkClick r:id="rId8"/>
              </a:rPr>
              <a:t>https://www.enlacechicago.org/post/2018/01/31/padres-l%C3%ADderes-de-enlace-aumentan-su-compromiso</a:t>
            </a:r>
            <a:endParaRPr lang="es-ES" dirty="0"/>
          </a:p>
          <a:p>
            <a:pPr marL="68580" indent="0">
              <a:buNone/>
            </a:pPr>
            <a:endParaRPr lang="es-ES" dirty="0"/>
          </a:p>
          <a:p>
            <a:pPr marL="68580" indent="0">
              <a:buNone/>
            </a:pPr>
            <a:r>
              <a:rPr lang="es-ES" dirty="0"/>
              <a:t>Creación de asociaciones comunitarias</a:t>
            </a:r>
          </a:p>
          <a:p>
            <a:pPr marL="68580" indent="0">
              <a:buNone/>
            </a:pPr>
            <a:r>
              <a:rPr lang="es-ES" dirty="0">
                <a:hlinkClick r:id="rId9"/>
              </a:rPr>
              <a:t>https://eclkc.ohs.acf.hhs.gov/es/compromiso-de-la-familia/father-engagement-strategies/creacion-de-asociaciones-comunitarias-para</a:t>
            </a:r>
            <a:r>
              <a:rPr lang="es-ES" dirty="0"/>
              <a:t> </a:t>
            </a:r>
          </a:p>
          <a:p>
            <a:pPr marL="68580" indent="0">
              <a:buNone/>
            </a:pPr>
            <a:endParaRPr lang="es-ES" noProof="0" dirty="0"/>
          </a:p>
          <a:p>
            <a:pPr marL="68580" indent="0">
              <a:buNone/>
            </a:pPr>
            <a:r>
              <a:rPr lang="es-ES" dirty="0"/>
              <a:t>Padres e Hijos en Acción</a:t>
            </a:r>
            <a:endParaRPr lang="es-ES" noProof="0" dirty="0"/>
          </a:p>
          <a:p>
            <a:pPr marL="68580" indent="0">
              <a:buNone/>
            </a:pPr>
            <a:r>
              <a:rPr lang="es-ES" dirty="0">
                <a:hlinkClick r:id="rId10"/>
              </a:rPr>
              <a:t>https://padresehijosenaccion.org/</a:t>
            </a:r>
            <a:endParaRPr lang="es-ES" dirty="0"/>
          </a:p>
          <a:p>
            <a:pPr marL="68580" indent="0">
              <a:buNone/>
            </a:pPr>
            <a:endParaRPr lang="es-ES" dirty="0"/>
          </a:p>
          <a:p>
            <a:pPr marL="68580" indent="0">
              <a:buNone/>
            </a:pPr>
            <a:r>
              <a:rPr lang="es-ES" dirty="0"/>
              <a:t>Alianza Latina Aplicando Soluciones (ALAS)</a:t>
            </a:r>
          </a:p>
          <a:p>
            <a:pPr marL="68580" indent="0">
              <a:buNone/>
            </a:pPr>
            <a:r>
              <a:rPr lang="en-US" sz="1800" u="sng" dirty="0">
                <a:solidFill>
                  <a:srgbClr val="0563C1"/>
                </a:solidFill>
                <a:effectLst/>
                <a:latin typeface="Calibri" panose="020F0502020204030204" pitchFamily="34" charset="0"/>
                <a:ea typeface="Calibri" panose="020F0502020204030204" pitchFamily="34" charset="0"/>
                <a:hlinkClick r:id="rId11"/>
              </a:rPr>
              <a:t>https://www.alianzalatinawi.org/ALAS.htm</a:t>
            </a:r>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Tree>
    <p:custDataLst>
      <p:tags r:id="rId1"/>
    </p:custDataLst>
    <p:extLst>
      <p:ext uri="{BB962C8B-B14F-4D97-AF65-F5344CB8AC3E}">
        <p14:creationId xmlns:p14="http://schemas.microsoft.com/office/powerpoint/2010/main" val="396786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637468" cy="680571"/>
          </a:xfrm>
        </p:spPr>
        <p:txBody>
          <a:bodyPr/>
          <a:lstStyle/>
          <a:p>
            <a:r>
              <a:rPr lang="es-ES" noProof="0"/>
              <a:t>Sección 2:  Tipos de grupos</a:t>
            </a:r>
          </a:p>
        </p:txBody>
      </p:sp>
      <p:sp>
        <p:nvSpPr>
          <p:cNvPr id="3" name="Text Placeholder 2"/>
          <p:cNvSpPr>
            <a:spLocks noGrp="1"/>
          </p:cNvSpPr>
          <p:nvPr>
            <p:ph type="body" idx="1"/>
          </p:nvPr>
        </p:nvSpPr>
        <p:spPr>
          <a:xfrm>
            <a:off x="1258645" y="1600200"/>
            <a:ext cx="6637467" cy="4187413"/>
          </a:xfrm>
        </p:spPr>
        <p:txBody>
          <a:bodyPr>
            <a:normAutofit/>
          </a:bodyPr>
          <a:lstStyle/>
          <a:p>
            <a:r>
              <a:rPr lang="es-ES" noProof="0" dirty="0"/>
              <a:t>Preguntas</a:t>
            </a:r>
          </a:p>
          <a:p>
            <a:pPr marL="800100" lvl="1" indent="-342900">
              <a:buFont typeface="Arial" panose="020B0604020202020204" pitchFamily="34" charset="0"/>
              <a:buChar char="•"/>
            </a:pPr>
            <a:r>
              <a:rPr lang="es-ES" sz="2000" noProof="0" dirty="0">
                <a:solidFill>
                  <a:schemeClr val="tx2"/>
                </a:solidFill>
              </a:rPr>
              <a:t>¿Cuáles son las diferentes funciones de los grupos y los roles de </a:t>
            </a:r>
            <a:r>
              <a:rPr lang="es-ES" sz="2000" dirty="0">
                <a:solidFill>
                  <a:schemeClr val="tx2"/>
                </a:solidFill>
              </a:rPr>
              <a:t>sus</a:t>
            </a:r>
            <a:r>
              <a:rPr lang="es-ES" sz="2000" noProof="0" dirty="0">
                <a:solidFill>
                  <a:schemeClr val="tx2"/>
                </a:solidFill>
              </a:rPr>
              <a:t> miembros?</a:t>
            </a:r>
          </a:p>
          <a:p>
            <a:pPr marL="800100" lvl="1" indent="-342900">
              <a:buFont typeface="Arial" panose="020B0604020202020204" pitchFamily="34" charset="0"/>
              <a:buChar char="•"/>
            </a:pPr>
            <a:r>
              <a:rPr lang="es-ES" sz="2000" noProof="0" dirty="0">
                <a:solidFill>
                  <a:schemeClr val="tx2"/>
                </a:solidFill>
              </a:rPr>
              <a:t>¿Qué es un…</a:t>
            </a:r>
          </a:p>
          <a:p>
            <a:pPr marL="1257300" lvl="2" indent="-342900">
              <a:buFont typeface="Arial" panose="020B0604020202020204" pitchFamily="34" charset="0"/>
              <a:buChar char="•"/>
            </a:pPr>
            <a:r>
              <a:rPr lang="es-MX" sz="2000" dirty="0">
                <a:solidFill>
                  <a:schemeClr val="tx2"/>
                </a:solidFill>
              </a:rPr>
              <a:t>Gr</a:t>
            </a:r>
            <a:r>
              <a:rPr lang="es-MX" sz="2000" noProof="0" dirty="0">
                <a:solidFill>
                  <a:schemeClr val="tx2"/>
                </a:solidFill>
              </a:rPr>
              <a:t>upo Directivo?</a:t>
            </a:r>
          </a:p>
          <a:p>
            <a:pPr marL="1257300" lvl="2" indent="-342900">
              <a:buFont typeface="Arial" panose="020B0604020202020204" pitchFamily="34" charset="0"/>
              <a:buChar char="•"/>
            </a:pPr>
            <a:r>
              <a:rPr lang="es-MX" sz="2000" dirty="0">
                <a:solidFill>
                  <a:schemeClr val="tx2"/>
                </a:solidFill>
              </a:rPr>
              <a:t>G</a:t>
            </a:r>
            <a:r>
              <a:rPr lang="es-MX" sz="2000" noProof="0" dirty="0" err="1">
                <a:solidFill>
                  <a:schemeClr val="tx2"/>
                </a:solidFill>
              </a:rPr>
              <a:t>rupo</a:t>
            </a:r>
            <a:r>
              <a:rPr lang="es-MX" sz="2000" noProof="0" dirty="0">
                <a:solidFill>
                  <a:schemeClr val="tx2"/>
                </a:solidFill>
              </a:rPr>
              <a:t> </a:t>
            </a:r>
            <a:r>
              <a:rPr lang="es-MX" sz="2000" dirty="0">
                <a:solidFill>
                  <a:schemeClr val="tx2"/>
                </a:solidFill>
              </a:rPr>
              <a:t>C</a:t>
            </a:r>
            <a:r>
              <a:rPr lang="es-MX" sz="2000" noProof="0" dirty="0" err="1">
                <a:solidFill>
                  <a:schemeClr val="tx2"/>
                </a:solidFill>
              </a:rPr>
              <a:t>onsultivo</a:t>
            </a:r>
            <a:r>
              <a:rPr lang="es-MX" sz="2000" noProof="0" dirty="0">
                <a:solidFill>
                  <a:schemeClr val="tx2"/>
                </a:solidFill>
              </a:rPr>
              <a:t>?</a:t>
            </a:r>
          </a:p>
          <a:p>
            <a:pPr marL="1257300" lvl="2" indent="-342900">
              <a:buFont typeface="Arial" panose="020B0604020202020204" pitchFamily="34" charset="0"/>
              <a:buChar char="•"/>
            </a:pPr>
            <a:r>
              <a:rPr lang="es-MX" sz="2000" dirty="0">
                <a:solidFill>
                  <a:schemeClr val="tx2"/>
                </a:solidFill>
              </a:rPr>
              <a:t>G</a:t>
            </a:r>
            <a:r>
              <a:rPr lang="es-MX" sz="2000" noProof="0" dirty="0" err="1">
                <a:solidFill>
                  <a:schemeClr val="tx2"/>
                </a:solidFill>
              </a:rPr>
              <a:t>rupo</a:t>
            </a:r>
            <a:r>
              <a:rPr lang="es-MX" sz="2000" noProof="0" dirty="0">
                <a:solidFill>
                  <a:schemeClr val="tx2"/>
                </a:solidFill>
              </a:rPr>
              <a:t> de Liderazgo?</a:t>
            </a:r>
          </a:p>
          <a:p>
            <a:pPr marL="1257300" lvl="2" indent="-342900">
              <a:buFont typeface="Arial" panose="020B0604020202020204" pitchFamily="34" charset="0"/>
              <a:buChar char="•"/>
            </a:pPr>
            <a:r>
              <a:rPr lang="es-MX" sz="2000" dirty="0">
                <a:solidFill>
                  <a:schemeClr val="tx2"/>
                </a:solidFill>
              </a:rPr>
              <a:t>G</a:t>
            </a:r>
            <a:r>
              <a:rPr lang="es-MX" sz="2000" noProof="0" dirty="0" err="1">
                <a:solidFill>
                  <a:schemeClr val="tx2"/>
                </a:solidFill>
              </a:rPr>
              <a:t>rupo</a:t>
            </a:r>
            <a:r>
              <a:rPr lang="es-MX" sz="2000" noProof="0" dirty="0">
                <a:solidFill>
                  <a:schemeClr val="tx2"/>
                </a:solidFill>
              </a:rPr>
              <a:t> de Planificación?</a:t>
            </a:r>
          </a:p>
          <a:p>
            <a:pPr marL="1257300" lvl="2" indent="-342900">
              <a:buFont typeface="Arial" panose="020B0604020202020204" pitchFamily="34" charset="0"/>
              <a:buChar char="•"/>
            </a:pPr>
            <a:r>
              <a:rPr lang="es-MX" sz="2000" dirty="0">
                <a:solidFill>
                  <a:schemeClr val="tx2"/>
                </a:solidFill>
              </a:rPr>
              <a:t>G</a:t>
            </a:r>
            <a:r>
              <a:rPr lang="es-MX" sz="2000" noProof="0" dirty="0" err="1">
                <a:solidFill>
                  <a:schemeClr val="tx2"/>
                </a:solidFill>
              </a:rPr>
              <a:t>rupo</a:t>
            </a:r>
            <a:r>
              <a:rPr lang="es-MX" sz="2000" noProof="0" dirty="0">
                <a:solidFill>
                  <a:schemeClr val="tx2"/>
                </a:solidFill>
              </a:rPr>
              <a:t> de Evaluación?</a:t>
            </a:r>
          </a:p>
          <a:p>
            <a:pPr marL="1257300" lvl="2" indent="-342900">
              <a:buFont typeface="Arial" panose="020B0604020202020204" pitchFamily="34" charset="0"/>
              <a:buChar char="•"/>
            </a:pPr>
            <a:r>
              <a:rPr lang="es-MX" sz="2000" dirty="0">
                <a:solidFill>
                  <a:schemeClr val="tx2"/>
                </a:solidFill>
              </a:rPr>
              <a:t>G</a:t>
            </a:r>
            <a:r>
              <a:rPr lang="es-MX" sz="2000" noProof="0" dirty="0" err="1">
                <a:solidFill>
                  <a:schemeClr val="tx2"/>
                </a:solidFill>
              </a:rPr>
              <a:t>rupo</a:t>
            </a:r>
            <a:r>
              <a:rPr lang="es-MX" sz="2000" noProof="0" dirty="0">
                <a:solidFill>
                  <a:schemeClr val="tx2"/>
                </a:solidFill>
              </a:rPr>
              <a:t> de </a:t>
            </a:r>
            <a:r>
              <a:rPr lang="es-MX" sz="2000" dirty="0">
                <a:solidFill>
                  <a:schemeClr val="tx2"/>
                </a:solidFill>
              </a:rPr>
              <a:t>P</a:t>
            </a:r>
            <a:r>
              <a:rPr lang="es-MX" sz="2000" noProof="0" dirty="0" err="1">
                <a:solidFill>
                  <a:schemeClr val="tx2"/>
                </a:solidFill>
              </a:rPr>
              <a:t>ráctica</a:t>
            </a:r>
            <a:r>
              <a:rPr lang="es-MX" sz="2000" noProof="0" dirty="0">
                <a:solidFill>
                  <a:schemeClr val="tx2"/>
                </a:solidFill>
              </a:rPr>
              <a:t>?</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pSp>
        <p:nvGrpSpPr>
          <p:cNvPr id="5" name="Group 4"/>
          <p:cNvGrpSpPr/>
          <p:nvPr/>
        </p:nvGrpSpPr>
        <p:grpSpPr>
          <a:xfrm>
            <a:off x="5486400" y="4484852"/>
            <a:ext cx="2537876" cy="1451124"/>
            <a:chOff x="289148" y="3619500"/>
            <a:chExt cx="3854897" cy="2209800"/>
          </a:xfrm>
        </p:grpSpPr>
        <p:pic>
          <p:nvPicPr>
            <p:cNvPr id="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Tree>
    <p:custDataLst>
      <p:tags r:id="rId1"/>
    </p:custDataLst>
    <p:extLst>
      <p:ext uri="{BB962C8B-B14F-4D97-AF65-F5344CB8AC3E}">
        <p14:creationId xmlns:p14="http://schemas.microsoft.com/office/powerpoint/2010/main" val="380011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normAutofit fontScale="90000"/>
          </a:bodyPr>
          <a:lstStyle/>
          <a:p>
            <a:r>
              <a:rPr lang="es-ES" noProof="0" dirty="0"/>
              <a:t>¿Qué hace </a:t>
            </a:r>
            <a:r>
              <a:rPr lang="es-ES" dirty="0">
                <a:latin typeface="MV Boli" pitchFamily="2" charset="0"/>
                <a:ea typeface="Century Gothic" charset="0"/>
                <a:cs typeface="MV Boli" pitchFamily="2" charset="0"/>
              </a:rPr>
              <a:t>Únicos</a:t>
            </a:r>
            <a:r>
              <a:rPr lang="es-ES" dirty="0">
                <a:latin typeface="Century Gothic" charset="0"/>
                <a:ea typeface="Century Gothic" charset="0"/>
                <a:cs typeface="Century Gothic" charset="0"/>
              </a:rPr>
              <a:t> </a:t>
            </a:r>
            <a:r>
              <a:rPr lang="es-ES" noProof="0" dirty="0"/>
              <a:t>a los grupos de toma de decisiones</a:t>
            </a:r>
            <a:r>
              <a:rPr lang="es-ES" noProof="0" dirty="0">
                <a:latin typeface="Century Gothic" charset="0"/>
                <a:ea typeface="Century Gothic" charset="0"/>
                <a:cs typeface="Century Gothic" charset="0"/>
              </a:rPr>
              <a:t>?</a:t>
            </a:r>
          </a:p>
        </p:txBody>
      </p:sp>
      <p:sp>
        <p:nvSpPr>
          <p:cNvPr id="3" name="Content Placeholder 2"/>
          <p:cNvSpPr>
            <a:spLocks noGrp="1"/>
          </p:cNvSpPr>
          <p:nvPr>
            <p:ph idx="1"/>
          </p:nvPr>
        </p:nvSpPr>
        <p:spPr>
          <a:xfrm>
            <a:off x="2362200" y="1714500"/>
            <a:ext cx="5867400" cy="4191000"/>
          </a:xfrm>
        </p:spPr>
        <p:txBody>
          <a:bodyPr>
            <a:normAutofit fontScale="70000" lnSpcReduction="20000"/>
          </a:bodyPr>
          <a:lstStyle/>
          <a:p>
            <a:pPr lvl="2">
              <a:buClr>
                <a:schemeClr val="tx2"/>
              </a:buClr>
              <a:buSzPct val="65000"/>
              <a:buFont typeface="Arial" panose="020B0604020202020204" pitchFamily="34" charset="0"/>
              <a:buChar char="•"/>
            </a:pPr>
            <a:r>
              <a:rPr lang="es-MX" sz="3200" noProof="0" dirty="0"/>
              <a:t>La autoridad en la toma de decisiones</a:t>
            </a:r>
          </a:p>
          <a:p>
            <a:pPr lvl="2">
              <a:buClr>
                <a:schemeClr val="tx2"/>
              </a:buClr>
              <a:buSzPct val="65000"/>
              <a:buFont typeface="Arial" panose="020B0604020202020204" pitchFamily="34" charset="0"/>
              <a:buChar char="•"/>
            </a:pPr>
            <a:r>
              <a:rPr lang="es-MX" sz="3200" noProof="0" dirty="0"/>
              <a:t>Los temas o problemas a tratar</a:t>
            </a:r>
          </a:p>
          <a:p>
            <a:pPr lvl="2">
              <a:buClr>
                <a:schemeClr val="tx2"/>
              </a:buClr>
              <a:buSzPct val="65000"/>
              <a:buFont typeface="Arial" panose="020B0604020202020204" pitchFamily="34" charset="0"/>
              <a:buChar char="•"/>
            </a:pPr>
            <a:r>
              <a:rPr lang="es-MX" sz="3200" dirty="0"/>
              <a:t>La e</a:t>
            </a:r>
            <a:r>
              <a:rPr lang="es-MX" sz="3200" noProof="0" dirty="0" err="1"/>
              <a:t>structura</a:t>
            </a:r>
            <a:r>
              <a:rPr lang="es-MX" sz="3200" noProof="0" dirty="0"/>
              <a:t> de las reuniones </a:t>
            </a:r>
          </a:p>
          <a:p>
            <a:pPr lvl="2">
              <a:buClr>
                <a:schemeClr val="tx2"/>
              </a:buClr>
              <a:buSzPct val="65000"/>
              <a:buFont typeface="Arial" panose="020B0604020202020204" pitchFamily="34" charset="0"/>
              <a:buChar char="•"/>
            </a:pPr>
            <a:r>
              <a:rPr lang="es-MX" sz="3200" dirty="0"/>
              <a:t>Los d</a:t>
            </a:r>
            <a:r>
              <a:rPr lang="es-MX" sz="3200" noProof="0" dirty="0" err="1"/>
              <a:t>atos</a:t>
            </a:r>
            <a:r>
              <a:rPr lang="es-MX" sz="3200" noProof="0" dirty="0"/>
              <a:t> utilizados</a:t>
            </a:r>
          </a:p>
          <a:p>
            <a:pPr lvl="2">
              <a:buClr>
                <a:schemeClr val="tx2"/>
              </a:buClr>
              <a:buSzPct val="65000"/>
              <a:buFont typeface="Arial" panose="020B0604020202020204" pitchFamily="34" charset="0"/>
              <a:buChar char="•"/>
            </a:pPr>
            <a:r>
              <a:rPr lang="es-MX" sz="3200" noProof="0" dirty="0"/>
              <a:t>La Información y observaciones</a:t>
            </a:r>
          </a:p>
          <a:p>
            <a:pPr lvl="2">
              <a:buClr>
                <a:schemeClr val="tx2"/>
              </a:buClr>
              <a:buSzPct val="65000"/>
              <a:buFont typeface="Arial" panose="020B0604020202020204" pitchFamily="34" charset="0"/>
              <a:buChar char="•"/>
            </a:pPr>
            <a:r>
              <a:rPr lang="es-MX" sz="3200" noProof="0" dirty="0"/>
              <a:t>Los procesos</a:t>
            </a:r>
          </a:p>
          <a:p>
            <a:pPr lvl="2">
              <a:buClr>
                <a:schemeClr val="tx2"/>
              </a:buClr>
              <a:buSzPct val="65000"/>
              <a:buFont typeface="Arial" panose="020B0604020202020204" pitchFamily="34" charset="0"/>
              <a:buChar char="•"/>
            </a:pPr>
            <a:r>
              <a:rPr lang="es-MX" sz="3200" noProof="0" dirty="0"/>
              <a:t>La miembros</a:t>
            </a:r>
          </a:p>
          <a:p>
            <a:pPr lvl="2">
              <a:buClr>
                <a:schemeClr val="tx2"/>
              </a:buClr>
              <a:buSzPct val="65000"/>
              <a:buFont typeface="Arial" panose="020B0604020202020204" pitchFamily="34" charset="0"/>
              <a:buChar char="•"/>
            </a:pPr>
            <a:r>
              <a:rPr lang="es-MX" sz="3200" dirty="0"/>
              <a:t>La h</a:t>
            </a:r>
            <a:r>
              <a:rPr lang="es-MX" sz="3200" noProof="0" dirty="0" err="1"/>
              <a:t>istoria</a:t>
            </a:r>
            <a:endParaRPr lang="es-MX" sz="3200" noProof="0" dirty="0"/>
          </a:p>
          <a:p>
            <a:pPr lvl="2">
              <a:buClr>
                <a:schemeClr val="tx2"/>
              </a:buClr>
              <a:buSzPct val="65000"/>
              <a:buFont typeface="Arial" panose="020B0604020202020204" pitchFamily="34" charset="0"/>
              <a:buChar char="•"/>
            </a:pPr>
            <a:r>
              <a:rPr lang="es-MX" sz="3200" dirty="0"/>
              <a:t>El t</a:t>
            </a:r>
            <a:r>
              <a:rPr lang="es-MX" sz="3200" noProof="0" dirty="0" err="1"/>
              <a:t>iempo</a:t>
            </a:r>
            <a:r>
              <a:rPr lang="es-MX" sz="3200" noProof="0" dirty="0"/>
              <a:t> desde la formación</a:t>
            </a:r>
          </a:p>
          <a:p>
            <a:pPr lvl="2"/>
            <a:r>
              <a:rPr lang="es-MX" sz="3200" noProof="0" dirty="0"/>
              <a:t>La diversidad de perspectivas</a:t>
            </a:r>
          </a:p>
          <a:p>
            <a:pPr lvl="2"/>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83204" y="1905000"/>
            <a:ext cx="1888803" cy="3733800"/>
          </a:xfrm>
          <a:prstGeom prst="rect">
            <a:avLst/>
          </a:prstGeom>
        </p:spPr>
      </p:pic>
    </p:spTree>
    <p:custDataLst>
      <p:tags r:id="rId1"/>
    </p:custDataLst>
    <p:extLst>
      <p:ext uri="{BB962C8B-B14F-4D97-AF65-F5344CB8AC3E}">
        <p14:creationId xmlns:p14="http://schemas.microsoft.com/office/powerpoint/2010/main" val="242299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86600" cy="1143000"/>
          </a:xfrm>
        </p:spPr>
        <p:txBody>
          <a:bodyPr/>
          <a:lstStyle/>
          <a:p>
            <a:pPr algn="ctr"/>
            <a:r>
              <a:rPr lang="es-ES" noProof="0" dirty="0"/>
              <a:t>Función de los miembros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sp>
        <p:nvSpPr>
          <p:cNvPr id="5" name="TextBox 4"/>
          <p:cNvSpPr txBox="1"/>
          <p:nvPr/>
        </p:nvSpPr>
        <p:spPr>
          <a:xfrm>
            <a:off x="1714500" y="4983306"/>
            <a:ext cx="6134100" cy="954107"/>
          </a:xfrm>
          <a:prstGeom prst="rect">
            <a:avLst/>
          </a:prstGeom>
          <a:noFill/>
        </p:spPr>
        <p:txBody>
          <a:bodyPr wrap="square" rtlCol="0">
            <a:spAutoFit/>
          </a:bodyPr>
          <a:lstStyle/>
          <a:p>
            <a:r>
              <a:rPr lang="en-US" sz="2800">
                <a:hlinkClick r:id="rId4"/>
              </a:rPr>
              <a:t>https://youtu.be/LmWiBnGkWww</a:t>
            </a:r>
            <a:endParaRPr lang="en-US" sz="2800"/>
          </a:p>
          <a:p>
            <a:endParaRPr lang="en-US" sz="280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1862137"/>
            <a:ext cx="5715000" cy="3133725"/>
          </a:xfrm>
          <a:prstGeom prst="rect">
            <a:avLst/>
          </a:prstGeom>
        </p:spPr>
      </p:pic>
    </p:spTree>
    <p:custDataLst>
      <p:tags r:id="rId1"/>
    </p:custDataLst>
    <p:extLst>
      <p:ext uri="{BB962C8B-B14F-4D97-AF65-F5344CB8AC3E}">
        <p14:creationId xmlns:p14="http://schemas.microsoft.com/office/powerpoint/2010/main" val="248688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 name="TextBox 12"/>
          <p:cNvSpPr txBox="1"/>
          <p:nvPr/>
        </p:nvSpPr>
        <p:spPr>
          <a:xfrm>
            <a:off x="4572000" y="3180016"/>
            <a:ext cx="1981200" cy="369332"/>
          </a:xfrm>
          <a:prstGeom prst="rect">
            <a:avLst/>
          </a:prstGeom>
          <a:solidFill>
            <a:srgbClr val="FFC000">
              <a:alpha val="0"/>
            </a:srgbClr>
          </a:solidFill>
        </p:spPr>
        <p:txBody>
          <a:bodyPr wrap="square" rtlCol="0">
            <a:spAutoFit/>
          </a:bodyPr>
          <a:lstStyle/>
          <a:p>
            <a:endParaRPr lang="en-US"/>
          </a:p>
        </p:txBody>
      </p:sp>
      <p:sp>
        <p:nvSpPr>
          <p:cNvPr id="10" name="Title 9"/>
          <p:cNvSpPr>
            <a:spLocks noGrp="1"/>
          </p:cNvSpPr>
          <p:nvPr>
            <p:ph type="title"/>
          </p:nvPr>
        </p:nvSpPr>
        <p:spPr>
          <a:effectLst>
            <a:outerShdw blurRad="76200" dir="18900000" sy="23000" kx="-1200000" algn="bl" rotWithShape="0">
              <a:prstClr val="black">
                <a:alpha val="20000"/>
              </a:prstClr>
            </a:outerShdw>
          </a:effectLst>
        </p:spPr>
        <p:txBody>
          <a:bodyPr/>
          <a:lstStyle/>
          <a:p>
            <a:r>
              <a:rPr lang="es-ES" noProof="0"/>
              <a:t>Página de ejemplo</a:t>
            </a:r>
            <a:endParaRPr lang="es-ES" b="1" noProof="0"/>
          </a:p>
        </p:txBody>
      </p:sp>
      <p:sp>
        <p:nvSpPr>
          <p:cNvPr id="3" name="Footer Placeholder 2"/>
          <p:cNvSpPr>
            <a:spLocks noGrp="1"/>
          </p:cNvSpPr>
          <p:nvPr>
            <p:ph type="ftr" sz="quarter" idx="11"/>
          </p:nvPr>
        </p:nvSpPr>
        <p:spPr>
          <a:xfrm>
            <a:off x="4606110" y="5845530"/>
            <a:ext cx="3545231" cy="365125"/>
          </a:xfrm>
        </p:spPr>
        <p:txBody>
          <a:bodyPr/>
          <a:lstStyle/>
          <a:p>
            <a:r>
              <a:rPr lang="es-ES" sz="1100"/>
              <a:t>Servir en los grupos que toman decisiones</a:t>
            </a:r>
            <a:endParaRPr lang="en-US" sz="1100"/>
          </a:p>
        </p:txBody>
      </p:sp>
      <p:pic>
        <p:nvPicPr>
          <p:cNvPr id="17" name="Picture 16">
            <a:extLst>
              <a:ext uri="{FF2B5EF4-FFF2-40B4-BE49-F238E27FC236}">
                <a16:creationId xmlns:a16="http://schemas.microsoft.com/office/drawing/2014/main" id="{ADD1816F-84B6-EAEF-1442-092573CE6157}"/>
              </a:ext>
            </a:extLst>
          </p:cNvPr>
          <p:cNvPicPr>
            <a:picLocks noChangeAspect="1"/>
          </p:cNvPicPr>
          <p:nvPr/>
        </p:nvPicPr>
        <p:blipFill>
          <a:blip r:embed="rId4"/>
          <a:stretch>
            <a:fillRect/>
          </a:stretch>
        </p:blipFill>
        <p:spPr>
          <a:xfrm>
            <a:off x="3051915" y="1404763"/>
            <a:ext cx="3344071" cy="4440767"/>
          </a:xfrm>
          <a:prstGeom prst="rect">
            <a:avLst/>
          </a:prstGeom>
        </p:spPr>
      </p:pic>
      <p:pic>
        <p:nvPicPr>
          <p:cNvPr id="27" name="Picture 26">
            <a:extLst>
              <a:ext uri="{FF2B5EF4-FFF2-40B4-BE49-F238E27FC236}">
                <a16:creationId xmlns:a16="http://schemas.microsoft.com/office/drawing/2014/main" id="{01FB5947-6E8F-1C46-6126-6C5A0BD4F777}"/>
              </a:ext>
            </a:extLst>
          </p:cNvPr>
          <p:cNvPicPr>
            <a:picLocks noChangeAspect="1"/>
          </p:cNvPicPr>
          <p:nvPr/>
        </p:nvPicPr>
        <p:blipFill>
          <a:blip r:embed="rId5"/>
          <a:stretch>
            <a:fillRect/>
          </a:stretch>
        </p:blipFill>
        <p:spPr>
          <a:xfrm>
            <a:off x="578465" y="2701218"/>
            <a:ext cx="3755461" cy="1646063"/>
          </a:xfrm>
          <a:prstGeom prst="rect">
            <a:avLst/>
          </a:prstGeom>
        </p:spPr>
      </p:pic>
      <p:pic>
        <p:nvPicPr>
          <p:cNvPr id="28" name="Picture 27">
            <a:extLst>
              <a:ext uri="{FF2B5EF4-FFF2-40B4-BE49-F238E27FC236}">
                <a16:creationId xmlns:a16="http://schemas.microsoft.com/office/drawing/2014/main" id="{8B79D272-9B8D-5749-55F6-D1D554272CF2}"/>
              </a:ext>
            </a:extLst>
          </p:cNvPr>
          <p:cNvPicPr>
            <a:picLocks noChangeAspect="1"/>
          </p:cNvPicPr>
          <p:nvPr/>
        </p:nvPicPr>
        <p:blipFill>
          <a:blip r:embed="rId6"/>
          <a:stretch>
            <a:fillRect/>
          </a:stretch>
        </p:blipFill>
        <p:spPr>
          <a:xfrm>
            <a:off x="701385" y="4615865"/>
            <a:ext cx="3023878" cy="1097375"/>
          </a:xfrm>
          <a:prstGeom prst="rect">
            <a:avLst/>
          </a:prstGeom>
        </p:spPr>
      </p:pic>
      <p:pic>
        <p:nvPicPr>
          <p:cNvPr id="29" name="Picture 28">
            <a:extLst>
              <a:ext uri="{FF2B5EF4-FFF2-40B4-BE49-F238E27FC236}">
                <a16:creationId xmlns:a16="http://schemas.microsoft.com/office/drawing/2014/main" id="{B59595CE-EA44-2004-C078-2A1970C9352A}"/>
              </a:ext>
            </a:extLst>
          </p:cNvPr>
          <p:cNvPicPr>
            <a:picLocks noChangeAspect="1"/>
          </p:cNvPicPr>
          <p:nvPr/>
        </p:nvPicPr>
        <p:blipFill>
          <a:blip r:embed="rId7"/>
          <a:stretch>
            <a:fillRect/>
          </a:stretch>
        </p:blipFill>
        <p:spPr>
          <a:xfrm>
            <a:off x="5120048" y="1394889"/>
            <a:ext cx="3651821" cy="1109568"/>
          </a:xfrm>
          <a:prstGeom prst="rect">
            <a:avLst/>
          </a:prstGeom>
        </p:spPr>
      </p:pic>
      <p:pic>
        <p:nvPicPr>
          <p:cNvPr id="30" name="Picture 29">
            <a:extLst>
              <a:ext uri="{FF2B5EF4-FFF2-40B4-BE49-F238E27FC236}">
                <a16:creationId xmlns:a16="http://schemas.microsoft.com/office/drawing/2014/main" id="{9520DD45-ACF4-4843-B1FD-7A5A34F5542E}"/>
              </a:ext>
            </a:extLst>
          </p:cNvPr>
          <p:cNvPicPr>
            <a:picLocks noChangeAspect="1"/>
          </p:cNvPicPr>
          <p:nvPr/>
        </p:nvPicPr>
        <p:blipFill>
          <a:blip r:embed="rId8"/>
          <a:stretch>
            <a:fillRect/>
          </a:stretch>
        </p:blipFill>
        <p:spPr>
          <a:xfrm>
            <a:off x="5059083" y="2628772"/>
            <a:ext cx="3712786" cy="920576"/>
          </a:xfrm>
          <a:prstGeom prst="rect">
            <a:avLst/>
          </a:prstGeom>
        </p:spPr>
      </p:pic>
      <p:pic>
        <p:nvPicPr>
          <p:cNvPr id="31" name="Picture 30">
            <a:extLst>
              <a:ext uri="{FF2B5EF4-FFF2-40B4-BE49-F238E27FC236}">
                <a16:creationId xmlns:a16="http://schemas.microsoft.com/office/drawing/2014/main" id="{8659B4DF-1C34-A45E-2A49-948BB2A52828}"/>
              </a:ext>
            </a:extLst>
          </p:cNvPr>
          <p:cNvPicPr>
            <a:picLocks noChangeAspect="1"/>
          </p:cNvPicPr>
          <p:nvPr/>
        </p:nvPicPr>
        <p:blipFill>
          <a:blip r:embed="rId9"/>
          <a:stretch>
            <a:fillRect/>
          </a:stretch>
        </p:blipFill>
        <p:spPr>
          <a:xfrm>
            <a:off x="5084470" y="3287183"/>
            <a:ext cx="3609145" cy="1530229"/>
          </a:xfrm>
          <a:prstGeom prst="rect">
            <a:avLst/>
          </a:prstGeom>
        </p:spPr>
      </p:pic>
      <p:pic>
        <p:nvPicPr>
          <p:cNvPr id="16" name="Picture 15">
            <a:extLst>
              <a:ext uri="{FF2B5EF4-FFF2-40B4-BE49-F238E27FC236}">
                <a16:creationId xmlns:a16="http://schemas.microsoft.com/office/drawing/2014/main" id="{8BF13034-0BCE-9F8D-F2C7-ABAF43B71806}"/>
              </a:ext>
            </a:extLst>
          </p:cNvPr>
          <p:cNvPicPr>
            <a:picLocks noChangeAspect="1"/>
          </p:cNvPicPr>
          <p:nvPr/>
        </p:nvPicPr>
        <p:blipFill>
          <a:blip r:embed="rId10"/>
          <a:stretch>
            <a:fillRect/>
          </a:stretch>
        </p:blipFill>
        <p:spPr>
          <a:xfrm>
            <a:off x="831320" y="2036528"/>
            <a:ext cx="2865368" cy="1060796"/>
          </a:xfrm>
          <a:prstGeom prst="rect">
            <a:avLst/>
          </a:prstGeom>
        </p:spPr>
      </p:pic>
      <p:sp>
        <p:nvSpPr>
          <p:cNvPr id="18" name="Line Callout 1 9">
            <a:extLst>
              <a:ext uri="{FF2B5EF4-FFF2-40B4-BE49-F238E27FC236}">
                <a16:creationId xmlns:a16="http://schemas.microsoft.com/office/drawing/2014/main" id="{7CEF1A75-ACD6-7AE0-96AD-F8A137F7789C}"/>
              </a:ext>
            </a:extLst>
          </p:cNvPr>
          <p:cNvSpPr/>
          <p:nvPr/>
        </p:nvSpPr>
        <p:spPr>
          <a:xfrm>
            <a:off x="7056941" y="4813401"/>
            <a:ext cx="1371600" cy="838200"/>
          </a:xfrm>
          <a:prstGeom prst="borderCallout1">
            <a:avLst>
              <a:gd name="adj1" fmla="val 16729"/>
              <a:gd name="adj2" fmla="val -2160"/>
              <a:gd name="adj3" fmla="val -19345"/>
              <a:gd name="adj4" fmla="val -73022"/>
            </a:avLst>
          </a:prstGeom>
          <a:solidFill>
            <a:schemeClr val="accent5">
              <a:lumMod val="90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US" b="0" i="0" u="none" strike="noStrike" kern="0" cap="none" spc="0" normalizeH="0" baseline="0" dirty="0">
                <a:ln>
                  <a:noFill/>
                </a:ln>
                <a:solidFill>
                  <a:srgbClr val="000000"/>
                </a:solidFill>
                <a:effectLst/>
                <a:uLnTx/>
                <a:uFillTx/>
                <a:latin typeface="+mj-lt"/>
                <a:cs typeface="Calibri" panose="020F0502020204030204" pitchFamily="34" charset="0"/>
              </a:rPr>
              <a:t>Puesta en Acción</a:t>
            </a:r>
          </a:p>
        </p:txBody>
      </p:sp>
    </p:spTree>
    <p:custDataLst>
      <p:tags r:id="rId1"/>
    </p:custDataLst>
    <p:extLst>
      <p:ext uri="{BB962C8B-B14F-4D97-AF65-F5344CB8AC3E}">
        <p14:creationId xmlns:p14="http://schemas.microsoft.com/office/powerpoint/2010/main" val="1820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838200"/>
          </a:xfrm>
        </p:spPr>
        <p:txBody>
          <a:bodyPr/>
          <a:lstStyle/>
          <a:p>
            <a:pPr algn="ctr"/>
            <a:r>
              <a:rPr lang="es-ES" noProof="0" dirty="0"/>
              <a:t>Funciones de los grupos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607115"/>
              </p:ext>
            </p:extLst>
          </p:nvPr>
        </p:nvGraphicFramePr>
        <p:xfrm>
          <a:off x="609600" y="1828800"/>
          <a:ext cx="8001000" cy="4003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106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Direcc</a:t>
            </a:r>
            <a:r>
              <a:rPr lang="es-ES" noProof="0" dirty="0" err="1"/>
              <a:t>ión</a:t>
            </a:r>
            <a:endParaRPr lang="es-ES" noProof="0" dirty="0"/>
          </a:p>
        </p:txBody>
      </p:sp>
      <p:sp>
        <p:nvSpPr>
          <p:cNvPr id="3" name="Content Placeholder 2"/>
          <p:cNvSpPr>
            <a:spLocks noGrp="1"/>
          </p:cNvSpPr>
          <p:nvPr>
            <p:ph idx="1"/>
          </p:nvPr>
        </p:nvSpPr>
        <p:spPr>
          <a:xfrm>
            <a:off x="1043492" y="1524000"/>
            <a:ext cx="7033708" cy="4308629"/>
          </a:xfrm>
        </p:spPr>
        <p:txBody>
          <a:bodyPr>
            <a:normAutofit fontScale="77500" lnSpcReduction="20000"/>
          </a:bodyPr>
          <a:lstStyle/>
          <a:p>
            <a:pPr marL="68580" indent="0">
              <a:buNone/>
            </a:pPr>
            <a:r>
              <a:rPr lang="es-ES" sz="2800" noProof="0" dirty="0"/>
              <a:t>Actividades</a:t>
            </a:r>
          </a:p>
          <a:p>
            <a:pPr lvl="1"/>
            <a:r>
              <a:rPr lang="es-ES" sz="2400" noProof="0" dirty="0"/>
              <a:t>Establecer estatutos</a:t>
            </a:r>
          </a:p>
          <a:p>
            <a:pPr marL="636588" lvl="0" indent="-293688"/>
            <a:r>
              <a:rPr lang="es-ES" noProof="0" dirty="0">
                <a:cs typeface="Arial"/>
              </a:rPr>
              <a:t>Controlar una organización</a:t>
            </a:r>
          </a:p>
          <a:p>
            <a:pPr marL="636588" lvl="0" indent="-293688"/>
            <a:r>
              <a:rPr lang="es-ES" noProof="0" dirty="0">
                <a:cs typeface="Arial"/>
              </a:rPr>
              <a:t>Desarrollar políticas</a:t>
            </a:r>
          </a:p>
          <a:p>
            <a:pPr marL="636588" lvl="0" indent="-293688"/>
            <a:r>
              <a:rPr lang="es-ES" noProof="0" dirty="0">
                <a:cs typeface="Arial"/>
              </a:rPr>
              <a:t>Establecer metas</a:t>
            </a:r>
          </a:p>
          <a:p>
            <a:pPr marL="636588" lvl="0" indent="-293688"/>
            <a:r>
              <a:rPr lang="es-ES" noProof="0" dirty="0">
                <a:cs typeface="Arial"/>
              </a:rPr>
              <a:t>Comunicarse con el público y </a:t>
            </a:r>
            <a:r>
              <a:rPr lang="es-ES" dirty="0">
                <a:cs typeface="Arial"/>
              </a:rPr>
              <a:t> </a:t>
            </a:r>
            <a:r>
              <a:rPr lang="es-ES" noProof="0" dirty="0">
                <a:cs typeface="Arial"/>
              </a:rPr>
              <a:t>fuentes de financiamiento</a:t>
            </a:r>
          </a:p>
          <a:p>
            <a:pPr marL="636588" lvl="0" indent="-293688"/>
            <a:r>
              <a:rPr lang="es-ES" noProof="0" dirty="0">
                <a:cs typeface="Arial"/>
              </a:rPr>
              <a:t>Emplear y evaluar a los ejecutivos</a:t>
            </a:r>
          </a:p>
          <a:p>
            <a:pPr marL="636588" lvl="0" indent="-293688"/>
            <a:r>
              <a:rPr lang="es-ES" noProof="0" dirty="0">
                <a:cs typeface="Arial"/>
              </a:rPr>
              <a:t>Negociar con grupos de empleados</a:t>
            </a:r>
          </a:p>
          <a:p>
            <a:pPr marL="636588" lvl="0" indent="-293688"/>
            <a:r>
              <a:rPr lang="es-ES" noProof="0" dirty="0">
                <a:cs typeface="Arial"/>
              </a:rPr>
              <a:t>Permitir la participación de la comunidad</a:t>
            </a:r>
          </a:p>
          <a:p>
            <a:pPr lvl="1"/>
            <a:endParaRPr lang="es-ES" noProof="0" dirty="0"/>
          </a:p>
          <a:p>
            <a:pPr marL="68580" indent="0">
              <a:buNone/>
            </a:pPr>
            <a:r>
              <a:rPr lang="es-ES" sz="2800" noProof="0" dirty="0"/>
              <a:t>Ejemplos</a:t>
            </a:r>
          </a:p>
          <a:p>
            <a:pPr lvl="1"/>
            <a:r>
              <a:rPr lang="es-ES" sz="2400" noProof="0" dirty="0"/>
              <a:t>Junta escolar</a:t>
            </a:r>
          </a:p>
          <a:p>
            <a:pPr lvl="1"/>
            <a:r>
              <a:rPr lang="es-ES" sz="2400" noProof="0" dirty="0"/>
              <a:t>Concejo municipal</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1026" name="Picture 2" descr="C:\Users\ebraunel\AppData\Local\Microsoft\Windows\Temporary Internet Files\Content.IE5\RLR6GKQI\business-meeting-india1[1].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45488" y="914400"/>
            <a:ext cx="2587732"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310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Aseso</a:t>
            </a:r>
            <a:r>
              <a:rPr lang="es-ES" noProof="0" dirty="0"/>
              <a:t>ría</a:t>
            </a:r>
          </a:p>
        </p:txBody>
      </p:sp>
      <p:sp>
        <p:nvSpPr>
          <p:cNvPr id="3" name="Content Placeholder 2"/>
          <p:cNvSpPr>
            <a:spLocks noGrp="1"/>
          </p:cNvSpPr>
          <p:nvPr>
            <p:ph idx="1"/>
          </p:nvPr>
        </p:nvSpPr>
        <p:spPr>
          <a:xfrm>
            <a:off x="1043492" y="1447800"/>
            <a:ext cx="7033708" cy="4572000"/>
          </a:xfrm>
        </p:spPr>
        <p:txBody>
          <a:bodyPr>
            <a:normAutofit fontScale="85000" lnSpcReduction="10000"/>
          </a:bodyPr>
          <a:lstStyle/>
          <a:p>
            <a:pPr marL="68580" indent="0">
              <a:buNone/>
            </a:pPr>
            <a:r>
              <a:rPr lang="es-ES" sz="2600" noProof="0" dirty="0"/>
              <a:t>Actividades</a:t>
            </a:r>
          </a:p>
          <a:p>
            <a:pPr marL="623888" lvl="0" indent="-276225"/>
            <a:r>
              <a:rPr lang="es-ES" noProof="0" dirty="0">
                <a:cs typeface="Arial"/>
              </a:rPr>
              <a:t>Representar a un grupo </a:t>
            </a:r>
            <a:r>
              <a:rPr lang="es-ES" dirty="0">
                <a:cs typeface="Arial"/>
              </a:rPr>
              <a:t>m</a:t>
            </a:r>
            <a:r>
              <a:rPr lang="es-ES" baseline="0" dirty="0"/>
              <a:t>á</a:t>
            </a:r>
            <a:r>
              <a:rPr lang="es-ES" dirty="0">
                <a:cs typeface="Arial"/>
              </a:rPr>
              <a:t>s amplio </a:t>
            </a:r>
            <a:r>
              <a:rPr lang="es-ES" noProof="0" dirty="0">
                <a:cs typeface="Arial"/>
              </a:rPr>
              <a:t>de personas</a:t>
            </a:r>
          </a:p>
          <a:p>
            <a:pPr marL="921068" lvl="1" indent="-276225"/>
            <a:r>
              <a:rPr lang="es-ES" noProof="0" dirty="0">
                <a:cs typeface="Arial"/>
              </a:rPr>
              <a:t>Tratar de conocer los puntos de vista de los afectados</a:t>
            </a:r>
          </a:p>
          <a:p>
            <a:pPr marL="623888" lvl="0" indent="-276225"/>
            <a:r>
              <a:rPr lang="es-ES" noProof="0" dirty="0">
                <a:cs typeface="Arial"/>
              </a:rPr>
              <a:t>Asesorar sobre las necesidades</a:t>
            </a:r>
          </a:p>
          <a:p>
            <a:pPr marL="623888" lvl="0" indent="-276225"/>
            <a:r>
              <a:rPr lang="es-ES" noProof="0" dirty="0">
                <a:cs typeface="Arial"/>
              </a:rPr>
              <a:t>Concientizar sobre los problemas</a:t>
            </a:r>
          </a:p>
          <a:p>
            <a:pPr marL="623888" lvl="0" indent="-276225"/>
            <a:r>
              <a:rPr lang="es-ES" noProof="0" dirty="0">
                <a:cs typeface="Arial"/>
              </a:rPr>
              <a:t>Ayudar a desarrollar planes de acción</a:t>
            </a:r>
          </a:p>
          <a:p>
            <a:pPr marL="623888" lvl="0" indent="-276225"/>
            <a:r>
              <a:rPr lang="es-ES" noProof="0" dirty="0">
                <a:cs typeface="Arial"/>
              </a:rPr>
              <a:t>Hacer recomendaciones</a:t>
            </a:r>
          </a:p>
          <a:p>
            <a:pPr marL="623888" indent="-276225"/>
            <a:r>
              <a:rPr lang="es-ES" noProof="0" dirty="0">
                <a:cs typeface="Arial"/>
              </a:rPr>
              <a:t>Servir como un recurso</a:t>
            </a:r>
          </a:p>
          <a:p>
            <a:pPr marL="347663" lvl="0" indent="0">
              <a:buNone/>
            </a:pPr>
            <a:endParaRPr lang="es-ES" sz="900" noProof="0" dirty="0">
              <a:cs typeface="Arial"/>
            </a:endParaRPr>
          </a:p>
          <a:p>
            <a:pPr marL="68580" indent="0">
              <a:buNone/>
            </a:pPr>
            <a:r>
              <a:rPr lang="es-ES" sz="2600" noProof="0" dirty="0"/>
              <a:t>Ejemplos</a:t>
            </a:r>
          </a:p>
          <a:p>
            <a:pPr lvl="1"/>
            <a:r>
              <a:rPr lang="es-ES" noProof="0" dirty="0"/>
              <a:t>Comité</a:t>
            </a:r>
          </a:p>
          <a:p>
            <a:pPr lvl="1"/>
            <a:r>
              <a:rPr lang="es-ES" noProof="0" dirty="0"/>
              <a:t>Panel</a:t>
            </a:r>
          </a:p>
          <a:p>
            <a:pPr lvl="1"/>
            <a:r>
              <a:rPr lang="es-ES" noProof="0" dirty="0"/>
              <a:t>Grupo </a:t>
            </a:r>
            <a:r>
              <a:rPr lang="es-ES" dirty="0"/>
              <a:t>temático</a:t>
            </a:r>
            <a:endParaRPr lang="es-ES" noProof="0" dirty="0"/>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2050" name="Picture 2" descr="C:\Users\ebraunel\AppData\Local\Microsoft\Windows\Temporary Internet Files\Content.IE5\3TCUR3KB\6917221556_a797e844a8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638800" y="3916204"/>
            <a:ext cx="2566679" cy="16723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532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Liderazgo </a:t>
            </a:r>
          </a:p>
        </p:txBody>
      </p:sp>
      <p:sp>
        <p:nvSpPr>
          <p:cNvPr id="3" name="Content Placeholder 2"/>
          <p:cNvSpPr>
            <a:spLocks noGrp="1"/>
          </p:cNvSpPr>
          <p:nvPr>
            <p:ph idx="1"/>
          </p:nvPr>
        </p:nvSpPr>
        <p:spPr>
          <a:xfrm>
            <a:off x="1043492" y="1600200"/>
            <a:ext cx="7033708" cy="4648200"/>
          </a:xfrm>
        </p:spPr>
        <p:txBody>
          <a:bodyPr>
            <a:normAutofit fontScale="70000" lnSpcReduction="20000"/>
          </a:bodyPr>
          <a:lstStyle/>
          <a:p>
            <a:pPr marL="68580" indent="0">
              <a:buNone/>
            </a:pPr>
            <a:r>
              <a:rPr lang="es-ES" sz="3100" noProof="0" dirty="0"/>
              <a:t>Actividades</a:t>
            </a:r>
          </a:p>
          <a:p>
            <a:pPr marL="633413" lvl="0" indent="-234950"/>
            <a:r>
              <a:rPr lang="es-ES" sz="2800" noProof="0" dirty="0">
                <a:cs typeface="Arial"/>
              </a:rPr>
              <a:t>Crear conciencia sobre un problema nuevo o </a:t>
            </a:r>
            <a:r>
              <a:rPr lang="es-ES" sz="2800" dirty="0">
                <a:cs typeface="Arial"/>
              </a:rPr>
              <a:t>fundamental</a:t>
            </a:r>
            <a:r>
              <a:rPr lang="es-ES" sz="2800" noProof="0" dirty="0">
                <a:cs typeface="Arial"/>
              </a:rPr>
              <a:t>.</a:t>
            </a:r>
          </a:p>
          <a:p>
            <a:pPr marL="633413" lvl="0" indent="-234950"/>
            <a:r>
              <a:rPr lang="es-ES" sz="2800" noProof="0" dirty="0">
                <a:cs typeface="Arial"/>
              </a:rPr>
              <a:t>Trabajar colectivamente en los problemas específicos</a:t>
            </a:r>
          </a:p>
          <a:p>
            <a:pPr marL="633413" indent="-234950"/>
            <a:r>
              <a:rPr lang="es-ES" sz="2800" dirty="0">
                <a:cs typeface="Arial"/>
              </a:rPr>
              <a:t>Llevar a cabo</a:t>
            </a:r>
            <a:r>
              <a:rPr lang="es-ES" sz="2800" noProof="0" dirty="0">
                <a:cs typeface="Arial"/>
              </a:rPr>
              <a:t> sesiones para escuchar opiniones y foros públicos</a:t>
            </a:r>
          </a:p>
          <a:p>
            <a:pPr marL="633413" lvl="0" indent="-234950"/>
            <a:r>
              <a:rPr lang="es-ES" sz="2800" noProof="0" dirty="0">
                <a:cs typeface="Arial"/>
              </a:rPr>
              <a:t>Planificar y aplicar estrategias activamente </a:t>
            </a:r>
          </a:p>
          <a:p>
            <a:pPr marL="633413" indent="-234950"/>
            <a:r>
              <a:rPr lang="es-ES" sz="2800" noProof="0" dirty="0">
                <a:cs typeface="Arial"/>
              </a:rPr>
              <a:t>Atraer a una voz colectiva</a:t>
            </a:r>
          </a:p>
          <a:p>
            <a:pPr marL="633413" indent="-234950"/>
            <a:r>
              <a:rPr lang="es-ES" sz="2800" noProof="0" dirty="0">
                <a:cs typeface="Arial"/>
              </a:rPr>
              <a:t>Monitorear las entidades (</a:t>
            </a:r>
            <a:r>
              <a:rPr lang="es-ES" sz="2800" dirty="0">
                <a:cs typeface="Arial"/>
              </a:rPr>
              <a:t>organismo</a:t>
            </a:r>
            <a:r>
              <a:rPr lang="es-ES" sz="2800" noProof="0" dirty="0">
                <a:cs typeface="Arial"/>
              </a:rPr>
              <a:t> de control)</a:t>
            </a:r>
          </a:p>
          <a:p>
            <a:pPr lvl="0">
              <a:spcBef>
                <a:spcPts val="0"/>
              </a:spcBef>
            </a:pPr>
            <a:endParaRPr lang="es-ES" sz="2900" noProof="0" dirty="0">
              <a:cs typeface="Arial"/>
            </a:endParaRPr>
          </a:p>
          <a:p>
            <a:pPr marL="68580" indent="0">
              <a:spcBef>
                <a:spcPts val="0"/>
              </a:spcBef>
              <a:buNone/>
            </a:pPr>
            <a:r>
              <a:rPr lang="es-ES" sz="3100" noProof="0" dirty="0"/>
              <a:t>Ejemplos</a:t>
            </a:r>
          </a:p>
          <a:p>
            <a:pPr lvl="1"/>
            <a:r>
              <a:rPr lang="es-ES" sz="2900" noProof="0" dirty="0"/>
              <a:t>Asociaciones/Organizaciones/Coaliciones</a:t>
            </a:r>
          </a:p>
          <a:p>
            <a:pPr lvl="1"/>
            <a:r>
              <a:rPr lang="es-ES" sz="2900" noProof="0" dirty="0"/>
              <a:t>Equipos de </a:t>
            </a:r>
            <a:r>
              <a:rPr lang="es-ES" sz="2900" dirty="0"/>
              <a:t>mejora escolar</a:t>
            </a:r>
            <a:endParaRPr lang="es-ES" sz="2900" noProof="0" dirty="0"/>
          </a:p>
          <a:p>
            <a:pPr lvl="1"/>
            <a:r>
              <a:rPr lang="es-ES" sz="2900" noProof="0" dirty="0"/>
              <a:t>Iniciativas /Becas</a:t>
            </a:r>
          </a:p>
        </p:txBody>
      </p:sp>
      <p:sp>
        <p:nvSpPr>
          <p:cNvPr id="4" name="Footer Placeholder 3"/>
          <p:cNvSpPr>
            <a:spLocks noGrp="1"/>
          </p:cNvSpPr>
          <p:nvPr>
            <p:ph type="ftr" sz="quarter" idx="11"/>
          </p:nvPr>
        </p:nvSpPr>
        <p:spPr/>
        <p:txBody>
          <a:bodyPr/>
          <a:lstStyle/>
          <a:p>
            <a:r>
              <a:rPr lang="es-ES" sz="1100" dirty="0"/>
              <a:t>Servir en grupos que toman decisiones</a:t>
            </a:r>
            <a:endParaRPr lang="en-US" sz="1100" dirty="0"/>
          </a:p>
        </p:txBody>
      </p:sp>
      <p:pic>
        <p:nvPicPr>
          <p:cNvPr id="3074" name="Picture 2" descr="C:\Users\ebraunel\AppData\Local\Microsoft\Windows\Temporary Internet Files\Content.IE5\RLR6GKQI\meeting-of-the-minds[1].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694252" y="498650"/>
            <a:ext cx="1723662" cy="14063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8000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45936</TotalTime>
  <Words>3769</Words>
  <Application>Microsoft Office PowerPoint</Application>
  <PresentationFormat>On-screen Show (4:3)</PresentationFormat>
  <Paragraphs>428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MV Boli</vt:lpstr>
      <vt:lpstr>Tahoma</vt:lpstr>
      <vt:lpstr>Wingdings</vt:lpstr>
      <vt:lpstr>Wingdings 2</vt:lpstr>
      <vt:lpstr>ServingOnGroups</vt:lpstr>
      <vt:lpstr>Prestar Servicio en  grupos que toman decisiones:  Guía para las familias</vt:lpstr>
      <vt:lpstr>Sección 2:  Tipos de grupos</vt:lpstr>
      <vt:lpstr>¿Qué hace Únicos a los grupos de toma de decisiones?</vt:lpstr>
      <vt:lpstr>Función de los miembros</vt:lpstr>
      <vt:lpstr>Página de ejemplo</vt:lpstr>
      <vt:lpstr>Funciones de los grupos</vt:lpstr>
      <vt:lpstr>Dirección</vt:lpstr>
      <vt:lpstr>Asesoría</vt:lpstr>
      <vt:lpstr>Liderazgo </vt:lpstr>
      <vt:lpstr>Planificación</vt:lpstr>
      <vt:lpstr>Evaluación</vt:lpstr>
      <vt:lpstr>Práctica</vt:lpstr>
      <vt:lpstr>Sección 2 Recursos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Alejandra Loeza</cp:lastModifiedBy>
  <cp:revision>1296</cp:revision>
  <cp:lastPrinted>2022-10-12T15:59:10Z</cp:lastPrinted>
  <dcterms:created xsi:type="dcterms:W3CDTF">2014-10-24T19:08:48Z</dcterms:created>
  <dcterms:modified xsi:type="dcterms:W3CDTF">2022-11-17T19:37:07Z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