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457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466" r:id="rId10"/>
    <p:sldId id="394" r:id="rId11"/>
    <p:sldId id="395" r:id="rId12"/>
    <p:sldId id="464" r:id="rId13"/>
  </p:sldIdLst>
  <p:sldSz cx="9144000" cy="6858000" type="screen4x3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62783" autoAdjust="0"/>
  </p:normalViewPr>
  <p:slideViewPr>
    <p:cSldViewPr>
      <p:cViewPr varScale="1">
        <p:scale>
          <a:sx n="50" d="100"/>
          <a:sy n="50" d="100"/>
        </p:scale>
        <p:origin x="174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10" y="72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024" tIns="46012" rIns="92024" bIns="460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46263" y="573088"/>
            <a:ext cx="2927350" cy="219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4" tIns="46012" rIns="92024" bIns="460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21501" y="2912788"/>
            <a:ext cx="6167397" cy="5885310"/>
          </a:xfrm>
          <a:prstGeom prst="rect">
            <a:avLst/>
          </a:prstGeom>
        </p:spPr>
        <p:txBody>
          <a:bodyPr vert="horz" lIns="92024" tIns="46012" rIns="92024" bIns="4601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024" tIns="46012" rIns="92024" bIns="460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970576" y="8829537"/>
            <a:ext cx="3038259" cy="465292"/>
          </a:xfrm>
          <a:prstGeom prst="rect">
            <a:avLst/>
          </a:prstGeom>
        </p:spPr>
        <p:txBody>
          <a:bodyPr vert="horz" lIns="89300" tIns="44650" rIns="89300" bIns="44650" rtlCol="0" anchor="b"/>
          <a:lstStyle>
            <a:lvl1pPr algn="r">
              <a:defRPr sz="1200"/>
            </a:lvl1pPr>
          </a:lstStyle>
          <a:p>
            <a:fld id="{1D94A9CC-91BA-4D30-8CFB-B7A6E127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3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Mbu8bvKb_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tb.ku.edu/es/tabla-de-contenidos/cultura/competencia-cultural/organizaciones-culturalmente-componentes/principal" TargetMode="External"/><Relationship Id="rId3" Type="http://schemas.openxmlformats.org/officeDocument/2006/relationships/hyperlink" Target="https://www.viewsonic.com/library/es/negocios/como-dirigir-una-reunion-eficaz-el-resumen-completo/" TargetMode="External"/><Relationship Id="rId7" Type="http://schemas.openxmlformats.org/officeDocument/2006/relationships/hyperlink" Target="https://www.workmeter.com/blog/8-razones-reuniones-no-son-eficaces/#:~:text=C%C3%B3mo%20alcanzar%20un%20nivel%20%C3%B3ptimo%20de%20eficiencia%20en,temas%20preestablecidos%20y%20por%20los%20turnos%20de%20palabra.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tb.ku.edu/es/tabla-de-contenidos/liderazgo/facilitacion-al-grupo/discusion-de-grupos/principal" TargetMode="External"/><Relationship Id="rId11" Type="http://schemas.openxmlformats.org/officeDocument/2006/relationships/hyperlink" Target="https://www.youtube.com/watch?v=SaSHLbS1V4w" TargetMode="External"/><Relationship Id="rId5" Type="http://schemas.openxmlformats.org/officeDocument/2006/relationships/hyperlink" Target="https://asana.com/es/resources/icebreaker-questions-team-building" TargetMode="External"/><Relationship Id="rId10" Type="http://schemas.openxmlformats.org/officeDocument/2006/relationships/hyperlink" Target="https://www.youtube.com/watch?v=15jdTQIr7j4" TargetMode="External"/><Relationship Id="rId4" Type="http://schemas.openxmlformats.org/officeDocument/2006/relationships/hyperlink" Target="https://ctb.ku.edu/es/tabla-de-contenidos/participacion/fomentar-la-participacion/promover-la-participacion-grupos-diversos/principal" TargetMode="External"/><Relationship Id="rId9" Type="http://schemas.openxmlformats.org/officeDocument/2006/relationships/hyperlink" Target="https://mhttcnetwork.org/sites/mhttc/files/2019-12/GallardoMHfinalspanish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21478-what-is-culture-definition-of-culture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erriam-webster.com/dictionary/culture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5jdTQIr7j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#66: </a:t>
            </a:r>
            <a:r>
              <a:rPr lang="es-ES" dirty="0"/>
              <a:t> Bienvenida y presentación</a:t>
            </a:r>
          </a:p>
          <a:p>
            <a:r>
              <a:rPr lang="es-ES" dirty="0"/>
              <a:t>  </a:t>
            </a:r>
          </a:p>
          <a:p>
            <a:r>
              <a:rPr lang="es-ES" dirty="0"/>
              <a:t>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Tenga una copia de la guía y del manual de capacitación con usted.</a:t>
            </a:r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Asegúrese que todos tengan los materiales necesarios para la presentación.</a:t>
            </a:r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Pregunte si</a:t>
            </a:r>
            <a:r>
              <a:rPr lang="es-ES" baseline="0" dirty="0"/>
              <a:t> todos pueden escucharlo y ver las diapositivas</a:t>
            </a:r>
            <a:r>
              <a:rPr lang="es-ES" dirty="0"/>
              <a:t>.</a:t>
            </a:r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Preséntese y comparta un breve resumen de su experiencia (relevante para el grupo con el que está hablando). </a:t>
            </a:r>
            <a:endParaRPr lang="es-ES" baseline="0" dirty="0"/>
          </a:p>
          <a:p>
            <a:pPr marL="223251" indent="-223251">
              <a:buFont typeface="+mj-lt"/>
              <a:buAutoNum type="arabicPeriod"/>
            </a:pPr>
            <a:r>
              <a:rPr lang="es-ES" baseline="0" dirty="0"/>
              <a:t>Explique los aspectos prácticos tales como ubicación de los baños, recesos, estacionamiento, transiciones de los grupos, etc.</a:t>
            </a:r>
            <a:endParaRPr lang="es-ES" dirty="0"/>
          </a:p>
          <a:p>
            <a:pPr defTabSz="920239">
              <a:defRPr/>
            </a:pPr>
            <a:endParaRPr lang="es-ES" dirty="0"/>
          </a:p>
          <a:p>
            <a:pPr defTabSz="920239">
              <a:defRPr/>
            </a:pPr>
            <a:r>
              <a:rPr lang="es-ES" b="1" dirty="0"/>
              <a:t>Notas del presentador:</a:t>
            </a:r>
          </a:p>
          <a:p>
            <a:pPr marL="167438" indent="-167438" defTabSz="920239">
              <a:buFont typeface="Arial" panose="020B0604020202020204" pitchFamily="34" charset="0"/>
              <a:buChar char="•"/>
              <a:defRPr/>
            </a:pPr>
            <a:r>
              <a:rPr lang="es-ES" dirty="0"/>
              <a:t>Hola y bienvenidos </a:t>
            </a:r>
            <a:r>
              <a:rPr lang="es-ES" baseline="0" dirty="0"/>
              <a:t>a la capacitación de Prestar Servicio en Grupos que toman decisiones: Guía para las familias</a:t>
            </a:r>
            <a:r>
              <a:rPr lang="es-ES" dirty="0"/>
              <a:t>.  </a:t>
            </a:r>
          </a:p>
          <a:p>
            <a:pPr marL="167438" indent="-167438" defTabSz="920239">
              <a:buFont typeface="Arial" panose="020B0604020202020204" pitchFamily="34" charset="0"/>
              <a:buChar char="•"/>
              <a:defRPr/>
            </a:pPr>
            <a:r>
              <a:rPr lang="es-ES" dirty="0"/>
              <a:t>Mi nombre es __(insertar nombre)___ y yo soy ___ (insertar cargo)__ en _ (insertar el sitio)__. </a:t>
            </a:r>
          </a:p>
          <a:p>
            <a:pPr marL="167438" marR="0" lvl="0" indent="-167438" algn="l" defTabSz="920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*Presente un breve resumen de su experiencia (relevante para el grupo con el que está hablando). </a:t>
            </a:r>
            <a:endParaRPr lang="es-ES" baseline="0" dirty="0"/>
          </a:p>
          <a:p>
            <a:pPr marL="167438" indent="-167438" defTabSz="920239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Actividades  </a:t>
            </a:r>
            <a:endParaRPr lang="es-E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26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6263" y="573088"/>
            <a:ext cx="2927350" cy="219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501" y="2912788"/>
            <a:ext cx="6167397" cy="6111668"/>
          </a:xfrm>
        </p:spPr>
        <p:txBody>
          <a:bodyPr/>
          <a:lstStyle/>
          <a:p>
            <a:r>
              <a:rPr lang="es-ES" b="1" dirty="0"/>
              <a:t>Diapositiva #74:  </a:t>
            </a:r>
            <a:r>
              <a:rPr lang="es-ES" dirty="0"/>
              <a:t>Competencia cultural</a:t>
            </a:r>
            <a:r>
              <a:rPr lang="es-ES" baseline="0" dirty="0"/>
              <a:t> </a:t>
            </a:r>
            <a:r>
              <a:rPr lang="es-ES" dirty="0"/>
              <a:t>y humildad cultural</a:t>
            </a:r>
          </a:p>
          <a:p>
            <a:r>
              <a:rPr lang="es-ES" dirty="0"/>
              <a:t>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Comparta la información de las notas del presentador</a:t>
            </a:r>
            <a:r>
              <a:rPr lang="en-US" baseline="0" dirty="0"/>
              <a:t>.</a:t>
            </a:r>
          </a:p>
          <a:p>
            <a:pPr marL="223251" indent="-223251">
              <a:buFont typeface="+mj-lt"/>
              <a:buAutoNum type="arabicPeriod"/>
            </a:pPr>
            <a:r>
              <a:rPr lang="es-ES" baseline="0" dirty="0"/>
              <a:t>Haga la pregunta sugerida para la actividad</a:t>
            </a:r>
            <a:r>
              <a:rPr lang="en-US" baseline="0" dirty="0"/>
              <a:t>.</a:t>
            </a:r>
          </a:p>
          <a:p>
            <a:pPr marL="223251" indent="-223251">
              <a:buFont typeface="+mj-lt"/>
              <a:buAutoNum type="arabicPeriod"/>
            </a:pPr>
            <a:r>
              <a:rPr lang="es-ES" baseline="0" dirty="0"/>
              <a:t>Guíe la actividad que se menciona.</a:t>
            </a:r>
            <a:endParaRPr lang="es-ES" dirty="0"/>
          </a:p>
          <a:p>
            <a:endParaRPr lang="es-ES" dirty="0"/>
          </a:p>
          <a:p>
            <a:r>
              <a:rPr lang="es-ES" b="1" dirty="0"/>
              <a:t>Notas del presentador: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La competencia cultural realmente comenzó observando cómo los proveedores de servicios trabajaban con los clientes. 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Los estándares de competencia cultural han sido muy útiles de muchas maneras como se menciona en la diapositiva; pero tienen carencias en otras áreas. La gente estaba tomando clases de competencia cultural, las cuales trataban de ayudarles a dominar (conocer a la perfección) las culturas de los demás.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endParaRPr lang="es-ES" dirty="0"/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Esto en realidad no funciona por dos razones: es imposible dominar (conocer a la perfección) todas las demás culturas y también puede conducir a estereotipos.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Es aquí donde entra en juego la “humildad cultural”. 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La humidad cultural es un compromiso de por vida con la autoevaluación y la autocrítica; también con el desarrollo de relaciones beneficiosas y no paternalistas.</a:t>
            </a:r>
            <a:r>
              <a:rPr lang="es-ES" baseline="0" dirty="0"/>
              <a:t> 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Incluye:</a:t>
            </a:r>
          </a:p>
          <a:p>
            <a:pPr marL="613940" lvl="1" indent="-167438">
              <a:buFont typeface="Arial" panose="020B0604020202020204" pitchFamily="34" charset="0"/>
              <a:buChar char="•"/>
            </a:pPr>
            <a:r>
              <a:rPr lang="es-ES" dirty="0"/>
              <a:t>Dirigir relaciones de poder</a:t>
            </a:r>
          </a:p>
          <a:p>
            <a:pPr marL="613940" lvl="1" indent="-167438">
              <a:buFont typeface="Arial" panose="020B0604020202020204" pitchFamily="34" charset="0"/>
              <a:buChar char="•"/>
            </a:pPr>
            <a:r>
              <a:rPr lang="es-ES" dirty="0"/>
              <a:t>y trabajar en sociedades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endParaRPr lang="es-ES" dirty="0"/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Incluimos el video en inglés de Humildad cultural: personas, principios y prácticas.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En la diapositiva anterior se pueden ver las instrucciones para agregar los subtítulos.</a:t>
            </a:r>
          </a:p>
          <a:p>
            <a:pPr marL="167438" marR="0" lvl="0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Revise el video antes de la presentación para decidir si desea incluirlo.</a:t>
            </a:r>
          </a:p>
          <a:p>
            <a:pPr marL="167438" marR="0" lvl="0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Si no hay tiempo suficiente para reproducir el video completo, concéntrese en el marco de tiempo desde el principio hasta el minuto 3:05. </a:t>
            </a:r>
          </a:p>
          <a:p>
            <a:pPr marL="167438" marR="0" lvl="0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Una sección adicional recomendada del video es del minuto 3:32 al 5:55.</a:t>
            </a:r>
          </a:p>
          <a:p>
            <a:pPr marL="167438" marR="0" lvl="0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noProof="0" dirty="0">
                <a:hlinkClick r:id="rId3"/>
              </a:rPr>
              <a:t>https://www.youtube.com/watch?v=_Mbu8bvKb_U</a:t>
            </a:r>
            <a:endParaRPr lang="es-ES" noProof="0" dirty="0"/>
          </a:p>
          <a:p>
            <a:pPr marL="167438" marR="0" lvl="0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/>
          </a:p>
          <a:p>
            <a:r>
              <a:rPr lang="es-ES" b="1" dirty="0"/>
              <a:t>Actividades  </a:t>
            </a:r>
            <a:endParaRPr lang="es-ES" dirty="0"/>
          </a:p>
          <a:p>
            <a:r>
              <a:rPr lang="es-ES" baseline="0" dirty="0"/>
              <a:t>Pregunta: ¿Cómo la competencia cultural y/o la humildad cultural juegan un papel en su vida personal y profesional?</a:t>
            </a:r>
          </a:p>
          <a:p>
            <a:r>
              <a:rPr lang="es-ES" baseline="0" dirty="0"/>
              <a:t>Actividad:  Dispositiva 074 :Proverbios – </a:t>
            </a:r>
            <a:r>
              <a:rPr lang="es-ES" dirty="0"/>
              <a:t>S</a:t>
            </a:r>
            <a:r>
              <a:rPr lang="es-ES" baseline="0" dirty="0"/>
              <a:t>omos más parecidos</a:t>
            </a:r>
            <a:r>
              <a:rPr lang="es-ES" dirty="0"/>
              <a:t> que diferentes</a:t>
            </a:r>
          </a:p>
          <a:p>
            <a:endParaRPr lang="es-E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4A9CC-91BA-4D30-8CFB-B7A6E1279E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87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#75:  </a:t>
            </a:r>
            <a:r>
              <a:rPr lang="es-ES" dirty="0"/>
              <a:t>Comprender las normas culturales</a:t>
            </a:r>
          </a:p>
          <a:p>
            <a:r>
              <a:rPr lang="es-ES" dirty="0"/>
              <a:t>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Resalte las estrategias para las normas culturales. </a:t>
            </a:r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Complete la actividad sugerida.</a:t>
            </a:r>
          </a:p>
          <a:p>
            <a:r>
              <a:rPr lang="es-ES" dirty="0"/>
              <a:t> </a:t>
            </a:r>
            <a:endParaRPr lang="es-ES" b="1" dirty="0">
              <a:solidFill>
                <a:srgbClr val="000000"/>
              </a:solidFill>
              <a:cs typeface="Arial" charset="0"/>
            </a:endParaRPr>
          </a:p>
          <a:p>
            <a:r>
              <a:rPr lang="es-ES" b="1" dirty="0">
                <a:solidFill>
                  <a:srgbClr val="000000"/>
                </a:solidFill>
                <a:cs typeface="Arial" charset="0"/>
              </a:rPr>
              <a:t>Notas del presentador:</a:t>
            </a:r>
          </a:p>
          <a:p>
            <a:pPr marL="167438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A fin de entender las normas culturales y aumentar la participación de las familias de diversos orígenes, presentamos a continuación algunas estrategias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Seguir aprendiendo acerca de los valores y creencias culturales únicas de TODOS los miembros del grupo y de las comunidades a las que presta servicio el grupo</a:t>
            </a:r>
            <a:r>
              <a:rPr lang="es-ES" baseline="0" dirty="0">
                <a:solidFill>
                  <a:srgbClr val="000000"/>
                </a:solidFill>
                <a:cs typeface="Arial" charset="0"/>
              </a:rPr>
              <a:t>.  Recuerde, debe haber representación y/o consideraciones de todos los grupos demográficos</a:t>
            </a:r>
            <a:r>
              <a:rPr lang="es-ES" dirty="0">
                <a:solidFill>
                  <a:srgbClr val="000000"/>
                </a:solidFill>
                <a:cs typeface="Arial" charset="0"/>
              </a:rPr>
              <a:t> dentro de una comunidad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Tomarse el tiempo para reconocer y honrar la diversidad racial y étnica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Proveer intérpretes capacitados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Limitar el uso de lenguaje informal o especial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Animar a los miembros a ser mentores entre sí para que desarrollen destrezas y confianza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Utilizar coordinadores culturales para que ayuden a informar al grupo, así como para conectar las personas de la comunidad con el trabajo </a:t>
            </a:r>
            <a:r>
              <a:rPr lang="es-ES" baseline="0" dirty="0">
                <a:solidFill>
                  <a:srgbClr val="000000"/>
                </a:solidFill>
                <a:cs typeface="Arial" charset="0"/>
              </a:rPr>
              <a:t>del grupo</a:t>
            </a:r>
            <a:endParaRPr lang="es-ES" dirty="0">
              <a:solidFill>
                <a:srgbClr val="000000"/>
              </a:solidFill>
              <a:cs typeface="Arial" charset="0"/>
            </a:endParaRPr>
          </a:p>
          <a:p>
            <a:endParaRPr lang="es-ES" b="1" dirty="0"/>
          </a:p>
          <a:p>
            <a:r>
              <a:rPr lang="es-ES" b="1" dirty="0"/>
              <a:t>Actividades  </a:t>
            </a:r>
            <a:endParaRPr lang="es-ES" dirty="0"/>
          </a:p>
          <a:p>
            <a:r>
              <a:rPr lang="es-ES" dirty="0"/>
              <a:t>Pregunta:  ¿Cuáles son algunas ideas o estrategias adicionales para aumentar la participación de diversas comunidades?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#76:  </a:t>
            </a:r>
            <a:r>
              <a:rPr lang="es-ES" dirty="0"/>
              <a:t>Sección 5</a:t>
            </a:r>
            <a:r>
              <a:rPr lang="es-ES" baseline="0" dirty="0"/>
              <a:t> Recursos</a:t>
            </a:r>
            <a:endParaRPr lang="es-ES" dirty="0"/>
          </a:p>
          <a:p>
            <a:r>
              <a:rPr lang="es-ES" dirty="0"/>
              <a:t>   </a:t>
            </a:r>
          </a:p>
          <a:p>
            <a:r>
              <a:rPr lang="es-ES" b="1" dirty="0"/>
              <a:t>Instrucciones:</a:t>
            </a:r>
          </a:p>
          <a:p>
            <a:pPr marL="223251" indent="-223251" defTabSz="893003">
              <a:buFont typeface="+mj-lt"/>
              <a:buAutoNum type="arabicPeriod"/>
              <a:defRPr/>
            </a:pPr>
            <a:r>
              <a:rPr lang="es-ES" dirty="0"/>
              <a:t>Enfatice uno o dos recursos en línea mencionados en la diapositiva. </a:t>
            </a:r>
          </a:p>
          <a:p>
            <a:pPr marL="223251" indent="-223251" defTabSz="893003">
              <a:buFont typeface="+mj-lt"/>
              <a:buAutoNum type="arabicPeriod"/>
              <a:defRPr/>
            </a:pPr>
            <a:r>
              <a:rPr lang="es-ES" dirty="0"/>
              <a:t>Tenga uno o dos enlaces web accesibles y listos para mostrar. </a:t>
            </a:r>
          </a:p>
          <a:p>
            <a:pPr marL="223251" indent="-223251" defTabSz="893003">
              <a:buFont typeface="+mj-lt"/>
              <a:buAutoNum type="arabicPeriod"/>
              <a:defRPr/>
            </a:pPr>
            <a:r>
              <a:rPr lang="es-ES" dirty="0"/>
              <a:t>Varios de los recursos incluidos provienen del entorno empresarial, sin embargo; las ideas son aplicables a cualquier tipo de grupo de toma de decisiones. </a:t>
            </a:r>
          </a:p>
          <a:p>
            <a:endParaRPr lang="en-US" dirty="0"/>
          </a:p>
          <a:p>
            <a:r>
              <a:rPr lang="es-ES" b="1" dirty="0"/>
              <a:t>Notas del Presentador:</a:t>
            </a:r>
          </a:p>
          <a:p>
            <a:pPr marL="171450" indent="-171450" defTabSz="893003">
              <a:buFont typeface="Arial" panose="020B0604020202020204" pitchFamily="34" charset="0"/>
              <a:buChar char="•"/>
              <a:defRPr/>
            </a:pPr>
            <a:r>
              <a:rPr lang="es-ES" dirty="0"/>
              <a:t>Varios de los recursos incluidos provienen del entorno empresarial, sin embargo; las ideas son aplicables a cualquier tipo de grupo de toma de decisiones. </a:t>
            </a:r>
          </a:p>
          <a:p>
            <a:pPr marL="171450" indent="-171450" defTabSz="893003">
              <a:buFont typeface="Arial" panose="020B0604020202020204" pitchFamily="34" charset="0"/>
              <a:buChar char="•"/>
              <a:defRPr/>
            </a:pPr>
            <a:r>
              <a:rPr lang="es-ES" dirty="0"/>
              <a:t>En la diapositiva 73A se pueden ver las instrucciones para agregar los subtítulos a los videos.</a:t>
            </a:r>
          </a:p>
          <a:p>
            <a:pPr marL="171450" indent="-171450" defTabSz="893003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pPr marL="68580" indent="0">
              <a:buNone/>
            </a:pP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dirigir</a:t>
            </a:r>
            <a:r>
              <a:rPr lang="en-US" dirty="0"/>
              <a:t> una reunión </a:t>
            </a:r>
            <a:r>
              <a:rPr lang="en-US" dirty="0" err="1"/>
              <a:t>eficaz</a:t>
            </a:r>
            <a:endParaRPr lang="en-US" dirty="0"/>
          </a:p>
          <a:p>
            <a:pPr marL="68580" indent="0">
              <a:buNone/>
            </a:pPr>
            <a:r>
              <a:rPr lang="en-US" dirty="0">
                <a:hlinkClick r:id="rId3"/>
              </a:rPr>
              <a:t>https://www.viewsonic.com/library/es/negocios/como-dirigir-una-reunion-eficaz-el-resumen-completo/</a:t>
            </a:r>
            <a:endParaRPr lang="en-US" dirty="0"/>
          </a:p>
          <a:p>
            <a:pPr marL="68580" indent="0">
              <a:buNone/>
            </a:pPr>
            <a:r>
              <a:rPr lang="en-US" dirty="0" err="1"/>
              <a:t>Promover</a:t>
            </a:r>
            <a:r>
              <a:rPr lang="en-US" dirty="0"/>
              <a:t> la </a:t>
            </a:r>
            <a:r>
              <a:rPr lang="en-US" dirty="0" err="1"/>
              <a:t>participación</a:t>
            </a:r>
            <a:r>
              <a:rPr lang="en-US" dirty="0"/>
              <a:t> entre grupos diversos</a:t>
            </a:r>
          </a:p>
          <a:p>
            <a:pPr marL="68580" indent="0">
              <a:buNone/>
            </a:pPr>
            <a:r>
              <a:rPr lang="en-US" dirty="0">
                <a:hlinkClick r:id="rId4"/>
              </a:rPr>
              <a:t>https://ctb.ku.edu/es/tabla-de-contenidos/participacion/fomentar-la-participacion/promover-la-participacion-grupos-diversos/principal</a:t>
            </a:r>
            <a:endParaRPr lang="en-US" dirty="0"/>
          </a:p>
          <a:p>
            <a:pPr marL="68580" indent="0">
              <a:buNone/>
            </a:pPr>
            <a:r>
              <a:rPr lang="es-ES" dirty="0"/>
              <a:t>Ideas dinámicas para romper el hielo en reuniones</a:t>
            </a:r>
          </a:p>
          <a:p>
            <a:pPr marL="68580" indent="0">
              <a:buNone/>
            </a:pPr>
            <a:r>
              <a:rPr lang="en-US" dirty="0">
                <a:hlinkClick r:id="rId5"/>
              </a:rPr>
              <a:t>https://asana.com/es/resources/icebreaker-questions-team-building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Técnicas para </a:t>
            </a:r>
            <a:r>
              <a:rPr lang="en-US" dirty="0" err="1"/>
              <a:t>dirigir</a:t>
            </a:r>
            <a:r>
              <a:rPr lang="en-US" dirty="0"/>
              <a:t> discusiones grupales</a:t>
            </a:r>
          </a:p>
          <a:p>
            <a:pPr marL="68580" indent="0">
              <a:buNone/>
            </a:pPr>
            <a:r>
              <a:rPr lang="en-US" dirty="0">
                <a:hlinkClick r:id="rId6"/>
              </a:rPr>
              <a:t>https://ctb.ku.edu/es/tabla-de-contenidos/liderazgo/facilitacion-al-grupo/discusion-de-grupos/principal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8 razones que hacen tus reuniones  ineficaces</a:t>
            </a:r>
          </a:p>
          <a:p>
            <a:pPr marL="68580" indent="0">
              <a:buNone/>
            </a:pPr>
            <a:r>
              <a:rPr lang="en-US" dirty="0">
                <a:hlinkClick r:id="rId7"/>
              </a:rPr>
              <a:t>https://www.workmeter.com/blog/8-razones-reuniones-no-son-eficaces/#:~:text=C%C3%B3mo%20alcanzar%20un%20nivel%20%C3%B3ptimo%20de%20eficiencia%20en,temas%20preestablecidos%20y%20por%20los%20turnos%20de%20palabra.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Formar organizaciones culturalmente competentes</a:t>
            </a:r>
          </a:p>
          <a:p>
            <a:pPr marL="68580" indent="0">
              <a:buNone/>
            </a:pPr>
            <a:r>
              <a:rPr lang="en-US" dirty="0">
                <a:hlinkClick r:id="rId8"/>
              </a:rPr>
              <a:t>https://ctb.ku.edu/es/tabla-de-contenidos/cultura/competencia-cultural/organizaciones-culturalmente-componentes/principal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Humildad Cultural: Donde ser humano, es importante para servir a los demás</a:t>
            </a:r>
          </a:p>
          <a:p>
            <a:pPr marL="68580" indent="0">
              <a:buNone/>
            </a:pPr>
            <a:r>
              <a:rPr lang="en-US" dirty="0">
                <a:hlinkClick r:id="rId9"/>
              </a:rPr>
              <a:t>https://mhttcnetwork.org/sites/mhttc/files/2019-12/GallardoMHfinalspanish.pdf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La Cultura Latina y valores culturales</a:t>
            </a:r>
          </a:p>
          <a:p>
            <a:pPr marL="68580" indent="0">
              <a:buNone/>
            </a:pPr>
            <a:r>
              <a:rPr lang="en-US" dirty="0">
                <a:hlinkClick r:id="rId10"/>
              </a:rPr>
              <a:t>https://www.youtube.com/watch?v=15jdTQIr7j4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Humildad Cultural</a:t>
            </a:r>
          </a:p>
          <a:p>
            <a:pPr marL="68580" indent="0">
              <a:buNone/>
            </a:pPr>
            <a:r>
              <a:rPr lang="en-US" dirty="0">
                <a:hlinkClick r:id="rId11"/>
              </a:rPr>
              <a:t>https://www.youtube.com/watch?v=SaSHLbS1V4w</a:t>
            </a:r>
            <a:endParaRPr lang="en-US" dirty="0"/>
          </a:p>
          <a:p>
            <a:pPr marL="171450" indent="-171450" defTabSz="893003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pPr marL="171450" indent="-171450" defTabSz="893003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4A9CC-91BA-4D30-8CFB-B7A6E1279E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#67:  </a:t>
            </a:r>
            <a:r>
              <a:rPr lang="es-ES" dirty="0"/>
              <a:t>Sección 5 Introducción</a:t>
            </a:r>
          </a:p>
          <a:p>
            <a:r>
              <a:rPr lang="es-ES" dirty="0"/>
              <a:t>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Comparta la información de las notas del presentador</a:t>
            </a:r>
            <a:r>
              <a:rPr lang="es-ES" baseline="0" dirty="0"/>
              <a:t>.</a:t>
            </a:r>
          </a:p>
          <a:p>
            <a:pPr marL="223251" indent="-223251">
              <a:buFont typeface="+mj-lt"/>
              <a:buAutoNum type="arabicPeriod"/>
            </a:pPr>
            <a:r>
              <a:rPr lang="es-ES" baseline="0" dirty="0"/>
              <a:t>Si los participantes tienen una copia de la Guía, indíqueles la sección que corresponda.</a:t>
            </a:r>
            <a:endParaRPr lang="es-ES" dirty="0"/>
          </a:p>
          <a:p>
            <a:endParaRPr lang="es-ES" dirty="0"/>
          </a:p>
          <a:p>
            <a:r>
              <a:rPr lang="es-ES" b="1" dirty="0"/>
              <a:t>Notas del presentador:</a:t>
            </a:r>
          </a:p>
          <a:p>
            <a:pPr marL="167438" indent="-167438" defTabSz="893003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</a:rPr>
              <a:t>Los grupos eficaces utilizan una variedad de estrategias para promover </a:t>
            </a:r>
            <a:r>
              <a:rPr lang="es-ES" dirty="0"/>
              <a:t>dinámicas de grupo positivas y de comunicación; para ayudar al mismo a trabajar mejor. </a:t>
            </a:r>
            <a:r>
              <a:rPr lang="es-ES" dirty="0">
                <a:solidFill>
                  <a:prstClr val="black"/>
                </a:solidFill>
              </a:rPr>
              <a:t>Algunas de estas estrategias pueden ser nuevas para usted. Y en esta sección, comentaremos una serie de consejos prácticos y estrategias que los grupos podrían utilizar.</a:t>
            </a:r>
            <a:r>
              <a:rPr lang="es-ES" dirty="0"/>
              <a:t> </a:t>
            </a:r>
          </a:p>
          <a:p>
            <a:pPr marL="167438" indent="-167438" defTabSz="893003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endParaRPr lang="es-ES" dirty="0"/>
          </a:p>
          <a:p>
            <a:r>
              <a:rPr lang="es-ES" b="1" dirty="0"/>
              <a:t>Actividades  </a:t>
            </a:r>
            <a:endParaRPr lang="es-E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4A9CC-91BA-4D30-8CFB-B7A6E1279E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3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#68: </a:t>
            </a:r>
            <a:r>
              <a:rPr lang="es-ES" dirty="0"/>
              <a:t>Consejos para reuniones eficaces</a:t>
            </a:r>
          </a:p>
          <a:p>
            <a:r>
              <a:rPr lang="en-US" dirty="0"/>
              <a:t>  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Enfatice uno o dos consejos de la diapositiva y conceda un tiempo a los participantes para que revisen la lista de consejos. </a:t>
            </a:r>
          </a:p>
          <a:p>
            <a:r>
              <a:rPr lang="es-ES" dirty="0"/>
              <a:t>  </a:t>
            </a:r>
            <a:endParaRPr lang="es-ES" b="1" dirty="0"/>
          </a:p>
          <a:p>
            <a:pPr fontAlgn="base"/>
            <a:r>
              <a:rPr lang="es-ES" b="1" dirty="0"/>
              <a:t>Notas del presentador:</a:t>
            </a:r>
            <a:endParaRPr lang="es-ES" dirty="0"/>
          </a:p>
          <a:p>
            <a:pPr marL="167438" indent="-167438" fontAlgn="base">
              <a:buFont typeface="Arial" panose="020B0604020202020204" pitchFamily="34" charset="0"/>
              <a:buChar char="•"/>
            </a:pPr>
            <a:r>
              <a:rPr lang="es-ES" b="0" dirty="0"/>
              <a:t>A continuación algunos consejos para reuniones eficaces.</a:t>
            </a:r>
          </a:p>
          <a:p>
            <a:pPr marL="613940" lvl="1" indent="-167438" fontAlgn="base">
              <a:buFont typeface="Arial" panose="020B0604020202020204" pitchFamily="34" charset="0"/>
              <a:buChar char="•"/>
            </a:pPr>
            <a:r>
              <a:rPr lang="es-ES" b="0" dirty="0"/>
              <a:t>Estar preparado como grupo – tenga una agenda preparada con anticipación; envíe la agenda a todos los miembros del grupo antes de la reunión y asegúrese de que todos estén presentes y listos.</a:t>
            </a:r>
          </a:p>
          <a:p>
            <a:pPr marL="613940" lvl="1" indent="-167438" fontAlgn="base">
              <a:buFont typeface="Arial" panose="020B0604020202020204" pitchFamily="34" charset="0"/>
              <a:buChar char="•"/>
            </a:pPr>
            <a:r>
              <a:rPr lang="es-ES" b="0" dirty="0"/>
              <a:t>Comience y termine a tiempo para ser respetuoso con el tiempo de todos.  </a:t>
            </a:r>
          </a:p>
          <a:p>
            <a:pPr marL="613940" lvl="1" indent="-167438" fontAlgn="base">
              <a:buFont typeface="Arial" panose="020B0604020202020204" pitchFamily="34" charset="0"/>
              <a:buChar char="•"/>
            </a:pPr>
            <a:r>
              <a:rPr lang="es-ES" b="0" dirty="0"/>
              <a:t>Tener la información necesaria para tomar decisiones. Comparta la información y los datos con el grupo antes de la reunión, tanto</a:t>
            </a:r>
            <a:r>
              <a:rPr lang="es-ES" dirty="0"/>
              <a:t> como sea posible; de </a:t>
            </a:r>
            <a:r>
              <a:rPr lang="es-ES" b="0" dirty="0"/>
              <a:t>manera que los miembros tengan oportunidad de revisarla a su manera</a:t>
            </a:r>
            <a:r>
              <a:rPr lang="es-ES" b="0" baseline="0" dirty="0"/>
              <a:t>.</a:t>
            </a:r>
            <a:endParaRPr lang="es-ES" b="0" dirty="0"/>
          </a:p>
          <a:p>
            <a:pPr marL="613940" lvl="1" indent="-167438" fontAlgn="base">
              <a:buFont typeface="Arial" panose="020B0604020202020204" pitchFamily="34" charset="0"/>
              <a:buChar char="•"/>
            </a:pPr>
            <a:r>
              <a:rPr lang="es-ES" b="0" dirty="0"/>
              <a:t>Asegúrese de que no falte</a:t>
            </a:r>
            <a:r>
              <a:rPr lang="es-ES" dirty="0"/>
              <a:t> alguien que sea fundamental para la discusión. ¿Están realmente presentes las personas que son necesarias para tomar las decisiones</a:t>
            </a:r>
            <a:r>
              <a:rPr lang="es-ES" b="0" dirty="0"/>
              <a:t>?</a:t>
            </a:r>
            <a:r>
              <a:rPr lang="es-ES" b="0" baseline="0" dirty="0"/>
              <a:t>  Pregunte “¿</a:t>
            </a:r>
            <a:r>
              <a:rPr lang="es-ES" b="0" dirty="0"/>
              <a:t>quién falta?”</a:t>
            </a:r>
          </a:p>
          <a:p>
            <a:pPr marL="613940" lvl="1" indent="-167438" fontAlgn="base">
              <a:buFont typeface="Arial" panose="020B0604020202020204" pitchFamily="34" charset="0"/>
              <a:buChar char="•"/>
            </a:pPr>
            <a:r>
              <a:rPr lang="es-ES" b="0" dirty="0"/>
              <a:t>Siga la agenda de la reunión. Esto la mantiene en curso.</a:t>
            </a:r>
            <a:endParaRPr lang="es-ES" b="1" dirty="0"/>
          </a:p>
          <a:p>
            <a:endParaRPr lang="es-ES" b="1" dirty="0"/>
          </a:p>
          <a:p>
            <a:r>
              <a:rPr lang="es-ES" b="1" dirty="0"/>
              <a:t>Actividades  </a:t>
            </a:r>
            <a:endParaRPr lang="es-E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4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#69:  </a:t>
            </a:r>
            <a:r>
              <a:rPr lang="es-ES" dirty="0"/>
              <a:t>Dinámica interna de los grupos</a:t>
            </a:r>
          </a:p>
          <a:p>
            <a:r>
              <a:rPr lang="es-ES" dirty="0"/>
              <a:t> 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Explique las estrategias internas y proporcione ejemplos</a:t>
            </a:r>
            <a:r>
              <a:rPr lang="en-US" dirty="0"/>
              <a:t>.</a:t>
            </a:r>
          </a:p>
          <a:p>
            <a:pPr defTabSz="920154" fontAlgn="base"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defTabSz="920154" fontAlgn="base">
              <a:spcAft>
                <a:spcPct val="0"/>
              </a:spcAft>
              <a:defRPr/>
            </a:pPr>
            <a:r>
              <a:rPr lang="es-ES" b="1" dirty="0">
                <a:solidFill>
                  <a:srgbClr val="000000"/>
                </a:solidFill>
                <a:cs typeface="Arial" charset="0"/>
              </a:rPr>
              <a:t>Notas del presentador:  </a:t>
            </a:r>
          </a:p>
          <a:p>
            <a:pPr marL="167438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Las estrategias </a:t>
            </a:r>
            <a:r>
              <a:rPr lang="es-ES" b="1" dirty="0">
                <a:solidFill>
                  <a:srgbClr val="000000"/>
                </a:solidFill>
                <a:cs typeface="Arial" charset="0"/>
              </a:rPr>
              <a:t>internas </a:t>
            </a:r>
            <a:r>
              <a:rPr lang="es-ES" dirty="0">
                <a:solidFill>
                  <a:srgbClr val="000000"/>
                </a:solidFill>
                <a:cs typeface="Arial" charset="0"/>
              </a:rPr>
              <a:t>eficaces, se centran en cómo hacer funcionar más eficientemente al grupo en sí y en mejorar la dinámica de éste.  </a:t>
            </a:r>
          </a:p>
          <a:p>
            <a:pPr marL="167438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Entre las estrategias se puede incluir: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Proporcionar tiempo a los miembros para compartir sus experiencias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Utilizar dinámicas para “romper el hielo” universalmente aceptadas 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Permitir tiempo para establecer conexiones culturales 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Brindarles orientación a los nuevos miembros y un repaso a los  miembros actuales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Proveer capacitación continua y tutoría  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Brindar información de los antecedentes e historia</a:t>
            </a:r>
            <a:r>
              <a:rPr lang="es-ES" baseline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dirty="0">
                <a:solidFill>
                  <a:srgbClr val="000000"/>
                </a:solidFill>
                <a:cs typeface="Arial" charset="0"/>
              </a:rPr>
              <a:t>del grupo </a:t>
            </a:r>
          </a:p>
          <a:p>
            <a:r>
              <a:rPr lang="es-ES" dirty="0"/>
              <a:t> </a:t>
            </a:r>
          </a:p>
          <a:p>
            <a:r>
              <a:rPr lang="es-ES" b="1" dirty="0"/>
              <a:t>Actividades 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7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#70:  </a:t>
            </a:r>
            <a:r>
              <a:rPr lang="es-ES" dirty="0"/>
              <a:t>Cita textual</a:t>
            </a:r>
          </a:p>
          <a:p>
            <a:r>
              <a:rPr lang="es-ES" dirty="0"/>
              <a:t> 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Compartir la cita de Helen</a:t>
            </a:r>
            <a:r>
              <a:rPr lang="es-ES" baseline="0" dirty="0"/>
              <a:t> Keller.</a:t>
            </a:r>
            <a:endParaRPr lang="es-ES" dirty="0"/>
          </a:p>
          <a:p>
            <a:pPr defTabSz="920154" fontAlgn="base">
              <a:spcAft>
                <a:spcPct val="0"/>
              </a:spcAft>
              <a:defRPr/>
            </a:pPr>
            <a:endParaRPr lang="es-ES" b="1" dirty="0">
              <a:solidFill>
                <a:srgbClr val="000000"/>
              </a:solidFill>
              <a:cs typeface="Arial" charset="0"/>
            </a:endParaRPr>
          </a:p>
          <a:p>
            <a:pPr defTabSz="920154" fontAlgn="base">
              <a:spcAft>
                <a:spcPct val="0"/>
              </a:spcAft>
              <a:defRPr/>
            </a:pPr>
            <a:r>
              <a:rPr lang="es-ES" b="1" dirty="0">
                <a:solidFill>
                  <a:srgbClr val="000000"/>
                </a:solidFill>
                <a:cs typeface="Arial" charset="0"/>
              </a:rPr>
              <a:t>Notas del presentador:  </a:t>
            </a:r>
          </a:p>
          <a:p>
            <a:pPr marL="171450" indent="-171450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b="0" dirty="0">
                <a:solidFill>
                  <a:srgbClr val="000000"/>
                </a:solidFill>
                <a:cs typeface="Arial" charset="0"/>
              </a:rPr>
              <a:t>Leer la cita textual </a:t>
            </a:r>
            <a:r>
              <a:rPr lang="es-ES" b="0" baseline="0" dirty="0">
                <a:solidFill>
                  <a:srgbClr val="000000"/>
                </a:solidFill>
                <a:cs typeface="Arial" charset="0"/>
              </a:rPr>
              <a:t>“Solos podemos hacer</a:t>
            </a:r>
            <a:r>
              <a:rPr lang="es-ES" b="0" dirty="0">
                <a:solidFill>
                  <a:srgbClr val="000000"/>
                </a:solidFill>
                <a:cs typeface="Arial" charset="0"/>
              </a:rPr>
              <a:t> muy poco; juntos podemos hacer mucho</a:t>
            </a:r>
            <a:r>
              <a:rPr lang="es-ES" b="0" baseline="0" dirty="0">
                <a:solidFill>
                  <a:srgbClr val="000000"/>
                </a:solidFill>
                <a:cs typeface="Arial" charset="0"/>
              </a:rPr>
              <a:t>”.</a:t>
            </a:r>
          </a:p>
          <a:p>
            <a:pPr marL="171450" indent="-171450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b="0" baseline="0" dirty="0">
                <a:solidFill>
                  <a:srgbClr val="000000"/>
                </a:solidFill>
                <a:cs typeface="Arial" charset="0"/>
              </a:rPr>
              <a:t>¿Que se necesita para poder trabajar </a:t>
            </a:r>
            <a:r>
              <a:rPr lang="es-ES" dirty="0">
                <a:solidFill>
                  <a:srgbClr val="000000"/>
                </a:solidFill>
                <a:cs typeface="Arial" charset="0"/>
              </a:rPr>
              <a:t>con otros</a:t>
            </a:r>
            <a:r>
              <a:rPr lang="es-ES" b="0" baseline="0" dirty="0">
                <a:solidFill>
                  <a:srgbClr val="000000"/>
                </a:solidFill>
                <a:cs typeface="Arial" charset="0"/>
              </a:rPr>
              <a:t>?  </a:t>
            </a:r>
            <a:endParaRPr lang="es-ES" b="0" dirty="0">
              <a:solidFill>
                <a:srgbClr val="000000"/>
              </a:solidFill>
              <a:cs typeface="Arial" charset="0"/>
            </a:endParaRPr>
          </a:p>
          <a:p>
            <a:pPr marL="0" indent="0" defTabSz="920154" fontAlgn="base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s-ES" dirty="0"/>
          </a:p>
          <a:p>
            <a:r>
              <a:rPr lang="es-ES" b="1" dirty="0"/>
              <a:t>Actividades  </a:t>
            </a:r>
            <a:endParaRPr lang="es-E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4A9CC-91BA-4D30-8CFB-B7A6E1279E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#71:  </a:t>
            </a:r>
            <a:r>
              <a:rPr lang="es-ES" dirty="0"/>
              <a:t>Comunicación recíproca</a:t>
            </a:r>
          </a:p>
          <a:p>
            <a:r>
              <a:rPr lang="es-ES" dirty="0"/>
              <a:t> 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Explique la estrategias externas y proporcione ejemplos.</a:t>
            </a:r>
          </a:p>
          <a:p>
            <a:pPr defTabSz="920154" fontAlgn="base">
              <a:spcAft>
                <a:spcPct val="0"/>
              </a:spcAft>
              <a:defRPr/>
            </a:pPr>
            <a:endParaRPr lang="es-ES" b="1" dirty="0">
              <a:solidFill>
                <a:srgbClr val="000000"/>
              </a:solidFill>
              <a:cs typeface="Arial" charset="0"/>
            </a:endParaRPr>
          </a:p>
          <a:p>
            <a:pPr defTabSz="920154" fontAlgn="base">
              <a:spcAft>
                <a:spcPct val="0"/>
              </a:spcAft>
              <a:defRPr/>
            </a:pPr>
            <a:r>
              <a:rPr lang="es-ES" b="1" dirty="0">
                <a:solidFill>
                  <a:srgbClr val="000000"/>
                </a:solidFill>
                <a:cs typeface="Arial" charset="0"/>
              </a:rPr>
              <a:t>Notas del presentador:  </a:t>
            </a:r>
          </a:p>
          <a:p>
            <a:pPr marL="167438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Las estrategias </a:t>
            </a:r>
            <a:r>
              <a:rPr lang="es-ES" b="1" dirty="0">
                <a:solidFill>
                  <a:srgbClr val="000000"/>
                </a:solidFill>
                <a:cs typeface="Arial" charset="0"/>
              </a:rPr>
              <a:t>externas</a:t>
            </a:r>
            <a:r>
              <a:rPr lang="es-ES" dirty="0">
                <a:solidFill>
                  <a:srgbClr val="000000"/>
                </a:solidFill>
                <a:cs typeface="Arial" charset="0"/>
              </a:rPr>
              <a:t> eficaces, se concentran en cómo construir prácticas efectivas con los individuos que se verán más afectados por las decisiones del grupo. Entre las estrategias se pueden incluir: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Encuestas a los padres 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Centros de familia en la comunidad o en la escuela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Asambleas vecinales 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Sesiones de audiencia pública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Desayuno con el director o responsable de políticas</a:t>
            </a:r>
          </a:p>
          <a:p>
            <a:pPr marL="156740" lvl="0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baseline="0" dirty="0">
                <a:solidFill>
                  <a:srgbClr val="000000"/>
                </a:solidFill>
                <a:cs typeface="Arial" charset="0"/>
              </a:rPr>
              <a:t>Al</a:t>
            </a:r>
            <a:r>
              <a:rPr lang="es-ES" dirty="0">
                <a:solidFill>
                  <a:srgbClr val="000000"/>
                </a:solidFill>
                <a:cs typeface="Arial" charset="0"/>
              </a:rPr>
              <a:t> dirigirse a grupos externos, se debe tener cuidado de no parecer que se “está hablando en nombre” de un grupo</a:t>
            </a:r>
            <a:r>
              <a:rPr lang="es-ES" baseline="0" dirty="0">
                <a:solidFill>
                  <a:srgbClr val="000000"/>
                </a:solidFill>
                <a:cs typeface="Arial" charset="0"/>
              </a:rPr>
              <a:t>.</a:t>
            </a:r>
            <a:endParaRPr lang="es-ES" dirty="0">
              <a:solidFill>
                <a:srgbClr val="000000"/>
              </a:solidFill>
              <a:cs typeface="Arial" charset="0"/>
            </a:endParaRP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r>
              <a:rPr lang="es-ES" b="1" dirty="0"/>
              <a:t>Actividades </a:t>
            </a:r>
          </a:p>
          <a:p>
            <a:r>
              <a:rPr lang="es-ES" b="0" dirty="0"/>
              <a:t>10 5A: Trabajar en pares y compartir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4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6263" y="573088"/>
            <a:ext cx="2927350" cy="219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501" y="2912788"/>
            <a:ext cx="6167397" cy="5960762"/>
          </a:xfrm>
        </p:spPr>
        <p:txBody>
          <a:bodyPr/>
          <a:lstStyle/>
          <a:p>
            <a:r>
              <a:rPr lang="es-ES" b="1" dirty="0"/>
              <a:t>Diapositiva #72:  </a:t>
            </a:r>
            <a:r>
              <a:rPr lang="es-ES" dirty="0"/>
              <a:t>Diagrama de la cultura</a:t>
            </a:r>
          </a:p>
          <a:p>
            <a:r>
              <a:rPr lang="es-ES" dirty="0"/>
              <a:t> 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*La diapositiva contiene animación</a:t>
            </a:r>
            <a:r>
              <a:rPr lang="es-ES" baseline="0" dirty="0"/>
              <a:t>.  Haga clic para que aparezca</a:t>
            </a:r>
            <a:r>
              <a:rPr lang="es-ES" dirty="0"/>
              <a:t> la definición de cultura</a:t>
            </a:r>
            <a:r>
              <a:rPr lang="es-ES" baseline="0" dirty="0"/>
              <a:t>.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Resalte los componentes del diagrama, (el círculo interno y los componentes externos).</a:t>
            </a:r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Haga la pregunta sugerida para la actividad después de la explicación del diagrama.</a:t>
            </a:r>
          </a:p>
          <a:p>
            <a:r>
              <a:rPr lang="es-ES" dirty="0"/>
              <a:t> </a:t>
            </a:r>
            <a:endParaRPr lang="es-ES" b="1" baseline="0" dirty="0"/>
          </a:p>
          <a:p>
            <a:r>
              <a:rPr lang="es-ES" b="1" baseline="0" dirty="0"/>
              <a:t>Notas del presentador: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baseline="0" dirty="0"/>
              <a:t>¿Qué</a:t>
            </a:r>
            <a:r>
              <a:rPr lang="es-ES" dirty="0"/>
              <a:t> es la cultura</a:t>
            </a:r>
            <a:r>
              <a:rPr lang="es-ES" baseline="0" dirty="0"/>
              <a:t>? Algunas definiciones</a:t>
            </a:r>
            <a:r>
              <a:rPr lang="es-ES" dirty="0"/>
              <a:t> de cultura son</a:t>
            </a:r>
            <a:r>
              <a:rPr lang="es-ES" baseline="0" dirty="0"/>
              <a:t>:</a:t>
            </a:r>
            <a:endParaRPr lang="es-ES" b="0" i="0" dirty="0">
              <a:solidFill>
                <a:srgbClr val="000000"/>
              </a:solidFill>
              <a:effectLst/>
              <a:latin typeface="ff3"/>
            </a:endParaRPr>
          </a:p>
          <a:p>
            <a:pPr marL="613940" lvl="1" indent="-167438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ff3"/>
              </a:rPr>
              <a:t>Las características de un grupo particular de personas, definidas por todo; desde el idioma, la religión, la gastronomía, los hábitos sociales, la música y las artes. </a:t>
            </a:r>
          </a:p>
          <a:p>
            <a:pPr marL="1071140" lvl="2" indent="-167438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ff3"/>
              </a:rPr>
              <a:t>La definición es del sitio web en inglés:</a:t>
            </a:r>
            <a:r>
              <a:rPr lang="es-ES" dirty="0"/>
              <a:t>  </a:t>
            </a:r>
          </a:p>
          <a:p>
            <a:pPr marL="613940" lvl="1" indent="-167438">
              <a:buFont typeface="Arial" panose="020B0604020202020204" pitchFamily="34" charset="0"/>
              <a:buChar char="•"/>
            </a:pPr>
            <a:r>
              <a:rPr lang="es-ES" dirty="0"/>
              <a:t>https://www.livescience.com/21478-what-is-culture-definition-of-culture.html</a:t>
            </a:r>
          </a:p>
          <a:p>
            <a:pPr marL="613940" marR="0" lvl="1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hlinkClick r:id="rId3"/>
              </a:rPr>
              <a:t>What is culture? | Live Science</a:t>
            </a:r>
            <a:endParaRPr lang="es-ES" dirty="0"/>
          </a:p>
          <a:p>
            <a:pPr marL="613940" lvl="1" indent="-167438">
              <a:buFont typeface="Arial" panose="020B0604020202020204" pitchFamily="34" charset="0"/>
              <a:buChar char="•"/>
            </a:pPr>
            <a:endParaRPr lang="es-ES" dirty="0"/>
          </a:p>
          <a:p>
            <a:pPr marL="613940" lvl="1" indent="-167438">
              <a:buFont typeface="Arial" panose="020B0604020202020204" pitchFamily="34" charset="0"/>
              <a:buChar char="•"/>
            </a:pPr>
            <a:r>
              <a:rPr lang="es-ES" dirty="0"/>
              <a:t>Las creencias habituales, las formas sociales y los rasgos materiales de un grupo racial, religioso o social.</a:t>
            </a:r>
          </a:p>
          <a:p>
            <a:pPr marL="613940" lvl="1" indent="-167438">
              <a:buFont typeface="Arial" panose="020B0604020202020204" pitchFamily="34" charset="0"/>
              <a:buChar char="•"/>
            </a:pPr>
            <a:r>
              <a:rPr lang="es-ES" dirty="0"/>
              <a:t>Los rasgos característicos de la existencia cotidiana; una forma de vida compartida por las personas en un lugar o tiempo.</a:t>
            </a:r>
          </a:p>
          <a:p>
            <a:pPr marL="1071140" marR="0" lvl="2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0" i="0" dirty="0">
                <a:solidFill>
                  <a:srgbClr val="000000"/>
                </a:solidFill>
                <a:effectLst/>
                <a:latin typeface="ff3"/>
              </a:rPr>
              <a:t>La definición es del sitio web en inglés:</a:t>
            </a:r>
            <a:r>
              <a:rPr lang="es-ES" dirty="0"/>
              <a:t>  </a:t>
            </a:r>
          </a:p>
          <a:p>
            <a:pPr marL="613940" marR="0" lvl="1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(</a:t>
            </a:r>
            <a:r>
              <a:rPr lang="en-US" sz="1200" dirty="0">
                <a:hlinkClick r:id="rId4"/>
              </a:rPr>
              <a:t>http://www.merriam-webster.com/dictionary/culture</a:t>
            </a:r>
            <a:r>
              <a:rPr lang="en-US" sz="1200" dirty="0"/>
              <a:t>)</a:t>
            </a:r>
          </a:p>
          <a:p>
            <a:pPr marL="613940" lvl="1" indent="-167438">
              <a:buFont typeface="Arial" panose="020B0604020202020204" pitchFamily="34" charset="0"/>
              <a:buChar char="•"/>
            </a:pPr>
            <a:endParaRPr lang="es-ES" dirty="0"/>
          </a:p>
          <a:p>
            <a:pPr marL="167438" indent="-167438" fontAlgn="base">
              <a:buFont typeface="Arial" panose="020B0604020202020204" pitchFamily="34" charset="0"/>
              <a:buChar char="•"/>
            </a:pPr>
            <a:r>
              <a:rPr lang="es-ES" dirty="0"/>
              <a:t>Cada uno de nosotros aporta su propia cultura a una situación o grupo. </a:t>
            </a:r>
          </a:p>
          <a:p>
            <a:pPr marL="167438" indent="-167438" fontAlgn="base">
              <a:buFont typeface="Arial" panose="020B0604020202020204" pitchFamily="34" charset="0"/>
              <a:buChar char="•"/>
            </a:pPr>
            <a:r>
              <a:rPr lang="es-ES" dirty="0"/>
              <a:t>El </a:t>
            </a:r>
            <a:r>
              <a:rPr lang="es-ES" u="sng" dirty="0"/>
              <a:t>círculo interno</a:t>
            </a:r>
            <a:r>
              <a:rPr lang="es-ES" dirty="0"/>
              <a:t> del diagrama, ilustra las cosas que típicamente constituyen más la parte permanente o invariable de quién es usted. Se pueden dar ejemplos para debatir algunas de ellas: en general usted no puede cambiar su edad (aunque pueda decir que tiene una edad diferente a la real).  </a:t>
            </a:r>
          </a:p>
          <a:p>
            <a:pPr marL="167438" indent="-167438" fontAlgn="base">
              <a:buFont typeface="Arial" panose="020B0604020202020204" pitchFamily="34" charset="0"/>
              <a:buChar char="•"/>
            </a:pPr>
            <a:r>
              <a:rPr lang="es-ES" dirty="0"/>
              <a:t>Los </a:t>
            </a:r>
            <a:r>
              <a:rPr lang="es-ES" u="sng" dirty="0"/>
              <a:t>componentes externos</a:t>
            </a:r>
            <a:r>
              <a:rPr lang="es-ES" dirty="0"/>
              <a:t> del diagrama, muestran más el estado cambiante de quién es usted. Piense en cuánto ha cambiado su vida en los últimos diez años. </a:t>
            </a:r>
          </a:p>
          <a:p>
            <a:pPr marL="167438" indent="-167438" fontAlgn="base">
              <a:buFont typeface="Arial" panose="020B0604020202020204" pitchFamily="34" charset="0"/>
              <a:buChar char="•"/>
            </a:pPr>
            <a:r>
              <a:rPr lang="es-ES" dirty="0"/>
              <a:t>Todo esto constituye lo que es usted, lo que soy yo y lo que es cada padre</a:t>
            </a:r>
            <a:r>
              <a:rPr lang="es-ES" baseline="0" dirty="0"/>
              <a:t>. </a:t>
            </a:r>
            <a:r>
              <a:rPr lang="es-ES" dirty="0"/>
              <a:t>Además de estimular las </a:t>
            </a:r>
            <a:r>
              <a:rPr lang="es-ES" baseline="0" dirty="0"/>
              <a:t>actividades</a:t>
            </a:r>
            <a:r>
              <a:rPr lang="es-ES" dirty="0"/>
              <a:t> de participación familiar, </a:t>
            </a:r>
            <a:r>
              <a:rPr lang="es-ES" baseline="0" dirty="0"/>
              <a:t>debemos ser conscientes de que cada familia es única y tiene antecedentes</a:t>
            </a:r>
            <a:r>
              <a:rPr lang="es-ES" dirty="0"/>
              <a:t> culturales diferentes</a:t>
            </a:r>
            <a:r>
              <a:rPr lang="es-ES" baseline="0" dirty="0"/>
              <a:t>.</a:t>
            </a:r>
          </a:p>
          <a:p>
            <a:pPr fontAlgn="base"/>
            <a:endParaRPr lang="es-ES" baseline="0" dirty="0"/>
          </a:p>
          <a:p>
            <a:r>
              <a:rPr lang="es-ES" b="1" dirty="0"/>
              <a:t>Actividades  Sugeridas:</a:t>
            </a:r>
            <a:endParaRPr lang="es-ES" dirty="0"/>
          </a:p>
          <a:p>
            <a:r>
              <a:rPr lang="es-ES" dirty="0"/>
              <a:t>Pregunta:  ¿Qué cambios en su vida han tenido un impacto en quién es usted hoy con respecto a quién era hace </a:t>
            </a:r>
            <a:r>
              <a:rPr lang="es-ES" baseline="0" dirty="0"/>
              <a:t>10 años</a:t>
            </a:r>
            <a:r>
              <a:rPr lang="es-ES" dirty="0"/>
              <a:t>?  </a:t>
            </a:r>
          </a:p>
          <a:p>
            <a:r>
              <a:rPr lang="es-ES" b="0" dirty="0"/>
              <a:t>Actividad: Diapositiva 072</a:t>
            </a:r>
            <a:r>
              <a:rPr lang="es-ES" b="0" baseline="0" dirty="0"/>
              <a:t>:  Competencia cultural y </a:t>
            </a:r>
            <a:r>
              <a:rPr lang="es-ES" dirty="0"/>
              <a:t>h</a:t>
            </a:r>
            <a:r>
              <a:rPr lang="es-ES" b="0" baseline="0" dirty="0"/>
              <a:t>umildad</a:t>
            </a:r>
            <a:r>
              <a:rPr lang="es-ES" b="0" dirty="0"/>
              <a:t> </a:t>
            </a:r>
            <a:r>
              <a:rPr lang="es-ES" b="0" baseline="0" dirty="0"/>
              <a:t>Cultural</a:t>
            </a:r>
            <a:endParaRPr lang="es-E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42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#73:  </a:t>
            </a:r>
            <a:r>
              <a:rPr lang="es-ES" dirty="0"/>
              <a:t>Video sobre participación familiar adaptada a la cultura</a:t>
            </a:r>
          </a:p>
          <a:p>
            <a:endParaRPr lang="es-ES" b="1" dirty="0"/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 defTabSz="893003">
              <a:buFont typeface="+mj-lt"/>
              <a:buAutoNum type="arabicPeriod"/>
              <a:defRPr/>
            </a:pPr>
            <a:r>
              <a:rPr lang="es-ES" dirty="0"/>
              <a:t>Ver el video</a:t>
            </a:r>
            <a:r>
              <a:rPr lang="es-ES" baseline="0" dirty="0"/>
              <a:t>.  </a:t>
            </a:r>
            <a:r>
              <a:rPr lang="es-ES" b="1" baseline="0" dirty="0">
                <a:solidFill>
                  <a:srgbClr val="C00000"/>
                </a:solidFill>
              </a:rPr>
              <a:t>Desde</a:t>
            </a:r>
            <a:r>
              <a:rPr lang="es-ES" b="1" dirty="0">
                <a:solidFill>
                  <a:srgbClr val="C00000"/>
                </a:solidFill>
              </a:rPr>
              <a:t> el minuto </a:t>
            </a:r>
            <a:r>
              <a:rPr lang="es-ES" b="1" baseline="0" dirty="0">
                <a:solidFill>
                  <a:srgbClr val="C00000"/>
                </a:solidFill>
              </a:rPr>
              <a:t>1:39 hasta 3:26.  </a:t>
            </a:r>
            <a:r>
              <a:rPr lang="es-ES" baseline="0" dirty="0"/>
              <a:t>Asegúrese de que su computadora esté conectada a los altavoces o a un sistema de </a:t>
            </a:r>
            <a:r>
              <a:rPr lang="es-ES" dirty="0"/>
              <a:t>audio.</a:t>
            </a:r>
            <a:r>
              <a:rPr lang="es-ES" baseline="0" dirty="0"/>
              <a:t>  </a:t>
            </a:r>
            <a:r>
              <a:rPr lang="es-ES" dirty="0">
                <a:hlinkClick r:id="rId3"/>
              </a:rPr>
              <a:t>https://www.youtube.com/watch?v=15jdTQIr7j4</a:t>
            </a:r>
            <a:r>
              <a:rPr lang="es-ES" dirty="0"/>
              <a:t>  </a:t>
            </a:r>
          </a:p>
          <a:p>
            <a:pPr marL="223251" indent="-223251" defTabSz="893003">
              <a:buFont typeface="+mj-lt"/>
              <a:buAutoNum type="arabicPeriod"/>
              <a:defRPr/>
            </a:pPr>
            <a:r>
              <a:rPr lang="es-MX" baseline="0" noProof="0" dirty="0"/>
              <a:t>El video está disponible en inglés, pero se puede agregar subtítulos en español. Ver en la siguiente dispositiva las instrucciones.</a:t>
            </a:r>
            <a:endParaRPr lang="es-MX" noProof="0" dirty="0"/>
          </a:p>
          <a:p>
            <a:pPr marL="223251" indent="-223251" defTabSz="893003">
              <a:buFont typeface="+mj-lt"/>
              <a:buAutoNum type="arabicPeriod"/>
              <a:defRPr/>
            </a:pPr>
            <a:endParaRPr lang="es-ES" dirty="0"/>
          </a:p>
          <a:p>
            <a:r>
              <a:rPr lang="es-ES" b="1" dirty="0"/>
              <a:t>Notas del presentador: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La cultura es mucho más de lo que se ve en la superficie.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Reflexione por un momento sobre su propia cultura. ¿Qué es algo acerca de su cultura que es "conocimiento común" pero no es evidente para los demás?</a:t>
            </a:r>
          </a:p>
          <a:p>
            <a:endParaRPr lang="es-ES" dirty="0"/>
          </a:p>
          <a:p>
            <a:r>
              <a:rPr lang="es-ES" b="1" dirty="0"/>
              <a:t>Actividades  </a:t>
            </a:r>
            <a:endParaRPr lang="es-E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6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#73A:  </a:t>
            </a:r>
            <a:r>
              <a:rPr lang="es-ES" b="0" dirty="0"/>
              <a:t>P</a:t>
            </a:r>
            <a:r>
              <a:rPr lang="es-ES" dirty="0"/>
              <a:t>articipación familiar adaptada a la cultura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noProof="0" dirty="0"/>
              <a:t>Los videos están disponibles solamente en inglés.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noProof="0" dirty="0"/>
              <a:t>Se tiene la opción de agregar subtítulos en español u otro idioma.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noProof="0" dirty="0"/>
              <a:t>En la parte inferior del video se pueden buscar las imágenes que aparecen en la diapositiva, para poder acceder a los videos con subtítulos.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b="0" dirty="0"/>
          </a:p>
          <a:p>
            <a:endParaRPr lang="es-E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4A9CC-91BA-4D30-8CFB-B7A6E1279E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 userDrawn="1"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 userDrawn="1"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 userDrawn="1"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 userDrawn="1"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 userDrawn="1"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20764" y="0"/>
            <a:ext cx="3632635" cy="662940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92202" y="18247"/>
            <a:ext cx="3450552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2201" y="2702290"/>
            <a:ext cx="3450552" cy="165595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2201" y="4545320"/>
            <a:ext cx="3450552" cy="1701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592201" y="6400800"/>
            <a:ext cx="3450551" cy="92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5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033708" cy="4156229"/>
          </a:xfrm>
        </p:spPr>
        <p:txBody>
          <a:bodyPr/>
          <a:lstStyle>
            <a:lvl1pPr marL="342900" indent="-274320">
              <a:buFont typeface="Wingdings" panose="05000000000000000000" pitchFamily="2" charset="2"/>
              <a:buChar char="§"/>
              <a:defRPr/>
            </a:lvl1pPr>
            <a:lvl2pPr marL="640080" indent="-274320">
              <a:buFont typeface="Wingdings" panose="05000000000000000000" pitchFamily="2" charset="2"/>
              <a:buChar char="§"/>
              <a:defRPr/>
            </a:lvl2pPr>
            <a:lvl3pPr marL="914400" indent="-228600">
              <a:buFont typeface="Wingdings" panose="05000000000000000000" pitchFamily="2" charset="2"/>
              <a:buChar char="§"/>
              <a:defRPr/>
            </a:lvl3pPr>
            <a:lvl4pPr marL="1124712" indent="-228600">
              <a:buFont typeface="Wingdings" panose="05000000000000000000" pitchFamily="2" charset="2"/>
              <a:buChar char="§"/>
              <a:defRPr/>
            </a:lvl4pPr>
            <a:lvl5pPr marL="132588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Servir en grupos que toman decisiones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6858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75FE711-9723-4ABF-A8DC-F52F42632AF0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637468" cy="680571"/>
          </a:xfrm>
        </p:spPr>
        <p:txBody>
          <a:bodyPr anchor="b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2209800"/>
            <a:ext cx="6637467" cy="3577813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6858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75FE711-9723-4ABF-A8DC-F52F42632AF0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err="1"/>
              <a:t>clic</a:t>
            </a:r>
            <a:r>
              <a:rPr lang="en-US"/>
              <a:t>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5850" y="607761"/>
            <a:ext cx="7024744" cy="648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600200"/>
            <a:ext cx="6952094" cy="4232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8369" y="5852160"/>
            <a:ext cx="3545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Servir en grupos que toman decisiones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17" y="5870443"/>
            <a:ext cx="249539" cy="317023"/>
          </a:xfrm>
          <a:prstGeom prst="rect">
            <a:avLst/>
          </a:prstGeom>
        </p:spPr>
      </p:pic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248400"/>
            <a:ext cx="6858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75FE711-9723-4ABF-A8DC-F52F42632A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655" y="5870443"/>
            <a:ext cx="326666" cy="319746"/>
          </a:xfrm>
          <a:prstGeom prst="rect">
            <a:avLst/>
          </a:prstGeom>
        </p:spPr>
      </p:pic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tb.ku.edu/es/tabla-de-contenidos/cultura/competencia-cultural/organizaciones-culturalmente-componentes/principal" TargetMode="External"/><Relationship Id="rId3" Type="http://schemas.openxmlformats.org/officeDocument/2006/relationships/hyperlink" Target="https://www.viewsonic.com/library/es/negocios/como-dirigir-una-reunion-eficaz-el-resumen-completo/" TargetMode="External"/><Relationship Id="rId7" Type="http://schemas.openxmlformats.org/officeDocument/2006/relationships/hyperlink" Target="https://www.workmeter.com/blog/8-razones-reuniones-no-son-eficaces/#:~:text=C%C3%B3mo%20alcanzar%20un%20nivel%20%C3%B3ptimo%20de%20eficiencia%20en,temas%20preestablecidos%20y%20por%20los%20turnos%20de%20palabra.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tb.ku.edu/es/tabla-de-contenidos/liderazgo/facilitacion-al-grupo/discusion-de-grupos/principal" TargetMode="External"/><Relationship Id="rId11" Type="http://schemas.openxmlformats.org/officeDocument/2006/relationships/hyperlink" Target="https://www.youtube.com/watch?v=SaSHLbS1V4w" TargetMode="External"/><Relationship Id="rId5" Type="http://schemas.openxmlformats.org/officeDocument/2006/relationships/hyperlink" Target="https://asana.com/es/resources/icebreaker-questions-team-building" TargetMode="External"/><Relationship Id="rId10" Type="http://schemas.openxmlformats.org/officeDocument/2006/relationships/hyperlink" Target="https://www.youtube.com/watch?v=15jdTQIr7j4" TargetMode="External"/><Relationship Id="rId4" Type="http://schemas.openxmlformats.org/officeDocument/2006/relationships/hyperlink" Target="https://ctb.ku.edu/es/tabla-de-contenidos/participacion/fomentar-la-participacion/promover-la-participacion-grupos-diversos/principal" TargetMode="External"/><Relationship Id="rId9" Type="http://schemas.openxmlformats.org/officeDocument/2006/relationships/hyperlink" Target="https://mhttcnetwork.org/sites/mhttc/files/2019-12/GallardoMHfinalspanish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15jdTQIr7j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0619" y="2514600"/>
            <a:ext cx="3444759" cy="1752600"/>
          </a:xfrm>
        </p:spPr>
        <p:txBody>
          <a:bodyPr anchor="t">
            <a:noAutofit/>
          </a:bodyPr>
          <a:lstStyle/>
          <a:p>
            <a:pPr algn="ctr"/>
            <a:r>
              <a:rPr lang="es-ES" sz="2500" b="1" dirty="0"/>
              <a:t>Prestar Servicio en</a:t>
            </a:r>
            <a:r>
              <a:rPr lang="es-ES" sz="2500" b="1" noProof="0" dirty="0"/>
              <a:t> grupos que toman decisiones: </a:t>
            </a:r>
            <a:br>
              <a:rPr lang="es-ES" sz="2500" b="1" noProof="0" dirty="0"/>
            </a:br>
            <a:r>
              <a:rPr lang="es-ES" sz="2500" b="1" noProof="0" dirty="0"/>
              <a:t>Guía para las familias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0618" y="4343400"/>
            <a:ext cx="3340381" cy="1414509"/>
          </a:xfrm>
        </p:spPr>
        <p:txBody>
          <a:bodyPr>
            <a:normAutofit/>
          </a:bodyPr>
          <a:lstStyle/>
          <a:p>
            <a:r>
              <a:rPr lang="es-ES" noProof="0"/>
              <a:t>Presentado por:</a:t>
            </a:r>
          </a:p>
          <a:p>
            <a:r>
              <a:rPr lang="es-ES" i="1" noProof="0">
                <a:solidFill>
                  <a:srgbClr val="FF0000"/>
                </a:solidFill>
              </a:rPr>
              <a:t>Nombre</a:t>
            </a:r>
          </a:p>
          <a:p>
            <a:r>
              <a:rPr lang="es-ES" i="1" noProof="0">
                <a:solidFill>
                  <a:srgbClr val="FF0000"/>
                </a:solidFill>
              </a:rPr>
              <a:t>Organización/Agenda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60619" y="267104"/>
            <a:ext cx="3279202" cy="1984524"/>
            <a:chOff x="289148" y="3619500"/>
            <a:chExt cx="3854897" cy="2209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48" y="3619500"/>
              <a:ext cx="3854897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915" y="3705225"/>
              <a:ext cx="1575089" cy="203835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749955" y="5930610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www.servingongroups.org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35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ES" noProof="0" dirty="0"/>
              <a:t>Competencia cultural y </a:t>
            </a:r>
            <a:br>
              <a:rPr lang="es-ES" noProof="0" dirty="0"/>
            </a:br>
            <a:r>
              <a:rPr lang="es-ES" noProof="0" dirty="0"/>
              <a:t>humildad cultural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114800"/>
          </a:xfrm>
        </p:spPr>
        <p:txBody>
          <a:bodyPr numCol="2" spcCol="274320">
            <a:normAutofit/>
          </a:bodyPr>
          <a:lstStyle/>
          <a:p>
            <a:pPr marL="68580" indent="0">
              <a:buNone/>
            </a:pPr>
            <a:r>
              <a:rPr lang="es-ES" b="1" dirty="0"/>
              <a:t>C</a:t>
            </a:r>
            <a:r>
              <a:rPr lang="es-ES" b="1" noProof="0" dirty="0" err="1"/>
              <a:t>ompetencia</a:t>
            </a:r>
            <a:r>
              <a:rPr lang="es-ES" b="1" noProof="0" dirty="0"/>
              <a:t> cultural </a:t>
            </a:r>
          </a:p>
          <a:p>
            <a:pPr marL="68580" indent="0">
              <a:buNone/>
            </a:pPr>
            <a:r>
              <a:rPr lang="es-ES" noProof="0" dirty="0"/>
              <a:t>puede incluir:</a:t>
            </a:r>
          </a:p>
          <a:p>
            <a:pPr marL="677863" indent="-271463"/>
            <a:r>
              <a:rPr lang="es-ES" noProof="0" dirty="0"/>
              <a:t>mandatos</a:t>
            </a:r>
          </a:p>
          <a:p>
            <a:pPr marL="677863" indent="-271463"/>
            <a:r>
              <a:rPr lang="es-ES" dirty="0"/>
              <a:t>normas</a:t>
            </a:r>
            <a:endParaRPr lang="es-ES" noProof="0" dirty="0"/>
          </a:p>
          <a:p>
            <a:pPr marL="677863" indent="-271463"/>
            <a:r>
              <a:rPr lang="es-ES" dirty="0"/>
              <a:t>reglas</a:t>
            </a:r>
            <a:endParaRPr lang="es-ES" noProof="0" dirty="0"/>
          </a:p>
          <a:p>
            <a:pPr marL="677863" indent="-271463"/>
            <a:r>
              <a:rPr lang="es-ES" noProof="0" dirty="0"/>
              <a:t>políticas</a:t>
            </a:r>
          </a:p>
          <a:p>
            <a:pPr marL="677863" indent="-271463"/>
            <a:r>
              <a:rPr lang="es-ES" noProof="0" dirty="0"/>
              <a:t>estándares</a:t>
            </a:r>
          </a:p>
          <a:p>
            <a:pPr marL="677863" indent="-271463"/>
            <a:r>
              <a:rPr lang="es-ES" noProof="0" dirty="0"/>
              <a:t>prácticas</a:t>
            </a:r>
          </a:p>
          <a:p>
            <a:pPr marL="677863" indent="-271463"/>
            <a:r>
              <a:rPr lang="es-ES" noProof="0" dirty="0"/>
              <a:t>actitudes</a:t>
            </a:r>
          </a:p>
          <a:p>
            <a:pPr marL="68580" indent="0">
              <a:buNone/>
            </a:pPr>
            <a:r>
              <a:rPr lang="es-ES" b="1" dirty="0"/>
              <a:t>H</a:t>
            </a:r>
            <a:r>
              <a:rPr lang="es-ES" b="1" noProof="0" dirty="0" err="1"/>
              <a:t>umildad</a:t>
            </a:r>
            <a:r>
              <a:rPr lang="es-ES" b="1" noProof="0" dirty="0"/>
              <a:t> cultural</a:t>
            </a:r>
            <a:endParaRPr lang="es-ES" noProof="0" dirty="0"/>
          </a:p>
          <a:p>
            <a:pPr marL="68580" indent="0">
              <a:buNone/>
            </a:pPr>
            <a:r>
              <a:rPr lang="es-ES" noProof="0" dirty="0"/>
              <a:t>es un proceso y un compromiso de por vida </a:t>
            </a:r>
            <a:r>
              <a:rPr lang="es-ES" dirty="0"/>
              <a:t>con la</a:t>
            </a:r>
            <a:r>
              <a:rPr lang="es-ES" noProof="0" dirty="0"/>
              <a:t> autoevaluación y autocrítica para mejorar las relaciones y </a:t>
            </a:r>
            <a:r>
              <a:rPr lang="es-ES" dirty="0"/>
              <a:t>sus</a:t>
            </a:r>
            <a:r>
              <a:rPr lang="es-ES" noProof="0" dirty="0"/>
              <a:t> resultados.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66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24744" cy="1219200"/>
          </a:xfrm>
        </p:spPr>
        <p:txBody>
          <a:bodyPr>
            <a:normAutofit/>
          </a:bodyPr>
          <a:lstStyle/>
          <a:p>
            <a:r>
              <a:rPr lang="es-ES" noProof="0"/>
              <a:t>Comprender las</a:t>
            </a:r>
            <a:br>
              <a:rPr lang="es-ES" noProof="0"/>
            </a:br>
            <a:r>
              <a:rPr lang="es-ES" noProof="0"/>
              <a:t>normas culturales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7033708" cy="3851429"/>
          </a:xfrm>
        </p:spPr>
        <p:txBody>
          <a:bodyPr>
            <a:normAutofit/>
          </a:bodyPr>
          <a:lstStyle/>
          <a:p>
            <a:pPr>
              <a:buClr>
                <a:srgbClr val="242492"/>
              </a:buClr>
              <a:buSzPct val="65000"/>
            </a:pPr>
            <a:r>
              <a:rPr lang="es-ES" sz="2200" noProof="0" dirty="0"/>
              <a:t>Seguir aprendiendo acerca de los valores y creencias culturales únicos  de todos los miembros</a:t>
            </a:r>
          </a:p>
          <a:p>
            <a:pPr>
              <a:buClr>
                <a:srgbClr val="242492"/>
              </a:buClr>
              <a:buSzPct val="65000"/>
            </a:pPr>
            <a:r>
              <a:rPr lang="es-ES" sz="2200" noProof="0" dirty="0"/>
              <a:t>Reconocer y honrar la diversidad racial y étnica</a:t>
            </a:r>
          </a:p>
          <a:p>
            <a:pPr>
              <a:buClr>
                <a:srgbClr val="242492"/>
              </a:buClr>
              <a:buSzPct val="65000"/>
            </a:pPr>
            <a:r>
              <a:rPr lang="es-ES" sz="2200" noProof="0" dirty="0"/>
              <a:t>Proporcionar intérpretes calificados</a:t>
            </a:r>
          </a:p>
          <a:p>
            <a:pPr>
              <a:buClr>
                <a:srgbClr val="242492"/>
              </a:buClr>
              <a:buSzPct val="65000"/>
            </a:pPr>
            <a:r>
              <a:rPr lang="es-ES" sz="2200" noProof="0" dirty="0"/>
              <a:t>Limitar el uso del lenguaje informal</a:t>
            </a:r>
          </a:p>
          <a:p>
            <a:pPr>
              <a:buClr>
                <a:srgbClr val="242492"/>
              </a:buClr>
              <a:buSzPct val="65000"/>
            </a:pPr>
            <a:r>
              <a:rPr lang="es-ES" sz="2200" noProof="0" dirty="0"/>
              <a:t>Animar a los miembros a ser mentores unos de otros</a:t>
            </a:r>
          </a:p>
          <a:p>
            <a:pPr>
              <a:buClr>
                <a:srgbClr val="242492"/>
              </a:buClr>
              <a:buSzPct val="65000"/>
            </a:pPr>
            <a:r>
              <a:rPr lang="es-ES" sz="2200" noProof="0" dirty="0"/>
              <a:t>Usar</a:t>
            </a:r>
            <a:r>
              <a:rPr lang="es-ES" sz="2200" dirty="0"/>
              <a:t> coordinadores</a:t>
            </a:r>
            <a:r>
              <a:rPr lang="es-ES" sz="2200" noProof="0" dirty="0"/>
              <a:t> culturales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 grupos que toman decisiones</a:t>
            </a:r>
            <a:endParaRPr lang="en-US" sz="1100" dirty="0"/>
          </a:p>
        </p:txBody>
      </p:sp>
      <p:pic>
        <p:nvPicPr>
          <p:cNvPr id="14338" name="Picture 2" descr="C:\Users\ebraunel\AppData\Local\Microsoft\Windows\Temporary Internet Files\Content.IE5\3BF1DW64\desktop1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6002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83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C49D-4D53-0481-B3F4-91A21423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Sección 5  Recursos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937E-461B-3514-3E88-6AAA5F89F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en-US" dirty="0"/>
              <a:t>Cómo dirigir una reunión eficaz</a:t>
            </a:r>
          </a:p>
          <a:p>
            <a:pPr marL="68580" indent="0">
              <a:buNone/>
            </a:pPr>
            <a:r>
              <a:rPr lang="en-US" dirty="0">
                <a:hlinkClick r:id="rId3"/>
              </a:rPr>
              <a:t>https://www.viewsonic.com/library/es/negocios/como-dirigir-una-reunion-eficaz-el-resumen-completo/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Promover la participación entre grupos diversos</a:t>
            </a:r>
          </a:p>
          <a:p>
            <a:pPr marL="68580" indent="0">
              <a:buNone/>
            </a:pPr>
            <a:r>
              <a:rPr lang="en-US" dirty="0">
                <a:hlinkClick r:id="rId4"/>
              </a:rPr>
              <a:t>https://ctb.ku.edu/es/tabla-de-contenidos/participacion/fomentar-la-participacion/promover-la-participacion-grupos-diversos/principal</a:t>
            </a:r>
            <a:endParaRPr lang="en-US" dirty="0"/>
          </a:p>
          <a:p>
            <a:pPr marL="68580" indent="0">
              <a:buNone/>
            </a:pPr>
            <a:r>
              <a:rPr lang="es-ES" dirty="0"/>
              <a:t>Ideas dinámicas para romper el hielo en reuniones</a:t>
            </a:r>
          </a:p>
          <a:p>
            <a:pPr marL="68580" indent="0">
              <a:buNone/>
            </a:pPr>
            <a:r>
              <a:rPr lang="en-US" dirty="0">
                <a:hlinkClick r:id="rId5"/>
              </a:rPr>
              <a:t>https://asana.com/es/resources/icebreaker-questions-team-building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Técnicas para dirigir discusiones grupales</a:t>
            </a:r>
          </a:p>
          <a:p>
            <a:pPr marL="68580" indent="0">
              <a:buNone/>
            </a:pPr>
            <a:r>
              <a:rPr lang="en-US" dirty="0">
                <a:hlinkClick r:id="rId6"/>
              </a:rPr>
              <a:t>https://ctb.ku.edu/es/tabla-de-contenidos/liderazgo/facilitacion-al-grupo/discusion-de-grupos/principal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8 razones que hacen tus reuniones  ineficaces</a:t>
            </a:r>
          </a:p>
          <a:p>
            <a:pPr marL="68580" indent="0">
              <a:buNone/>
            </a:pPr>
            <a:r>
              <a:rPr lang="en-US" dirty="0">
                <a:hlinkClick r:id="rId7"/>
              </a:rPr>
              <a:t>https://www.workmeter.com/blog/8-razones-reuniones-no-son-eficaces/#:~:text=C%C3%B3mo%20alcanzar%20un%20nivel%20%C3%B3ptimo%20de%20eficiencia%20en,temas%20preestablecidos%20y%20por%20los%20turnos%20de%20palabra.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Formar organizaciones culturalmente competentes</a:t>
            </a:r>
          </a:p>
          <a:p>
            <a:pPr marL="68580" indent="0">
              <a:buNone/>
            </a:pPr>
            <a:r>
              <a:rPr lang="en-US" dirty="0">
                <a:hlinkClick r:id="rId8"/>
              </a:rPr>
              <a:t>https://ctb.ku.edu/es/tabla-de-contenidos/cultura/competencia-cultural/organizaciones-culturalmente-componentes/principal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Humildad Cultural: Donde ser humano, es importante para servir a los demás</a:t>
            </a:r>
          </a:p>
          <a:p>
            <a:pPr marL="68580" indent="0">
              <a:buNone/>
            </a:pPr>
            <a:r>
              <a:rPr lang="en-US" dirty="0">
                <a:hlinkClick r:id="rId9"/>
              </a:rPr>
              <a:t>https://mhttcnetwork.org/sites/mhttc/files/2019-12/GallardoMHfinalspanish.pdf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La Cultura Latina y valores culturales</a:t>
            </a:r>
          </a:p>
          <a:p>
            <a:pPr marL="68580" indent="0">
              <a:buNone/>
            </a:pPr>
            <a:r>
              <a:rPr lang="en-US" dirty="0">
                <a:hlinkClick r:id="rId10"/>
              </a:rPr>
              <a:t>https://www.youtube.com/watch?v=15jdTQIr7j4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Humildad Cultural</a:t>
            </a:r>
          </a:p>
          <a:p>
            <a:pPr marL="68580" indent="0">
              <a:buNone/>
            </a:pPr>
            <a:r>
              <a:rPr lang="en-US" dirty="0">
                <a:hlinkClick r:id="rId11"/>
              </a:rPr>
              <a:t>https://www.youtube.com/watch?v=SaSHLbS1V4w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83B5C-8143-0DE9-D5A8-98C1E7F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grupos que toman decisiones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1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637468" cy="1290171"/>
          </a:xfrm>
        </p:spPr>
        <p:txBody>
          <a:bodyPr>
            <a:normAutofit fontScale="90000"/>
          </a:bodyPr>
          <a:lstStyle/>
          <a:p>
            <a:r>
              <a:rPr lang="es-ES" noProof="0" dirty="0"/>
              <a:t>Sección 5: </a:t>
            </a:r>
            <a:br>
              <a:rPr lang="es-ES" noProof="0" dirty="0"/>
            </a:br>
            <a:r>
              <a:rPr lang="es-ES" noProof="0" dirty="0"/>
              <a:t>Consejos y estrategias grupales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/>
              <a:t>¿Qué hace eficaces las reuniones?</a:t>
            </a:r>
          </a:p>
          <a:p>
            <a:r>
              <a:rPr lang="es-ES" noProof="0" dirty="0"/>
              <a:t>¿Qué mejora la dinámica de los grupos?</a:t>
            </a:r>
          </a:p>
          <a:p>
            <a:r>
              <a:rPr lang="es-ES" noProof="0" dirty="0"/>
              <a:t>¿Qué es la comunicación </a:t>
            </a:r>
            <a:r>
              <a:rPr lang="es-ES" dirty="0"/>
              <a:t>recíproca</a:t>
            </a:r>
            <a:r>
              <a:rPr lang="es-ES" noProof="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4885056" y="4191000"/>
            <a:ext cx="2834420" cy="1679724"/>
            <a:chOff x="289148" y="3619500"/>
            <a:chExt cx="3854897" cy="22098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48" y="3619500"/>
              <a:ext cx="3854897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915" y="3705225"/>
              <a:ext cx="1575089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405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0" dirty="0"/>
              <a:t>Consejos para reuniones eficaces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048" y="1676400"/>
            <a:ext cx="4014952" cy="4156229"/>
          </a:xfrm>
        </p:spPr>
        <p:txBody>
          <a:bodyPr>
            <a:normAutofit fontScale="92500"/>
          </a:bodyPr>
          <a:lstStyle/>
          <a:p>
            <a:pPr>
              <a:buClr>
                <a:srgbClr val="8A8AD8"/>
              </a:buClr>
              <a:buSzPct val="65000"/>
            </a:pPr>
            <a:r>
              <a:rPr lang="es-ES" noProof="0" dirty="0"/>
              <a:t>Prepararse como grupo</a:t>
            </a:r>
          </a:p>
          <a:p>
            <a:pPr>
              <a:buClr>
                <a:srgbClr val="8A8AD8"/>
              </a:buClr>
              <a:buSzPct val="65000"/>
            </a:pPr>
            <a:r>
              <a:rPr lang="es-ES" noProof="0" dirty="0"/>
              <a:t>Comenzar y terminar a tiempo</a:t>
            </a:r>
          </a:p>
          <a:p>
            <a:pPr>
              <a:buClr>
                <a:srgbClr val="8A8AD8"/>
              </a:buClr>
              <a:buSzPct val="65000"/>
            </a:pPr>
            <a:r>
              <a:rPr lang="es-ES" noProof="0" dirty="0"/>
              <a:t>Tener la información necesaria para tomar decisiones</a:t>
            </a:r>
          </a:p>
          <a:p>
            <a:pPr>
              <a:buClr>
                <a:srgbClr val="8A8AD8"/>
              </a:buClr>
              <a:buSzPct val="65000"/>
            </a:pPr>
            <a:r>
              <a:rPr lang="es-ES" noProof="0" dirty="0"/>
              <a:t>Asegurarse que no falte una persona </a:t>
            </a:r>
            <a:r>
              <a:rPr lang="es-ES" dirty="0"/>
              <a:t>primordial</a:t>
            </a:r>
            <a:r>
              <a:rPr lang="es-ES" noProof="0" dirty="0"/>
              <a:t> para la discusión</a:t>
            </a:r>
          </a:p>
          <a:p>
            <a:pPr>
              <a:buClr>
                <a:srgbClr val="8A8AD8"/>
              </a:buClr>
              <a:buSzPct val="65000"/>
            </a:pPr>
            <a:r>
              <a:rPr lang="es-ES" noProof="0" dirty="0"/>
              <a:t>Seguir la agenda de la reunión</a:t>
            </a:r>
          </a:p>
          <a:p>
            <a:pPr marL="68580" indent="0">
              <a:buNone/>
            </a:pPr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600199"/>
            <a:ext cx="3452649" cy="4336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8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1" y="533400"/>
            <a:ext cx="7488675" cy="1143000"/>
          </a:xfrm>
        </p:spPr>
        <p:txBody>
          <a:bodyPr>
            <a:noAutofit/>
          </a:bodyPr>
          <a:lstStyle/>
          <a:p>
            <a:r>
              <a:rPr lang="es-ES" noProof="0" dirty="0"/>
              <a:t>Mejorar la dinámica</a:t>
            </a:r>
            <a:br>
              <a:rPr lang="es-ES" noProof="0" dirty="0"/>
            </a:br>
            <a:r>
              <a:rPr lang="es-ES" dirty="0"/>
              <a:t>grupal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7033708" cy="3699029"/>
          </a:xfrm>
        </p:spPr>
        <p:txBody>
          <a:bodyPr>
            <a:normAutofit lnSpcReduction="10000"/>
          </a:bodyPr>
          <a:lstStyle/>
          <a:p>
            <a:pPr marL="0" lvl="0" indent="0" defTabSz="940460">
              <a:spcBef>
                <a:spcPts val="0"/>
              </a:spcBef>
              <a:buNone/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Las estrategias internas del grupo pueden incluir:</a:t>
            </a:r>
          </a:p>
          <a:p>
            <a:pPr lvl="1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Hacer que los miembros se conozcan entre sí</a:t>
            </a:r>
          </a:p>
          <a:p>
            <a:pPr lvl="2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Compartir experiencias y oportunidades</a:t>
            </a:r>
          </a:p>
          <a:p>
            <a:pPr lvl="2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Utilizar dinámicas para “romper el hielo” </a:t>
            </a:r>
          </a:p>
          <a:p>
            <a:pPr lvl="2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Dar tiempo para las conexiones culturales</a:t>
            </a:r>
          </a:p>
          <a:p>
            <a:pPr lvl="1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Orientar a los nuevos miembros </a:t>
            </a:r>
          </a:p>
          <a:p>
            <a:pPr lvl="1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Actualizar a los miembros actuales</a:t>
            </a:r>
          </a:p>
          <a:p>
            <a:pPr lvl="1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dirty="0">
                <a:ea typeface="Tahoma" pitchFamily="34" charset="0"/>
                <a:cs typeface="Tahoma" pitchFamily="34" charset="0"/>
              </a:rPr>
              <a:t>Proporcionar</a:t>
            </a:r>
            <a:r>
              <a:rPr lang="es-ES" noProof="0" dirty="0">
                <a:ea typeface="Tahoma" pitchFamily="34" charset="0"/>
                <a:cs typeface="Tahoma" pitchFamily="34" charset="0"/>
              </a:rPr>
              <a:t> capacitación y </a:t>
            </a:r>
            <a:r>
              <a:rPr lang="es-ES" dirty="0">
                <a:ea typeface="Tahoma" pitchFamily="34" charset="0"/>
                <a:cs typeface="Tahoma" pitchFamily="34" charset="0"/>
              </a:rPr>
              <a:t>tutoría</a:t>
            </a:r>
            <a:endParaRPr lang="es-ES" noProof="0" dirty="0">
              <a:ea typeface="Tahoma" pitchFamily="34" charset="0"/>
              <a:cs typeface="Tahoma" pitchFamily="34" charset="0"/>
            </a:endParaRPr>
          </a:p>
          <a:p>
            <a:pPr lvl="1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Ofrecer información de antecedentes e historial del grupo.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  <p:pic>
        <p:nvPicPr>
          <p:cNvPr id="11267" name="Picture 3" descr="C:\Users\ebraunel\AppData\Local\Microsoft\Windows\Temporary Internet Files\Content.IE5\3BF1DW64\Business-Integrity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1978967" cy="13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92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02" y="990600"/>
            <a:ext cx="3432306" cy="4343400"/>
          </a:xfrm>
          <a:solidFill>
            <a:srgbClr val="FFFFFF">
              <a:alpha val="67843"/>
            </a:srgbClr>
          </a:solidFill>
        </p:spPr>
        <p:txBody>
          <a:bodyPr>
            <a:normAutofit lnSpcReduction="10000"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es-ES" sz="3600" noProof="0" dirty="0"/>
              <a:t>Solos podemos hacer </a:t>
            </a:r>
            <a:r>
              <a:rPr lang="es-ES" sz="3600" dirty="0"/>
              <a:t>muy</a:t>
            </a:r>
            <a:r>
              <a:rPr lang="es-ES" sz="3600" noProof="0" dirty="0"/>
              <a:t> poco;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s-ES" sz="3600" noProof="0" dirty="0"/>
              <a:t>juntos podemos hacer </a:t>
            </a:r>
            <a:r>
              <a:rPr lang="es-ES" sz="3600" dirty="0"/>
              <a:t>mucho</a:t>
            </a:r>
            <a:r>
              <a:rPr lang="es-ES" sz="3600" noProof="0" dirty="0"/>
              <a:t>.</a:t>
            </a:r>
          </a:p>
          <a:p>
            <a:pPr marL="68580" indent="0" algn="r">
              <a:buNone/>
            </a:pPr>
            <a:r>
              <a:rPr lang="es-ES" sz="2800" noProof="0" dirty="0"/>
              <a:t>-Helen Keller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85800"/>
            <a:ext cx="3777248" cy="548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644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5433510" cy="1219200"/>
          </a:xfrm>
        </p:spPr>
        <p:txBody>
          <a:bodyPr>
            <a:normAutofit/>
          </a:bodyPr>
          <a:lstStyle/>
          <a:p>
            <a:r>
              <a:rPr lang="es-ES" noProof="0" dirty="0"/>
              <a:t>Comunicación </a:t>
            </a:r>
            <a:r>
              <a:rPr lang="es-ES" dirty="0"/>
              <a:t>recíproca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98643"/>
            <a:ext cx="5791200" cy="3433985"/>
          </a:xfrm>
        </p:spPr>
        <p:txBody>
          <a:bodyPr>
            <a:normAutofit/>
          </a:bodyPr>
          <a:lstStyle/>
          <a:p>
            <a:pPr marL="0" lvl="0" indent="0" defTabSz="940460">
              <a:spcBef>
                <a:spcPts val="0"/>
              </a:spcBef>
              <a:buNone/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Las estrategias externas pueden incluir:</a:t>
            </a:r>
          </a:p>
          <a:p>
            <a:pPr lvl="0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sz="2200" noProof="0" dirty="0">
                <a:ea typeface="Tahoma" pitchFamily="34" charset="0"/>
                <a:cs typeface="Tahoma" pitchFamily="34" charset="0"/>
              </a:rPr>
              <a:t>Encuestas a las familias</a:t>
            </a:r>
          </a:p>
          <a:p>
            <a:pPr lvl="0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sz="2200" noProof="0" dirty="0">
                <a:ea typeface="Tahoma" pitchFamily="34" charset="0"/>
                <a:cs typeface="Tahoma" pitchFamily="34" charset="0"/>
              </a:rPr>
              <a:t>Centros </a:t>
            </a:r>
            <a:r>
              <a:rPr lang="es-ES" sz="2200" dirty="0">
                <a:ea typeface="Tahoma" pitchFamily="34" charset="0"/>
                <a:cs typeface="Tahoma" pitchFamily="34" charset="0"/>
              </a:rPr>
              <a:t>familiares</a:t>
            </a:r>
            <a:r>
              <a:rPr lang="es-ES" sz="2200" noProof="0" dirty="0">
                <a:ea typeface="Tahoma" pitchFamily="34" charset="0"/>
                <a:cs typeface="Tahoma" pitchFamily="34" charset="0"/>
              </a:rPr>
              <a:t> en la comunidad o la escuela</a:t>
            </a:r>
          </a:p>
          <a:p>
            <a:pPr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sz="2200" dirty="0">
                <a:ea typeface="Tahoma" pitchFamily="34" charset="0"/>
                <a:cs typeface="Tahoma" pitchFamily="34" charset="0"/>
              </a:rPr>
              <a:t>Asambleas vecinales</a:t>
            </a:r>
            <a:endParaRPr lang="es-ES" sz="2200" noProof="0" dirty="0">
              <a:ea typeface="Tahoma" pitchFamily="34" charset="0"/>
              <a:cs typeface="Tahoma" pitchFamily="34" charset="0"/>
            </a:endParaRPr>
          </a:p>
          <a:p>
            <a:pPr lvl="0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sz="2200" noProof="0" dirty="0">
                <a:ea typeface="Tahoma" pitchFamily="34" charset="0"/>
                <a:cs typeface="Tahoma" pitchFamily="34" charset="0"/>
              </a:rPr>
              <a:t>Sesiones de audiencia pública</a:t>
            </a:r>
          </a:p>
          <a:p>
            <a:pPr lvl="0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sz="2200" noProof="0" dirty="0">
                <a:ea typeface="Tahoma" pitchFamily="34" charset="0"/>
                <a:cs typeface="Tahoma" pitchFamily="34" charset="0"/>
              </a:rPr>
              <a:t>Desayuno con el Director o </a:t>
            </a:r>
            <a:r>
              <a:rPr lang="es-ES" sz="2200" dirty="0">
                <a:ea typeface="Tahoma" pitchFamily="34" charset="0"/>
                <a:cs typeface="Tahoma" pitchFamily="34" charset="0"/>
              </a:rPr>
              <a:t>legislador</a:t>
            </a:r>
            <a:endParaRPr lang="es-ES" sz="2200" noProof="0" dirty="0">
              <a:ea typeface="Tahoma" pitchFamily="34" charset="0"/>
              <a:cs typeface="Tahoma" pitchFamily="34" charset="0"/>
            </a:endParaRPr>
          </a:p>
          <a:p>
            <a:pPr marL="68580" lvl="0" indent="0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s-ES" sz="2200" noProof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  <p:pic>
        <p:nvPicPr>
          <p:cNvPr id="13315" name="Picture 3" descr="C:\Users\ebraunel\AppData\Local\Microsoft\Windows\Temporary Internet Files\Content.IE5\F1O9RA9T\517c40187a369b19742c2231623b9f71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129481" cy="17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453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78" y="1143000"/>
            <a:ext cx="2537910" cy="1295400"/>
          </a:xfrm>
        </p:spPr>
        <p:txBody>
          <a:bodyPr>
            <a:normAutofit/>
          </a:bodyPr>
          <a:lstStyle/>
          <a:p>
            <a:pPr algn="ctr"/>
            <a:r>
              <a:rPr lang="es-ES" noProof="0">
                <a:solidFill>
                  <a:schemeClr val="tx2"/>
                </a:solidFill>
              </a:rPr>
              <a:t>¿Qué es cultura?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 grupos que toman decisiones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4864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2"/>
                </a:solidFill>
              </a:rPr>
              <a:t>Equity Alliance at ASU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0533" y="3178076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Un </a:t>
            </a:r>
            <a:r>
              <a:rPr lang="es-ES" sz="3600" dirty="0">
                <a:solidFill>
                  <a:schemeClr val="tx2"/>
                </a:solidFill>
              </a:rPr>
              <a:t>modo</a:t>
            </a:r>
            <a:r>
              <a:rPr lang="en-US" sz="3600" dirty="0">
                <a:solidFill>
                  <a:schemeClr val="tx2"/>
                </a:solidFill>
              </a:rPr>
              <a:t> de vida de un grupo de personas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020AB1-66C1-66AA-FDD7-2697FC45D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287" y="1040729"/>
            <a:ext cx="4598053" cy="4727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3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ES" noProof="0" dirty="0"/>
              <a:t>Participación familiar</a:t>
            </a:r>
            <a:br>
              <a:rPr lang="es-ES" noProof="0" dirty="0"/>
            </a:br>
            <a:r>
              <a:rPr lang="es-ES" noProof="0" dirty="0"/>
              <a:t>adaptada a la cultura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15622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noProof="0" dirty="0"/>
              <a:t>Módulos de aprendizaje latino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es-ES" noProof="0" dirty="0"/>
              <a:t> “¿Qué es la cultura?”</a:t>
            </a:r>
          </a:p>
          <a:p>
            <a:pPr>
              <a:lnSpc>
                <a:spcPct val="150000"/>
              </a:lnSpc>
              <a:buNone/>
            </a:pPr>
            <a:endParaRPr lang="es-ES" noProof="0" dirty="0"/>
          </a:p>
          <a:p>
            <a:pPr>
              <a:lnSpc>
                <a:spcPct val="150000"/>
              </a:lnSpc>
              <a:buNone/>
            </a:pPr>
            <a:endParaRPr lang="es-ES" noProof="0" dirty="0"/>
          </a:p>
          <a:p>
            <a:pPr>
              <a:lnSpc>
                <a:spcPct val="150000"/>
              </a:lnSpc>
              <a:buNone/>
            </a:pPr>
            <a:endParaRPr lang="es-ES" noProof="0" dirty="0">
              <a:hlinkClick r:id="rId4"/>
            </a:endParaRPr>
          </a:p>
          <a:p>
            <a:pPr>
              <a:lnSpc>
                <a:spcPct val="150000"/>
              </a:lnSpc>
              <a:buNone/>
            </a:pPr>
            <a:endParaRPr lang="es-ES" noProof="0" dirty="0">
              <a:hlinkClick r:id="rId4"/>
            </a:endParaRPr>
          </a:p>
          <a:p>
            <a:pPr>
              <a:lnSpc>
                <a:spcPct val="150000"/>
              </a:lnSpc>
              <a:buNone/>
            </a:pPr>
            <a:endParaRPr lang="es-ES" noProof="0" dirty="0">
              <a:hlinkClick r:id="" action="ppaction://noaction"/>
            </a:endParaRPr>
          </a:p>
          <a:p>
            <a:pPr>
              <a:lnSpc>
                <a:spcPct val="150000"/>
              </a:lnSpc>
              <a:buNone/>
            </a:pPr>
            <a:r>
              <a:rPr lang="es-ES" noProof="0" dirty="0">
                <a:hlinkClick r:id="" action="ppaction://noaction"/>
              </a:rPr>
              <a:t>https</a:t>
            </a:r>
            <a:r>
              <a:rPr lang="es-ES" noProof="0" dirty="0">
                <a:hlinkClick r:id="rId4"/>
              </a:rPr>
              <a:t>://www.youtube.com/watch?v=15jdTQIr7j4</a:t>
            </a:r>
            <a:r>
              <a:rPr lang="es-ES" noProof="0" dirty="0"/>
              <a:t> </a:t>
            </a:r>
          </a:p>
          <a:p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5114924" cy="2409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9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FF498-1CFB-63F2-24DD-4D6A37687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283" y="1662907"/>
            <a:ext cx="6637467" cy="3577813"/>
          </a:xfrm>
        </p:spPr>
        <p:txBody>
          <a:bodyPr/>
          <a:lstStyle/>
          <a:p>
            <a:pPr marL="68580" indent="0">
              <a:buNone/>
            </a:pPr>
            <a:r>
              <a:rPr lang="es-ES" sz="1300" dirty="0"/>
              <a:t>Para subtítulos			Para buscar el  idioma de</a:t>
            </a:r>
          </a:p>
          <a:p>
            <a:pPr marL="68580" indent="0">
              <a:buNone/>
            </a:pPr>
            <a:r>
              <a:rPr lang="es-ES" sz="1300" dirty="0"/>
              <a:t>Se oprime 			los subtítulos</a:t>
            </a:r>
          </a:p>
          <a:p>
            <a:pPr marL="68580" indent="0">
              <a:buNone/>
            </a:pPr>
            <a:endParaRPr lang="es-ES" sz="1300" dirty="0"/>
          </a:p>
          <a:p>
            <a:pPr marL="68580" indent="0">
              <a:buNone/>
            </a:pPr>
            <a:endParaRPr lang="es-ES" sz="1300" dirty="0"/>
          </a:p>
          <a:p>
            <a:pPr marL="68580" indent="0">
              <a:buNone/>
            </a:pPr>
            <a:endParaRPr lang="es-ES" sz="1300" dirty="0"/>
          </a:p>
          <a:p>
            <a:pPr marL="68580" indent="0">
              <a:buNone/>
            </a:pPr>
            <a:endParaRPr lang="es-ES" sz="1300" dirty="0"/>
          </a:p>
          <a:p>
            <a:pPr marL="68580" indent="0">
              <a:buNone/>
            </a:pPr>
            <a:r>
              <a:rPr lang="es-ES" sz="1300" dirty="0"/>
              <a:t>Aparece esta pantalla, se elige</a:t>
            </a:r>
          </a:p>
          <a:p>
            <a:pPr marL="68580" indent="0">
              <a:buNone/>
            </a:pPr>
            <a:r>
              <a:rPr lang="es-ES" sz="1300" dirty="0"/>
              <a:t>la opción Auto-translate.</a:t>
            </a:r>
          </a:p>
          <a:p>
            <a:pPr marL="68580" indent="0">
              <a:buNone/>
            </a:pPr>
            <a:r>
              <a:rPr lang="es-ES" sz="1300" dirty="0"/>
              <a:t>Y se observar</a:t>
            </a:r>
            <a:r>
              <a:rPr lang="es-ES" sz="1300" baseline="0" dirty="0"/>
              <a:t>á</a:t>
            </a:r>
            <a:r>
              <a:rPr lang="es-ES" sz="1300" dirty="0"/>
              <a:t>n los idioma disponibles</a:t>
            </a:r>
          </a:p>
          <a:p>
            <a:pPr marL="68580" indent="0">
              <a:buNone/>
            </a:pPr>
            <a:endParaRPr lang="es-E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3D86A-320C-82B9-73A1-8E90FCF3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Servir en grupos que toman decisiones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0B2B6-4D19-1E2E-027D-98FE803A1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85121"/>
            <a:ext cx="599849" cy="455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389D3B-1EA8-45BF-17C3-1D88EDF22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426" y="1662907"/>
            <a:ext cx="516750" cy="455441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CBE37B-A429-99E3-C143-516016B4E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948" y="2977762"/>
            <a:ext cx="1685569" cy="902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427C04-AA83-4E94-B287-638221444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934" y="2977762"/>
            <a:ext cx="1057734" cy="13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864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rvingOnGroup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51670</TotalTime>
  <Words>2803</Words>
  <Application>Microsoft Office PowerPoint</Application>
  <PresentationFormat>On-screen Show (4:3)</PresentationFormat>
  <Paragraphs>321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ff3</vt:lpstr>
      <vt:lpstr>Wingdings</vt:lpstr>
      <vt:lpstr>Wingdings 2</vt:lpstr>
      <vt:lpstr>ServingOnGroups</vt:lpstr>
      <vt:lpstr>Prestar Servicio en grupos que toman decisiones:  Guía para las familias</vt:lpstr>
      <vt:lpstr>Sección 5:  Consejos y estrategias grupales</vt:lpstr>
      <vt:lpstr>Consejos para reuniones eficaces </vt:lpstr>
      <vt:lpstr>Mejorar la dinámica grupal</vt:lpstr>
      <vt:lpstr>PowerPoint Presentation</vt:lpstr>
      <vt:lpstr>Comunicación recíproca</vt:lpstr>
      <vt:lpstr>¿Qué es cultura?</vt:lpstr>
      <vt:lpstr>Participación familiar adaptada a la cultura</vt:lpstr>
      <vt:lpstr>PowerPoint Presentation</vt:lpstr>
      <vt:lpstr>Competencia cultural y  humildad cultural</vt:lpstr>
      <vt:lpstr>Comprender las normas culturales</vt:lpstr>
      <vt:lpstr>Sección 5  Recursos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 Braunel</dc:creator>
  <cp:lastModifiedBy>Alejandra Loeza</cp:lastModifiedBy>
  <cp:revision>1497</cp:revision>
  <cp:lastPrinted>2023-01-24T15:59:25Z</cp:lastPrinted>
  <dcterms:created xsi:type="dcterms:W3CDTF">2014-10-24T19:08:48Z</dcterms:created>
  <dcterms:modified xsi:type="dcterms:W3CDTF">2023-02-01T19:03:30Z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D999AB26-E06E-4B1A-86C5-2DED342800D1</vt:lpwstr>
  </property>
  <property fmtid="{D5CDD505-2E9C-101B-9397-08002B2CF9AE}" pid="3" name="ArticulatePath">
    <vt:lpwstr>Tips &amp; Tools for DM Groups_11.13.14</vt:lpwstr>
  </property>
</Properties>
</file>