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458" r:id="rId2"/>
    <p:sldId id="397" r:id="rId3"/>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69" r:id="rId37"/>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9" autoAdjust="0"/>
    <p:restoredTop sz="48853" autoAdjust="0"/>
  </p:normalViewPr>
  <p:slideViewPr>
    <p:cSldViewPr>
      <p:cViewPr varScale="1">
        <p:scale>
          <a:sx n="32" d="100"/>
          <a:sy n="32" d="100"/>
        </p:scale>
        <p:origin x="2260" y="36"/>
      </p:cViewPr>
      <p:guideLst>
        <p:guide orient="horz" pos="2160"/>
        <p:guide pos="2880"/>
      </p:guideLst>
    </p:cSldViewPr>
  </p:slideViewPr>
  <p:outlineViewPr>
    <p:cViewPr>
      <p:scale>
        <a:sx n="33" d="100"/>
        <a:sy n="33" d="100"/>
      </p:scale>
      <p:origin x="0" y="-2876"/>
    </p:cViewPr>
  </p:outlineViewPr>
  <p:notesTextViewPr>
    <p:cViewPr>
      <p:scale>
        <a:sx n="1" d="1"/>
        <a:sy n="1" d="1"/>
      </p:scale>
      <p:origin x="0" y="0"/>
    </p:cViewPr>
  </p:notesTextViewPr>
  <p:sorterViewPr>
    <p:cViewPr>
      <p:scale>
        <a:sx n="100" d="100"/>
        <a:sy n="100" d="100"/>
      </p:scale>
      <p:origin x="0" y="-9748"/>
    </p:cViewPr>
  </p:sorterViewPr>
  <p:notesViewPr>
    <p:cSldViewPr>
      <p:cViewPr>
        <p:scale>
          <a:sx n="100" d="100"/>
          <a:sy n="100" d="100"/>
        </p:scale>
        <p:origin x="1580" y="-14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_tradnl" sz="1600" noProof="0" dirty="0"/>
              <a:t>Jóvenes de 20</a:t>
            </a:r>
            <a:r>
              <a:rPr lang="es-ES_tradnl" sz="1600" baseline="0" noProof="0" dirty="0"/>
              <a:t> a </a:t>
            </a:r>
            <a:r>
              <a:rPr lang="es-ES_tradnl" sz="1600" noProof="0" dirty="0"/>
              <a:t>24 años no inscritos en la escuela y sin trabajar</a:t>
            </a:r>
          </a:p>
        </c:rich>
      </c:tx>
      <c:overlay val="0"/>
    </c:title>
    <c:autoTitleDeleted val="0"/>
    <c:plotArea>
      <c:layout/>
      <c:pieChart>
        <c:varyColors val="1"/>
        <c:ser>
          <c:idx val="0"/>
          <c:order val="0"/>
          <c:tx>
            <c:strRef>
              <c:f>Sheet1!$B$1</c:f>
              <c:strCache>
                <c:ptCount val="1"/>
                <c:pt idx="0">
                  <c:v>Youth 20-24 Neither Enrolled in School Nor Working</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Menos que Esc. Sup.</c:v>
                </c:pt>
                <c:pt idx="1">
                  <c:v>Diploma de Esc. Sup.</c:v>
                </c:pt>
                <c:pt idx="2">
                  <c:v>Algo de universidad</c:v>
                </c:pt>
                <c:pt idx="3">
                  <c:v>Título universitario +</c:v>
                </c:pt>
              </c:strCache>
            </c:strRef>
          </c:cat>
          <c:val>
            <c:numRef>
              <c:f>Sheet1!$B$2:$B$5</c:f>
              <c:numCache>
                <c:formatCode>General</c:formatCode>
                <c:ptCount val="4"/>
                <c:pt idx="0">
                  <c:v>45.5</c:v>
                </c:pt>
                <c:pt idx="1">
                  <c:v>31</c:v>
                </c:pt>
                <c:pt idx="2">
                  <c:v>9.3000000000000007</c:v>
                </c:pt>
                <c:pt idx="3">
                  <c:v>9.2000000000000011</c:v>
                </c:pt>
              </c:numCache>
            </c:numRef>
          </c:val>
          <c:extLst>
            <c:ext xmlns:c16="http://schemas.microsoft.com/office/drawing/2014/chart" uri="{C3380CC4-5D6E-409C-BE32-E72D297353CC}">
              <c16:uniqueId val="{00000000-B776-42F1-8D35-776E0B184AE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9538319083505098"/>
          <c:y val="0.22999983282344499"/>
          <c:w val="0.38233246595248599"/>
          <c:h val="0.7636588260862300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_tradnl" sz="1600" noProof="0" dirty="0"/>
              <a:t>Jóvenes de 20</a:t>
            </a:r>
            <a:r>
              <a:rPr lang="es-ES_tradnl" sz="1600" baseline="0" noProof="0" dirty="0"/>
              <a:t> a </a:t>
            </a:r>
            <a:r>
              <a:rPr lang="es-ES_tradnl" sz="1600" noProof="0" dirty="0"/>
              <a:t>24 años que</a:t>
            </a:r>
            <a:r>
              <a:rPr lang="es-ES_tradnl" sz="1600" baseline="0" noProof="0" dirty="0"/>
              <a:t> no asisten</a:t>
            </a:r>
            <a:r>
              <a:rPr lang="es-ES_tradnl" sz="1600" noProof="0" dirty="0"/>
              <a:t> a la escuela ni</a:t>
            </a:r>
            <a:r>
              <a:rPr lang="es-ES_tradnl" sz="1600" baseline="0" noProof="0" dirty="0"/>
              <a:t> trabajan con diploma de escuela secundaria por raza/grupo étnico</a:t>
            </a:r>
            <a:endParaRPr lang="es-ES_tradnl" sz="1600" noProof="0" dirty="0"/>
          </a:p>
        </c:rich>
      </c:tx>
      <c:layout>
        <c:manualLayout>
          <c:xMode val="edge"/>
          <c:yMode val="edge"/>
          <c:x val="0.1338904363974"/>
          <c:y val="0"/>
        </c:manualLayout>
      </c:layout>
      <c:overlay val="0"/>
    </c:title>
    <c:autoTitleDeleted val="0"/>
    <c:plotArea>
      <c:layout/>
      <c:barChart>
        <c:barDir val="col"/>
        <c:grouping val="clustered"/>
        <c:varyColors val="0"/>
        <c:ser>
          <c:idx val="0"/>
          <c:order val="0"/>
          <c:tx>
            <c:strRef>
              <c:f>Sheet1!$B$1</c:f>
              <c:strCache>
                <c:ptCount val="1"/>
                <c:pt idx="0">
                  <c:v>Youth 20-24 Neither in School Nor Working with HS Diploma by Race</c:v>
                </c:pt>
              </c:strCache>
            </c:strRef>
          </c:tx>
          <c:invertIfNegative val="0"/>
          <c:cat>
            <c:strRef>
              <c:f>Sheet1!$A$2:$A$7</c:f>
              <c:strCache>
                <c:ptCount val="6"/>
                <c:pt idx="0">
                  <c:v>Blanca</c:v>
                </c:pt>
                <c:pt idx="1">
                  <c:v>Negra</c:v>
                </c:pt>
                <c:pt idx="2">
                  <c:v>Hispana</c:v>
                </c:pt>
                <c:pt idx="3">
                  <c:v>Asiática</c:v>
                </c:pt>
                <c:pt idx="4">
                  <c:v>Nativa americana</c:v>
                </c:pt>
                <c:pt idx="5">
                  <c:v>2+ Razas</c:v>
                </c:pt>
              </c:strCache>
            </c:strRef>
          </c:cat>
          <c:val>
            <c:numRef>
              <c:f>Sheet1!$B$2:$B$7</c:f>
              <c:numCache>
                <c:formatCode>General</c:formatCode>
                <c:ptCount val="6"/>
                <c:pt idx="0">
                  <c:v>26.8</c:v>
                </c:pt>
                <c:pt idx="1">
                  <c:v>37</c:v>
                </c:pt>
                <c:pt idx="2">
                  <c:v>30</c:v>
                </c:pt>
                <c:pt idx="3">
                  <c:v>19</c:v>
                </c:pt>
                <c:pt idx="4">
                  <c:v>52</c:v>
                </c:pt>
                <c:pt idx="5">
                  <c:v>31</c:v>
                </c:pt>
              </c:numCache>
            </c:numRef>
          </c:val>
          <c:extLst>
            <c:ext xmlns:c16="http://schemas.microsoft.com/office/drawing/2014/chart" uri="{C3380CC4-5D6E-409C-BE32-E72D297353CC}">
              <c16:uniqueId val="{00000000-93E9-49D1-A2F3-7AFCE014CD49}"/>
            </c:ext>
          </c:extLst>
        </c:ser>
        <c:dLbls>
          <c:showLegendKey val="0"/>
          <c:showVal val="0"/>
          <c:showCatName val="0"/>
          <c:showSerName val="0"/>
          <c:showPercent val="0"/>
          <c:showBubbleSize val="0"/>
        </c:dLbls>
        <c:gapWidth val="150"/>
        <c:axId val="142870400"/>
        <c:axId val="142871936"/>
      </c:barChart>
      <c:catAx>
        <c:axId val="142870400"/>
        <c:scaling>
          <c:orientation val="minMax"/>
        </c:scaling>
        <c:delete val="0"/>
        <c:axPos val="b"/>
        <c:numFmt formatCode="General" sourceLinked="0"/>
        <c:majorTickMark val="out"/>
        <c:minorTickMark val="none"/>
        <c:tickLblPos val="nextTo"/>
        <c:crossAx val="142871936"/>
        <c:crosses val="autoZero"/>
        <c:auto val="1"/>
        <c:lblAlgn val="ctr"/>
        <c:lblOffset val="100"/>
        <c:noMultiLvlLbl val="0"/>
      </c:catAx>
      <c:valAx>
        <c:axId val="142871936"/>
        <c:scaling>
          <c:orientation val="minMax"/>
        </c:scaling>
        <c:delete val="0"/>
        <c:axPos val="l"/>
        <c:majorGridlines/>
        <c:numFmt formatCode="General" sourceLinked="1"/>
        <c:majorTickMark val="out"/>
        <c:minorTickMark val="none"/>
        <c:tickLblPos val="nextTo"/>
        <c:crossAx val="142870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05A74-77AD-4700-9355-3063C8866E4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495FCB85-CC83-4E29-B087-C21C3B0E9956}">
      <dgm:prSet phldrT="[Text]" custT="1"/>
      <dgm:spPr/>
      <dgm:t>
        <a:bodyPr/>
        <a:lstStyle/>
        <a:p>
          <a:r>
            <a:rPr lang="en-US" sz="2800" dirty="0">
              <a:solidFill>
                <a:schemeClr val="tx1"/>
              </a:solidFill>
            </a:rPr>
            <a:t>Datos de  escuelas</a:t>
          </a:r>
        </a:p>
      </dgm:t>
    </dgm:pt>
    <dgm:pt modelId="{CE6596EC-610B-4FB6-84D4-16CB5E3110EF}" type="parTrans" cxnId="{F251F197-8E2F-4D58-B9D7-C817DA04B02F}">
      <dgm:prSet/>
      <dgm:spPr/>
      <dgm:t>
        <a:bodyPr/>
        <a:lstStyle/>
        <a:p>
          <a:endParaRPr lang="en-US"/>
        </a:p>
      </dgm:t>
    </dgm:pt>
    <dgm:pt modelId="{81716DFD-A29F-4D59-B9F1-F0FB607A55B7}" type="sibTrans" cxnId="{F251F197-8E2F-4D58-B9D7-C817DA04B02F}">
      <dgm:prSet/>
      <dgm:spPr/>
      <dgm:t>
        <a:bodyPr/>
        <a:lstStyle/>
        <a:p>
          <a:endParaRPr lang="en-US"/>
        </a:p>
      </dgm:t>
    </dgm:pt>
    <dgm:pt modelId="{6F734A57-6F9B-4BC0-96EC-0A3612CDFA8C}">
      <dgm:prSet phldrT="[Text]" custT="1"/>
      <dgm:spPr/>
      <dgm:t>
        <a:bodyPr/>
        <a:lstStyle/>
        <a:p>
          <a:r>
            <a:rPr lang="es-ES" sz="1600" dirty="0">
              <a:solidFill>
                <a:schemeClr val="tx2"/>
              </a:solidFill>
            </a:rPr>
            <a:t>Datos del aprendizaje de los estudiantes</a:t>
          </a:r>
          <a:endParaRPr lang="en-US" sz="1600" dirty="0">
            <a:solidFill>
              <a:schemeClr val="tx2"/>
            </a:solidFill>
          </a:endParaRPr>
        </a:p>
      </dgm:t>
    </dgm:pt>
    <dgm:pt modelId="{D687FB5E-D3E0-4F59-9C46-04E922C81961}" type="parTrans" cxnId="{D8743F7A-0C1F-4A51-8C8F-5D70AC4EED61}">
      <dgm:prSet/>
      <dgm:spPr/>
      <dgm:t>
        <a:bodyPr/>
        <a:lstStyle/>
        <a:p>
          <a:endParaRPr lang="en-US"/>
        </a:p>
      </dgm:t>
    </dgm:pt>
    <dgm:pt modelId="{982479D5-10D4-4957-96C7-13A4D283AFD9}" type="sibTrans" cxnId="{D8743F7A-0C1F-4A51-8C8F-5D70AC4EED61}">
      <dgm:prSet/>
      <dgm:spPr/>
      <dgm:t>
        <a:bodyPr/>
        <a:lstStyle/>
        <a:p>
          <a:endParaRPr lang="en-US"/>
        </a:p>
      </dgm:t>
    </dgm:pt>
    <dgm:pt modelId="{DD8C0880-C2E8-4AA0-B111-58D74218EBB3}">
      <dgm:prSet phldrT="[Text]" custT="1"/>
      <dgm:spPr/>
      <dgm:t>
        <a:bodyPr/>
        <a:lstStyle/>
        <a:p>
          <a:pPr>
            <a:spcAft>
              <a:spcPts val="0"/>
            </a:spcAft>
          </a:pPr>
          <a:r>
            <a:rPr lang="en-US" sz="2400" dirty="0">
              <a:solidFill>
                <a:schemeClr val="tx1"/>
              </a:solidFill>
            </a:rPr>
            <a:t>Las familias como fuente de datos</a:t>
          </a:r>
        </a:p>
        <a:p>
          <a:pPr>
            <a:spcAft>
              <a:spcPts val="0"/>
            </a:spcAft>
          </a:pPr>
          <a:endParaRPr lang="en-US" sz="800" dirty="0">
            <a:solidFill>
              <a:schemeClr val="tx1"/>
            </a:solidFill>
          </a:endParaRPr>
        </a:p>
      </dgm:t>
    </dgm:pt>
    <dgm:pt modelId="{C93F4D92-BF89-43A1-BAC8-41A396005DBF}" type="parTrans" cxnId="{72E790FA-DAA0-4C78-A288-1086ED6C8E50}">
      <dgm:prSet/>
      <dgm:spPr/>
      <dgm:t>
        <a:bodyPr/>
        <a:lstStyle/>
        <a:p>
          <a:endParaRPr lang="en-US"/>
        </a:p>
      </dgm:t>
    </dgm:pt>
    <dgm:pt modelId="{18377EB6-FA44-47AD-AE4E-B063F119211A}" type="sibTrans" cxnId="{72E790FA-DAA0-4C78-A288-1086ED6C8E50}">
      <dgm:prSet/>
      <dgm:spPr/>
      <dgm:t>
        <a:bodyPr/>
        <a:lstStyle/>
        <a:p>
          <a:endParaRPr lang="en-US"/>
        </a:p>
      </dgm:t>
    </dgm:pt>
    <dgm:pt modelId="{5ECB6F30-6A06-4DC3-B427-EBF6636AFB07}">
      <dgm:prSet phldrT="[Text]" custT="1"/>
      <dgm:spPr/>
      <dgm:t>
        <a:bodyPr/>
        <a:lstStyle/>
        <a:p>
          <a:r>
            <a:rPr lang="en-US" sz="1600" dirty="0">
              <a:solidFill>
                <a:schemeClr val="tx2"/>
              </a:solidFill>
            </a:rPr>
            <a:t>Encuestas</a:t>
          </a:r>
        </a:p>
      </dgm:t>
    </dgm:pt>
    <dgm:pt modelId="{38BD7AA4-9CE1-4169-B1E4-151D487368C3}" type="parTrans" cxnId="{CC53B531-8CF7-488E-ABC5-2367B602A82E}">
      <dgm:prSet/>
      <dgm:spPr/>
      <dgm:t>
        <a:bodyPr/>
        <a:lstStyle/>
        <a:p>
          <a:endParaRPr lang="en-US"/>
        </a:p>
      </dgm:t>
    </dgm:pt>
    <dgm:pt modelId="{64560CE3-A97D-4BE5-9EB8-E344A5EAFF81}" type="sibTrans" cxnId="{CC53B531-8CF7-488E-ABC5-2367B602A82E}">
      <dgm:prSet/>
      <dgm:spPr/>
      <dgm:t>
        <a:bodyPr/>
        <a:lstStyle/>
        <a:p>
          <a:endParaRPr lang="en-US"/>
        </a:p>
      </dgm:t>
    </dgm:pt>
    <dgm:pt modelId="{0D8E1670-DBEF-43C1-A29E-8AC4B3B537F3}">
      <dgm:prSet phldrT="[Text]" custT="1"/>
      <dgm:spPr/>
      <dgm:t>
        <a:bodyPr/>
        <a:lstStyle/>
        <a:p>
          <a:r>
            <a:rPr lang="en-US" sz="1600" dirty="0">
              <a:solidFill>
                <a:schemeClr val="tx2"/>
              </a:solidFill>
            </a:rPr>
            <a:t>Participantes o asistentes</a:t>
          </a:r>
        </a:p>
      </dgm:t>
    </dgm:pt>
    <dgm:pt modelId="{BAF8E9E7-7AC2-4CAA-90D4-99151569CF56}" type="parTrans" cxnId="{9FD25C8F-28BB-4D6B-9CE2-906DC22AEE5E}">
      <dgm:prSet/>
      <dgm:spPr/>
      <dgm:t>
        <a:bodyPr/>
        <a:lstStyle/>
        <a:p>
          <a:endParaRPr lang="en-US"/>
        </a:p>
      </dgm:t>
    </dgm:pt>
    <dgm:pt modelId="{DE5264A7-A369-4705-9871-E8FB50B337C6}" type="sibTrans" cxnId="{9FD25C8F-28BB-4D6B-9CE2-906DC22AEE5E}">
      <dgm:prSet/>
      <dgm:spPr/>
      <dgm:t>
        <a:bodyPr/>
        <a:lstStyle/>
        <a:p>
          <a:endParaRPr lang="en-US"/>
        </a:p>
      </dgm:t>
    </dgm:pt>
    <dgm:pt modelId="{19EAFB21-A0E9-4C0B-82F3-A192F2D6776D}">
      <dgm:prSet phldrT="[Text]" custT="1"/>
      <dgm:spPr/>
      <dgm:t>
        <a:bodyPr/>
        <a:lstStyle/>
        <a:p>
          <a:r>
            <a:rPr lang="en-US" sz="1600" dirty="0">
              <a:solidFill>
                <a:schemeClr val="tx2"/>
              </a:solidFill>
            </a:rPr>
            <a:t>Grupos focales</a:t>
          </a:r>
        </a:p>
      </dgm:t>
    </dgm:pt>
    <dgm:pt modelId="{14B42B4D-441E-4370-914D-99F17D3C5F31}" type="parTrans" cxnId="{E5DF2DDF-6127-4925-B45D-1ECE7D1F627B}">
      <dgm:prSet/>
      <dgm:spPr/>
      <dgm:t>
        <a:bodyPr/>
        <a:lstStyle/>
        <a:p>
          <a:endParaRPr lang="en-US"/>
        </a:p>
      </dgm:t>
    </dgm:pt>
    <dgm:pt modelId="{7D6EE756-E8F2-4A1C-83F4-FCEB4BCA2AE5}" type="sibTrans" cxnId="{E5DF2DDF-6127-4925-B45D-1ECE7D1F627B}">
      <dgm:prSet/>
      <dgm:spPr/>
      <dgm:t>
        <a:bodyPr/>
        <a:lstStyle/>
        <a:p>
          <a:endParaRPr lang="en-US"/>
        </a:p>
      </dgm:t>
    </dgm:pt>
    <dgm:pt modelId="{DC97B1EF-8987-44C1-8275-BB1163A97233}">
      <dgm:prSet phldrT="[Text]" custT="1"/>
      <dgm:spPr/>
      <dgm:t>
        <a:bodyPr/>
        <a:lstStyle/>
        <a:p>
          <a:r>
            <a:rPr lang="en-US" sz="1600" dirty="0">
              <a:solidFill>
                <a:schemeClr val="tx2"/>
              </a:solidFill>
            </a:rPr>
            <a:t>Datos demográficos de los estudiantes</a:t>
          </a:r>
        </a:p>
      </dgm:t>
    </dgm:pt>
    <dgm:pt modelId="{13D79E93-F2E1-4E43-BC81-C721CEF59D9A}" type="parTrans" cxnId="{6B268720-383A-4DEA-96D9-E2D0D6B8BF53}">
      <dgm:prSet/>
      <dgm:spPr/>
      <dgm:t>
        <a:bodyPr/>
        <a:lstStyle/>
        <a:p>
          <a:endParaRPr lang="en-US"/>
        </a:p>
      </dgm:t>
    </dgm:pt>
    <dgm:pt modelId="{90A88ABC-9A51-4742-AF22-5A9B818BCE88}" type="sibTrans" cxnId="{6B268720-383A-4DEA-96D9-E2D0D6B8BF53}">
      <dgm:prSet/>
      <dgm:spPr/>
      <dgm:t>
        <a:bodyPr/>
        <a:lstStyle/>
        <a:p>
          <a:endParaRPr lang="en-US"/>
        </a:p>
      </dgm:t>
    </dgm:pt>
    <dgm:pt modelId="{532D6D00-10F3-4B6D-9987-2269991989AA}">
      <dgm:prSet phldrT="[Text]" custT="1"/>
      <dgm:spPr/>
      <dgm:t>
        <a:bodyPr/>
        <a:lstStyle/>
        <a:p>
          <a:r>
            <a:rPr lang="en-US" sz="1600" dirty="0">
              <a:solidFill>
                <a:schemeClr val="tx2"/>
              </a:solidFill>
            </a:rPr>
            <a:t>Datos del proceso escolar</a:t>
          </a:r>
        </a:p>
      </dgm:t>
    </dgm:pt>
    <dgm:pt modelId="{0058A98A-77D9-4C5E-BDF0-2CCB977CA95A}" type="parTrans" cxnId="{A632DF27-9B1C-4EB5-85F3-22FB041C3DBE}">
      <dgm:prSet/>
      <dgm:spPr/>
      <dgm:t>
        <a:bodyPr/>
        <a:lstStyle/>
        <a:p>
          <a:endParaRPr lang="en-US"/>
        </a:p>
      </dgm:t>
    </dgm:pt>
    <dgm:pt modelId="{ED333B6F-6E5B-452D-A59D-E9169F6586FC}" type="sibTrans" cxnId="{A632DF27-9B1C-4EB5-85F3-22FB041C3DBE}">
      <dgm:prSet/>
      <dgm:spPr/>
      <dgm:t>
        <a:bodyPr/>
        <a:lstStyle/>
        <a:p>
          <a:endParaRPr lang="en-US"/>
        </a:p>
      </dgm:t>
    </dgm:pt>
    <dgm:pt modelId="{91032FE0-0F39-4447-9E0F-31A0463FE991}">
      <dgm:prSet phldrT="[Text]" custT="1"/>
      <dgm:spPr/>
      <dgm:t>
        <a:bodyPr/>
        <a:lstStyle/>
        <a:p>
          <a:r>
            <a:rPr lang="en-US" sz="1600" dirty="0">
              <a:solidFill>
                <a:schemeClr val="tx2"/>
              </a:solidFill>
            </a:rPr>
            <a:t>Datos de percepción escolar</a:t>
          </a:r>
        </a:p>
      </dgm:t>
    </dgm:pt>
    <dgm:pt modelId="{3ADAABAC-4D77-486E-AB3C-8B23933F899F}" type="parTrans" cxnId="{950A7064-448B-48B5-85A2-A1EE0D40ED9C}">
      <dgm:prSet/>
      <dgm:spPr/>
      <dgm:t>
        <a:bodyPr/>
        <a:lstStyle/>
        <a:p>
          <a:endParaRPr lang="en-US"/>
        </a:p>
      </dgm:t>
    </dgm:pt>
    <dgm:pt modelId="{108629AB-2836-4721-8BE5-08CBFB973642}" type="sibTrans" cxnId="{950A7064-448B-48B5-85A2-A1EE0D40ED9C}">
      <dgm:prSet/>
      <dgm:spPr/>
      <dgm:t>
        <a:bodyPr/>
        <a:lstStyle/>
        <a:p>
          <a:endParaRPr lang="en-US"/>
        </a:p>
      </dgm:t>
    </dgm:pt>
    <dgm:pt modelId="{1C0A773F-FCD7-4D2A-B1CC-5472AB21DE8A}">
      <dgm:prSet phldrT="[Text]" custT="1"/>
      <dgm:spPr/>
      <dgm:t>
        <a:bodyPr/>
        <a:lstStyle/>
        <a:p>
          <a:r>
            <a:rPr lang="en-US" sz="1600" dirty="0">
              <a:solidFill>
                <a:schemeClr val="tx2"/>
              </a:solidFill>
            </a:rPr>
            <a:t>Datos de percepción escolar</a:t>
          </a:r>
        </a:p>
      </dgm:t>
    </dgm:pt>
    <dgm:pt modelId="{27E368AA-0AE4-4AF7-AB50-D83FB66F58F2}" type="sibTrans" cxnId="{A613191D-04EB-4A50-902E-B1F324FDE669}">
      <dgm:prSet/>
      <dgm:spPr/>
      <dgm:t>
        <a:bodyPr/>
        <a:lstStyle/>
        <a:p>
          <a:endParaRPr lang="en-US"/>
        </a:p>
      </dgm:t>
    </dgm:pt>
    <dgm:pt modelId="{DA0B0D07-BB39-4F64-9FD4-57D19313A805}" type="parTrans" cxnId="{A613191D-04EB-4A50-902E-B1F324FDE669}">
      <dgm:prSet/>
      <dgm:spPr/>
      <dgm:t>
        <a:bodyPr/>
        <a:lstStyle/>
        <a:p>
          <a:endParaRPr lang="en-US"/>
        </a:p>
      </dgm:t>
    </dgm:pt>
    <dgm:pt modelId="{F44CC80E-A5DE-4218-98B8-729FC9357F58}" type="pres">
      <dgm:prSet presAssocID="{17805A74-77AD-4700-9355-3063C8866E47}" presName="rootnode" presStyleCnt="0">
        <dgm:presLayoutVars>
          <dgm:chMax/>
          <dgm:chPref/>
          <dgm:dir/>
          <dgm:animLvl val="lvl"/>
        </dgm:presLayoutVars>
      </dgm:prSet>
      <dgm:spPr/>
    </dgm:pt>
    <dgm:pt modelId="{65ADAB9E-078E-4A5D-A694-0FCBCB51D127}" type="pres">
      <dgm:prSet presAssocID="{495FCB85-CC83-4E29-B087-C21C3B0E9956}" presName="composite" presStyleCnt="0"/>
      <dgm:spPr/>
    </dgm:pt>
    <dgm:pt modelId="{A567EBE6-243C-4147-B97F-2AB901793E80}" type="pres">
      <dgm:prSet presAssocID="{495FCB85-CC83-4E29-B087-C21C3B0E9956}" presName="bentUpArrow1" presStyleLbl="alignImgPlace1" presStyleIdx="0" presStyleCnt="1" custScaleX="81602"/>
      <dgm:spPr/>
    </dgm:pt>
    <dgm:pt modelId="{9C4C1375-9F32-4FBC-833C-3DA06D715831}" type="pres">
      <dgm:prSet presAssocID="{495FCB85-CC83-4E29-B087-C21C3B0E9956}" presName="ParentText" presStyleLbl="node1" presStyleIdx="0" presStyleCnt="2">
        <dgm:presLayoutVars>
          <dgm:chMax val="1"/>
          <dgm:chPref val="1"/>
          <dgm:bulletEnabled val="1"/>
        </dgm:presLayoutVars>
      </dgm:prSet>
      <dgm:spPr/>
    </dgm:pt>
    <dgm:pt modelId="{1466375A-D40D-48D8-97DF-1A65E21A257B}" type="pres">
      <dgm:prSet presAssocID="{495FCB85-CC83-4E29-B087-C21C3B0E9956}" presName="ChildText" presStyleLbl="revTx" presStyleIdx="0" presStyleCnt="2" custScaleX="292862" custScaleY="124071" custLinFactNeighborX="91947" custLinFactNeighborY="4407">
        <dgm:presLayoutVars>
          <dgm:chMax val="0"/>
          <dgm:chPref val="0"/>
          <dgm:bulletEnabled val="1"/>
        </dgm:presLayoutVars>
      </dgm:prSet>
      <dgm:spPr/>
    </dgm:pt>
    <dgm:pt modelId="{C80E5A8B-FC5B-48A6-AA29-1B1E00EF2B48}" type="pres">
      <dgm:prSet presAssocID="{81716DFD-A29F-4D59-B9F1-F0FB607A55B7}" presName="sibTrans" presStyleCnt="0"/>
      <dgm:spPr/>
    </dgm:pt>
    <dgm:pt modelId="{30DA1A60-CDA8-457B-9F0F-8EF3BC1C08EB}" type="pres">
      <dgm:prSet presAssocID="{DD8C0880-C2E8-4AA0-B111-58D74218EBB3}" presName="composite" presStyleCnt="0"/>
      <dgm:spPr/>
    </dgm:pt>
    <dgm:pt modelId="{178C094A-47C2-435A-BAAC-0841E3346575}" type="pres">
      <dgm:prSet presAssocID="{DD8C0880-C2E8-4AA0-B111-58D74218EBB3}" presName="ParentText" presStyleLbl="node1" presStyleIdx="1" presStyleCnt="2" custScaleX="100548" custLinFactNeighborX="-45375" custLinFactNeighborY="6108">
        <dgm:presLayoutVars>
          <dgm:chMax val="1"/>
          <dgm:chPref val="1"/>
          <dgm:bulletEnabled val="1"/>
        </dgm:presLayoutVars>
      </dgm:prSet>
      <dgm:spPr/>
    </dgm:pt>
    <dgm:pt modelId="{98F2F633-8C88-4F8C-8573-8EADB9E22C28}" type="pres">
      <dgm:prSet presAssocID="{DD8C0880-C2E8-4AA0-B111-58D74218EBB3}" presName="FinalChildText" presStyleLbl="revTx" presStyleIdx="1" presStyleCnt="2" custScaleX="215971" custScaleY="125355">
        <dgm:presLayoutVars>
          <dgm:chMax val="0"/>
          <dgm:chPref val="0"/>
          <dgm:bulletEnabled val="1"/>
        </dgm:presLayoutVars>
      </dgm:prSet>
      <dgm:spPr/>
    </dgm:pt>
  </dgm:ptLst>
  <dgm:cxnLst>
    <dgm:cxn modelId="{A613191D-04EB-4A50-902E-B1F324FDE669}" srcId="{495FCB85-CC83-4E29-B087-C21C3B0E9956}" destId="{1C0A773F-FCD7-4D2A-B1CC-5472AB21DE8A}" srcOrd="2" destOrd="0" parTransId="{DA0B0D07-BB39-4F64-9FD4-57D19313A805}" sibTransId="{27E368AA-0AE4-4AF7-AB50-D83FB66F58F2}"/>
    <dgm:cxn modelId="{6B268720-383A-4DEA-96D9-E2D0D6B8BF53}" srcId="{495FCB85-CC83-4E29-B087-C21C3B0E9956}" destId="{DC97B1EF-8987-44C1-8275-BB1163A97233}" srcOrd="1" destOrd="0" parTransId="{13D79E93-F2E1-4E43-BC81-C721CEF59D9A}" sibTransId="{90A88ABC-9A51-4742-AF22-5A9B818BCE88}"/>
    <dgm:cxn modelId="{B43EA725-BFE8-45A7-A65D-A406E6A28859}" type="presOf" srcId="{1C0A773F-FCD7-4D2A-B1CC-5472AB21DE8A}" destId="{1466375A-D40D-48D8-97DF-1A65E21A257B}" srcOrd="0" destOrd="2" presId="urn:microsoft.com/office/officeart/2005/8/layout/StepDownProcess"/>
    <dgm:cxn modelId="{A632DF27-9B1C-4EB5-85F3-22FB041C3DBE}" srcId="{495FCB85-CC83-4E29-B087-C21C3B0E9956}" destId="{532D6D00-10F3-4B6D-9987-2269991989AA}" srcOrd="3" destOrd="0" parTransId="{0058A98A-77D9-4C5E-BDF0-2CCB977CA95A}" sibTransId="{ED333B6F-6E5B-452D-A59D-E9169F6586FC}"/>
    <dgm:cxn modelId="{CC53B531-8CF7-488E-ABC5-2367B602A82E}" srcId="{DD8C0880-C2E8-4AA0-B111-58D74218EBB3}" destId="{5ECB6F30-6A06-4DC3-B427-EBF6636AFB07}" srcOrd="0" destOrd="0" parTransId="{38BD7AA4-9CE1-4169-B1E4-151D487368C3}" sibTransId="{64560CE3-A97D-4BE5-9EB8-E344A5EAFF81}"/>
    <dgm:cxn modelId="{E67A0B32-D474-4D62-ACF2-57121D7682ED}" type="presOf" srcId="{DC97B1EF-8987-44C1-8275-BB1163A97233}" destId="{1466375A-D40D-48D8-97DF-1A65E21A257B}" srcOrd="0" destOrd="1" presId="urn:microsoft.com/office/officeart/2005/8/layout/StepDownProcess"/>
    <dgm:cxn modelId="{950A7064-448B-48B5-85A2-A1EE0D40ED9C}" srcId="{DD8C0880-C2E8-4AA0-B111-58D74218EBB3}" destId="{91032FE0-0F39-4447-9E0F-31A0463FE991}" srcOrd="3" destOrd="0" parTransId="{3ADAABAC-4D77-486E-AB3C-8B23933F899F}" sibTransId="{108629AB-2836-4721-8BE5-08CBFB973642}"/>
    <dgm:cxn modelId="{D8743F7A-0C1F-4A51-8C8F-5D70AC4EED61}" srcId="{495FCB85-CC83-4E29-B087-C21C3B0E9956}" destId="{6F734A57-6F9B-4BC0-96EC-0A3612CDFA8C}" srcOrd="0" destOrd="0" parTransId="{D687FB5E-D3E0-4F59-9C46-04E922C81961}" sibTransId="{982479D5-10D4-4957-96C7-13A4D283AFD9}"/>
    <dgm:cxn modelId="{0607E37B-5CAB-4E11-8FE2-1C795053D656}" type="presOf" srcId="{DD8C0880-C2E8-4AA0-B111-58D74218EBB3}" destId="{178C094A-47C2-435A-BAAC-0841E3346575}" srcOrd="0" destOrd="0" presId="urn:microsoft.com/office/officeart/2005/8/layout/StepDownProcess"/>
    <dgm:cxn modelId="{F0062F8C-95C5-434D-A4C5-9C3AC64CC97D}" type="presOf" srcId="{6F734A57-6F9B-4BC0-96EC-0A3612CDFA8C}" destId="{1466375A-D40D-48D8-97DF-1A65E21A257B}" srcOrd="0" destOrd="0" presId="urn:microsoft.com/office/officeart/2005/8/layout/StepDownProcess"/>
    <dgm:cxn modelId="{9FD25C8F-28BB-4D6B-9CE2-906DC22AEE5E}" srcId="{DD8C0880-C2E8-4AA0-B111-58D74218EBB3}" destId="{0D8E1670-DBEF-43C1-A29E-8AC4B3B537F3}" srcOrd="2" destOrd="0" parTransId="{BAF8E9E7-7AC2-4CAA-90D4-99151569CF56}" sibTransId="{DE5264A7-A369-4705-9871-E8FB50B337C6}"/>
    <dgm:cxn modelId="{F251F197-8E2F-4D58-B9D7-C817DA04B02F}" srcId="{17805A74-77AD-4700-9355-3063C8866E47}" destId="{495FCB85-CC83-4E29-B087-C21C3B0E9956}" srcOrd="0" destOrd="0" parTransId="{CE6596EC-610B-4FB6-84D4-16CB5E3110EF}" sibTransId="{81716DFD-A29F-4D59-B9F1-F0FB607A55B7}"/>
    <dgm:cxn modelId="{550D109F-870E-4950-842D-92585C88E6AE}" type="presOf" srcId="{19EAFB21-A0E9-4C0B-82F3-A192F2D6776D}" destId="{98F2F633-8C88-4F8C-8573-8EADB9E22C28}" srcOrd="0" destOrd="1" presId="urn:microsoft.com/office/officeart/2005/8/layout/StepDownProcess"/>
    <dgm:cxn modelId="{D7A784AF-335B-47C6-913D-3C649655B648}" type="presOf" srcId="{5ECB6F30-6A06-4DC3-B427-EBF6636AFB07}" destId="{98F2F633-8C88-4F8C-8573-8EADB9E22C28}" srcOrd="0" destOrd="0" presId="urn:microsoft.com/office/officeart/2005/8/layout/StepDownProcess"/>
    <dgm:cxn modelId="{78C606B4-4A15-43D7-AC61-371903D3EFE6}" type="presOf" srcId="{495FCB85-CC83-4E29-B087-C21C3B0E9956}" destId="{9C4C1375-9F32-4FBC-833C-3DA06D715831}" srcOrd="0" destOrd="0" presId="urn:microsoft.com/office/officeart/2005/8/layout/StepDownProcess"/>
    <dgm:cxn modelId="{D010F4C2-C351-4CA0-8AE8-E4787BF1183F}" type="presOf" srcId="{532D6D00-10F3-4B6D-9987-2269991989AA}" destId="{1466375A-D40D-48D8-97DF-1A65E21A257B}" srcOrd="0" destOrd="3" presId="urn:microsoft.com/office/officeart/2005/8/layout/StepDownProcess"/>
    <dgm:cxn modelId="{C24C06D7-8D16-4131-8B03-3C05370580DB}" type="presOf" srcId="{17805A74-77AD-4700-9355-3063C8866E47}" destId="{F44CC80E-A5DE-4218-98B8-729FC9357F58}" srcOrd="0" destOrd="0" presId="urn:microsoft.com/office/officeart/2005/8/layout/StepDownProcess"/>
    <dgm:cxn modelId="{E5DF2DDF-6127-4925-B45D-1ECE7D1F627B}" srcId="{DD8C0880-C2E8-4AA0-B111-58D74218EBB3}" destId="{19EAFB21-A0E9-4C0B-82F3-A192F2D6776D}" srcOrd="1" destOrd="0" parTransId="{14B42B4D-441E-4370-914D-99F17D3C5F31}" sibTransId="{7D6EE756-E8F2-4A1C-83F4-FCEB4BCA2AE5}"/>
    <dgm:cxn modelId="{4845ABE4-7236-4411-AB9A-824C99503F96}" type="presOf" srcId="{91032FE0-0F39-4447-9E0F-31A0463FE991}" destId="{98F2F633-8C88-4F8C-8573-8EADB9E22C28}" srcOrd="0" destOrd="3" presId="urn:microsoft.com/office/officeart/2005/8/layout/StepDownProcess"/>
    <dgm:cxn modelId="{00B7C1F5-7330-4BD0-91FC-E48E152B91FA}" type="presOf" srcId="{0D8E1670-DBEF-43C1-A29E-8AC4B3B537F3}" destId="{98F2F633-8C88-4F8C-8573-8EADB9E22C28}" srcOrd="0" destOrd="2" presId="urn:microsoft.com/office/officeart/2005/8/layout/StepDownProcess"/>
    <dgm:cxn modelId="{72E790FA-DAA0-4C78-A288-1086ED6C8E50}" srcId="{17805A74-77AD-4700-9355-3063C8866E47}" destId="{DD8C0880-C2E8-4AA0-B111-58D74218EBB3}" srcOrd="1" destOrd="0" parTransId="{C93F4D92-BF89-43A1-BAC8-41A396005DBF}" sibTransId="{18377EB6-FA44-47AD-AE4E-B063F119211A}"/>
    <dgm:cxn modelId="{086B23AC-51E0-4045-A6EC-1D377EB28FF4}" type="presParOf" srcId="{F44CC80E-A5DE-4218-98B8-729FC9357F58}" destId="{65ADAB9E-078E-4A5D-A694-0FCBCB51D127}" srcOrd="0" destOrd="0" presId="urn:microsoft.com/office/officeart/2005/8/layout/StepDownProcess"/>
    <dgm:cxn modelId="{8F0D4C37-95E1-4B3B-85EC-93FD2D53BA38}" type="presParOf" srcId="{65ADAB9E-078E-4A5D-A694-0FCBCB51D127}" destId="{A567EBE6-243C-4147-B97F-2AB901793E80}" srcOrd="0" destOrd="0" presId="urn:microsoft.com/office/officeart/2005/8/layout/StepDownProcess"/>
    <dgm:cxn modelId="{CB47640A-2D09-44C6-9DB7-BF70C559C564}" type="presParOf" srcId="{65ADAB9E-078E-4A5D-A694-0FCBCB51D127}" destId="{9C4C1375-9F32-4FBC-833C-3DA06D715831}" srcOrd="1" destOrd="0" presId="urn:microsoft.com/office/officeart/2005/8/layout/StepDownProcess"/>
    <dgm:cxn modelId="{3A8D7B5A-DA86-4502-9995-47CA7E335ADF}" type="presParOf" srcId="{65ADAB9E-078E-4A5D-A694-0FCBCB51D127}" destId="{1466375A-D40D-48D8-97DF-1A65E21A257B}" srcOrd="2" destOrd="0" presId="urn:microsoft.com/office/officeart/2005/8/layout/StepDownProcess"/>
    <dgm:cxn modelId="{32F48963-9D78-4FD9-92EB-3450FFA52482}" type="presParOf" srcId="{F44CC80E-A5DE-4218-98B8-729FC9357F58}" destId="{C80E5A8B-FC5B-48A6-AA29-1B1E00EF2B48}" srcOrd="1" destOrd="0" presId="urn:microsoft.com/office/officeart/2005/8/layout/StepDownProcess"/>
    <dgm:cxn modelId="{63F1950D-7963-4861-A448-666EE7D37463}" type="presParOf" srcId="{F44CC80E-A5DE-4218-98B8-729FC9357F58}" destId="{30DA1A60-CDA8-457B-9F0F-8EF3BC1C08EB}" srcOrd="2" destOrd="0" presId="urn:microsoft.com/office/officeart/2005/8/layout/StepDownProcess"/>
    <dgm:cxn modelId="{53FCCFC5-5D10-4C5D-B0E8-EAEE6D9C195A}" type="presParOf" srcId="{30DA1A60-CDA8-457B-9F0F-8EF3BC1C08EB}" destId="{178C094A-47C2-435A-BAAC-0841E3346575}" srcOrd="0" destOrd="0" presId="urn:microsoft.com/office/officeart/2005/8/layout/StepDownProcess"/>
    <dgm:cxn modelId="{EA2AFAB2-51AD-46A9-8271-1217FF86F5BD}" type="presParOf" srcId="{30DA1A60-CDA8-457B-9F0F-8EF3BC1C08EB}" destId="{98F2F633-8C88-4F8C-8573-8EADB9E22C28}"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8A5EA-BDCC-4495-B7EB-BC894DB825EC}"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170B1462-01EB-42FF-8BF5-E0A2F7A7B8F2}">
      <dgm:prSet phldrT="[Text]"/>
      <dgm:spPr/>
      <dgm:t>
        <a:bodyPr/>
        <a:lstStyle/>
        <a:p>
          <a:r>
            <a:rPr lang="es-ES" noProof="0" dirty="0">
              <a:solidFill>
                <a:schemeClr val="tx1"/>
              </a:solidFill>
            </a:rPr>
            <a:t>Admisión a la universidad</a:t>
          </a:r>
        </a:p>
      </dgm:t>
    </dgm:pt>
    <dgm:pt modelId="{7FA4FD25-A8B9-47EA-BF73-4F32810841E6}" type="parTrans" cxnId="{99ACC2F7-1E69-4684-8011-32E6239910A3}">
      <dgm:prSet/>
      <dgm:spPr/>
      <dgm:t>
        <a:bodyPr/>
        <a:lstStyle/>
        <a:p>
          <a:endParaRPr lang="en-US"/>
        </a:p>
      </dgm:t>
    </dgm:pt>
    <dgm:pt modelId="{CA1985A1-E30D-40BC-B66F-C96779741471}" type="sibTrans" cxnId="{99ACC2F7-1E69-4684-8011-32E6239910A3}">
      <dgm:prSet/>
      <dgm:spPr/>
      <dgm:t>
        <a:bodyPr/>
        <a:lstStyle/>
        <a:p>
          <a:endParaRPr lang="en-US"/>
        </a:p>
      </dgm:t>
    </dgm:pt>
    <dgm:pt modelId="{F983E63E-E12C-4740-80D3-01CFE00A4E1B}">
      <dgm:prSet phldrT="[Text]" custT="1"/>
      <dgm:spPr/>
      <dgm:t>
        <a:bodyPr/>
        <a:lstStyle/>
        <a:p>
          <a:r>
            <a:rPr lang="es-ES" sz="1800" noProof="0" dirty="0">
              <a:solidFill>
                <a:schemeClr val="tx1"/>
              </a:solidFill>
            </a:rPr>
            <a:t>Ensayo</a:t>
          </a:r>
        </a:p>
      </dgm:t>
    </dgm:pt>
    <dgm:pt modelId="{E8588691-12C8-4798-9527-BB6A7AD5EFFD}" type="parTrans" cxnId="{128567E6-701E-4326-A099-D04C08C59EBD}">
      <dgm:prSet/>
      <dgm:spPr/>
      <dgm:t>
        <a:bodyPr/>
        <a:lstStyle/>
        <a:p>
          <a:endParaRPr lang="es-ES" noProof="0"/>
        </a:p>
      </dgm:t>
    </dgm:pt>
    <dgm:pt modelId="{AA35580B-ECAA-4D5E-986E-06E68A8BBDDE}" type="sibTrans" cxnId="{128567E6-701E-4326-A099-D04C08C59EBD}">
      <dgm:prSet/>
      <dgm:spPr/>
      <dgm:t>
        <a:bodyPr/>
        <a:lstStyle/>
        <a:p>
          <a:endParaRPr lang="en-US"/>
        </a:p>
      </dgm:t>
    </dgm:pt>
    <dgm:pt modelId="{F6227BD0-0484-49BA-87F6-40243F9F4D6A}">
      <dgm:prSet phldrT="[Text]" custT="1"/>
      <dgm:spPr/>
      <dgm:t>
        <a:bodyPr/>
        <a:lstStyle/>
        <a:p>
          <a:r>
            <a:rPr lang="es-ES" sz="1200" noProof="0">
              <a:solidFill>
                <a:schemeClr val="tx1"/>
              </a:solidFill>
            </a:rPr>
            <a:t>Actividades extracurriculares</a:t>
          </a:r>
        </a:p>
      </dgm:t>
    </dgm:pt>
    <dgm:pt modelId="{12F623A5-8B37-4A94-8273-1D445AC080F1}" type="parTrans" cxnId="{A40D3631-D016-4EE1-A42C-A381AA61737F}">
      <dgm:prSet/>
      <dgm:spPr/>
      <dgm:t>
        <a:bodyPr/>
        <a:lstStyle/>
        <a:p>
          <a:endParaRPr lang="es-ES" noProof="0"/>
        </a:p>
      </dgm:t>
    </dgm:pt>
    <dgm:pt modelId="{5F8FF7AA-EE29-4DB1-9184-916F3C38B7A7}" type="sibTrans" cxnId="{A40D3631-D016-4EE1-A42C-A381AA61737F}">
      <dgm:prSet/>
      <dgm:spPr/>
      <dgm:t>
        <a:bodyPr/>
        <a:lstStyle/>
        <a:p>
          <a:endParaRPr lang="en-US"/>
        </a:p>
      </dgm:t>
    </dgm:pt>
    <dgm:pt modelId="{33D56A9F-1027-45C3-8398-0FDEE0B54554}">
      <dgm:prSet phldrT="[Text]"/>
      <dgm:spPr/>
      <dgm:t>
        <a:bodyPr/>
        <a:lstStyle/>
        <a:p>
          <a:r>
            <a:rPr lang="es-ES" noProof="0" dirty="0">
              <a:solidFill>
                <a:schemeClr val="tx1"/>
              </a:solidFill>
            </a:rPr>
            <a:t>Calificaciones de la escuela secundaria</a:t>
          </a:r>
          <a:endParaRPr lang="en-US" dirty="0">
            <a:solidFill>
              <a:schemeClr val="tx1"/>
            </a:solidFill>
          </a:endParaRPr>
        </a:p>
      </dgm:t>
    </dgm:pt>
    <dgm:pt modelId="{319796E2-C01B-4BC1-9BE4-22A8F8898DB9}" type="parTrans" cxnId="{E722D4FE-0C05-40A8-8FB5-94788D2749A0}">
      <dgm:prSet/>
      <dgm:spPr/>
      <dgm:t>
        <a:bodyPr/>
        <a:lstStyle/>
        <a:p>
          <a:endParaRPr lang="es-ES" noProof="0"/>
        </a:p>
      </dgm:t>
    </dgm:pt>
    <dgm:pt modelId="{C9DED846-F6DD-4594-AC41-79FECA09F596}" type="sibTrans" cxnId="{E722D4FE-0C05-40A8-8FB5-94788D2749A0}">
      <dgm:prSet/>
      <dgm:spPr/>
      <dgm:t>
        <a:bodyPr/>
        <a:lstStyle/>
        <a:p>
          <a:endParaRPr lang="en-US"/>
        </a:p>
      </dgm:t>
    </dgm:pt>
    <dgm:pt modelId="{F92AEB9C-7807-4269-89A0-E92CAE8E661D}">
      <dgm:prSet phldrT="[Text]"/>
      <dgm:spPr/>
      <dgm:t>
        <a:bodyPr/>
        <a:lstStyle/>
        <a:p>
          <a:r>
            <a:rPr lang="es-ES" noProof="0" dirty="0">
              <a:solidFill>
                <a:schemeClr val="tx1"/>
              </a:solidFill>
            </a:rPr>
            <a:t>Entrevista</a:t>
          </a:r>
        </a:p>
      </dgm:t>
    </dgm:pt>
    <dgm:pt modelId="{FD5C35B0-BD44-434C-AEAA-2A34D8E621FE}" type="parTrans" cxnId="{42129C81-9103-4F24-A8F3-C1CAB8A29F29}">
      <dgm:prSet/>
      <dgm:spPr/>
      <dgm:t>
        <a:bodyPr/>
        <a:lstStyle/>
        <a:p>
          <a:endParaRPr lang="es-ES" noProof="0"/>
        </a:p>
      </dgm:t>
    </dgm:pt>
    <dgm:pt modelId="{0BAFE598-9AE5-498A-BE62-BE6C89AE7961}" type="sibTrans" cxnId="{42129C81-9103-4F24-A8F3-C1CAB8A29F29}">
      <dgm:prSet/>
      <dgm:spPr/>
      <dgm:t>
        <a:bodyPr/>
        <a:lstStyle/>
        <a:p>
          <a:endParaRPr lang="en-US"/>
        </a:p>
      </dgm:t>
    </dgm:pt>
    <dgm:pt modelId="{3D9D4C89-EC06-4987-AB3B-5CD092F65B1A}">
      <dgm:prSet phldrT="[Text]"/>
      <dgm:spPr/>
      <dgm:t>
        <a:bodyPr/>
        <a:lstStyle/>
        <a:p>
          <a:r>
            <a:rPr lang="es-ES" noProof="0" dirty="0">
              <a:solidFill>
                <a:schemeClr val="tx1"/>
              </a:solidFill>
            </a:rPr>
            <a:t>Puntuación de ACT/SAT</a:t>
          </a:r>
        </a:p>
      </dgm:t>
    </dgm:pt>
    <dgm:pt modelId="{EDBDEDD6-D04F-4877-8ABC-445F4F12FCF3}" type="parTrans" cxnId="{C474BFE2-A89B-47CE-AD0B-27E52BE31C36}">
      <dgm:prSet/>
      <dgm:spPr/>
      <dgm:t>
        <a:bodyPr/>
        <a:lstStyle/>
        <a:p>
          <a:endParaRPr lang="es-ES" noProof="0"/>
        </a:p>
      </dgm:t>
    </dgm:pt>
    <dgm:pt modelId="{548BEF80-03C5-4152-BAD0-EB3B3D78A8C0}" type="sibTrans" cxnId="{C474BFE2-A89B-47CE-AD0B-27E52BE31C36}">
      <dgm:prSet/>
      <dgm:spPr/>
      <dgm:t>
        <a:bodyPr/>
        <a:lstStyle/>
        <a:p>
          <a:endParaRPr lang="en-US"/>
        </a:p>
      </dgm:t>
    </dgm:pt>
    <dgm:pt modelId="{C6C4766A-06BE-4E9D-9D77-7A2F7FF120AA}">
      <dgm:prSet phldrT="[Text]" custT="1"/>
      <dgm:spPr/>
      <dgm:t>
        <a:bodyPr/>
        <a:lstStyle/>
        <a:p>
          <a:r>
            <a:rPr lang="es-ES" sz="2000" noProof="0">
              <a:solidFill>
                <a:schemeClr val="tx1"/>
              </a:solidFill>
            </a:rPr>
            <a:t>Solicitud</a:t>
          </a:r>
        </a:p>
      </dgm:t>
    </dgm:pt>
    <dgm:pt modelId="{C9111F8D-D739-439F-9303-F9CE60C318FE}" type="parTrans" cxnId="{A158E42D-B85E-435A-84B2-9A6519015901}">
      <dgm:prSet/>
      <dgm:spPr/>
      <dgm:t>
        <a:bodyPr/>
        <a:lstStyle/>
        <a:p>
          <a:endParaRPr lang="es-ES" noProof="0"/>
        </a:p>
      </dgm:t>
    </dgm:pt>
    <dgm:pt modelId="{6444E92A-4DEC-4233-9C33-806373093CED}" type="sibTrans" cxnId="{A158E42D-B85E-435A-84B2-9A6519015901}">
      <dgm:prSet/>
      <dgm:spPr/>
      <dgm:t>
        <a:bodyPr/>
        <a:lstStyle/>
        <a:p>
          <a:endParaRPr lang="en-US"/>
        </a:p>
      </dgm:t>
    </dgm:pt>
    <dgm:pt modelId="{068EBF84-5F81-45F7-9979-3B453D78B256}">
      <dgm:prSet phldrT="[Text]"/>
      <dgm:spPr/>
      <dgm:t>
        <a:bodyPr/>
        <a:lstStyle/>
        <a:p>
          <a:r>
            <a:rPr lang="es-ES" noProof="0">
              <a:solidFill>
                <a:schemeClr val="tx1"/>
              </a:solidFill>
            </a:rPr>
            <a:t>Referencias</a:t>
          </a:r>
        </a:p>
      </dgm:t>
    </dgm:pt>
    <dgm:pt modelId="{324EFB69-A1A7-461A-82FE-F9380E1D974B}" type="parTrans" cxnId="{28D107C0-05C4-4FE0-947D-8922755B37EE}">
      <dgm:prSet/>
      <dgm:spPr/>
      <dgm:t>
        <a:bodyPr/>
        <a:lstStyle/>
        <a:p>
          <a:endParaRPr lang="es-ES" noProof="0"/>
        </a:p>
      </dgm:t>
    </dgm:pt>
    <dgm:pt modelId="{1839015D-BEDC-44CD-BC0C-7785142A10C1}" type="sibTrans" cxnId="{28D107C0-05C4-4FE0-947D-8922755B37EE}">
      <dgm:prSet/>
      <dgm:spPr/>
      <dgm:t>
        <a:bodyPr/>
        <a:lstStyle/>
        <a:p>
          <a:endParaRPr lang="en-US"/>
        </a:p>
      </dgm:t>
    </dgm:pt>
    <dgm:pt modelId="{8DA3C942-8795-4212-9714-AC7AC37E6FEC}" type="pres">
      <dgm:prSet presAssocID="{6E68A5EA-BDCC-4495-B7EB-BC894DB825EC}" presName="Name0" presStyleCnt="0">
        <dgm:presLayoutVars>
          <dgm:chMax val="1"/>
          <dgm:chPref val="1"/>
          <dgm:dir/>
          <dgm:animOne val="branch"/>
          <dgm:animLvl val="lvl"/>
        </dgm:presLayoutVars>
      </dgm:prSet>
      <dgm:spPr/>
    </dgm:pt>
    <dgm:pt modelId="{E2CD921A-F59B-4295-8FC1-97F30D2207D5}" type="pres">
      <dgm:prSet presAssocID="{170B1462-01EB-42FF-8BF5-E0A2F7A7B8F2}" presName="singleCycle" presStyleCnt="0"/>
      <dgm:spPr/>
    </dgm:pt>
    <dgm:pt modelId="{2709B11A-C7BD-489E-98FC-EA5BA58ABF99}" type="pres">
      <dgm:prSet presAssocID="{170B1462-01EB-42FF-8BF5-E0A2F7A7B8F2}" presName="singleCenter" presStyleLbl="node1" presStyleIdx="0" presStyleCnt="8" custScaleX="215686" custScaleY="143340" custLinFactNeighborX="-8579" custLinFactNeighborY="-1362">
        <dgm:presLayoutVars>
          <dgm:chMax val="7"/>
          <dgm:chPref val="7"/>
        </dgm:presLayoutVars>
      </dgm:prSet>
      <dgm:spPr/>
    </dgm:pt>
    <dgm:pt modelId="{41C8B753-C301-421F-815C-C4346B435CF1}" type="pres">
      <dgm:prSet presAssocID="{E8588691-12C8-4798-9527-BB6A7AD5EFFD}" presName="Name56" presStyleLbl="parChTrans1D2" presStyleIdx="0" presStyleCnt="7"/>
      <dgm:spPr/>
    </dgm:pt>
    <dgm:pt modelId="{189267D6-DA1A-4E8B-9668-3D6A73FF979D}" type="pres">
      <dgm:prSet presAssocID="{F983E63E-E12C-4740-80D3-01CFE00A4E1B}" presName="text0" presStyleLbl="node1" presStyleIdx="1" presStyleCnt="8" custScaleX="206832" custRadScaleRad="97354" custRadScaleInc="-45965">
        <dgm:presLayoutVars>
          <dgm:bulletEnabled val="1"/>
        </dgm:presLayoutVars>
      </dgm:prSet>
      <dgm:spPr/>
    </dgm:pt>
    <dgm:pt modelId="{F97CCC5A-61E5-4941-A100-A8088BC54040}" type="pres">
      <dgm:prSet presAssocID="{12F623A5-8B37-4A94-8273-1D445AC080F1}" presName="Name56" presStyleLbl="parChTrans1D2" presStyleIdx="1" presStyleCnt="7"/>
      <dgm:spPr/>
    </dgm:pt>
    <dgm:pt modelId="{ED4318C8-F4B3-4C82-9762-4F31F39CEB81}" type="pres">
      <dgm:prSet presAssocID="{F6227BD0-0484-49BA-87F6-40243F9F4D6A}" presName="text0" presStyleLbl="node1" presStyleIdx="2" presStyleCnt="8" custScaleX="251836" custRadScaleRad="158327" custRadScaleInc="37196">
        <dgm:presLayoutVars>
          <dgm:bulletEnabled val="1"/>
        </dgm:presLayoutVars>
      </dgm:prSet>
      <dgm:spPr/>
    </dgm:pt>
    <dgm:pt modelId="{44B44976-DBE9-463A-A8C3-90F98DBC90EB}" type="pres">
      <dgm:prSet presAssocID="{319796E2-C01B-4BC1-9BE4-22A8F8898DB9}" presName="Name56" presStyleLbl="parChTrans1D2" presStyleIdx="2" presStyleCnt="7"/>
      <dgm:spPr/>
    </dgm:pt>
    <dgm:pt modelId="{08790922-90F9-45A0-9BB3-292885B6752A}" type="pres">
      <dgm:prSet presAssocID="{33D56A9F-1027-45C3-8398-0FDEE0B54554}" presName="text0" presStyleLbl="node1" presStyleIdx="3" presStyleCnt="8" custScaleX="266518" custRadScaleRad="160560" custRadScaleInc="-49571">
        <dgm:presLayoutVars>
          <dgm:bulletEnabled val="1"/>
        </dgm:presLayoutVars>
      </dgm:prSet>
      <dgm:spPr/>
    </dgm:pt>
    <dgm:pt modelId="{759E8746-0B6C-4115-B964-9C7344D58534}" type="pres">
      <dgm:prSet presAssocID="{FD5C35B0-BD44-434C-AEAA-2A34D8E621FE}" presName="Name56" presStyleLbl="parChTrans1D2" presStyleIdx="3" presStyleCnt="7"/>
      <dgm:spPr/>
    </dgm:pt>
    <dgm:pt modelId="{ADE07389-A101-4564-AF82-5CF34EADCE01}" type="pres">
      <dgm:prSet presAssocID="{F92AEB9C-7807-4269-89A0-E92CAE8E661D}" presName="text0" presStyleLbl="node1" presStyleIdx="4" presStyleCnt="8" custScaleX="210510" custRadScaleRad="143919" custRadScaleInc="-111481">
        <dgm:presLayoutVars>
          <dgm:bulletEnabled val="1"/>
        </dgm:presLayoutVars>
      </dgm:prSet>
      <dgm:spPr/>
    </dgm:pt>
    <dgm:pt modelId="{20E33BCD-1FA4-4758-9710-5595B009E032}" type="pres">
      <dgm:prSet presAssocID="{EDBDEDD6-D04F-4877-8ABC-445F4F12FCF3}" presName="Name56" presStyleLbl="parChTrans1D2" presStyleIdx="4" presStyleCnt="7"/>
      <dgm:spPr/>
    </dgm:pt>
    <dgm:pt modelId="{2522824D-CF5F-45E9-A963-1F3757A561E3}" type="pres">
      <dgm:prSet presAssocID="{3D9D4C89-EC06-4987-AB3B-5CD092F65B1A}" presName="text0" presStyleLbl="node1" presStyleIdx="5" presStyleCnt="8" custScaleX="199204" custRadScaleRad="171090" custRadScaleInc="135923">
        <dgm:presLayoutVars>
          <dgm:bulletEnabled val="1"/>
        </dgm:presLayoutVars>
      </dgm:prSet>
      <dgm:spPr/>
    </dgm:pt>
    <dgm:pt modelId="{039D311F-8A0B-469D-B9DC-5A7B91777F6E}" type="pres">
      <dgm:prSet presAssocID="{C9111F8D-D739-439F-9303-F9CE60C318FE}" presName="Name56" presStyleLbl="parChTrans1D2" presStyleIdx="5" presStyleCnt="7"/>
      <dgm:spPr/>
    </dgm:pt>
    <dgm:pt modelId="{161232E8-448B-4F17-B4AD-68F1837FD5A4}" type="pres">
      <dgm:prSet presAssocID="{C6C4766A-06BE-4E9D-9D77-7A2F7FF120AA}" presName="text0" presStyleLbl="node1" presStyleIdx="6" presStyleCnt="8" custScaleX="221922" custRadScaleRad="194969" custRadScaleInc="49646">
        <dgm:presLayoutVars>
          <dgm:bulletEnabled val="1"/>
        </dgm:presLayoutVars>
      </dgm:prSet>
      <dgm:spPr/>
    </dgm:pt>
    <dgm:pt modelId="{2B0EAD63-3658-4612-909F-CE93B38A41C2}" type="pres">
      <dgm:prSet presAssocID="{324EFB69-A1A7-461A-82FE-F9380E1D974B}" presName="Name56" presStyleLbl="parChTrans1D2" presStyleIdx="6" presStyleCnt="7"/>
      <dgm:spPr/>
    </dgm:pt>
    <dgm:pt modelId="{880BEF43-0CA2-440F-BB08-F4398E1B97B2}" type="pres">
      <dgm:prSet presAssocID="{068EBF84-5F81-45F7-9979-3B453D78B256}" presName="text0" presStyleLbl="node1" presStyleIdx="7" presStyleCnt="8" custScaleX="219490" custRadScaleRad="186415" custRadScaleInc="-55418">
        <dgm:presLayoutVars>
          <dgm:bulletEnabled val="1"/>
        </dgm:presLayoutVars>
      </dgm:prSet>
      <dgm:spPr/>
    </dgm:pt>
  </dgm:ptLst>
  <dgm:cxnLst>
    <dgm:cxn modelId="{A2B70909-97AA-466C-AD49-7B7FA558CED4}" type="presOf" srcId="{170B1462-01EB-42FF-8BF5-E0A2F7A7B8F2}" destId="{2709B11A-C7BD-489E-98FC-EA5BA58ABF99}" srcOrd="0" destOrd="0" presId="urn:microsoft.com/office/officeart/2008/layout/RadialCluster"/>
    <dgm:cxn modelId="{9FE43510-504E-4154-965D-D6DC1D138630}" type="presOf" srcId="{E8588691-12C8-4798-9527-BB6A7AD5EFFD}" destId="{41C8B753-C301-421F-815C-C4346B435CF1}" srcOrd="0" destOrd="0" presId="urn:microsoft.com/office/officeart/2008/layout/RadialCluster"/>
    <dgm:cxn modelId="{9BED8D1F-19ED-419A-9000-F2DC57E80941}" type="presOf" srcId="{F6227BD0-0484-49BA-87F6-40243F9F4D6A}" destId="{ED4318C8-F4B3-4C82-9762-4F31F39CEB81}" srcOrd="0" destOrd="0" presId="urn:microsoft.com/office/officeart/2008/layout/RadialCluster"/>
    <dgm:cxn modelId="{A158E42D-B85E-435A-84B2-9A6519015901}" srcId="{170B1462-01EB-42FF-8BF5-E0A2F7A7B8F2}" destId="{C6C4766A-06BE-4E9D-9D77-7A2F7FF120AA}" srcOrd="5" destOrd="0" parTransId="{C9111F8D-D739-439F-9303-F9CE60C318FE}" sibTransId="{6444E92A-4DEC-4233-9C33-806373093CED}"/>
    <dgm:cxn modelId="{A40D3631-D016-4EE1-A42C-A381AA61737F}" srcId="{170B1462-01EB-42FF-8BF5-E0A2F7A7B8F2}" destId="{F6227BD0-0484-49BA-87F6-40243F9F4D6A}" srcOrd="1" destOrd="0" parTransId="{12F623A5-8B37-4A94-8273-1D445AC080F1}" sibTransId="{5F8FF7AA-EE29-4DB1-9184-916F3C38B7A7}"/>
    <dgm:cxn modelId="{B1053434-B797-42C5-8078-C06632EF39E6}" type="presOf" srcId="{12F623A5-8B37-4A94-8273-1D445AC080F1}" destId="{F97CCC5A-61E5-4941-A100-A8088BC54040}" srcOrd="0" destOrd="0" presId="urn:microsoft.com/office/officeart/2008/layout/RadialCluster"/>
    <dgm:cxn modelId="{15E7E738-A87E-4CEC-9C9C-435339E3F3D3}" type="presOf" srcId="{C6C4766A-06BE-4E9D-9D77-7A2F7FF120AA}" destId="{161232E8-448B-4F17-B4AD-68F1837FD5A4}" srcOrd="0" destOrd="0" presId="urn:microsoft.com/office/officeart/2008/layout/RadialCluster"/>
    <dgm:cxn modelId="{10779948-E9A2-48BA-B27A-60982ACD82E2}" type="presOf" srcId="{EDBDEDD6-D04F-4877-8ABC-445F4F12FCF3}" destId="{20E33BCD-1FA4-4758-9710-5595B009E032}" srcOrd="0" destOrd="0" presId="urn:microsoft.com/office/officeart/2008/layout/RadialCluster"/>
    <dgm:cxn modelId="{FEAC3254-D3E2-448A-9C8D-F8595691D355}" type="presOf" srcId="{FD5C35B0-BD44-434C-AEAA-2A34D8E621FE}" destId="{759E8746-0B6C-4115-B964-9C7344D58534}" srcOrd="0" destOrd="0" presId="urn:microsoft.com/office/officeart/2008/layout/RadialCluster"/>
    <dgm:cxn modelId="{42129C81-9103-4F24-A8F3-C1CAB8A29F29}" srcId="{170B1462-01EB-42FF-8BF5-E0A2F7A7B8F2}" destId="{F92AEB9C-7807-4269-89A0-E92CAE8E661D}" srcOrd="3" destOrd="0" parTransId="{FD5C35B0-BD44-434C-AEAA-2A34D8E621FE}" sibTransId="{0BAFE598-9AE5-498A-BE62-BE6C89AE7961}"/>
    <dgm:cxn modelId="{76515D85-BFA9-487B-BCE6-AD27DBD64A5C}" type="presOf" srcId="{F983E63E-E12C-4740-80D3-01CFE00A4E1B}" destId="{189267D6-DA1A-4E8B-9668-3D6A73FF979D}" srcOrd="0" destOrd="0" presId="urn:microsoft.com/office/officeart/2008/layout/RadialCluster"/>
    <dgm:cxn modelId="{863785A6-A064-41D8-BE33-5CACE2D6D983}" type="presOf" srcId="{324EFB69-A1A7-461A-82FE-F9380E1D974B}" destId="{2B0EAD63-3658-4612-909F-CE93B38A41C2}" srcOrd="0" destOrd="0" presId="urn:microsoft.com/office/officeart/2008/layout/RadialCluster"/>
    <dgm:cxn modelId="{2A35D1A8-FC14-4D07-AFBE-B295DDE6A56C}" type="presOf" srcId="{319796E2-C01B-4BC1-9BE4-22A8F8898DB9}" destId="{44B44976-DBE9-463A-A8C3-90F98DBC90EB}" srcOrd="0" destOrd="0" presId="urn:microsoft.com/office/officeart/2008/layout/RadialCluster"/>
    <dgm:cxn modelId="{213C29A9-55C0-4CC4-A972-DF3A05AA5204}" type="presOf" srcId="{3D9D4C89-EC06-4987-AB3B-5CD092F65B1A}" destId="{2522824D-CF5F-45E9-A963-1F3757A561E3}" srcOrd="0" destOrd="0" presId="urn:microsoft.com/office/officeart/2008/layout/RadialCluster"/>
    <dgm:cxn modelId="{C8E38FB4-CAED-489E-BC4C-18E7581B5F7C}" type="presOf" srcId="{F92AEB9C-7807-4269-89A0-E92CAE8E661D}" destId="{ADE07389-A101-4564-AF82-5CF34EADCE01}" srcOrd="0" destOrd="0" presId="urn:microsoft.com/office/officeart/2008/layout/RadialCluster"/>
    <dgm:cxn modelId="{445CFAB6-CA4D-49DF-9BCF-CB2A71FD9D3A}" type="presOf" srcId="{6E68A5EA-BDCC-4495-B7EB-BC894DB825EC}" destId="{8DA3C942-8795-4212-9714-AC7AC37E6FEC}" srcOrd="0" destOrd="0" presId="urn:microsoft.com/office/officeart/2008/layout/RadialCluster"/>
    <dgm:cxn modelId="{28D107C0-05C4-4FE0-947D-8922755B37EE}" srcId="{170B1462-01EB-42FF-8BF5-E0A2F7A7B8F2}" destId="{068EBF84-5F81-45F7-9979-3B453D78B256}" srcOrd="6" destOrd="0" parTransId="{324EFB69-A1A7-461A-82FE-F9380E1D974B}" sibTransId="{1839015D-BEDC-44CD-BC0C-7785142A10C1}"/>
    <dgm:cxn modelId="{C955E1CE-943B-48E0-8532-3C5225FD785C}" type="presOf" srcId="{068EBF84-5F81-45F7-9979-3B453D78B256}" destId="{880BEF43-0CA2-440F-BB08-F4398E1B97B2}" srcOrd="0" destOrd="0" presId="urn:microsoft.com/office/officeart/2008/layout/RadialCluster"/>
    <dgm:cxn modelId="{90B7AED5-14D4-4EC0-899F-DCD3F8C54004}" type="presOf" srcId="{C9111F8D-D739-439F-9303-F9CE60C318FE}" destId="{039D311F-8A0B-469D-B9DC-5A7B91777F6E}" srcOrd="0" destOrd="0" presId="urn:microsoft.com/office/officeart/2008/layout/RadialCluster"/>
    <dgm:cxn modelId="{C474BFE2-A89B-47CE-AD0B-27E52BE31C36}" srcId="{170B1462-01EB-42FF-8BF5-E0A2F7A7B8F2}" destId="{3D9D4C89-EC06-4987-AB3B-5CD092F65B1A}" srcOrd="4" destOrd="0" parTransId="{EDBDEDD6-D04F-4877-8ABC-445F4F12FCF3}" sibTransId="{548BEF80-03C5-4152-BAD0-EB3B3D78A8C0}"/>
    <dgm:cxn modelId="{128567E6-701E-4326-A099-D04C08C59EBD}" srcId="{170B1462-01EB-42FF-8BF5-E0A2F7A7B8F2}" destId="{F983E63E-E12C-4740-80D3-01CFE00A4E1B}" srcOrd="0" destOrd="0" parTransId="{E8588691-12C8-4798-9527-BB6A7AD5EFFD}" sibTransId="{AA35580B-ECAA-4D5E-986E-06E68A8BBDDE}"/>
    <dgm:cxn modelId="{BD9026ED-57AB-4F24-AEE4-74D974FA4C7C}" type="presOf" srcId="{33D56A9F-1027-45C3-8398-0FDEE0B54554}" destId="{08790922-90F9-45A0-9BB3-292885B6752A}" srcOrd="0" destOrd="0" presId="urn:microsoft.com/office/officeart/2008/layout/RadialCluster"/>
    <dgm:cxn modelId="{99ACC2F7-1E69-4684-8011-32E6239910A3}" srcId="{6E68A5EA-BDCC-4495-B7EB-BC894DB825EC}" destId="{170B1462-01EB-42FF-8BF5-E0A2F7A7B8F2}" srcOrd="0" destOrd="0" parTransId="{7FA4FD25-A8B9-47EA-BF73-4F32810841E6}" sibTransId="{CA1985A1-E30D-40BC-B66F-C96779741471}"/>
    <dgm:cxn modelId="{E722D4FE-0C05-40A8-8FB5-94788D2749A0}" srcId="{170B1462-01EB-42FF-8BF5-E0A2F7A7B8F2}" destId="{33D56A9F-1027-45C3-8398-0FDEE0B54554}" srcOrd="2" destOrd="0" parTransId="{319796E2-C01B-4BC1-9BE4-22A8F8898DB9}" sibTransId="{C9DED846-F6DD-4594-AC41-79FECA09F596}"/>
    <dgm:cxn modelId="{8E65A8AF-D132-42E0-B316-52E80E05FAEF}" type="presParOf" srcId="{8DA3C942-8795-4212-9714-AC7AC37E6FEC}" destId="{E2CD921A-F59B-4295-8FC1-97F30D2207D5}" srcOrd="0" destOrd="0" presId="urn:microsoft.com/office/officeart/2008/layout/RadialCluster"/>
    <dgm:cxn modelId="{4AF715FD-90B5-435A-ABA2-1B58FDD82B6C}" type="presParOf" srcId="{E2CD921A-F59B-4295-8FC1-97F30D2207D5}" destId="{2709B11A-C7BD-489E-98FC-EA5BA58ABF99}" srcOrd="0" destOrd="0" presId="urn:microsoft.com/office/officeart/2008/layout/RadialCluster"/>
    <dgm:cxn modelId="{AF124488-F87E-4FB8-8CB7-DE6DAE07DACE}" type="presParOf" srcId="{E2CD921A-F59B-4295-8FC1-97F30D2207D5}" destId="{41C8B753-C301-421F-815C-C4346B435CF1}" srcOrd="1" destOrd="0" presId="urn:microsoft.com/office/officeart/2008/layout/RadialCluster"/>
    <dgm:cxn modelId="{B3D2D1F0-0727-4CF5-A024-195BEE9D221B}" type="presParOf" srcId="{E2CD921A-F59B-4295-8FC1-97F30D2207D5}" destId="{189267D6-DA1A-4E8B-9668-3D6A73FF979D}" srcOrd="2" destOrd="0" presId="urn:microsoft.com/office/officeart/2008/layout/RadialCluster"/>
    <dgm:cxn modelId="{858F29C2-DBB0-4944-B062-F3C6F2E13569}" type="presParOf" srcId="{E2CD921A-F59B-4295-8FC1-97F30D2207D5}" destId="{F97CCC5A-61E5-4941-A100-A8088BC54040}" srcOrd="3" destOrd="0" presId="urn:microsoft.com/office/officeart/2008/layout/RadialCluster"/>
    <dgm:cxn modelId="{51216771-D30F-435C-8580-FA0C49139AF8}" type="presParOf" srcId="{E2CD921A-F59B-4295-8FC1-97F30D2207D5}" destId="{ED4318C8-F4B3-4C82-9762-4F31F39CEB81}" srcOrd="4" destOrd="0" presId="urn:microsoft.com/office/officeart/2008/layout/RadialCluster"/>
    <dgm:cxn modelId="{26FF8023-6922-4250-9651-8D9DFCDCAC09}" type="presParOf" srcId="{E2CD921A-F59B-4295-8FC1-97F30D2207D5}" destId="{44B44976-DBE9-463A-A8C3-90F98DBC90EB}" srcOrd="5" destOrd="0" presId="urn:microsoft.com/office/officeart/2008/layout/RadialCluster"/>
    <dgm:cxn modelId="{9918C7B9-1F15-44CB-B50E-EBC56ACC64BB}" type="presParOf" srcId="{E2CD921A-F59B-4295-8FC1-97F30D2207D5}" destId="{08790922-90F9-45A0-9BB3-292885B6752A}" srcOrd="6" destOrd="0" presId="urn:microsoft.com/office/officeart/2008/layout/RadialCluster"/>
    <dgm:cxn modelId="{1B44CAC7-46B8-4DE0-A16B-9B721FC4201D}" type="presParOf" srcId="{E2CD921A-F59B-4295-8FC1-97F30D2207D5}" destId="{759E8746-0B6C-4115-B964-9C7344D58534}" srcOrd="7" destOrd="0" presId="urn:microsoft.com/office/officeart/2008/layout/RadialCluster"/>
    <dgm:cxn modelId="{5D2C310D-A8F0-4E7A-8CF0-0CE160386C57}" type="presParOf" srcId="{E2CD921A-F59B-4295-8FC1-97F30D2207D5}" destId="{ADE07389-A101-4564-AF82-5CF34EADCE01}" srcOrd="8" destOrd="0" presId="urn:microsoft.com/office/officeart/2008/layout/RadialCluster"/>
    <dgm:cxn modelId="{6E91715F-50EF-46B4-B3BA-E017DA145A25}" type="presParOf" srcId="{E2CD921A-F59B-4295-8FC1-97F30D2207D5}" destId="{20E33BCD-1FA4-4758-9710-5595B009E032}" srcOrd="9" destOrd="0" presId="urn:microsoft.com/office/officeart/2008/layout/RadialCluster"/>
    <dgm:cxn modelId="{52E89793-AFB2-41B9-AEB0-DD42C772716A}" type="presParOf" srcId="{E2CD921A-F59B-4295-8FC1-97F30D2207D5}" destId="{2522824D-CF5F-45E9-A963-1F3757A561E3}" srcOrd="10" destOrd="0" presId="urn:microsoft.com/office/officeart/2008/layout/RadialCluster"/>
    <dgm:cxn modelId="{1ED61DB6-6A0B-48F2-B557-4E4ECE06A37B}" type="presParOf" srcId="{E2CD921A-F59B-4295-8FC1-97F30D2207D5}" destId="{039D311F-8A0B-469D-B9DC-5A7B91777F6E}" srcOrd="11" destOrd="0" presId="urn:microsoft.com/office/officeart/2008/layout/RadialCluster"/>
    <dgm:cxn modelId="{38DA00F7-F73B-4FAD-8FEA-184957D4CEE0}" type="presParOf" srcId="{E2CD921A-F59B-4295-8FC1-97F30D2207D5}" destId="{161232E8-448B-4F17-B4AD-68F1837FD5A4}" srcOrd="12" destOrd="0" presId="urn:microsoft.com/office/officeart/2008/layout/RadialCluster"/>
    <dgm:cxn modelId="{A992EC1E-DE6C-4A60-AA95-9B573443F92F}" type="presParOf" srcId="{E2CD921A-F59B-4295-8FC1-97F30D2207D5}" destId="{2B0EAD63-3658-4612-909F-CE93B38A41C2}" srcOrd="13" destOrd="0" presId="urn:microsoft.com/office/officeart/2008/layout/RadialCluster"/>
    <dgm:cxn modelId="{112AB90B-11C2-4B8C-A181-B7660A3E5340}" type="presParOf" srcId="{E2CD921A-F59B-4295-8FC1-97F30D2207D5}" destId="{880BEF43-0CA2-440F-BB08-F4398E1B97B2}"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EBE6-243C-4147-B97F-2AB901793E80}">
      <dsp:nvSpPr>
        <dsp:cNvPr id="0" name=""/>
        <dsp:cNvSpPr/>
      </dsp:nvSpPr>
      <dsp:spPr>
        <a:xfrm rot="5400000">
          <a:off x="331888" y="1659437"/>
          <a:ext cx="1240467" cy="1152406"/>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C1375-9F32-4FBC-833C-3DA06D715831}">
      <dsp:nvSpPr>
        <dsp:cNvPr id="0" name=""/>
        <dsp:cNvSpPr/>
      </dsp:nvSpPr>
      <dsp:spPr>
        <a:xfrm>
          <a:off x="3239" y="154443"/>
          <a:ext cx="2088217" cy="1461684"/>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Datos de  escuelas</a:t>
          </a:r>
        </a:p>
      </dsp:txBody>
      <dsp:txXfrm>
        <a:off x="74605" y="225809"/>
        <a:ext cx="1945485" cy="1318952"/>
      </dsp:txXfrm>
    </dsp:sp>
    <dsp:sp modelId="{1466375A-D40D-48D8-97DF-1A65E21A257B}">
      <dsp:nvSpPr>
        <dsp:cNvPr id="0" name=""/>
        <dsp:cNvSpPr/>
      </dsp:nvSpPr>
      <dsp:spPr>
        <a:xfrm>
          <a:off x="2023355" y="203725"/>
          <a:ext cx="4447900" cy="1465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2"/>
              </a:solidFill>
            </a:rPr>
            <a:t>Datos del aprendizaje de los estudiantes</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a:solidFill>
                <a:schemeClr val="tx2"/>
              </a:solidFill>
            </a:rPr>
            <a:t>Datos demográficos de los estudiantes</a:t>
          </a:r>
        </a:p>
        <a:p>
          <a:pPr marL="171450" lvl="1" indent="-171450" algn="l" defTabSz="711200">
            <a:lnSpc>
              <a:spcPct val="90000"/>
            </a:lnSpc>
            <a:spcBef>
              <a:spcPct val="0"/>
            </a:spcBef>
            <a:spcAft>
              <a:spcPct val="15000"/>
            </a:spcAft>
            <a:buChar char="•"/>
          </a:pPr>
          <a:r>
            <a:rPr lang="en-US" sz="1600" kern="1200" dirty="0">
              <a:solidFill>
                <a:schemeClr val="tx2"/>
              </a:solidFill>
            </a:rPr>
            <a:t>Datos de percepción escolar</a:t>
          </a:r>
        </a:p>
        <a:p>
          <a:pPr marL="171450" lvl="1" indent="-171450" algn="l" defTabSz="711200">
            <a:lnSpc>
              <a:spcPct val="90000"/>
            </a:lnSpc>
            <a:spcBef>
              <a:spcPct val="0"/>
            </a:spcBef>
            <a:spcAft>
              <a:spcPct val="15000"/>
            </a:spcAft>
            <a:buChar char="•"/>
          </a:pPr>
          <a:r>
            <a:rPr lang="en-US" sz="1600" kern="1200" dirty="0">
              <a:solidFill>
                <a:schemeClr val="tx2"/>
              </a:solidFill>
            </a:rPr>
            <a:t>Datos del proceso escolar</a:t>
          </a:r>
        </a:p>
      </dsp:txBody>
      <dsp:txXfrm>
        <a:off x="2023355" y="203725"/>
        <a:ext cx="4447900" cy="1465771"/>
      </dsp:txXfrm>
    </dsp:sp>
    <dsp:sp modelId="{178C094A-47C2-435A-BAAC-0841E3346575}">
      <dsp:nvSpPr>
        <dsp:cNvPr id="0" name=""/>
        <dsp:cNvSpPr/>
      </dsp:nvSpPr>
      <dsp:spPr>
        <a:xfrm>
          <a:off x="1490056" y="1896043"/>
          <a:ext cx="2099660" cy="1461684"/>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Las familias como fuente de datos</a:t>
          </a:r>
        </a:p>
        <a:p>
          <a:pPr marL="0" lvl="0" indent="0" algn="ctr" defTabSz="1066800">
            <a:lnSpc>
              <a:spcPct val="90000"/>
            </a:lnSpc>
            <a:spcBef>
              <a:spcPct val="0"/>
            </a:spcBef>
            <a:spcAft>
              <a:spcPts val="0"/>
            </a:spcAft>
            <a:buNone/>
          </a:pPr>
          <a:endParaRPr lang="en-US" sz="800" kern="1200" dirty="0">
            <a:solidFill>
              <a:schemeClr val="tx1"/>
            </a:solidFill>
          </a:endParaRPr>
        </a:p>
      </dsp:txBody>
      <dsp:txXfrm>
        <a:off x="1561422" y="1967409"/>
        <a:ext cx="1956928" cy="1318952"/>
      </dsp:txXfrm>
    </dsp:sp>
    <dsp:sp modelId="{98F2F633-8C88-4F8C-8573-8EADB9E22C28}">
      <dsp:nvSpPr>
        <dsp:cNvPr id="0" name=""/>
        <dsp:cNvSpPr/>
      </dsp:nvSpPr>
      <dsp:spPr>
        <a:xfrm>
          <a:off x="3650857" y="1796397"/>
          <a:ext cx="3280103" cy="148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solidFill>
            </a:rPr>
            <a:t>Encuestas</a:t>
          </a:r>
        </a:p>
        <a:p>
          <a:pPr marL="171450" lvl="1" indent="-171450" algn="l" defTabSz="711200">
            <a:lnSpc>
              <a:spcPct val="90000"/>
            </a:lnSpc>
            <a:spcBef>
              <a:spcPct val="0"/>
            </a:spcBef>
            <a:spcAft>
              <a:spcPct val="15000"/>
            </a:spcAft>
            <a:buChar char="•"/>
          </a:pPr>
          <a:r>
            <a:rPr lang="en-US" sz="1600" kern="1200" dirty="0">
              <a:solidFill>
                <a:schemeClr val="tx2"/>
              </a:solidFill>
            </a:rPr>
            <a:t>Grupos focales</a:t>
          </a:r>
        </a:p>
        <a:p>
          <a:pPr marL="171450" lvl="1" indent="-171450" algn="l" defTabSz="711200">
            <a:lnSpc>
              <a:spcPct val="90000"/>
            </a:lnSpc>
            <a:spcBef>
              <a:spcPct val="0"/>
            </a:spcBef>
            <a:spcAft>
              <a:spcPct val="15000"/>
            </a:spcAft>
            <a:buChar char="•"/>
          </a:pPr>
          <a:r>
            <a:rPr lang="en-US" sz="1600" kern="1200" dirty="0">
              <a:solidFill>
                <a:schemeClr val="tx2"/>
              </a:solidFill>
            </a:rPr>
            <a:t>Participantes o asistentes</a:t>
          </a:r>
        </a:p>
        <a:p>
          <a:pPr marL="171450" lvl="1" indent="-171450" algn="l" defTabSz="711200">
            <a:lnSpc>
              <a:spcPct val="90000"/>
            </a:lnSpc>
            <a:spcBef>
              <a:spcPct val="0"/>
            </a:spcBef>
            <a:spcAft>
              <a:spcPct val="15000"/>
            </a:spcAft>
            <a:buChar char="•"/>
          </a:pPr>
          <a:r>
            <a:rPr lang="en-US" sz="1600" kern="1200" dirty="0">
              <a:solidFill>
                <a:schemeClr val="tx2"/>
              </a:solidFill>
            </a:rPr>
            <a:t>Datos de percepción escolar</a:t>
          </a:r>
        </a:p>
      </dsp:txBody>
      <dsp:txXfrm>
        <a:off x="3650857" y="1796397"/>
        <a:ext cx="3280103" cy="1480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B11A-C7BD-489E-98FC-EA5BA58ABF99}">
      <dsp:nvSpPr>
        <dsp:cNvPr id="0" name=""/>
        <dsp:cNvSpPr/>
      </dsp:nvSpPr>
      <dsp:spPr>
        <a:xfrm>
          <a:off x="2299966" y="851641"/>
          <a:ext cx="1873621" cy="12451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s-ES" sz="2300" kern="1200" noProof="0" dirty="0">
              <a:solidFill>
                <a:schemeClr val="tx1"/>
              </a:solidFill>
            </a:rPr>
            <a:t>Admisión a la universidad</a:t>
          </a:r>
        </a:p>
      </dsp:txBody>
      <dsp:txXfrm>
        <a:off x="2360750" y="912425"/>
        <a:ext cx="1752053" cy="1123597"/>
      </dsp:txXfrm>
    </dsp:sp>
    <dsp:sp modelId="{41C8B753-C301-421F-815C-C4346B435CF1}">
      <dsp:nvSpPr>
        <dsp:cNvPr id="0" name=""/>
        <dsp:cNvSpPr/>
      </dsp:nvSpPr>
      <dsp:spPr>
        <a:xfrm rot="16096673">
          <a:off x="3123015" y="759412"/>
          <a:ext cx="184540" cy="0"/>
        </a:xfrm>
        <a:custGeom>
          <a:avLst/>
          <a:gdLst/>
          <a:ahLst/>
          <a:cxnLst/>
          <a:rect l="0" t="0" r="0" b="0"/>
          <a:pathLst>
            <a:path>
              <a:moveTo>
                <a:pt x="0" y="0"/>
              </a:moveTo>
              <a:lnTo>
                <a:pt x="18454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267D6-DA1A-4E8B-9668-3D6A73FF979D}">
      <dsp:nvSpPr>
        <dsp:cNvPr id="0" name=""/>
        <dsp:cNvSpPr/>
      </dsp:nvSpPr>
      <dsp:spPr>
        <a:xfrm>
          <a:off x="2601866" y="85168"/>
          <a:ext cx="1203794"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kern="1200" noProof="0" dirty="0">
              <a:solidFill>
                <a:schemeClr val="tx1"/>
              </a:solidFill>
            </a:rPr>
            <a:t>Ensayo</a:t>
          </a:r>
        </a:p>
      </dsp:txBody>
      <dsp:txXfrm>
        <a:off x="2630278" y="113580"/>
        <a:ext cx="1146970" cy="525191"/>
      </dsp:txXfrm>
    </dsp:sp>
    <dsp:sp modelId="{F97CCC5A-61E5-4941-A100-A8088BC54040}">
      <dsp:nvSpPr>
        <dsp:cNvPr id="0" name=""/>
        <dsp:cNvSpPr/>
      </dsp:nvSpPr>
      <dsp:spPr>
        <a:xfrm rot="20073214">
          <a:off x="4157596" y="957639"/>
          <a:ext cx="329666" cy="0"/>
        </a:xfrm>
        <a:custGeom>
          <a:avLst/>
          <a:gdLst/>
          <a:ahLst/>
          <a:cxnLst/>
          <a:rect l="0" t="0" r="0" b="0"/>
          <a:pathLst>
            <a:path>
              <a:moveTo>
                <a:pt x="0" y="0"/>
              </a:moveTo>
              <a:lnTo>
                <a:pt x="3296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318C8-F4B3-4C82-9762-4F31F39CEB81}">
      <dsp:nvSpPr>
        <dsp:cNvPr id="0" name=""/>
        <dsp:cNvSpPr/>
      </dsp:nvSpPr>
      <dsp:spPr>
        <a:xfrm>
          <a:off x="4349990" y="304800"/>
          <a:ext cx="1465724"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S" sz="1200" kern="1200" noProof="0">
              <a:solidFill>
                <a:schemeClr val="tx1"/>
              </a:solidFill>
            </a:rPr>
            <a:t>Actividades extracurriculares</a:t>
          </a:r>
        </a:p>
      </dsp:txBody>
      <dsp:txXfrm>
        <a:off x="4378402" y="333212"/>
        <a:ext cx="1408900" cy="525191"/>
      </dsp:txXfrm>
    </dsp:sp>
    <dsp:sp modelId="{44B44976-DBE9-463A-A8C3-90F98DBC90EB}">
      <dsp:nvSpPr>
        <dsp:cNvPr id="0" name=""/>
        <dsp:cNvSpPr/>
      </dsp:nvSpPr>
      <dsp:spPr>
        <a:xfrm rot="58667">
          <a:off x="4173558" y="1493589"/>
          <a:ext cx="395807" cy="0"/>
        </a:xfrm>
        <a:custGeom>
          <a:avLst/>
          <a:gdLst/>
          <a:ahLst/>
          <a:cxnLst/>
          <a:rect l="0" t="0" r="0" b="0"/>
          <a:pathLst>
            <a:path>
              <a:moveTo>
                <a:pt x="0" y="0"/>
              </a:moveTo>
              <a:lnTo>
                <a:pt x="395807"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90922-90F9-45A0-9BB3-292885B6752A}">
      <dsp:nvSpPr>
        <dsp:cNvPr id="0" name=""/>
        <dsp:cNvSpPr/>
      </dsp:nvSpPr>
      <dsp:spPr>
        <a:xfrm>
          <a:off x="4569337" y="1219196"/>
          <a:ext cx="1551176" cy="5820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noProof="0" dirty="0">
              <a:solidFill>
                <a:schemeClr val="tx1"/>
              </a:solidFill>
            </a:rPr>
            <a:t>Calificaciones de la escuela secundaria</a:t>
          </a:r>
          <a:endParaRPr lang="en-US" sz="1000" kern="1200" dirty="0">
            <a:solidFill>
              <a:schemeClr val="tx1"/>
            </a:solidFill>
          </a:endParaRPr>
        </a:p>
      </dsp:txBody>
      <dsp:txXfrm>
        <a:off x="4597749" y="1247608"/>
        <a:ext cx="1494352" cy="525191"/>
      </dsp:txXfrm>
    </dsp:sp>
    <dsp:sp modelId="{759E8746-0B6C-4115-B964-9C7344D58534}">
      <dsp:nvSpPr>
        <dsp:cNvPr id="0" name=""/>
        <dsp:cNvSpPr/>
      </dsp:nvSpPr>
      <dsp:spPr>
        <a:xfrm rot="1969585">
          <a:off x="4154258" y="2144186"/>
          <a:ext cx="242088" cy="0"/>
        </a:xfrm>
        <a:custGeom>
          <a:avLst/>
          <a:gdLst/>
          <a:ahLst/>
          <a:cxnLst/>
          <a:rect l="0" t="0" r="0" b="0"/>
          <a:pathLst>
            <a:path>
              <a:moveTo>
                <a:pt x="0" y="0"/>
              </a:moveTo>
              <a:lnTo>
                <a:pt x="24208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07389-A101-4564-AF82-5CF34EADCE01}">
      <dsp:nvSpPr>
        <dsp:cNvPr id="0" name=""/>
        <dsp:cNvSpPr/>
      </dsp:nvSpPr>
      <dsp:spPr>
        <a:xfrm>
          <a:off x="4215517" y="2209803"/>
          <a:ext cx="1225201" cy="58201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ES" sz="1700" kern="1200" noProof="0" dirty="0">
              <a:solidFill>
                <a:schemeClr val="tx1"/>
              </a:solidFill>
            </a:rPr>
            <a:t>Entrevista</a:t>
          </a:r>
        </a:p>
      </dsp:txBody>
      <dsp:txXfrm>
        <a:off x="4243929" y="2238215"/>
        <a:ext cx="1168377" cy="525191"/>
      </dsp:txXfrm>
    </dsp:sp>
    <dsp:sp modelId="{20E33BCD-1FA4-4758-9710-5595B009E032}">
      <dsp:nvSpPr>
        <dsp:cNvPr id="0" name=""/>
        <dsp:cNvSpPr/>
      </dsp:nvSpPr>
      <dsp:spPr>
        <a:xfrm rot="8804967">
          <a:off x="2096745" y="2149117"/>
          <a:ext cx="221339" cy="0"/>
        </a:xfrm>
        <a:custGeom>
          <a:avLst/>
          <a:gdLst/>
          <a:ahLst/>
          <a:cxnLst/>
          <a:rect l="0" t="0" r="0" b="0"/>
          <a:pathLst>
            <a:path>
              <a:moveTo>
                <a:pt x="0" y="0"/>
              </a:moveTo>
              <a:lnTo>
                <a:pt x="22133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2824D-CF5F-45E9-A963-1F3757A561E3}">
      <dsp:nvSpPr>
        <dsp:cNvPr id="0" name=""/>
        <dsp:cNvSpPr/>
      </dsp:nvSpPr>
      <dsp:spPr>
        <a:xfrm>
          <a:off x="1091313" y="2209797"/>
          <a:ext cx="1159398" cy="5820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ES" sz="1300" kern="1200" noProof="0" dirty="0">
              <a:solidFill>
                <a:schemeClr val="tx1"/>
              </a:solidFill>
            </a:rPr>
            <a:t>Puntuación de ACT/SAT</a:t>
          </a:r>
        </a:p>
      </dsp:txBody>
      <dsp:txXfrm>
        <a:off x="1119725" y="2238209"/>
        <a:ext cx="1102574" cy="525191"/>
      </dsp:txXfrm>
    </dsp:sp>
    <dsp:sp modelId="{039D311F-8A0B-469D-B9DC-5A7B91777F6E}">
      <dsp:nvSpPr>
        <dsp:cNvPr id="0" name=""/>
        <dsp:cNvSpPr/>
      </dsp:nvSpPr>
      <dsp:spPr>
        <a:xfrm rot="10741352">
          <a:off x="1773296" y="1494700"/>
          <a:ext cx="526708" cy="0"/>
        </a:xfrm>
        <a:custGeom>
          <a:avLst/>
          <a:gdLst/>
          <a:ahLst/>
          <a:cxnLst/>
          <a:rect l="0" t="0" r="0" b="0"/>
          <a:pathLst>
            <a:path>
              <a:moveTo>
                <a:pt x="0" y="0"/>
              </a:moveTo>
              <a:lnTo>
                <a:pt x="52670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232E8-448B-4F17-B4AD-68F1837FD5A4}">
      <dsp:nvSpPr>
        <dsp:cNvPr id="0" name=""/>
        <dsp:cNvSpPr/>
      </dsp:nvSpPr>
      <dsp:spPr>
        <a:xfrm>
          <a:off x="481713" y="1219203"/>
          <a:ext cx="1291620"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kern="1200" noProof="0">
              <a:solidFill>
                <a:schemeClr val="tx1"/>
              </a:solidFill>
            </a:rPr>
            <a:t>Solicitud</a:t>
          </a:r>
        </a:p>
      </dsp:txBody>
      <dsp:txXfrm>
        <a:off x="510125" y="1247615"/>
        <a:ext cx="1234796" cy="525191"/>
      </dsp:txXfrm>
    </dsp:sp>
    <dsp:sp modelId="{2B0EAD63-3658-4612-909F-CE93B38A41C2}">
      <dsp:nvSpPr>
        <dsp:cNvPr id="0" name=""/>
        <dsp:cNvSpPr/>
      </dsp:nvSpPr>
      <dsp:spPr>
        <a:xfrm rot="12352133">
          <a:off x="2010089" y="953387"/>
          <a:ext cx="305166" cy="0"/>
        </a:xfrm>
        <a:custGeom>
          <a:avLst/>
          <a:gdLst/>
          <a:ahLst/>
          <a:cxnLst/>
          <a:rect l="0" t="0" r="0" b="0"/>
          <a:pathLst>
            <a:path>
              <a:moveTo>
                <a:pt x="0" y="0"/>
              </a:moveTo>
              <a:lnTo>
                <a:pt x="3051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BEF43-0CA2-440F-BB08-F4398E1B97B2}">
      <dsp:nvSpPr>
        <dsp:cNvPr id="0" name=""/>
        <dsp:cNvSpPr/>
      </dsp:nvSpPr>
      <dsp:spPr>
        <a:xfrm>
          <a:off x="786509" y="304798"/>
          <a:ext cx="1277466"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kern="1200" noProof="0">
              <a:solidFill>
                <a:schemeClr val="tx1"/>
              </a:solidFill>
            </a:rPr>
            <a:t>Referencias</a:t>
          </a:r>
        </a:p>
      </dsp:txBody>
      <dsp:txXfrm>
        <a:off x="814921" y="333210"/>
        <a:ext cx="1220642" cy="52519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846263" y="573088"/>
            <a:ext cx="2927350" cy="21955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1501" y="2912788"/>
            <a:ext cx="6167397" cy="5885310"/>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3970576" y="8829537"/>
            <a:ext cx="3038259" cy="465292"/>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dicator14wi.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ervingongroups.org/sites/default/files/uploads/Section_6_Resources_Qu%C3%A9%20son%20los%20datos%20demogr%C3%A1ficos%20de%20una%20escuela.pdf" TargetMode="External"/><Relationship Id="rId3" Type="http://schemas.openxmlformats.org/officeDocument/2006/relationships/hyperlink" Target="https://asana.com/es/resources/data-driven-decision-making" TargetMode="External"/><Relationship Id="rId7" Type="http://schemas.openxmlformats.org/officeDocument/2006/relationships/hyperlink" Target="https://dpi.wi.gov/wisedata#What%20Is%20WISEdat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dpi.wi.gov/wisedash/about-data" TargetMode="External"/><Relationship Id="rId5" Type="http://schemas.openxmlformats.org/officeDocument/2006/relationships/hyperlink" Target="https://dpi.wi.gov/wisedash" TargetMode="External"/><Relationship Id="rId10" Type="http://schemas.openxmlformats.org/officeDocument/2006/relationships/hyperlink" Target="https://www.agenciaeducacion.cl/modelo-de-uso-de-datos-para-el-mejoramiento-escolar/" TargetMode="External"/><Relationship Id="rId4" Type="http://schemas.openxmlformats.org/officeDocument/2006/relationships/hyperlink" Target="https://www.questionpro.com/blog/es/datos-desagregados/" TargetMode="External"/><Relationship Id="rId9" Type="http://schemas.openxmlformats.org/officeDocument/2006/relationships/hyperlink" Target="https://learningportal.iiep.unesco.org/es/blog/como-podemos-utilizar-los-datos-para-revolucionar-la-educacion#La%20Iniciativa%20%22Los%20Datos%20Deben%20hablar%2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a:t>
            </a:r>
            <a:r>
              <a:rPr lang="en-US" b="1" dirty="0"/>
              <a:t> #77: </a:t>
            </a:r>
            <a:r>
              <a:rPr lang="en-US" dirty="0"/>
              <a:t> </a:t>
            </a:r>
            <a:r>
              <a:rPr lang="es-ES" dirty="0"/>
              <a:t>Bienvenida y presentación</a:t>
            </a:r>
            <a:endParaRPr lang="es-ES" b="1" dirty="0"/>
          </a:p>
          <a:p>
            <a:endParaRPr lang="es-ES" dirty="0"/>
          </a:p>
          <a:p>
            <a:r>
              <a:rPr lang="es-ES" b="1" dirty="0"/>
              <a:t>Instrucciones:</a:t>
            </a:r>
            <a:endParaRPr lang="es-ES" dirty="0"/>
          </a:p>
          <a:p>
            <a:pPr marL="223251" indent="-223251">
              <a:buFont typeface="+mj-lt"/>
              <a:buAutoNum type="arabicPeriod"/>
            </a:pPr>
            <a:r>
              <a:rPr lang="es-ES" dirty="0"/>
              <a:t>Tenga una copia de la guía y del manual de capacitación con usted.</a:t>
            </a:r>
          </a:p>
          <a:p>
            <a:pPr marL="223251" indent="-223251">
              <a:buFont typeface="+mj-lt"/>
              <a:buAutoNum type="arabicPeriod"/>
            </a:pPr>
            <a:r>
              <a:rPr lang="es-ES" dirty="0"/>
              <a:t>Asegúrese que todos tengan los materiales necesarios para la presentación.</a:t>
            </a:r>
          </a:p>
          <a:p>
            <a:pPr marL="223251" indent="-223251">
              <a:buFont typeface="+mj-lt"/>
              <a:buAutoNum type="arabicPeriod"/>
            </a:pPr>
            <a:r>
              <a:rPr lang="es-ES" dirty="0"/>
              <a:t>Pregunte si</a:t>
            </a:r>
            <a:r>
              <a:rPr lang="es-ES" baseline="0" dirty="0"/>
              <a:t> todos pueden escucharlo y ver las diapositivas</a:t>
            </a:r>
            <a:r>
              <a:rPr lang="es-ES" dirty="0"/>
              <a:t>.</a:t>
            </a:r>
          </a:p>
          <a:p>
            <a:pPr marL="223251" indent="-223251">
              <a:buFont typeface="+mj-lt"/>
              <a:buAutoNum type="arabicPeriod"/>
            </a:pPr>
            <a:r>
              <a:rPr lang="es-ES" dirty="0"/>
              <a:t>Preséntese y comparta un breve resumen de su experiencia (relevante para el grupo con el que está hablando). </a:t>
            </a:r>
            <a:endParaRPr lang="es-ES" baseline="0" dirty="0"/>
          </a:p>
          <a:p>
            <a:pPr marL="223251" indent="-223251">
              <a:buFont typeface="+mj-lt"/>
              <a:buAutoNum type="arabicPeriod"/>
            </a:pPr>
            <a:r>
              <a:rPr lang="es-ES" baseline="0" dirty="0"/>
              <a:t>Explique los aspectos prácticos tales como ubicación de los baños, recesos, estacionamiento, transiciones de los grupos, etc.</a:t>
            </a:r>
            <a:endParaRPr lang="es-ES" dirty="0"/>
          </a:p>
          <a:p>
            <a:pPr defTabSz="920239">
              <a:defRPr/>
            </a:pPr>
            <a:endParaRPr lang="es-ES" dirty="0"/>
          </a:p>
          <a:p>
            <a:pPr defTabSz="920239">
              <a:defRPr/>
            </a:pPr>
            <a:r>
              <a:rPr lang="es-ES" b="1" dirty="0"/>
              <a:t>Notas del presentador:</a:t>
            </a:r>
          </a:p>
          <a:p>
            <a:pPr marL="167438" indent="-167438" defTabSz="920239">
              <a:buFont typeface="Arial" panose="020B0604020202020204" pitchFamily="34" charset="0"/>
              <a:buChar char="•"/>
              <a:defRPr/>
            </a:pPr>
            <a:r>
              <a:rPr lang="es-ES" dirty="0"/>
              <a:t>Hola y bienvenidos </a:t>
            </a:r>
            <a:r>
              <a:rPr lang="es-ES" baseline="0" dirty="0"/>
              <a:t>a la capacitación de Prestar Servicio en Grupos que toman decisiones: Guía para las familias</a:t>
            </a:r>
            <a:r>
              <a:rPr lang="es-ES" dirty="0"/>
              <a:t>.  </a:t>
            </a:r>
          </a:p>
          <a:p>
            <a:pPr marL="167438" indent="-167438" defTabSz="920239">
              <a:buFont typeface="Arial" panose="020B0604020202020204" pitchFamily="34" charset="0"/>
              <a:buChar char="•"/>
              <a:defRPr/>
            </a:pPr>
            <a:r>
              <a:rPr lang="es-ES" dirty="0"/>
              <a:t>Mi nombre es __(insertar nombre)___ y yo soy ___ (insertar cargo)__ en _ (insertar el sitio)__. </a:t>
            </a:r>
          </a:p>
          <a:p>
            <a:pPr marL="167438" marR="0" lvl="0" indent="-167438" algn="l" defTabSz="9202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*Presente un breve resumen de su experiencia (relevante para el grupo con el que está hablando). </a:t>
            </a:r>
            <a:endParaRPr lang="es-ES"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Actividades  </a:t>
            </a: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#86:  </a:t>
            </a:r>
            <a:r>
              <a:rPr lang="es-ES" b="0" dirty="0"/>
              <a:t>Fase</a:t>
            </a:r>
            <a:r>
              <a:rPr lang="es-ES" dirty="0"/>
              <a:t> </a:t>
            </a:r>
            <a:r>
              <a:rPr lang="es-ES" baseline="0" dirty="0"/>
              <a:t>2 del uso de datos </a:t>
            </a:r>
            <a:endParaRPr lang="es-ES" dirty="0"/>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s-ES" baseline="0" dirty="0"/>
              <a:t> y la diapositiva.</a:t>
            </a:r>
            <a:endParaRPr lang="es-ES" dirty="0"/>
          </a:p>
          <a:p>
            <a:endParaRPr lang="es-ES" dirty="0"/>
          </a:p>
          <a:p>
            <a:r>
              <a:rPr lang="es-ES" b="1" dirty="0"/>
              <a:t>Notas del presentador:</a:t>
            </a:r>
          </a:p>
          <a:p>
            <a:pPr marL="167438" indent="-167438">
              <a:buFont typeface="Arial" panose="020B0604020202020204" pitchFamily="34" charset="0"/>
              <a:buChar char="•"/>
            </a:pPr>
            <a:r>
              <a:rPr lang="es-ES" dirty="0"/>
              <a:t>Las escuelas están llenas de datos. Por ejemplo:</a:t>
            </a:r>
          </a:p>
          <a:p>
            <a:pPr marL="613940" lvl="1" indent="-167438">
              <a:buFont typeface="Arial" panose="020B0604020202020204" pitchFamily="34" charset="0"/>
              <a:buChar char="•"/>
            </a:pPr>
            <a:r>
              <a:rPr lang="es-ES" b="1" dirty="0"/>
              <a:t>Datos del aprendizaje de los estudiantes</a:t>
            </a:r>
            <a:r>
              <a:rPr lang="es-ES" b="0" dirty="0"/>
              <a:t>. Se refiere al</a:t>
            </a:r>
            <a:r>
              <a:rPr lang="es-ES" dirty="0"/>
              <a:t> trabajo escolar y las evaluaciones de cada estudiante.  </a:t>
            </a:r>
          </a:p>
          <a:p>
            <a:pPr marL="613940" lvl="1" indent="-167438">
              <a:buFont typeface="Arial" panose="020B0604020202020204" pitchFamily="34" charset="0"/>
              <a:buChar char="•"/>
            </a:pPr>
            <a:r>
              <a:rPr lang="es-ES" b="1" dirty="0"/>
              <a:t>Datos demográficos de los estudiantes. </a:t>
            </a:r>
            <a:r>
              <a:rPr lang="es-ES" b="0" dirty="0"/>
              <a:t>S</a:t>
            </a:r>
            <a:r>
              <a:rPr lang="es-ES" dirty="0"/>
              <a:t>on los factores personales acerca de cada estudiante.  </a:t>
            </a:r>
          </a:p>
          <a:p>
            <a:pPr marL="613940" lvl="1" indent="-167438">
              <a:buFont typeface="Arial" panose="020B0604020202020204" pitchFamily="34" charset="0"/>
              <a:buChar char="•"/>
            </a:pPr>
            <a:r>
              <a:rPr lang="es-ES" b="1" dirty="0"/>
              <a:t>Datos de percepción escolar: </a:t>
            </a:r>
            <a:r>
              <a:rPr lang="es-ES" dirty="0"/>
              <a:t>Es la información acerca de la escuela; basada en las opiniones del personal de la escuela, los  padres y la comunidad.  </a:t>
            </a:r>
          </a:p>
          <a:p>
            <a:pPr marL="613940" lvl="1" indent="-167438">
              <a:buFont typeface="Arial" panose="020B0604020202020204" pitchFamily="34" charset="0"/>
              <a:buChar char="•"/>
            </a:pPr>
            <a:r>
              <a:rPr lang="es-ES" b="1" dirty="0"/>
              <a:t>Datos de los procesos escolares: </a:t>
            </a:r>
            <a:r>
              <a:rPr lang="es-ES" dirty="0"/>
              <a:t>Brindan información acerca de la dirección, la administración, la estructura y el funcionamiento general de la escuela.</a:t>
            </a:r>
          </a:p>
          <a:p>
            <a:endParaRPr lang="es-ES" dirty="0"/>
          </a:p>
          <a:p>
            <a:pPr marL="167438" indent="-167438">
              <a:buFont typeface="Arial" panose="020B0604020202020204" pitchFamily="34" charset="0"/>
              <a:buChar char="•"/>
            </a:pPr>
            <a:r>
              <a:rPr lang="es-ES" dirty="0"/>
              <a:t>Formas en que las escuelas pueden usar a las familias como fuente de datos:</a:t>
            </a:r>
          </a:p>
          <a:p>
            <a:pPr marL="613940" lvl="1" indent="-167438">
              <a:buFont typeface="Arial" panose="020B0604020202020204" pitchFamily="34" charset="0"/>
              <a:buChar char="•"/>
            </a:pPr>
            <a:r>
              <a:rPr lang="es-ES" dirty="0"/>
              <a:t>Encuestas</a:t>
            </a:r>
          </a:p>
          <a:p>
            <a:pPr marL="613940" lvl="1" indent="-167438">
              <a:buFont typeface="Arial" panose="020B0604020202020204" pitchFamily="34" charset="0"/>
              <a:buChar char="•"/>
            </a:pPr>
            <a:r>
              <a:rPr lang="es-ES" dirty="0"/>
              <a:t>Grupos focales</a:t>
            </a:r>
          </a:p>
          <a:p>
            <a:pPr marL="613940" lvl="1" indent="-167438">
              <a:buFont typeface="Arial" panose="020B0604020202020204" pitchFamily="34" charset="0"/>
              <a:buChar char="•"/>
            </a:pPr>
            <a:r>
              <a:rPr lang="es-ES" dirty="0"/>
              <a:t>Participantes/asistentes</a:t>
            </a:r>
          </a:p>
          <a:p>
            <a:pPr marL="613940" lvl="1" indent="-167438">
              <a:buFont typeface="Arial" panose="020B0604020202020204" pitchFamily="34" charset="0"/>
              <a:buChar char="•"/>
            </a:pPr>
            <a:r>
              <a:rPr lang="es-ES" dirty="0"/>
              <a:t>Desde los datos de percepción escolar</a:t>
            </a:r>
          </a:p>
          <a:p>
            <a:pPr marL="167438" indent="-167438">
              <a:buFont typeface="Arial" panose="020B0604020202020204" pitchFamily="34" charset="0"/>
              <a:buChar char="•"/>
            </a:pPr>
            <a:r>
              <a:rPr lang="es-ES" dirty="0"/>
              <a:t>Es importante que las escuelas comuniquen a las familias, el por qué están recolectando los datos proporcionados por las familias y lo que harán las escuelas con dichos datos.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10</a:t>
            </a:fld>
            <a:endParaRPr lang="en-US"/>
          </a:p>
        </p:txBody>
      </p:sp>
    </p:spTree>
    <p:extLst>
      <p:ext uri="{BB962C8B-B14F-4D97-AF65-F5344CB8AC3E}">
        <p14:creationId xmlns:p14="http://schemas.microsoft.com/office/powerpoint/2010/main" val="156397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#87:  </a:t>
            </a:r>
            <a:r>
              <a:rPr lang="es-ES" b="0" dirty="0"/>
              <a:t>Presentación de la fase</a:t>
            </a:r>
            <a:r>
              <a:rPr lang="es-ES" dirty="0"/>
              <a:t> </a:t>
            </a:r>
            <a:r>
              <a:rPr lang="es-ES" baseline="0" dirty="0"/>
              <a:t>3 del uso de datos </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defTabSz="893003">
              <a:buFont typeface="+mj-lt"/>
              <a:buAutoNum type="arabicPeriod"/>
              <a:defRPr/>
            </a:pPr>
            <a:r>
              <a:rPr lang="es-ES" dirty="0"/>
              <a:t>Comparta la información de las notas del presentador. </a:t>
            </a:r>
          </a:p>
          <a:p>
            <a:endParaRPr lang="es-ES" dirty="0"/>
          </a:p>
          <a:p>
            <a:r>
              <a:rPr lang="es-ES" b="1" dirty="0"/>
              <a:t>Notas del presentador:</a:t>
            </a:r>
          </a:p>
          <a:p>
            <a:pPr marL="167438" indent="-167438" defTabSz="893003">
              <a:buFont typeface="Arial" panose="020B0604020202020204" pitchFamily="34" charset="0"/>
              <a:buChar char="•"/>
              <a:defRPr/>
            </a:pPr>
            <a:r>
              <a:rPr lang="es-ES" dirty="0"/>
              <a:t>El tercer paso para trabajar con datos, es organizarlos de una manera que ayude a los demás a entenderlos. </a:t>
            </a:r>
          </a:p>
          <a:p>
            <a:pPr marL="167438" indent="-167438" defTabSz="893003">
              <a:buFont typeface="Arial" panose="020B0604020202020204" pitchFamily="34" charset="0"/>
              <a:buChar char="•"/>
              <a:defRPr/>
            </a:pPr>
            <a:r>
              <a:rPr lang="es-ES" dirty="0"/>
              <a:t>Los datos se organizan para diferentes propósitos. Encontrar la manera correcta de organizarlos debe depender tanto de su audiencia; como de los datos que está tratando de presentar.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11</a:t>
            </a:fld>
            <a:endParaRPr lang="en-US"/>
          </a:p>
        </p:txBody>
      </p:sp>
    </p:spTree>
    <p:extLst>
      <p:ext uri="{BB962C8B-B14F-4D97-AF65-F5344CB8AC3E}">
        <p14:creationId xmlns:p14="http://schemas.microsoft.com/office/powerpoint/2010/main" val="169592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#88 :  </a:t>
            </a:r>
            <a:r>
              <a:rPr lang="es-ES" b="0" dirty="0"/>
              <a:t>Datos globales (agregados) y</a:t>
            </a:r>
            <a:r>
              <a:rPr lang="es-ES" b="0" baseline="0" dirty="0"/>
              <a:t> desglosados (desagregados)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p>
          <a:p>
            <a:endParaRPr lang="es-ES" dirty="0"/>
          </a:p>
          <a:p>
            <a:r>
              <a:rPr lang="es-ES" b="1" dirty="0"/>
              <a:t>Notas del presentador:</a:t>
            </a:r>
          </a:p>
          <a:p>
            <a:pPr marL="167438" indent="-167438" defTabSz="893003">
              <a:buFont typeface="Arial" panose="020B0604020202020204" pitchFamily="34" charset="0"/>
              <a:buChar char="•"/>
              <a:defRPr/>
            </a:pPr>
            <a:r>
              <a:rPr lang="es-ES" dirty="0"/>
              <a:t>Los grupos pueden ver los datos como </a:t>
            </a:r>
            <a:r>
              <a:rPr lang="es-ES" i="1" dirty="0"/>
              <a:t>globales</a:t>
            </a:r>
            <a:r>
              <a:rPr lang="es-ES" dirty="0"/>
              <a:t> (</a:t>
            </a:r>
            <a:r>
              <a:rPr lang="es-ES" i="1" dirty="0"/>
              <a:t>agregados) </a:t>
            </a:r>
            <a:r>
              <a:rPr lang="es-ES" dirty="0"/>
              <a:t>y/o </a:t>
            </a:r>
            <a:r>
              <a:rPr lang="es-ES" i="1" dirty="0"/>
              <a:t>desglosados</a:t>
            </a:r>
            <a:r>
              <a:rPr lang="es-ES" dirty="0"/>
              <a:t> (</a:t>
            </a:r>
            <a:r>
              <a:rPr lang="es-ES" i="1" dirty="0"/>
              <a:t>desagregados)</a:t>
            </a:r>
            <a:r>
              <a:rPr lang="es-ES" dirty="0"/>
              <a:t>.</a:t>
            </a:r>
          </a:p>
          <a:p>
            <a:pPr marL="167438" indent="-167438">
              <a:buFont typeface="Arial" panose="020B0604020202020204" pitchFamily="34" charset="0"/>
              <a:buChar char="•"/>
            </a:pPr>
            <a:endParaRPr lang="es-ES" dirty="0"/>
          </a:p>
          <a:p>
            <a:pPr marL="167438" indent="-167438">
              <a:buFont typeface="Arial" panose="020B0604020202020204" pitchFamily="34" charset="0"/>
              <a:buChar char="•"/>
            </a:pPr>
            <a:r>
              <a:rPr lang="es-ES" b="1" dirty="0"/>
              <a:t>Datos globales</a:t>
            </a:r>
          </a:p>
          <a:p>
            <a:pPr marL="167438" indent="-167438">
              <a:buFont typeface="Arial" panose="020B0604020202020204" pitchFamily="34" charset="0"/>
              <a:buChar char="•"/>
            </a:pPr>
            <a:r>
              <a:rPr lang="es-ES" dirty="0"/>
              <a:t>La mayoría de los datos se muestran inicialmente como datos globales (agregados). Cuando se </a:t>
            </a:r>
            <a:r>
              <a:rPr lang="es-ES" b="1" i="1" dirty="0"/>
              <a:t>agregan datos</a:t>
            </a:r>
            <a:r>
              <a:rPr lang="es-ES" dirty="0"/>
              <a:t>, se suman todos los datos del grupo completo; lo que da una visión general. Por ejemplo, los maestros agregan datos para obtener una visión general de sus clases. Esta visión en  “perspectiva general” de los datos, es especialmente útil cuando se comparte información con audiencias, tales como el órgano rector. Los datos globales también son apropiados para los informes anuales al público. </a:t>
            </a:r>
          </a:p>
          <a:p>
            <a:r>
              <a:rPr lang="es-ES" dirty="0"/>
              <a:t> </a:t>
            </a:r>
          </a:p>
          <a:p>
            <a:pPr marL="167438" indent="-167438">
              <a:buFont typeface="Arial" panose="020B0604020202020204" pitchFamily="34" charset="0"/>
              <a:buChar char="•"/>
            </a:pPr>
            <a:r>
              <a:rPr lang="es-ES" b="1" dirty="0"/>
              <a:t>Datos desglosados</a:t>
            </a:r>
            <a:endParaRPr lang="es-ES" dirty="0"/>
          </a:p>
          <a:p>
            <a:pPr marL="167438" indent="-167438">
              <a:buFont typeface="Arial" panose="020B0604020202020204" pitchFamily="34" charset="0"/>
              <a:buChar char="•"/>
            </a:pPr>
            <a:r>
              <a:rPr lang="es-ES" dirty="0"/>
              <a:t>Es posible que un grupo puede desear </a:t>
            </a:r>
            <a:r>
              <a:rPr lang="es-ES" b="1" i="1" dirty="0"/>
              <a:t>desglosar los datos</a:t>
            </a:r>
            <a:r>
              <a:rPr lang="es-ES" b="0" i="1" dirty="0"/>
              <a:t>(desagregar).</a:t>
            </a:r>
            <a:r>
              <a:rPr lang="es-ES" b="0" dirty="0"/>
              <a:t> </a:t>
            </a:r>
            <a:r>
              <a:rPr lang="es-ES" dirty="0"/>
              <a:t>Esto significa ver los resultados o puntajes del grupo completo o en general y dividirlo en grupos más pequeños a fin de obtener cada vez más detalles. </a:t>
            </a:r>
          </a:p>
          <a:p>
            <a:pPr marL="167438" indent="-167438">
              <a:buFont typeface="Arial" panose="020B0604020202020204" pitchFamily="34" charset="0"/>
              <a:buChar char="•"/>
            </a:pPr>
            <a:r>
              <a:rPr lang="es-ES" dirty="0"/>
              <a:t>Cuando se desglosan datos, se puede profundizar cada vez más. Se puede desglosar (desagregar) datos de todo el distrito por escuela, datos de la escuela por grado, datos por grado por salón de clases y datos del salón de clases por niño. </a:t>
            </a:r>
          </a:p>
          <a:p>
            <a:pPr marL="167438" indent="-167438">
              <a:buFont typeface="Arial" panose="020B0604020202020204" pitchFamily="34" charset="0"/>
              <a:buChar char="•"/>
            </a:pPr>
            <a:r>
              <a:rPr lang="es-ES" dirty="0"/>
              <a:t>Se pueden desglosar (desagregar) datos de cinco años por año, datos anuales por mes y datos mensuales por semana. Cada vez, se logra una mejor visión de una porción de los datos. </a:t>
            </a:r>
          </a:p>
          <a:p>
            <a:pPr marL="167438" indent="-167438">
              <a:buFont typeface="Arial" panose="020B0604020202020204" pitchFamily="34" charset="0"/>
              <a:buChar char="•"/>
            </a:pPr>
            <a:r>
              <a:rPr lang="es-ES" dirty="0"/>
              <a:t>Algunas veces los datos desglosados pueden sorprendernos. Los datos desglosados le pueden ayudar a decidir y a dar prioridad a su plan de acción. </a:t>
            </a:r>
          </a:p>
          <a:p>
            <a:endParaRPr lang="es-ES" dirty="0"/>
          </a:p>
          <a:p>
            <a:r>
              <a:rPr lang="es-ES" b="1" dirty="0"/>
              <a:t>Actividades  </a:t>
            </a:r>
          </a:p>
          <a:p>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12</a:t>
            </a:fld>
            <a:endParaRPr lang="en-US"/>
          </a:p>
        </p:txBody>
      </p:sp>
    </p:spTree>
    <p:extLst>
      <p:ext uri="{BB962C8B-B14F-4D97-AF65-F5344CB8AC3E}">
        <p14:creationId xmlns:p14="http://schemas.microsoft.com/office/powerpoint/2010/main" val="158711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#89:  </a:t>
            </a:r>
            <a:r>
              <a:rPr lang="es-ES" b="0" dirty="0"/>
              <a:t>Datos triangulados</a:t>
            </a:r>
            <a:endParaRPr lang="es-ES" dirty="0"/>
          </a:p>
          <a:p>
            <a:r>
              <a:rPr lang="es-ES" dirty="0"/>
              <a:t> </a:t>
            </a:r>
          </a:p>
          <a:p>
            <a:r>
              <a:rPr lang="es-ES" b="1" dirty="0"/>
              <a:t>Instrucciones</a:t>
            </a:r>
            <a:r>
              <a:rPr lang="en-US" b="1" dirty="0"/>
              <a:t>:</a:t>
            </a:r>
            <a:endParaRPr lang="en-US" dirty="0"/>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defTabSz="893003">
              <a:buFont typeface="Arial" panose="020B0604020202020204" pitchFamily="34" charset="0"/>
              <a:buChar char="•"/>
              <a:defRPr/>
            </a:pPr>
            <a:r>
              <a:rPr lang="es-ES" dirty="0"/>
              <a:t>Los grupos pueden buscar datos </a:t>
            </a:r>
            <a:r>
              <a:rPr lang="es-ES" i="1" dirty="0"/>
              <a:t>triangulados</a:t>
            </a:r>
            <a:r>
              <a:rPr lang="es-ES" dirty="0"/>
              <a:t>.</a:t>
            </a:r>
          </a:p>
          <a:p>
            <a:pPr marL="167438" indent="-167438">
              <a:buFont typeface="Arial" panose="020B0604020202020204" pitchFamily="34" charset="0"/>
              <a:buChar char="•"/>
            </a:pPr>
            <a:r>
              <a:rPr lang="es-ES" b="1" i="1" dirty="0"/>
              <a:t>Datos triangulados </a:t>
            </a:r>
            <a:r>
              <a:rPr lang="es-ES" dirty="0"/>
              <a:t>significa que el grupo revisa o compara, tres o más fuentes diferentes de datos que se aplican a la misma persona, el mismo  lugar, el mismo objeto o el mismo tema. Lo hacen para ver si la información de una fuente está respaldada por otras fuentes. La comparación de datos de diferentes fuentes también puede aportar ideas e información. </a:t>
            </a:r>
          </a:p>
          <a:p>
            <a:pPr marL="167438" indent="-167438">
              <a:buFont typeface="Arial" panose="020B0604020202020204" pitchFamily="34" charset="0"/>
              <a:buChar char="•"/>
            </a:pPr>
            <a:r>
              <a:rPr lang="es-ES" dirty="0"/>
              <a:t>Por ejemplo, en un proceso de admisión a la universidad se desea tener una visión general sobre el estudiante.  </a:t>
            </a:r>
          </a:p>
          <a:p>
            <a:pPr marL="167438" indent="-167438">
              <a:buFont typeface="Arial" panose="020B0604020202020204" pitchFamily="34" charset="0"/>
              <a:buChar char="•"/>
            </a:pPr>
            <a:r>
              <a:rPr lang="es-ES" dirty="0"/>
              <a:t>Esto a través de responder a las preguntas</a:t>
            </a:r>
            <a:r>
              <a:rPr lang="es-ES" baseline="0" dirty="0"/>
              <a:t>: ¿Este estudiante está listo para tener </a:t>
            </a:r>
            <a:r>
              <a:rPr lang="es-ES" dirty="0"/>
              <a:t>éxito en la universidad? ¿En nuestra universidad? ¿Cómo lo sabemos</a:t>
            </a:r>
            <a:r>
              <a:rPr lang="es-ES" baseline="0" dirty="0"/>
              <a:t>?</a:t>
            </a:r>
            <a:r>
              <a:rPr lang="es-ES" dirty="0"/>
              <a:t>  </a:t>
            </a:r>
          </a:p>
          <a:p>
            <a:pPr marL="167438" indent="-167438">
              <a:buFont typeface="Arial" panose="020B0604020202020204" pitchFamily="34" charset="0"/>
              <a:buChar char="•"/>
            </a:pPr>
            <a:r>
              <a:rPr lang="es-ES" dirty="0"/>
              <a:t>Los datos incluyen no sólo el promedio de calificaciones de la escuela secundaria, sino también la lista de actividades de voluntariado y extracurriculares, un ensayo, formulario de solicitud, referencias, entrevistas, etc.</a:t>
            </a:r>
          </a:p>
          <a:p>
            <a:pPr marL="167438" indent="-167438">
              <a:buFont typeface="Arial" panose="020B0604020202020204" pitchFamily="34" charset="0"/>
              <a:buChar char="•"/>
            </a:pPr>
            <a:endParaRPr lang="es-ES" dirty="0"/>
          </a:p>
          <a:p>
            <a:r>
              <a:rPr lang="es-ES" b="1" dirty="0"/>
              <a:t>Actividades  </a:t>
            </a:r>
          </a:p>
          <a:p>
            <a:r>
              <a:rPr lang="es-ES" b="1" dirty="0"/>
              <a:t>Diapositiva 089: </a:t>
            </a:r>
            <a:r>
              <a:rPr lang="es-ES" b="0" dirty="0"/>
              <a:t>Datos Globales Desglosados y Triangulados</a:t>
            </a:r>
          </a:p>
          <a:p>
            <a:r>
              <a:rPr lang="es-ES" b="1" dirty="0"/>
              <a:t>Diapositiva 6C: </a:t>
            </a:r>
            <a:r>
              <a:rPr lang="es-ES" b="0" dirty="0"/>
              <a:t>Datos Globales Desglosados  y Triangulados</a:t>
            </a:r>
            <a:endParaRPr lang="es-ES" b="1"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13</a:t>
            </a:fld>
            <a:endParaRPr lang="en-US"/>
          </a:p>
        </p:txBody>
      </p:sp>
    </p:spTree>
    <p:extLst>
      <p:ext uri="{BB962C8B-B14F-4D97-AF65-F5344CB8AC3E}">
        <p14:creationId xmlns:p14="http://schemas.microsoft.com/office/powerpoint/2010/main" val="150354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#90: </a:t>
            </a:r>
            <a:r>
              <a:rPr lang="es-ES" dirty="0"/>
              <a:t>Consejos para interpretar los gráficos</a:t>
            </a:r>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p>
          <a:p>
            <a:endParaRPr lang="es-ES" dirty="0"/>
          </a:p>
          <a:p>
            <a:r>
              <a:rPr lang="es-ES" b="1" dirty="0"/>
              <a:t>Notas del presentador:</a:t>
            </a:r>
          </a:p>
          <a:p>
            <a:pPr marL="167438" indent="-167438">
              <a:buFont typeface="Arial" panose="020B0604020202020204" pitchFamily="34" charset="0"/>
              <a:buChar char="•"/>
            </a:pPr>
            <a:r>
              <a:rPr lang="es-ES" dirty="0"/>
              <a:t>Hay aún más formas de organizar los datos para facilitar su comprensión.  </a:t>
            </a:r>
          </a:p>
          <a:p>
            <a:pPr marL="167438" indent="-167438">
              <a:buFont typeface="Arial" panose="020B0604020202020204" pitchFamily="34" charset="0"/>
              <a:buChar char="•"/>
            </a:pPr>
            <a:r>
              <a:rPr lang="es-ES" dirty="0"/>
              <a:t>Formatos tales como: listas, tablas, gráficas, hojas de cálculo y descripciones escritas y verbales; ayudan a tener una representación visual de los datos. </a:t>
            </a:r>
          </a:p>
          <a:p>
            <a:endParaRPr lang="es-ES" b="0" dirty="0"/>
          </a:p>
          <a:p>
            <a:pPr marL="167438" indent="-167438">
              <a:buFont typeface="Arial" panose="020B0604020202020204" pitchFamily="34" charset="0"/>
              <a:buChar char="•"/>
            </a:pPr>
            <a:r>
              <a:rPr lang="es-ES" b="1" dirty="0"/>
              <a:t>Consejos para la interpretación de todos los gráficos</a:t>
            </a:r>
          </a:p>
          <a:p>
            <a:pPr marL="279063" indent="-279063">
              <a:buFont typeface="Arial" panose="020B0604020202020204" pitchFamily="34" charset="0"/>
              <a:buChar char="•"/>
            </a:pPr>
            <a:r>
              <a:rPr lang="es-ES" sz="1400" dirty="0"/>
              <a:t>Recuerde leer todas las etiquetas en el gráfico o cuadro presentado. </a:t>
            </a:r>
          </a:p>
          <a:p>
            <a:pPr marL="279063" indent="-279063">
              <a:buFont typeface="Arial" panose="020B0604020202020204" pitchFamily="34" charset="0"/>
              <a:buChar char="•"/>
            </a:pPr>
            <a:r>
              <a:rPr lang="es-ES" sz="1400" dirty="0"/>
              <a:t>Pregúntese:</a:t>
            </a:r>
          </a:p>
          <a:p>
            <a:pPr marL="613940" lvl="1" indent="-167438">
              <a:buFont typeface="Arial" panose="020B0604020202020204" pitchFamily="34" charset="0"/>
              <a:buChar char="•"/>
            </a:pPr>
            <a:r>
              <a:rPr lang="es-ES" dirty="0"/>
              <a:t>¿Qué hay en cada columna? </a:t>
            </a:r>
          </a:p>
          <a:p>
            <a:pPr marL="613940" lvl="1" indent="-167438">
              <a:buFont typeface="Arial" panose="020B0604020202020204" pitchFamily="34" charset="0"/>
              <a:buChar char="•"/>
            </a:pPr>
            <a:r>
              <a:rPr lang="es-ES" dirty="0"/>
              <a:t>¿Qué hay en cada fila? </a:t>
            </a:r>
          </a:p>
          <a:p>
            <a:pPr marL="613940" lvl="1" indent="-167438">
              <a:buFont typeface="Arial" panose="020B0604020202020204" pitchFamily="34" charset="0"/>
              <a:buChar char="•"/>
            </a:pPr>
            <a:r>
              <a:rPr lang="es-ES" dirty="0"/>
              <a:t>¿Cuál es el rango de valores?</a:t>
            </a:r>
          </a:p>
          <a:p>
            <a:pPr marL="613940" lvl="1" indent="-167438">
              <a:buFont typeface="Arial" panose="020B0604020202020204" pitchFamily="34" charset="0"/>
              <a:buChar char="•"/>
            </a:pPr>
            <a:r>
              <a:rPr lang="es-ES" dirty="0"/>
              <a:t>¿Los datos tienen una relación directa o indirecta? </a:t>
            </a:r>
          </a:p>
          <a:p>
            <a:pPr marL="613940" lvl="1" indent="-167438">
              <a:buFont typeface="Arial" panose="020B0604020202020204" pitchFamily="34" charset="0"/>
              <a:buChar char="•"/>
            </a:pPr>
            <a:r>
              <a:rPr lang="es-ES" dirty="0"/>
              <a:t>¿Las curvas tienen inclinaciones positivas o negativas? </a:t>
            </a:r>
          </a:p>
          <a:p>
            <a:pPr marL="613940" lvl="1" indent="-167438">
              <a:buFont typeface="Arial" panose="020B0604020202020204" pitchFamily="34" charset="0"/>
              <a:buChar char="•"/>
            </a:pPr>
            <a:r>
              <a:rPr lang="es-ES" dirty="0"/>
              <a:t>¿Dónde ocurrió el mayor cambio o crecimiento?</a:t>
            </a:r>
          </a:p>
          <a:p>
            <a:pPr marL="613940" lvl="1" indent="-167438">
              <a:buFont typeface="Arial" panose="020B0604020202020204" pitchFamily="34" charset="0"/>
              <a:buChar char="•"/>
            </a:pPr>
            <a:r>
              <a:rPr lang="es-ES" dirty="0"/>
              <a:t>¿Dónde se ubicó el menor?  </a:t>
            </a:r>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14</a:t>
            </a:fld>
            <a:endParaRPr lang="en-US"/>
          </a:p>
        </p:txBody>
      </p:sp>
    </p:spTree>
    <p:extLst>
      <p:ext uri="{BB962C8B-B14F-4D97-AF65-F5344CB8AC3E}">
        <p14:creationId xmlns:p14="http://schemas.microsoft.com/office/powerpoint/2010/main" val="4141347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#91:  </a:t>
            </a:r>
            <a:r>
              <a:rPr lang="es-ES" b="0" dirty="0"/>
              <a:t>Una imagen</a:t>
            </a:r>
            <a:r>
              <a:rPr lang="es-ES" b="0" baseline="0" dirty="0"/>
              <a:t> instantánea en el tiempo</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dirty="0"/>
              <a:t>.</a:t>
            </a:r>
          </a:p>
          <a:p>
            <a:pPr marL="223251" indent="-223251" defTabSz="893003">
              <a:buFont typeface="+mj-lt"/>
              <a:buAutoNum type="arabicPeriod"/>
              <a:defRPr/>
            </a:pPr>
            <a:r>
              <a:rPr lang="es-ES" dirty="0"/>
              <a:t>Hable en voz alta mientras observa y estudia el gráfico circular o, pida a los participantes que proporcionen comentarios basados en éste gráfico</a:t>
            </a:r>
            <a:r>
              <a:rPr lang="es-ES" baseline="0" dirty="0"/>
              <a:t>.</a:t>
            </a:r>
            <a:endParaRPr lang="es-ES" dirty="0"/>
          </a:p>
          <a:p>
            <a:pPr marL="223251" indent="-223251" defTabSz="893003">
              <a:buFont typeface="+mj-lt"/>
              <a:buAutoNum type="arabicPeriod"/>
              <a:defRPr/>
            </a:pPr>
            <a:endParaRPr lang="es-ES" dirty="0"/>
          </a:p>
          <a:p>
            <a:r>
              <a:rPr lang="es-ES" b="1" dirty="0"/>
              <a:t>Notas del presentador:</a:t>
            </a:r>
            <a:endParaRPr lang="es-ES" dirty="0"/>
          </a:p>
          <a:p>
            <a:pPr marL="167438" indent="-167438">
              <a:buFont typeface="Arial" panose="020B0604020202020204" pitchFamily="34" charset="0"/>
              <a:buChar char="•"/>
            </a:pPr>
            <a:r>
              <a:rPr lang="es-ES" b="1" dirty="0"/>
              <a:t>Una imagen instantánea en el tiempo</a:t>
            </a:r>
            <a:endParaRPr lang="es-ES" dirty="0"/>
          </a:p>
          <a:p>
            <a:pPr marL="167438" indent="-167438">
              <a:buFont typeface="Arial" panose="020B0604020202020204" pitchFamily="34" charset="0"/>
              <a:buChar char="•"/>
            </a:pPr>
            <a:r>
              <a:rPr lang="es-ES" dirty="0"/>
              <a:t>Todos los datos son una imagen instantánea en el tiempo (Una fotografía es esencialmente una imagen instantánea en el tiempo, que solo representa el momento en que fue tomada.  No dice lo que sucedió antes de que se tomara o después de que fue tomada).  Por ejemplo, una </a:t>
            </a:r>
            <a:r>
              <a:rPr lang="es-ES" b="1" i="1" dirty="0"/>
              <a:t>gráfica circular </a:t>
            </a:r>
            <a:r>
              <a:rPr lang="es-ES" dirty="0"/>
              <a:t>muestra una imagen instantánea en el tiempo. Una gráfica circular muestra información, dividiendo el círculo en varias partes y mostrando cómo cada parte se relaciona con el todo.  Siempre es necesario tener un total del 100% cuando se usan gráficas circulares.</a:t>
            </a:r>
          </a:p>
          <a:p>
            <a:pPr marL="0" indent="0">
              <a:buFont typeface="Arial" panose="020B0604020202020204" pitchFamily="34" charset="0"/>
              <a:buNone/>
            </a:pPr>
            <a:endParaRPr lang="es-ES" dirty="0"/>
          </a:p>
          <a:p>
            <a:pPr marL="167438" indent="-167438">
              <a:buFont typeface="Arial" panose="020B0604020202020204" pitchFamily="34" charset="0"/>
              <a:buChar char="•"/>
            </a:pPr>
            <a:r>
              <a:rPr lang="es-ES" b="1" dirty="0"/>
              <a:t>Ejemplo de gráfica circular</a:t>
            </a:r>
            <a:endParaRPr lang="es-ES" dirty="0"/>
          </a:p>
          <a:p>
            <a:pPr marL="167438" marR="0" lvl="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Por ejemplo, un miembro de la comunidad quiere saber qué están haciendo los estudiantes con IEP después de graduarse de la escuela secundaria. Una manera de localizar dicha información es ir al sitio web Plan de desempeño del Estado de Wisconsin  (WI State Performance Plan): </a:t>
            </a:r>
            <a:r>
              <a:rPr lang="en-US" dirty="0">
                <a:hlinkClick r:id="rId3"/>
              </a:rPr>
              <a:t>Wisconsin Indicator 14 (indicator14wi.org)</a:t>
            </a:r>
            <a:r>
              <a:rPr lang="es-ES" dirty="0"/>
              <a:t>.  La página web está disponible en inglés. Aparecerá un informe que contiene todo tipo de datos.  </a:t>
            </a:r>
          </a:p>
          <a:p>
            <a:pPr marL="167438" indent="-167438">
              <a:buFont typeface="Arial" panose="020B0604020202020204" pitchFamily="34" charset="0"/>
              <a:buChar char="•"/>
            </a:pPr>
            <a:r>
              <a:rPr lang="es-ES" b="0" i="0" dirty="0">
                <a:solidFill>
                  <a:srgbClr val="292F33"/>
                </a:solidFill>
                <a:effectLst/>
                <a:latin typeface="Source Sans Pro" panose="020B0503030403020204" pitchFamily="34" charset="0"/>
              </a:rPr>
              <a:t>El indicador 14 nos ayuda a describir la educación superior y las experiencias laborales competitivas de los jóvenes con discapacidades, en su transición de la escuela secundaria a la vida adulta.</a:t>
            </a:r>
            <a:endParaRPr lang="es-ES" dirty="0"/>
          </a:p>
          <a:p>
            <a:pPr marL="167438" indent="-167438">
              <a:buFont typeface="Arial" panose="020B0604020202020204" pitchFamily="34" charset="0"/>
              <a:buChar char="•"/>
            </a:pPr>
            <a:r>
              <a:rPr lang="es-ES" dirty="0"/>
              <a:t>La gráfica circular muestra qué están haciendo los estudiantes que tuvieron IEP en la escuela secundaria, una año después de la graduación. </a:t>
            </a:r>
          </a:p>
          <a:p>
            <a:endParaRPr lang="es-ES" dirty="0"/>
          </a:p>
          <a:p>
            <a:r>
              <a:rPr lang="es-ES" b="1" dirty="0"/>
              <a:t>Actividades  </a:t>
            </a:r>
            <a:endParaRPr lang="es-E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15</a:t>
            </a:fld>
            <a:endParaRPr lang="en-US"/>
          </a:p>
        </p:txBody>
      </p:sp>
    </p:spTree>
    <p:extLst>
      <p:ext uri="{BB962C8B-B14F-4D97-AF65-F5344CB8AC3E}">
        <p14:creationId xmlns:p14="http://schemas.microsoft.com/office/powerpoint/2010/main" val="87104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#92:  </a:t>
            </a:r>
            <a:r>
              <a:rPr lang="es-ES" b="0" dirty="0"/>
              <a:t>Comparaciones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dirty="0"/>
              <a:t>.</a:t>
            </a:r>
          </a:p>
          <a:p>
            <a:pPr marL="223251" indent="-223251" defTabSz="893003">
              <a:buFont typeface="+mj-lt"/>
              <a:buAutoNum type="arabicPeriod"/>
              <a:defRPr/>
            </a:pPr>
            <a:r>
              <a:rPr lang="es-ES" dirty="0"/>
              <a:t>Explique en voz alta o pida voluntarios que brinden información basándose en la gráfica de barras, mientras usted observa y asimila la información</a:t>
            </a:r>
            <a:r>
              <a:rPr lang="es-ES" baseline="0" dirty="0"/>
              <a:t>.</a:t>
            </a:r>
            <a:endParaRPr lang="es-ES" dirty="0"/>
          </a:p>
          <a:p>
            <a:pPr marL="223251" indent="-223251" defTabSz="893003">
              <a:buFont typeface="+mj-lt"/>
              <a:buAutoNum type="arabicPeriod"/>
              <a:defRPr/>
            </a:pPr>
            <a:r>
              <a:rPr lang="es-ES" dirty="0"/>
              <a:t>Haga las preguntas sugeridas para la actividad</a:t>
            </a:r>
            <a:r>
              <a:rPr lang="en-US" dirty="0"/>
              <a:t>.</a:t>
            </a:r>
          </a:p>
          <a:p>
            <a:endParaRPr lang="en-US" dirty="0"/>
          </a:p>
          <a:p>
            <a:r>
              <a:rPr lang="es-ES" b="1" dirty="0"/>
              <a:t>Notas del presentador:</a:t>
            </a:r>
          </a:p>
          <a:p>
            <a:pPr marL="167438" indent="-167438">
              <a:buFont typeface="Arial" panose="020B0604020202020204" pitchFamily="34" charset="0"/>
              <a:buChar char="•"/>
            </a:pPr>
            <a:r>
              <a:rPr lang="es-ES" b="1" dirty="0">
                <a:solidFill>
                  <a:srgbClr val="FF0000"/>
                </a:solidFill>
              </a:rPr>
              <a:t>Comparaciones</a:t>
            </a:r>
            <a:endParaRPr lang="es-ES" dirty="0">
              <a:solidFill>
                <a:srgbClr val="FF0000"/>
              </a:solidFill>
            </a:endParaRPr>
          </a:p>
          <a:p>
            <a:pPr marL="167438" indent="-167438">
              <a:buFont typeface="Arial" panose="020B0604020202020204" pitchFamily="34" charset="0"/>
              <a:buChar char="•"/>
            </a:pPr>
            <a:r>
              <a:rPr lang="es-ES" dirty="0"/>
              <a:t>Utilizar una gráfica de barras o una gráfica de líneas puede ayudarnos a comparar la relación entre diversas variables.  </a:t>
            </a:r>
          </a:p>
          <a:p>
            <a:pPr marL="167438" indent="-167438">
              <a:buFont typeface="Arial" panose="020B0604020202020204" pitchFamily="34" charset="0"/>
              <a:buChar char="•"/>
            </a:pPr>
            <a:r>
              <a:rPr lang="es-ES" b="1" i="1" dirty="0"/>
              <a:t>Las variables  </a:t>
            </a:r>
            <a:r>
              <a:rPr lang="es-ES" dirty="0"/>
              <a:t>pueden ser el nivel del grado, el género, el estudiante del Idioma Inglés u otras categorías. Estudiar estos datos puede ayudar a sacar conclusiones sobre el aprovechamiento del estudiante.</a:t>
            </a:r>
          </a:p>
          <a:p>
            <a:endParaRPr lang="es-ES" dirty="0"/>
          </a:p>
          <a:p>
            <a:pPr marL="167438" indent="-167438">
              <a:buFont typeface="Arial" panose="020B0604020202020204" pitchFamily="34" charset="0"/>
              <a:buChar char="•"/>
            </a:pPr>
            <a:r>
              <a:rPr lang="es-ES" b="1" dirty="0"/>
              <a:t>Ejemplo de la gráfica de barras</a:t>
            </a:r>
            <a:endParaRPr lang="es-ES" dirty="0"/>
          </a:p>
          <a:p>
            <a:pPr marL="167438" indent="-167438">
              <a:buFont typeface="Arial" panose="020B0604020202020204" pitchFamily="34" charset="0"/>
              <a:buChar char="•"/>
            </a:pPr>
            <a:r>
              <a:rPr lang="es-ES" dirty="0"/>
              <a:t>Esta gráfica de barras muestra el total de estudiantes inscritos en la primaria durante el año escolar 2012-2013. La gráfica nos dice cómo los 603 estudiantes están distribuidos en los siete niveles de grado, desde K4 hasta 5</a:t>
            </a:r>
            <a:r>
              <a:rPr lang="es-ES" baseline="30000" dirty="0"/>
              <a:t>to</a:t>
            </a:r>
            <a:r>
              <a:rPr lang="es-ES" dirty="0"/>
              <a:t> grado. Esta información ayuda a guiar las decisiones sobre el número de maestros y otro personal necesario, en un nivel de grado en particular. Por ejemplo: hay políticas acerca del tamaño de los grupos en la mayoría de los distritos escolares. Si la política sobre el tamaño del grupo dijera que </a:t>
            </a:r>
            <a:r>
              <a:rPr lang="es-ES" dirty="0" err="1"/>
              <a:t>4K</a:t>
            </a:r>
            <a:r>
              <a:rPr lang="es-ES" dirty="0"/>
              <a:t> y K deben tener un rango de 18 a 22 estudiantes por salón, veríamos 4 aulas de 19 estudiantes y un aula de 20 estudiantes en </a:t>
            </a:r>
            <a:r>
              <a:rPr lang="es-ES" dirty="0" err="1"/>
              <a:t>4K</a:t>
            </a:r>
            <a:r>
              <a:rPr lang="es-ES" dirty="0"/>
              <a:t> este año. El jardín de niños (kindergarten) tendría 2 grupos de 22 estudiantes y 2 grupos con 21 estudiantes. </a:t>
            </a:r>
          </a:p>
          <a:p>
            <a:r>
              <a:rPr lang="es-ES" dirty="0"/>
              <a:t>  </a:t>
            </a:r>
          </a:p>
          <a:p>
            <a:r>
              <a:rPr lang="es-ES" b="1" dirty="0"/>
              <a:t>Actividades  </a:t>
            </a:r>
            <a:endParaRPr lang="es-ES" dirty="0"/>
          </a:p>
          <a:p>
            <a:r>
              <a:rPr lang="es-ES" b="1" dirty="0"/>
              <a:t>Reflexione– </a:t>
            </a:r>
            <a:r>
              <a:rPr lang="es-ES" dirty="0"/>
              <a:t>Utilice la gráfica de barras de la diapositiva para responder las preguntas.</a:t>
            </a:r>
          </a:p>
          <a:p>
            <a:r>
              <a:rPr lang="es-ES" dirty="0"/>
              <a:t>¿Cómo afecta el número de alumnos en un grado a las necesidades de personal de la escuela? </a:t>
            </a:r>
          </a:p>
          <a:p>
            <a:r>
              <a:rPr lang="es-ES" dirty="0"/>
              <a:t>¿Cómo afecta el número de alumnos inscritos a las necesidades materiales (libros, computadoras, artículos de oficina)?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16</a:t>
            </a:fld>
            <a:endParaRPr lang="en-US"/>
          </a:p>
        </p:txBody>
      </p:sp>
    </p:spTree>
    <p:extLst>
      <p:ext uri="{BB962C8B-B14F-4D97-AF65-F5344CB8AC3E}">
        <p14:creationId xmlns:p14="http://schemas.microsoft.com/office/powerpoint/2010/main" val="355584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#93:  </a:t>
            </a:r>
            <a:r>
              <a:rPr lang="es-ES" dirty="0"/>
              <a:t>Tendencias</a:t>
            </a:r>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dirty="0"/>
              <a:t>.</a:t>
            </a:r>
          </a:p>
          <a:p>
            <a:pPr marL="223251" indent="-223251" defTabSz="893003">
              <a:buFont typeface="+mj-lt"/>
              <a:buAutoNum type="arabicPeriod"/>
              <a:defRPr/>
            </a:pPr>
            <a:r>
              <a:rPr lang="es-ES" dirty="0"/>
              <a:t>Explique en voz alta o pida voluntarios que brinden información basándose en la gráfica de líneas, mientras usted observa y asimila la información</a:t>
            </a:r>
            <a:r>
              <a:rPr lang="es-ES" baseline="0" dirty="0"/>
              <a:t>.</a:t>
            </a:r>
            <a:endParaRPr lang="es-ES" dirty="0"/>
          </a:p>
          <a:p>
            <a:pPr marL="223251" indent="-223251" defTabSz="893003">
              <a:buFont typeface="+mj-lt"/>
              <a:buAutoNum type="arabicPeriod"/>
              <a:defRPr/>
            </a:pPr>
            <a:r>
              <a:rPr lang="es-ES" dirty="0"/>
              <a:t>Haga las preguntas sugeridas para la actividad</a:t>
            </a:r>
            <a:r>
              <a:rPr lang="en-US" dirty="0"/>
              <a:t>.</a:t>
            </a:r>
          </a:p>
          <a:p>
            <a:endParaRPr lang="es-ES" dirty="0"/>
          </a:p>
          <a:p>
            <a:r>
              <a:rPr lang="es-ES" b="1" dirty="0"/>
              <a:t>Notas del presentador:</a:t>
            </a:r>
          </a:p>
          <a:p>
            <a:pPr marL="167438" indent="-167438">
              <a:buFont typeface="Arial" panose="020B0604020202020204" pitchFamily="34" charset="0"/>
              <a:buChar char="•"/>
            </a:pPr>
            <a:r>
              <a:rPr lang="es-ES" b="1" dirty="0"/>
              <a:t>Tendencias</a:t>
            </a:r>
            <a:endParaRPr lang="es-ES" dirty="0"/>
          </a:p>
          <a:p>
            <a:pPr marL="167438" indent="-167438">
              <a:buFont typeface="Arial" panose="020B0604020202020204" pitchFamily="34" charset="0"/>
              <a:buChar char="•"/>
            </a:pPr>
            <a:r>
              <a:rPr lang="es-ES" dirty="0"/>
              <a:t>La comparación de datos a lo largo del tiempo ayuda a identificar tendencias. Esto puede ayudar a hacer predicciones sobre el futuro. </a:t>
            </a:r>
          </a:p>
          <a:p>
            <a:pPr marL="167438" indent="-167438">
              <a:buFont typeface="Arial" panose="020B0604020202020204" pitchFamily="34" charset="0"/>
              <a:buChar char="•"/>
            </a:pPr>
            <a:r>
              <a:rPr lang="es-ES" dirty="0"/>
              <a:t>Utilizando los datos iniciales, se puede realizar un seguimiento del progreso hacia los objetivos a lo largo del tiempo.  </a:t>
            </a:r>
          </a:p>
          <a:p>
            <a:pPr marL="167438" indent="-167438">
              <a:buFont typeface="Arial" panose="020B0604020202020204" pitchFamily="34" charset="0"/>
              <a:buChar char="•"/>
            </a:pPr>
            <a:r>
              <a:rPr lang="es-ES" dirty="0"/>
              <a:t>Para ver las tendencias de aprovechamiento en diferentes grupos de estudiantes a lo largo del tiempo, es útil usar una gráfica de barras, una gráfica de líneas o una hoja de cálculo.  </a:t>
            </a:r>
          </a:p>
          <a:p>
            <a:pPr marL="167438" indent="-167438">
              <a:buFont typeface="Arial" panose="020B0604020202020204" pitchFamily="34" charset="0"/>
              <a:buChar char="•"/>
            </a:pPr>
            <a:r>
              <a:rPr lang="es-ES" dirty="0"/>
              <a:t>Cuando también se muestran datos de múltiples períodos de tiempo (semanas, meses, años, etc.), comenzamos a ver como se forman las tendencias.</a:t>
            </a:r>
          </a:p>
          <a:p>
            <a:pPr marL="0" indent="0">
              <a:buFont typeface="Arial" panose="020B0604020202020204" pitchFamily="34" charset="0"/>
              <a:buNone/>
            </a:pPr>
            <a:r>
              <a:rPr lang="es-ES" dirty="0"/>
              <a:t> </a:t>
            </a:r>
          </a:p>
          <a:p>
            <a:pPr marL="167438" indent="-167438">
              <a:buFont typeface="Arial" panose="020B0604020202020204" pitchFamily="34" charset="0"/>
              <a:buChar char="•"/>
            </a:pPr>
            <a:r>
              <a:rPr lang="es-ES" b="1" dirty="0"/>
              <a:t>Ejemplo de gráfica de líneas</a:t>
            </a:r>
            <a:endParaRPr lang="es-ES" dirty="0"/>
          </a:p>
          <a:p>
            <a:pPr marL="167438" indent="-167438">
              <a:buFont typeface="Arial" panose="020B0604020202020204" pitchFamily="34" charset="0"/>
              <a:buChar char="•"/>
            </a:pPr>
            <a:r>
              <a:rPr lang="es-ES" dirty="0"/>
              <a:t>Esta gráfica de líneas muestra los resultados del Sistema de Evaluación de Estudiantes de Wisconsin (Wisconsin Student Assessment System, WSAS), en el área de lectura desde el año escolar 2009-2010 hasta el año escolar 2013-2014.  La prueba WSAS, incluye a los alumnos que presentaron el Examen de Conocimiento y Conceptos de Wisconsin (Wisconsin Knowledge y Concepts Exam, WKCE) con y sin adaptaciones; así como a los alumnos que presentaron la Evaluación Alternativa de Wisconsin para Estudiantes con Discapacidades (Wisconsin Alternative Assessment for Students with Disabilities, WAA-</a:t>
            </a:r>
            <a:r>
              <a:rPr lang="es-ES" dirty="0" err="1"/>
              <a:t>SwD</a:t>
            </a:r>
            <a:r>
              <a:rPr lang="es-ES" dirty="0"/>
              <a:t>). Los alumnos en los grados 3º, 4º, 5º, 6º, 7º, 8º y 10º presentaron dicha prueba. </a:t>
            </a:r>
          </a:p>
          <a:p>
            <a:endParaRPr lang="es-ES" dirty="0"/>
          </a:p>
          <a:p>
            <a:r>
              <a:rPr lang="es-ES" b="1" dirty="0"/>
              <a:t>Actividades  </a:t>
            </a:r>
            <a:endParaRPr lang="es-ES" dirty="0"/>
          </a:p>
          <a:p>
            <a:r>
              <a:rPr lang="es-ES" b="1" dirty="0"/>
              <a:t>Reflexione– </a:t>
            </a:r>
            <a:r>
              <a:rPr lang="es-ES" dirty="0"/>
              <a:t>Utilice la gráfica de líneas y la hoja de cálculo de la diapositiva para responder las preguntas.</a:t>
            </a:r>
          </a:p>
          <a:p>
            <a:r>
              <a:rPr lang="es-ES" dirty="0"/>
              <a:t>¿Qué grupo(s) de alumnos están mejorando? </a:t>
            </a:r>
          </a:p>
          <a:p>
            <a:r>
              <a:rPr lang="es-ES" dirty="0"/>
              <a:t>¿Qué grupo(s) de alumnos están iguales? </a:t>
            </a:r>
          </a:p>
          <a:p>
            <a:r>
              <a:rPr lang="es-ES" dirty="0"/>
              <a:t>¿Qué observa sobre los datos a lo largo del tiempo? </a:t>
            </a:r>
          </a:p>
          <a:p>
            <a:r>
              <a:rPr lang="es-ES" dirty="0"/>
              <a:t>¿Qué preguntas tiene basadas en los datos?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17</a:t>
            </a:fld>
            <a:endParaRPr lang="en-US"/>
          </a:p>
        </p:txBody>
      </p:sp>
    </p:spTree>
    <p:extLst>
      <p:ext uri="{BB962C8B-B14F-4D97-AF65-F5344CB8AC3E}">
        <p14:creationId xmlns:p14="http://schemas.microsoft.com/office/powerpoint/2010/main" val="655366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#94:  </a:t>
            </a:r>
            <a:r>
              <a:rPr lang="es-ES" dirty="0"/>
              <a:t>Validación de los hallazgos</a:t>
            </a:r>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a:buFont typeface="Arial" panose="020B0604020202020204" pitchFamily="34" charset="0"/>
              <a:buChar char="•"/>
            </a:pPr>
            <a:r>
              <a:rPr lang="es-ES" dirty="0"/>
              <a:t>Validar los hallazgos significa aceptar los resultados como exactos.  </a:t>
            </a:r>
            <a:endParaRPr lang="es-ES" b="1" dirty="0"/>
          </a:p>
          <a:p>
            <a:pPr marL="167438" indent="-167438">
              <a:buFont typeface="Arial" panose="020B0604020202020204" pitchFamily="34" charset="0"/>
              <a:buChar char="•"/>
            </a:pPr>
            <a:r>
              <a:rPr lang="es-ES" dirty="0"/>
              <a:t>Podemos utilizar los siguientes procesos para asegurarnos de que los datos son sólidos:</a:t>
            </a:r>
          </a:p>
          <a:p>
            <a:pPr marL="613940" lvl="1" indent="-167438">
              <a:buFont typeface="Arial" panose="020B0604020202020204" pitchFamily="34" charset="0"/>
              <a:buChar char="•"/>
            </a:pPr>
            <a:r>
              <a:rPr lang="es-ES" dirty="0"/>
              <a:t>Buscar fuentes confiables</a:t>
            </a:r>
          </a:p>
          <a:p>
            <a:pPr marL="613940" lvl="1" indent="-167438">
              <a:buFont typeface="Arial" panose="020B0604020202020204" pitchFamily="34" charset="0"/>
              <a:buChar char="•"/>
            </a:pPr>
            <a:r>
              <a:rPr lang="es-ES" dirty="0"/>
              <a:t>Hacer seguimiento con preguntas para asegurarse de que los datos son precisos y se entienden</a:t>
            </a:r>
          </a:p>
          <a:p>
            <a:pPr marL="613940" lvl="1" indent="-167438">
              <a:buFont typeface="Arial" panose="020B0604020202020204" pitchFamily="34" charset="0"/>
              <a:buChar char="•"/>
            </a:pPr>
            <a:r>
              <a:rPr lang="es-ES" dirty="0"/>
              <a:t>Utilizar muchas formas diferentes de recolectar los datos</a:t>
            </a:r>
          </a:p>
          <a:p>
            <a:pPr marL="613940" lvl="1" indent="-167438">
              <a:buFont typeface="Arial" panose="020B0604020202020204" pitchFamily="34" charset="0"/>
              <a:buChar char="•"/>
            </a:pPr>
            <a:r>
              <a:rPr lang="es-ES" dirty="0"/>
              <a:t>Asegurarse de que el grupo está de acuerdo y acepta los hallazgos</a:t>
            </a:r>
          </a:p>
          <a:p>
            <a:r>
              <a:rPr lang="es-ES" dirty="0"/>
              <a:t> </a:t>
            </a:r>
          </a:p>
          <a:p>
            <a:r>
              <a:rPr lang="es-ES" b="1" dirty="0"/>
              <a:t>Actividades  </a:t>
            </a:r>
          </a:p>
          <a:p>
            <a:endParaRPr lang="en-US" b="1"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18</a:t>
            </a:fld>
            <a:endParaRPr lang="en-US"/>
          </a:p>
        </p:txBody>
      </p:sp>
    </p:spTree>
    <p:extLst>
      <p:ext uri="{BB962C8B-B14F-4D97-AF65-F5344CB8AC3E}">
        <p14:creationId xmlns:p14="http://schemas.microsoft.com/office/powerpoint/2010/main" val="213110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#95:  </a:t>
            </a:r>
            <a:r>
              <a:rPr lang="es-ES" b="0" dirty="0"/>
              <a:t>Presentación de la fase</a:t>
            </a:r>
            <a:r>
              <a:rPr lang="es-ES" dirty="0"/>
              <a:t> </a:t>
            </a:r>
            <a:r>
              <a:rPr lang="es-ES" baseline="0" dirty="0"/>
              <a:t>4 del uso de datos </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a:t>
            </a:r>
            <a:r>
              <a:rPr lang="en-US" dirty="0"/>
              <a:t>.  </a:t>
            </a:r>
            <a:r>
              <a:rPr lang="es-ES" dirty="0"/>
              <a:t>Haga clic para que aparezca la información</a:t>
            </a:r>
            <a:r>
              <a:rPr lang="en-US" dirty="0"/>
              <a:t>. </a:t>
            </a:r>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defTabSz="893003">
              <a:buFont typeface="Arial" panose="020B0604020202020204" pitchFamily="34" charset="0"/>
              <a:buChar char="•"/>
              <a:defRPr/>
            </a:pPr>
            <a:r>
              <a:rPr lang="es-ES" dirty="0"/>
              <a:t>Después de recolectar y organizar los datos, el siguiente paso es analizarlos. Esto significa pensar en el significado de los datos y encontrar los patrones.  </a:t>
            </a:r>
          </a:p>
          <a:p>
            <a:pPr marL="167438" indent="-167438" defTabSz="893003">
              <a:buFont typeface="Arial" panose="020B0604020202020204" pitchFamily="34" charset="0"/>
              <a:buChar char="•"/>
              <a:defRPr/>
            </a:pPr>
            <a:r>
              <a:rPr lang="es-ES" dirty="0"/>
              <a:t>El análisis de los datos no es un simple proceso y el grupo puede tener que observar los datos de varias maneras para tomar una decisión.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19</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#78:  </a:t>
            </a:r>
            <a:r>
              <a:rPr lang="es-ES" dirty="0"/>
              <a:t>Sección 6 Introducción</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s-ES" baseline="0" dirty="0"/>
              <a:t>.</a:t>
            </a:r>
          </a:p>
          <a:p>
            <a:pPr marL="223251" indent="-223251">
              <a:buFont typeface="+mj-lt"/>
              <a:buAutoNum type="arabicPeriod"/>
            </a:pPr>
            <a:r>
              <a:rPr lang="es-ES" baseline="0" dirty="0"/>
              <a:t>Si los participantes tienen una copia de la Guía, indíqueles la sección que corresponda.</a:t>
            </a:r>
            <a:endParaRPr lang="es-ES" dirty="0"/>
          </a:p>
          <a:p>
            <a:endParaRPr lang="es-ES" dirty="0"/>
          </a:p>
          <a:p>
            <a:r>
              <a:rPr lang="es-ES" b="1" dirty="0"/>
              <a:t>Notas del presentador:</a:t>
            </a:r>
          </a:p>
          <a:p>
            <a:pPr marL="167438" indent="-167438" defTabSz="893003">
              <a:buFont typeface="Arial" panose="020B0604020202020204" pitchFamily="34" charset="0"/>
              <a:buChar char="•"/>
              <a:defRPr/>
            </a:pPr>
            <a:r>
              <a:rPr lang="es-ES" dirty="0">
                <a:solidFill>
                  <a:srgbClr val="000000"/>
                </a:solidFill>
                <a:ea typeface="Times New Roman"/>
                <a:cs typeface="Calibri"/>
              </a:rPr>
              <a:t>Todos los grupos utilizan datos. Esta sección será una introducción a la comprensión de los datos como información dentro de los grupos de toma de decisiones. </a:t>
            </a:r>
          </a:p>
          <a:p>
            <a:pPr marL="167438" indent="-167438" defTabSz="893003">
              <a:buFont typeface="Arial" panose="020B0604020202020204" pitchFamily="34" charset="0"/>
              <a:buChar char="•"/>
              <a:defRPr/>
            </a:pPr>
            <a:r>
              <a:rPr lang="es-ES" dirty="0">
                <a:solidFill>
                  <a:srgbClr val="000000"/>
                </a:solidFill>
                <a:ea typeface="Times New Roman"/>
                <a:cs typeface="Calibri"/>
              </a:rPr>
              <a:t>Analizaremos las ocho fases del uso de datos.  </a:t>
            </a:r>
          </a:p>
          <a:p>
            <a:pPr marL="167438" indent="-167438" defTabSz="893003">
              <a:buFont typeface="Arial" panose="020B0604020202020204" pitchFamily="34" charset="0"/>
              <a:buChar char="•"/>
              <a:defRPr/>
            </a:pPr>
            <a:r>
              <a:rPr lang="es-ES" dirty="0">
                <a:solidFill>
                  <a:srgbClr val="000000"/>
                </a:solidFill>
                <a:ea typeface="Times New Roman"/>
                <a:cs typeface="Calibri"/>
              </a:rPr>
              <a:t>Hay muchos términos diferentes que se usan para hablar acerca de los datos. Algunos pueden ser nuevos para usted. Así que comencemos.</a:t>
            </a:r>
            <a:endParaRPr lang="es-ES" dirty="0">
              <a:ea typeface="Times New Roman"/>
              <a:cs typeface="Times New Roman"/>
            </a:endParaRPr>
          </a:p>
          <a:p>
            <a:r>
              <a:rPr lang="en-US" dirty="0"/>
              <a:t> </a:t>
            </a:r>
          </a:p>
          <a:p>
            <a:r>
              <a:rPr lang="es-ES" b="1" dirty="0"/>
              <a:t>Actividades  </a:t>
            </a:r>
            <a:endParaRPr lang="es-ES" dirty="0"/>
          </a:p>
        </p:txBody>
      </p:sp>
      <p:sp>
        <p:nvSpPr>
          <p:cNvPr id="4" name="Slide Number Placeholder 3"/>
          <p:cNvSpPr>
            <a:spLocks noGrp="1"/>
          </p:cNvSpPr>
          <p:nvPr>
            <p:ph type="sldNum" sz="quarter" idx="10"/>
          </p:nvPr>
        </p:nvSpPr>
        <p:spPr/>
        <p:txBody>
          <a:bodyPr/>
          <a:lstStyle/>
          <a:p>
            <a:fld id="{1D94A9CC-91BA-4D30-8CFB-B7A6E1279EEA}" type="slidenum">
              <a:rPr lang="en-US" smtClean="0"/>
              <a:t>2</a:t>
            </a:fld>
            <a:endParaRPr lang="en-US"/>
          </a:p>
        </p:txBody>
      </p:sp>
    </p:spTree>
    <p:extLst>
      <p:ext uri="{BB962C8B-B14F-4D97-AF65-F5344CB8AC3E}">
        <p14:creationId xmlns:p14="http://schemas.microsoft.com/office/powerpoint/2010/main" val="87475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#96:  </a:t>
            </a:r>
            <a:r>
              <a:rPr lang="es-ES" dirty="0"/>
              <a:t>Busque relaciones (patrones) en los datos</a:t>
            </a:r>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a:buFont typeface="Arial" panose="020B0604020202020204" pitchFamily="34" charset="0"/>
              <a:buChar char="•"/>
            </a:pPr>
            <a:r>
              <a:rPr lang="es-ES" dirty="0"/>
              <a:t>Cuando </a:t>
            </a:r>
            <a:r>
              <a:rPr lang="es-ES" b="1" i="1" dirty="0"/>
              <a:t>se analizan los datos</a:t>
            </a:r>
            <a:r>
              <a:rPr lang="es-ES" dirty="0"/>
              <a:t>, las semejanzas, diferencias, tendencias y otras relaciones; pueden mostrar información que el grupo no podría ver de otro modo.  </a:t>
            </a:r>
          </a:p>
          <a:p>
            <a:pPr marL="167438" indent="-167438">
              <a:buFont typeface="Arial" panose="020B0604020202020204" pitchFamily="34" charset="0"/>
              <a:buChar char="•"/>
            </a:pPr>
            <a:r>
              <a:rPr lang="es-ES" dirty="0"/>
              <a:t>Cada revisión de los datos brinda una idea única, por lo que es importante observar los datos desde muchos puntos de vista. Solo después de estudiar los datos; los patrones se hacen evidentes ya sea de forma sorprendente, esperada o repetida.</a:t>
            </a:r>
          </a:p>
          <a:p>
            <a:pPr marL="167438" indent="-167438">
              <a:buFont typeface="Arial" panose="020B0604020202020204" pitchFamily="34" charset="0"/>
              <a:buChar char="•"/>
            </a:pPr>
            <a:r>
              <a:rPr lang="es-ES" dirty="0"/>
              <a:t>Algunas veces los datos se recolectan de manera automática y las personas hacen preguntas después al respecto.   </a:t>
            </a:r>
          </a:p>
          <a:p>
            <a:pPr marL="613940" lvl="1" indent="-167438">
              <a:buFont typeface="Arial" panose="020B0604020202020204" pitchFamily="34" charset="0"/>
              <a:buChar char="•"/>
            </a:pPr>
            <a:r>
              <a:rPr lang="es-ES" kern="1200" dirty="0">
                <a:solidFill>
                  <a:schemeClr val="tx1"/>
                </a:solidFill>
                <a:effectLst/>
              </a:rPr>
              <a:t>Por ejemplo, el formulario de </a:t>
            </a:r>
            <a:r>
              <a:rPr lang="es-ES" dirty="0"/>
              <a:t>inscripción de una escuela es llenado por </a:t>
            </a:r>
            <a:r>
              <a:rPr lang="es-ES" kern="1200" dirty="0">
                <a:solidFill>
                  <a:schemeClr val="tx1"/>
                </a:solidFill>
                <a:effectLst/>
              </a:rPr>
              <a:t>cada famili</a:t>
            </a:r>
            <a:r>
              <a:rPr lang="es-ES" dirty="0"/>
              <a:t>a </a:t>
            </a:r>
            <a:r>
              <a:rPr lang="es-ES" kern="1200" dirty="0">
                <a:solidFill>
                  <a:schemeClr val="tx1"/>
                </a:solidFill>
                <a:effectLst/>
              </a:rPr>
              <a:t>en agosto. Esta información se almacena en la base de datos del distrito escolar. El número oficial de inscritos en la escuela se cuenta el tercer viernes de septiembre y se comparte un informe en octubre. El proceso de inscripción en agosto podría compararse con los  datos de inscripción de septiembre. La junta escolar puede clasificar y mostrar la información, si quiere saber cuántos estudiantes son hombres, mujeres, cuántos pertenecen a minorías, cuántos hay en un grado específico, con IEP, estatus de residencia, etc. Los patrones pueden comenzar a verse observando los datos.</a:t>
            </a:r>
          </a:p>
          <a:p>
            <a:pPr marL="167438" indent="-167438">
              <a:buFont typeface="Arial" panose="020B0604020202020204" pitchFamily="34" charset="0"/>
              <a:buChar char="•"/>
            </a:pPr>
            <a:r>
              <a:rPr lang="es-ES" dirty="0"/>
              <a:t>Durante este paso puede ser posible comenzar a describir los hallazgos de los datos en forma de fortalezas y desafíos. </a:t>
            </a:r>
          </a:p>
          <a:p>
            <a:pPr marL="613940" lvl="1" indent="-167438">
              <a:buFont typeface="Arial" panose="020B0604020202020204" pitchFamily="34" charset="0"/>
              <a:buChar char="•"/>
            </a:pPr>
            <a:r>
              <a:rPr lang="es-ES" b="1" i="1" dirty="0"/>
              <a:t>Fortalezas </a:t>
            </a:r>
            <a:r>
              <a:rPr lang="es-ES" dirty="0"/>
              <a:t>son los resultados de los datos que muestran éxito.  </a:t>
            </a:r>
          </a:p>
          <a:p>
            <a:pPr marL="613940" lvl="1" indent="-167438">
              <a:buFont typeface="Arial" panose="020B0604020202020204" pitchFamily="34" charset="0"/>
              <a:buChar char="•"/>
            </a:pPr>
            <a:r>
              <a:rPr lang="es-ES" b="1" i="1" dirty="0"/>
              <a:t>Desafíos </a:t>
            </a:r>
            <a:r>
              <a:rPr lang="es-ES" dirty="0"/>
              <a:t>son los resultados que muestran áreas en las que es necesario concentrarse.</a:t>
            </a:r>
          </a:p>
          <a:p>
            <a:pPr marL="167438" indent="-167438">
              <a:buFont typeface="Arial" panose="020B0604020202020204" pitchFamily="34" charset="0"/>
              <a:buChar char="•"/>
            </a:pPr>
            <a:r>
              <a:rPr lang="es-ES" i="1" dirty="0"/>
              <a:t>Recuerde... </a:t>
            </a:r>
            <a:r>
              <a:rPr lang="es-ES" dirty="0"/>
              <a:t>No llegue a conclusiones demasiado rápido.</a:t>
            </a:r>
          </a:p>
          <a:p>
            <a:pPr marL="167438" indent="-167438">
              <a:buFont typeface="Arial" panose="020B0604020202020204" pitchFamily="34" charset="0"/>
              <a:buChar char="•"/>
            </a:pPr>
            <a:r>
              <a:rPr lang="es-ES" dirty="0"/>
              <a:t>Al buscar y registrar datos, siempre debe recordar registrar la información tal como </a:t>
            </a:r>
            <a:r>
              <a:rPr lang="es-ES" i="1" dirty="0"/>
              <a:t>aparece </a:t>
            </a:r>
            <a:r>
              <a:rPr lang="es-ES" dirty="0"/>
              <a:t>en la fuente de datos y evitar analizar la información anticipadamente.  </a:t>
            </a:r>
          </a:p>
          <a:p>
            <a:endParaRPr lang="es-ES" dirty="0"/>
          </a:p>
          <a:p>
            <a:r>
              <a:rPr lang="es-ES" b="1" dirty="0"/>
              <a:t>Actividades  </a:t>
            </a:r>
          </a:p>
          <a:p>
            <a:r>
              <a:rPr lang="es-ES" b="1" dirty="0"/>
              <a:t>Diapositiva 096: </a:t>
            </a:r>
            <a:r>
              <a:rPr lang="es-ES" b="0" dirty="0"/>
              <a:t>Actividad de datos M&amp;M</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Diapositiva 6D:</a:t>
            </a:r>
            <a:r>
              <a:rPr lang="es-ES" b="0" dirty="0"/>
              <a:t> Actividad de datos M&amp;M</a:t>
            </a:r>
          </a:p>
          <a:p>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20</a:t>
            </a:fld>
            <a:endParaRPr lang="en-US"/>
          </a:p>
        </p:txBody>
      </p:sp>
    </p:spTree>
    <p:extLst>
      <p:ext uri="{BB962C8B-B14F-4D97-AF65-F5344CB8AC3E}">
        <p14:creationId xmlns:p14="http://schemas.microsoft.com/office/powerpoint/2010/main" val="3084692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#97:  </a:t>
            </a:r>
            <a:r>
              <a:rPr lang="es-ES" b="0" dirty="0"/>
              <a:t>Términos del trabajo con números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p>
          <a:p>
            <a:endParaRPr lang="es-ES" dirty="0"/>
          </a:p>
          <a:p>
            <a:r>
              <a:rPr lang="es-ES" b="1" dirty="0"/>
              <a:t>Notas del presentador:</a:t>
            </a:r>
          </a:p>
          <a:p>
            <a:pPr marL="167438" indent="-167438">
              <a:buFont typeface="Arial" panose="020B0604020202020204" pitchFamily="34" charset="0"/>
              <a:buChar char="•"/>
            </a:pPr>
            <a:r>
              <a:rPr lang="es-ES" dirty="0"/>
              <a:t>Habrá términos desconocidos que pueden aparecer cuando se están analizando los datos en equipo. Es importante tener una forma de entender esos términos.</a:t>
            </a:r>
          </a:p>
          <a:p>
            <a:pPr marL="167438" indent="-167438">
              <a:buFont typeface="Arial" panose="020B0604020202020204" pitchFamily="34" charset="0"/>
              <a:buChar char="•"/>
            </a:pPr>
            <a:endParaRPr lang="es-ES" dirty="0"/>
          </a:p>
          <a:p>
            <a:pPr marL="167438" indent="-167438">
              <a:buFont typeface="Arial" panose="020B0604020202020204" pitchFamily="34" charset="0"/>
              <a:buChar char="•"/>
            </a:pPr>
            <a:r>
              <a:rPr lang="es-ES" dirty="0"/>
              <a:t>El análisis de los números se puede realizar de diferentes maneras. Dependiendo de cómo se haga, los resultados pueden ser muy diferentes. Calcular </a:t>
            </a:r>
            <a:r>
              <a:rPr lang="es-ES" b="1" i="1" dirty="0"/>
              <a:t>la</a:t>
            </a:r>
            <a:r>
              <a:rPr lang="es-ES" dirty="0"/>
              <a:t> </a:t>
            </a:r>
            <a:r>
              <a:rPr lang="es-ES" b="1" i="1" dirty="0"/>
              <a:t>media, la mediana, la moda </a:t>
            </a:r>
            <a:r>
              <a:rPr lang="es-ES" dirty="0"/>
              <a:t>y </a:t>
            </a:r>
            <a:r>
              <a:rPr lang="es-ES" b="1" i="1" dirty="0"/>
              <a:t>el rango </a:t>
            </a:r>
            <a:r>
              <a:rPr lang="es-ES" dirty="0"/>
              <a:t>para una serie de números puede ser de utilidad en el análisis de los datos; pero primero debe saber qué significan esos términos.  </a:t>
            </a:r>
          </a:p>
          <a:p>
            <a:pPr marL="613940" lvl="1" indent="-167438">
              <a:buFont typeface="Arial" panose="020B0604020202020204" pitchFamily="34" charset="0"/>
              <a:buChar char="•"/>
            </a:pPr>
            <a:r>
              <a:rPr lang="es-ES" b="1" i="1" dirty="0"/>
              <a:t>Media </a:t>
            </a:r>
            <a:r>
              <a:rPr lang="es-ES" dirty="0"/>
              <a:t>es el promedio de un grupo de números. No siempre es una buena manera de mostrar el punto medio de una muestra de datos.  </a:t>
            </a:r>
          </a:p>
          <a:p>
            <a:pPr marL="613940" lvl="1" indent="-167438">
              <a:buFont typeface="Arial" panose="020B0604020202020204" pitchFamily="34" charset="0"/>
              <a:buChar char="•"/>
            </a:pPr>
            <a:r>
              <a:rPr lang="es-ES" b="1" i="1" dirty="0"/>
              <a:t>Mediana</a:t>
            </a:r>
            <a:r>
              <a:rPr lang="es-ES" dirty="0"/>
              <a:t> es el valor que ocupa el centro de los números cuando son ordenados de menor a mayor. Es una mejor manera de mostrar el punto medio de una muestra de datos.</a:t>
            </a:r>
          </a:p>
          <a:p>
            <a:pPr marL="613940" lvl="1" indent="-167438">
              <a:buFont typeface="Arial" panose="020B0604020202020204" pitchFamily="34" charset="0"/>
              <a:buChar char="•"/>
            </a:pPr>
            <a:r>
              <a:rPr lang="es-ES" b="1" i="1" dirty="0"/>
              <a:t>Moda</a:t>
            </a:r>
            <a:r>
              <a:rPr lang="es-ES" dirty="0"/>
              <a:t> es el valor más frecuente o el número que más aparece en una muestra de datos. </a:t>
            </a:r>
          </a:p>
          <a:p>
            <a:pPr marL="613940" lvl="1" indent="-167438">
              <a:buFont typeface="Arial" panose="020B0604020202020204" pitchFamily="34" charset="0"/>
              <a:buChar char="•"/>
            </a:pPr>
            <a:r>
              <a:rPr lang="es-ES" b="1" i="1" dirty="0"/>
              <a:t>Rango</a:t>
            </a:r>
            <a:r>
              <a:rPr lang="es-ES" dirty="0"/>
              <a:t> es la diferencia entre el valor más alto y el más bajo. </a:t>
            </a:r>
          </a:p>
          <a:p>
            <a:endParaRPr lang="es-ES" dirty="0"/>
          </a:p>
          <a:p>
            <a:pPr marL="167438" indent="-167438">
              <a:buFont typeface="Arial" panose="020B0604020202020204" pitchFamily="34" charset="0"/>
              <a:buChar char="•"/>
            </a:pPr>
            <a:r>
              <a:rPr lang="es-ES" dirty="0"/>
              <a:t>Un </a:t>
            </a:r>
            <a:r>
              <a:rPr lang="es-ES" b="1" i="1" dirty="0"/>
              <a:t>valor atípico (</a:t>
            </a:r>
            <a:r>
              <a:rPr lang="es-ES" b="1" i="1" dirty="0" err="1"/>
              <a:t>outlier</a:t>
            </a:r>
            <a:r>
              <a:rPr lang="es-ES" b="1" i="1" dirty="0"/>
              <a:t>)</a:t>
            </a:r>
            <a:r>
              <a:rPr lang="es-ES" b="1" dirty="0"/>
              <a:t> </a:t>
            </a:r>
            <a:r>
              <a:rPr lang="es-ES" dirty="0"/>
              <a:t>es un número muy alto o muy bajo en una muestra de datos que puede distorsionar (cambiar) el promedio. También conduce a más debates y preguntas. </a:t>
            </a:r>
          </a:p>
          <a:p>
            <a:endParaRPr lang="es-ES" dirty="0"/>
          </a:p>
          <a:p>
            <a:pPr marL="167438" indent="-167438">
              <a:buFont typeface="Arial" panose="020B0604020202020204" pitchFamily="34" charset="0"/>
              <a:buChar char="•"/>
            </a:pPr>
            <a:r>
              <a:rPr lang="es-ES" dirty="0"/>
              <a:t>Un término que puede surgir en las discusiones sobre los datos es el término “estadísticamente significativo”.  </a:t>
            </a:r>
            <a:r>
              <a:rPr lang="es-ES" b="1" i="1" dirty="0"/>
              <a:t>Estadísticamente significativo </a:t>
            </a:r>
            <a:r>
              <a:rPr lang="es-ES" dirty="0"/>
              <a:t>significa que los resultados de los datos son probablemente verdaderos y no por casualidad.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21</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423863"/>
            <a:ext cx="2620963" cy="1966912"/>
          </a:xfrm>
        </p:spPr>
      </p:sp>
      <p:sp>
        <p:nvSpPr>
          <p:cNvPr id="3" name="Notes Placeholder 2"/>
          <p:cNvSpPr>
            <a:spLocks noGrp="1"/>
          </p:cNvSpPr>
          <p:nvPr>
            <p:ph type="body" idx="1"/>
          </p:nvPr>
        </p:nvSpPr>
        <p:spPr>
          <a:xfrm>
            <a:off x="271077" y="2460072"/>
            <a:ext cx="6393034" cy="6639837"/>
          </a:xfrm>
        </p:spPr>
        <p:txBody>
          <a:bodyPr/>
          <a:lstStyle/>
          <a:p>
            <a:r>
              <a:rPr lang="es-ES" b="1" dirty="0"/>
              <a:t>Diapositiva #98:  </a:t>
            </a:r>
            <a:r>
              <a:rPr lang="es-ES" b="0" dirty="0"/>
              <a:t>Ejemplos</a:t>
            </a:r>
            <a:r>
              <a:rPr lang="es-ES" b="0" baseline="0" dirty="0"/>
              <a:t> del trabajo</a:t>
            </a:r>
            <a:r>
              <a:rPr lang="es-ES" b="0" dirty="0"/>
              <a:t> con números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Comente las gráficas de la</a:t>
            </a:r>
            <a:r>
              <a:rPr lang="es-ES" baseline="0" dirty="0"/>
              <a:t> diapositiva compartiendo la información</a:t>
            </a:r>
            <a:r>
              <a:rPr lang="es-ES" dirty="0"/>
              <a:t> de las notas del presentador.</a:t>
            </a:r>
          </a:p>
          <a:p>
            <a:endParaRPr lang="es-ES" dirty="0"/>
          </a:p>
          <a:p>
            <a:r>
              <a:rPr lang="es-ES" b="1" dirty="0"/>
              <a:t>Notas del presentador:</a:t>
            </a:r>
          </a:p>
          <a:p>
            <a:pPr marL="167438" indent="-167438">
              <a:buFont typeface="Arial" panose="020B0604020202020204" pitchFamily="34" charset="0"/>
              <a:buChar char="•"/>
            </a:pPr>
            <a:r>
              <a:rPr lang="es-ES" i="1" u="sng" dirty="0"/>
              <a:t>Gráfica de las puntuaciones de lectura del mes de enero</a:t>
            </a:r>
          </a:p>
          <a:p>
            <a:pPr marL="167438" indent="-167438">
              <a:buFont typeface="Arial" panose="020B0604020202020204" pitchFamily="34" charset="0"/>
              <a:buChar char="•"/>
            </a:pPr>
            <a:r>
              <a:rPr lang="es-ES" dirty="0"/>
              <a:t>Por ejemplo: la Sra. Smith revisa los puntajes de lectura de sus estudiantes cinco veces al año. Aquí tenemos una gráfica que muestra los puntuaciones de lectura de sus estudiantes en Enero. (los estudiantes se muestran en la gráfica como A,B,C…K). Dichos puntajes se basan en una escala de 0 a 1800.</a:t>
            </a:r>
          </a:p>
          <a:p>
            <a:pPr marL="167438" indent="-167438" defTabSz="893003">
              <a:buFont typeface="Arial" panose="020B0604020202020204" pitchFamily="34" charset="0"/>
              <a:buChar char="•"/>
              <a:defRPr/>
            </a:pPr>
            <a:r>
              <a:rPr lang="es-ES" dirty="0"/>
              <a:t>Si se observan los datos en el primer gráfico, la Media se calcula como 817.3, la Mediana es 825, la Moda es 880 y el Rango es 665. </a:t>
            </a:r>
          </a:p>
          <a:p>
            <a:pPr marL="613940" lvl="1" indent="-167438">
              <a:buFont typeface="Arial" panose="020B0604020202020204" pitchFamily="34" charset="0"/>
              <a:buChar char="•"/>
            </a:pPr>
            <a:r>
              <a:rPr lang="es-ES" dirty="0"/>
              <a:t>La </a:t>
            </a:r>
            <a:r>
              <a:rPr lang="es-ES" b="1" dirty="0"/>
              <a:t>Media </a:t>
            </a:r>
            <a:r>
              <a:rPr lang="es-ES" dirty="0"/>
              <a:t>se calcula de la siguiente manera:  </a:t>
            </a:r>
          </a:p>
          <a:p>
            <a:pPr marL="613940" lvl="1" indent="-167438">
              <a:buFont typeface="Arial" panose="020B0604020202020204" pitchFamily="34" charset="0"/>
              <a:buChar char="•"/>
            </a:pPr>
            <a:r>
              <a:rPr lang="es-ES" dirty="0"/>
              <a:t>880+1070+820+810+405+1020+900+825+580+880+800 = 8,990,    8,990 / 11 = 817.3.</a:t>
            </a:r>
          </a:p>
          <a:p>
            <a:pPr marL="613940" lvl="1" indent="-167438">
              <a:buFont typeface="Arial" panose="020B0604020202020204" pitchFamily="34" charset="0"/>
              <a:buChar char="•"/>
            </a:pPr>
            <a:r>
              <a:rPr lang="es-ES" dirty="0"/>
              <a:t>La </a:t>
            </a:r>
            <a:r>
              <a:rPr lang="es-ES" b="1" dirty="0"/>
              <a:t>Mediana </a:t>
            </a:r>
            <a:r>
              <a:rPr lang="es-ES" dirty="0"/>
              <a:t>es la cifra del medio. En este caso, colocamos los números en orden:  405, 580, 800, 810, 820, 825, 880, 880, 900, 1020, 1070.  El número que se encuentra en la mitad es el 6</a:t>
            </a:r>
            <a:r>
              <a:rPr lang="es-ES" baseline="30000" dirty="0"/>
              <a:t>to</a:t>
            </a:r>
            <a:r>
              <a:rPr lang="es-ES" dirty="0"/>
              <a:t> número de  los 11 que hay, es decir  825.</a:t>
            </a:r>
          </a:p>
          <a:p>
            <a:pPr marL="613940" lvl="1" indent="-167438">
              <a:buFont typeface="Arial" panose="020B0604020202020204" pitchFamily="34" charset="0"/>
              <a:buChar char="•"/>
            </a:pPr>
            <a:r>
              <a:rPr lang="es-ES" dirty="0"/>
              <a:t>La </a:t>
            </a:r>
            <a:r>
              <a:rPr lang="es-ES" b="1" dirty="0"/>
              <a:t>Moda </a:t>
            </a:r>
            <a:r>
              <a:rPr lang="es-ES" dirty="0"/>
              <a:t>es el número que más aparece en el conjunto de datos. En este caso 880 lo encontramos dos veces y es por lo tanto la Moda.</a:t>
            </a:r>
          </a:p>
          <a:p>
            <a:pPr marL="613940" lvl="1" indent="-167438">
              <a:buFont typeface="Arial" panose="020B0604020202020204" pitchFamily="34" charset="0"/>
              <a:buChar char="•"/>
            </a:pPr>
            <a:r>
              <a:rPr lang="es-ES" dirty="0"/>
              <a:t>El </a:t>
            </a:r>
            <a:r>
              <a:rPr lang="es-ES" b="1" dirty="0"/>
              <a:t>Rango</a:t>
            </a:r>
            <a:r>
              <a:rPr lang="es-ES" dirty="0"/>
              <a:t> es la diferencia entre el número más elevado y el más bajo del conjunto de datos. El número más alto es 1070 y el más bajo es 405. La diferencia es 665.</a:t>
            </a:r>
          </a:p>
          <a:p>
            <a:pPr marL="167438" indent="-167438">
              <a:buFont typeface="Arial" panose="020B0604020202020204" pitchFamily="34" charset="0"/>
              <a:buChar char="•"/>
            </a:pPr>
            <a:r>
              <a:rPr lang="es-ES" i="1" u="sng" dirty="0"/>
              <a:t>Gráfica de las puntuaciones de lectura del estudiante A</a:t>
            </a:r>
          </a:p>
          <a:p>
            <a:pPr marL="167438" indent="-167438">
              <a:buFont typeface="Arial" panose="020B0604020202020204" pitchFamily="34" charset="0"/>
              <a:buChar char="•"/>
            </a:pPr>
            <a:r>
              <a:rPr lang="es-ES" dirty="0"/>
              <a:t>Por ejemplo, los puntajes de lectura del estudiante A durante el año escolar son los siguientes: El segundo control durante al año escolar se podría considerar un valor atípico (valores diferentes al resto de los datos). El Estudiante A tuvo un rendimiento inusualmente bien y obtuvo 400 puntos más en solo dos meses.  Transcurrido el mes de enero, el estudiante A volvió a obtener una puntuación baja y luego mostró un progreso constante a lo largo del resto del año. ¿El material de lectura utilizado en noviembre para examinar al estudiante A, era de un área de gran interés o un tema muy conocido para que se haya desempeñado tan bien?  ¿La baja de enero pudo haberse debido a que el estudiante no se estaba sintiendo bien, o que el material de lectura no era interesante o es exactamente donde debería estar el estudiante?  Recordemos que cada puntuación es sólo una imagen instantánea de la lectura del estudiante en ese momento. No puede saberse simplemente, sin embargo; lo que sí sabemos es que el estudiante hizo un gran progreso en lectura durante el año</a:t>
            </a:r>
            <a:r>
              <a:rPr lang="en-US" dirty="0"/>
              <a:t>.  </a:t>
            </a:r>
          </a:p>
          <a:p>
            <a:endParaRPr lang="en-US" dirty="0"/>
          </a:p>
          <a:p>
            <a:r>
              <a:rPr lang="es-ES" b="1" dirty="0"/>
              <a:t>Actividades  </a:t>
            </a:r>
          </a:p>
          <a:p>
            <a:r>
              <a:rPr lang="es-ES" b="1" dirty="0"/>
              <a:t>Diapositiva 098: </a:t>
            </a:r>
            <a:r>
              <a:rPr lang="es-ES" b="0" dirty="0"/>
              <a:t>Trabajar con datos y comprenderlos</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22</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#99:  </a:t>
            </a:r>
            <a:r>
              <a:rPr lang="es-ES" b="0" dirty="0"/>
              <a:t>Presentación de la fase</a:t>
            </a:r>
            <a:r>
              <a:rPr lang="es-ES" dirty="0"/>
              <a:t> </a:t>
            </a:r>
            <a:r>
              <a:rPr lang="es-ES" baseline="0" dirty="0"/>
              <a:t>5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a:t>
            </a:r>
            <a:r>
              <a:rPr lang="en-US" dirty="0"/>
              <a:t>.  </a:t>
            </a:r>
            <a:r>
              <a:rPr lang="es-ES" dirty="0"/>
              <a:t>Haga clic para que aparezca la información</a:t>
            </a:r>
            <a:r>
              <a:rPr lang="en-US" dirty="0"/>
              <a:t>. </a:t>
            </a:r>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defTabSz="893003">
              <a:buFont typeface="Arial" panose="020B0604020202020204" pitchFamily="34" charset="0"/>
              <a:buChar char="•"/>
              <a:defRPr/>
            </a:pPr>
            <a:r>
              <a:rPr lang="es-ES" dirty="0"/>
              <a:t>Al desarrollar una </a:t>
            </a:r>
            <a:r>
              <a:rPr lang="es-ES" i="1" dirty="0"/>
              <a:t>hipótesis</a:t>
            </a:r>
            <a:r>
              <a:rPr lang="es-ES" dirty="0"/>
              <a:t> explicará lo que representan los datos y por qué se ven de esa manera.  </a:t>
            </a:r>
          </a:p>
          <a:p>
            <a:pPr marL="167438" indent="-167438" defTabSz="893003">
              <a:buFont typeface="Arial" panose="020B0604020202020204" pitchFamily="34" charset="0"/>
              <a:buChar char="•"/>
              <a:defRPr/>
            </a:pPr>
            <a:r>
              <a:rPr lang="es-ES" dirty="0"/>
              <a:t>Luego decidirá qué recomendaciones hacer basándose en dichas hipótesis.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23</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#100:  </a:t>
            </a:r>
            <a:r>
              <a:rPr lang="es-ES" b="0" dirty="0"/>
              <a:t>Hipótesis y recomendaciones</a:t>
            </a:r>
            <a:endParaRPr lang="es-ES" b="1" dirty="0"/>
          </a:p>
          <a:p>
            <a:endParaRPr lang="es-ES" b="1" dirty="0"/>
          </a:p>
          <a:p>
            <a:r>
              <a:rPr lang="es-ES" b="1" dirty="0"/>
              <a:t>Instrucciones:</a:t>
            </a:r>
            <a:endParaRPr lang="es-ES" dirty="0"/>
          </a:p>
          <a:p>
            <a:pPr marL="223251" indent="-223251">
              <a:buFont typeface="+mj-lt"/>
              <a:buAutoNum type="arabicPeriod"/>
            </a:pPr>
            <a:r>
              <a:rPr lang="es-ES" dirty="0"/>
              <a:t>Comparta la información de las notas del presentador</a:t>
            </a:r>
            <a:r>
              <a:rPr lang="en-US" baseline="0" dirty="0"/>
              <a:t>.</a:t>
            </a:r>
            <a:endParaRPr lang="en-US" dirty="0"/>
          </a:p>
          <a:p>
            <a:endParaRPr lang="en-US" dirty="0"/>
          </a:p>
          <a:p>
            <a:r>
              <a:rPr lang="es-ES" b="1" dirty="0"/>
              <a:t>Notas del presentador:</a:t>
            </a:r>
          </a:p>
          <a:p>
            <a:pPr marL="167438" indent="-167438">
              <a:buFont typeface="Arial" panose="020B0604020202020204" pitchFamily="34" charset="0"/>
              <a:buChar char="•"/>
            </a:pPr>
            <a:r>
              <a:rPr lang="es-ES" dirty="0"/>
              <a:t>Ahora que se han analizado los datos, es hora de desarrollar una hipótesis y usar lo que se ha aprendido. </a:t>
            </a:r>
          </a:p>
          <a:p>
            <a:pPr marL="167438" indent="-167438">
              <a:buFont typeface="Arial" panose="020B0604020202020204" pitchFamily="34" charset="0"/>
              <a:buChar char="•"/>
            </a:pPr>
            <a:r>
              <a:rPr lang="es-ES" dirty="0"/>
              <a:t>Los datos pueden decirnos lo que está sucediendo pero no el por qué. Mientras más se analicen y comprendan los datos, mejores serán las conclusiones y soluciones. En esta fase, se tratará de averiguar los "por qué". </a:t>
            </a:r>
          </a:p>
          <a:p>
            <a:pPr marL="613940" lvl="1" indent="-167438">
              <a:buFont typeface="Arial" panose="020B0604020202020204" pitchFamily="34" charset="0"/>
              <a:buChar char="•"/>
            </a:pPr>
            <a:r>
              <a:rPr lang="es-ES" dirty="0"/>
              <a:t>Primero, traten de entender por qué algo podría estar ocurriendo. Haga una lluvia de posibles ideas basadas en los datos. </a:t>
            </a:r>
          </a:p>
          <a:p>
            <a:pPr marL="613940" lvl="1" indent="-167438">
              <a:buFont typeface="Arial" panose="020B0604020202020204" pitchFamily="34" charset="0"/>
              <a:buChar char="•"/>
            </a:pPr>
            <a:r>
              <a:rPr lang="es-ES" dirty="0"/>
              <a:t>Observen otros datos. Vean si estos datos ayudan a respaldar sus ideas o no. </a:t>
            </a:r>
          </a:p>
          <a:p>
            <a:pPr marL="613940" lvl="1" indent="-167438">
              <a:buFont typeface="Arial" panose="020B0604020202020204" pitchFamily="34" charset="0"/>
              <a:buChar char="•"/>
            </a:pPr>
            <a:r>
              <a:rPr lang="es-ES" dirty="0"/>
              <a:t>Si aún no están seguros, hagan preguntas adicionales sobre los datos. Sus preguntas pueden ayudar a aclarar por qué algo podría estar ocurriendo. </a:t>
            </a:r>
          </a:p>
          <a:p>
            <a:pPr marL="613940" lvl="1" indent="-167438">
              <a:buFont typeface="Arial" panose="020B0604020202020204" pitchFamily="34" charset="0"/>
              <a:buChar char="•"/>
            </a:pPr>
            <a:r>
              <a:rPr lang="es-ES" dirty="0"/>
              <a:t>El grupo debe estar de acuerdo acerca de las conclusiones obtenidas del análisis de datos, antes de hacer recomendaciones.</a:t>
            </a:r>
          </a:p>
          <a:p>
            <a:pPr marL="613940" lvl="1" indent="-167438">
              <a:buFont typeface="Arial" panose="020B0604020202020204" pitchFamily="34" charset="0"/>
              <a:buChar char="•"/>
            </a:pPr>
            <a:r>
              <a:rPr lang="es-ES" dirty="0"/>
              <a:t>Una vez que sepan por qué está ocurriendo algo, pueden encontrar posibles soluciones. </a:t>
            </a:r>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24</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#101:  </a:t>
            </a:r>
            <a:r>
              <a:rPr lang="es-ES" b="0" dirty="0"/>
              <a:t>Presentación de la fase</a:t>
            </a:r>
            <a:r>
              <a:rPr lang="es-ES" dirty="0"/>
              <a:t> </a:t>
            </a:r>
            <a:r>
              <a:rPr lang="es-ES" baseline="0" dirty="0"/>
              <a:t>6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defTabSz="893003">
              <a:buFont typeface="+mj-lt"/>
              <a:buAutoNum type="arabicPeriod"/>
              <a:defRPr/>
            </a:pPr>
            <a:r>
              <a:rPr lang="es-ES" dirty="0"/>
              <a:t>Comparta la información de las notas del presentador</a:t>
            </a:r>
            <a:r>
              <a:rPr lang="es-ES" baseline="0" dirty="0"/>
              <a:t>.</a:t>
            </a:r>
            <a:endParaRPr lang="es-ES" dirty="0"/>
          </a:p>
          <a:p>
            <a:endParaRPr lang="es-ES" dirty="0"/>
          </a:p>
          <a:p>
            <a:r>
              <a:rPr lang="es-ES" b="1" dirty="0"/>
              <a:t>Notas del presentador:</a:t>
            </a:r>
          </a:p>
          <a:p>
            <a:pPr marL="167438" indent="-167438">
              <a:buFont typeface="Arial" panose="020B0604020202020204" pitchFamily="34" charset="0"/>
              <a:buChar char="•"/>
            </a:pPr>
            <a:r>
              <a:rPr lang="es-ES" dirty="0"/>
              <a:t>Hacer que algo suceda requiere la creación de un plan de acción.  </a:t>
            </a:r>
          </a:p>
          <a:p>
            <a:pPr marL="167438" indent="-167438">
              <a:buFont typeface="Arial" panose="020B0604020202020204" pitchFamily="34" charset="0"/>
              <a:buChar char="•"/>
            </a:pPr>
            <a:r>
              <a:rPr lang="es-ES" dirty="0"/>
              <a:t>Los grupos que quieren que algo ocurra después de observar una variedad de datos; a menudo crean un plan de acción.  </a:t>
            </a:r>
          </a:p>
          <a:p>
            <a:pPr marL="167438" indent="-167438">
              <a:buFont typeface="Arial" panose="020B0604020202020204" pitchFamily="34" charset="0"/>
              <a:buChar char="•"/>
            </a:pPr>
            <a:r>
              <a:rPr lang="es-ES" dirty="0"/>
              <a:t>Los planes de acción pueden ayudar a mejorar y enfrentar menos desafíos.  </a:t>
            </a:r>
          </a:p>
          <a:p>
            <a:pPr marL="167438" indent="-167438">
              <a:buFont typeface="Arial" panose="020B0604020202020204" pitchFamily="34" charset="0"/>
              <a:buChar char="•"/>
            </a:pPr>
            <a:r>
              <a:rPr lang="es-ES" dirty="0"/>
              <a:t>Un </a:t>
            </a:r>
            <a:r>
              <a:rPr lang="es-ES" b="1" i="1" dirty="0"/>
              <a:t>plan de acción </a:t>
            </a:r>
            <a:r>
              <a:rPr lang="es-ES" b="0" i="0" dirty="0"/>
              <a:t>generalmente</a:t>
            </a:r>
            <a:r>
              <a:rPr lang="es-ES" dirty="0"/>
              <a:t> incluye metas, pasos, tareas y plazos. Algunos planes de acción ocurrirán en un corto período de tiempo y tendrán evaluaciones rápidas. Otros planes de acción demorarán más  y pueden requerir más tiempo para ponerlos en práctica.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25</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#102:  </a:t>
            </a:r>
            <a:r>
              <a:rPr lang="es-ES" dirty="0"/>
              <a:t>Plan de acción</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s-ES" baseline="0" dirty="0"/>
              <a:t>.</a:t>
            </a:r>
            <a:endParaRPr lang="es-ES" dirty="0"/>
          </a:p>
          <a:p>
            <a:endParaRPr lang="es-ES" dirty="0"/>
          </a:p>
          <a:p>
            <a:r>
              <a:rPr lang="es-ES" b="1" dirty="0"/>
              <a:t>Notas del presentador:</a:t>
            </a:r>
          </a:p>
          <a:p>
            <a:pPr marL="167438" indent="-167438">
              <a:buFont typeface="Arial" panose="020B0604020202020204" pitchFamily="34" charset="0"/>
              <a:buChar char="•"/>
            </a:pPr>
            <a:r>
              <a:rPr lang="es-ES" dirty="0"/>
              <a:t>Pasos para crear un plan de acción</a:t>
            </a:r>
          </a:p>
          <a:p>
            <a:pPr marL="613940" lvl="1" indent="-167438">
              <a:buFont typeface="Arial" panose="020B0604020202020204" pitchFamily="34" charset="0"/>
              <a:buChar char="•"/>
            </a:pPr>
            <a:r>
              <a:rPr lang="es-ES" dirty="0"/>
              <a:t>1. Reunir a personas clave para diseñar el plan de acción.</a:t>
            </a:r>
          </a:p>
          <a:p>
            <a:pPr marL="613940" lvl="1" indent="-167438">
              <a:buFont typeface="Arial" panose="020B0604020202020204" pitchFamily="34" charset="0"/>
              <a:buChar char="•"/>
            </a:pPr>
            <a:r>
              <a:rPr lang="es-ES" dirty="0"/>
              <a:t>2. Crear un plan de acción constituido por pasos que aborden todos los cambios posibles. Las metas deben estar claramente definidas. Descubran:</a:t>
            </a:r>
          </a:p>
          <a:p>
            <a:pPr marL="1060441" lvl="2" indent="-167438">
              <a:buFont typeface="Arial" panose="020B0604020202020204" pitchFamily="34" charset="0"/>
              <a:buChar char="•"/>
            </a:pPr>
            <a:r>
              <a:rPr lang="es-ES" dirty="0"/>
              <a:t>Qué acción o cambio ocurrirá</a:t>
            </a:r>
          </a:p>
          <a:p>
            <a:pPr marL="1060441" lvl="2" indent="-167438">
              <a:buFont typeface="Arial" panose="020B0604020202020204" pitchFamily="34" charset="0"/>
              <a:buChar char="•"/>
            </a:pPr>
            <a:r>
              <a:rPr lang="es-ES" dirty="0"/>
              <a:t>Quién lo llevará a cabo</a:t>
            </a:r>
          </a:p>
          <a:p>
            <a:pPr marL="1060441" lvl="2" indent="-167438">
              <a:buFont typeface="Arial" panose="020B0604020202020204" pitchFamily="34" charset="0"/>
              <a:buChar char="•"/>
            </a:pPr>
            <a:r>
              <a:rPr lang="es-ES" dirty="0"/>
              <a:t>Cuándo tendrá lugar y por cuánto tiempo</a:t>
            </a:r>
          </a:p>
          <a:p>
            <a:pPr marL="1060441" lvl="2" indent="-167438">
              <a:buFont typeface="Arial" panose="020B0604020202020204" pitchFamily="34" charset="0"/>
              <a:buChar char="•"/>
            </a:pPr>
            <a:r>
              <a:rPr lang="es-ES" dirty="0"/>
              <a:t>Dónde ocurrirá</a:t>
            </a:r>
          </a:p>
          <a:p>
            <a:pPr marL="1060441" lvl="2" indent="-167438">
              <a:buFont typeface="Arial" panose="020B0604020202020204" pitchFamily="34" charset="0"/>
              <a:buChar char="•"/>
            </a:pPr>
            <a:r>
              <a:rPr lang="es-ES" dirty="0"/>
              <a:t>Qué recursos (es decir, dinero, personal) se necesitan para llevar a cabo el cambio</a:t>
            </a:r>
          </a:p>
          <a:p>
            <a:pPr marL="1060441" lvl="2" indent="-167438">
              <a:buFont typeface="Arial" panose="020B0604020202020204" pitchFamily="34" charset="0"/>
              <a:buChar char="•"/>
            </a:pPr>
            <a:r>
              <a:rPr lang="es-ES" dirty="0"/>
              <a:t>Comunicación (quién debe saber qué)</a:t>
            </a:r>
          </a:p>
          <a:p>
            <a:pPr marL="613940" lvl="1" indent="-167438">
              <a:buFont typeface="Arial" panose="020B0604020202020204" pitchFamily="34" charset="0"/>
              <a:buChar char="•"/>
            </a:pPr>
            <a:r>
              <a:rPr lang="es-ES" dirty="0"/>
              <a:t>3. Revisar cuidadosamente el plan de acción una vez elaborado, para ver si está completo.</a:t>
            </a:r>
          </a:p>
          <a:p>
            <a:pPr marL="613940" lvl="1" indent="-167438">
              <a:buFont typeface="Arial" panose="020B0604020202020204" pitchFamily="34" charset="0"/>
              <a:buChar char="•"/>
            </a:pPr>
            <a:r>
              <a:rPr lang="es-ES" dirty="0"/>
              <a:t>4. Darle seguimiento al trabajo utilizando un  </a:t>
            </a:r>
            <a:r>
              <a:rPr lang="es-ES" b="1" i="1" dirty="0"/>
              <a:t>cronograma </a:t>
            </a:r>
            <a:r>
              <a:rPr lang="es-ES" b="0" i="0" dirty="0"/>
              <a:t>(</a:t>
            </a:r>
            <a:r>
              <a:rPr lang="es-ES" b="0" i="0" dirty="0">
                <a:solidFill>
                  <a:srgbClr val="71777D"/>
                </a:solidFill>
                <a:effectLst/>
                <a:latin typeface="Roboto" panose="02000000000000000000" pitchFamily="2" charset="0"/>
              </a:rPr>
              <a:t>es una herramienta gráfica que presenta con detalle las actividades que se deben desarrollar en los tiempos establecidos)</a:t>
            </a:r>
            <a:r>
              <a:rPr lang="es-ES" dirty="0"/>
              <a:t>.</a:t>
            </a:r>
          </a:p>
          <a:p>
            <a:pPr marL="613940" lvl="1" indent="-167438">
              <a:buFont typeface="Arial" panose="020B0604020202020204" pitchFamily="34" charset="0"/>
              <a:buChar char="•"/>
            </a:pPr>
            <a:r>
              <a:rPr lang="es-ES" dirty="0"/>
              <a:t>5. Dejarle saber a todos en el grupo lo qué está ocurriendo. </a:t>
            </a:r>
          </a:p>
          <a:p>
            <a:pPr marL="613940" lvl="1" indent="-167438">
              <a:buFont typeface="Arial" panose="020B0604020202020204" pitchFamily="34" charset="0"/>
              <a:buChar char="•"/>
            </a:pPr>
            <a:r>
              <a:rPr lang="es-ES" dirty="0"/>
              <a:t>6. Mantener un registro de lo que está sucediendo. </a:t>
            </a:r>
          </a:p>
          <a:p>
            <a:pPr marL="613940" lvl="1" indent="-167438">
              <a:buFont typeface="Arial" panose="020B0604020202020204" pitchFamily="34" charset="0"/>
              <a:buChar char="•"/>
            </a:pPr>
            <a:r>
              <a:rPr lang="es-ES" dirty="0"/>
              <a:t>7. ¡Celebrar cuando se cumplan las metas del plan de acción! </a:t>
            </a:r>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26</a:t>
            </a:fld>
            <a:endParaRPr lang="en-US"/>
          </a:p>
        </p:txBody>
      </p:sp>
    </p:spTree>
    <p:extLst>
      <p:ext uri="{BB962C8B-B14F-4D97-AF65-F5344CB8AC3E}">
        <p14:creationId xmlns:p14="http://schemas.microsoft.com/office/powerpoint/2010/main" val="3227180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#103:  </a:t>
            </a:r>
            <a:r>
              <a:rPr lang="es-ES" b="0" dirty="0"/>
              <a:t>Presentación de la fase</a:t>
            </a:r>
            <a:r>
              <a:rPr lang="es-ES" dirty="0"/>
              <a:t> </a:t>
            </a:r>
            <a:r>
              <a:rPr lang="es-ES" baseline="0" dirty="0"/>
              <a:t>7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defTabSz="893003">
              <a:buFont typeface="+mj-lt"/>
              <a:buAutoNum type="arabicPeriod"/>
              <a:defRPr/>
            </a:pPr>
            <a:r>
              <a:rPr lang="es-ES" dirty="0"/>
              <a:t>Comparta la información de las notas del presentador</a:t>
            </a:r>
            <a:r>
              <a:rPr lang="es-ES" baseline="0" dirty="0"/>
              <a:t>.</a:t>
            </a:r>
            <a:endParaRPr lang="es-ES" dirty="0"/>
          </a:p>
          <a:p>
            <a:endParaRPr lang="es-ES" dirty="0"/>
          </a:p>
          <a:p>
            <a:r>
              <a:rPr lang="es-ES" b="1" dirty="0"/>
              <a:t>Notas del presentador:</a:t>
            </a:r>
          </a:p>
          <a:p>
            <a:pPr marL="167438" indent="-167438" defTabSz="893003">
              <a:buFont typeface="Arial" panose="020B0604020202020204" pitchFamily="34" charset="0"/>
              <a:buChar char="•"/>
              <a:defRPr/>
            </a:pPr>
            <a:r>
              <a:rPr lang="es-ES" dirty="0"/>
              <a:t>Cuando personas de diferentes perspectivas</a:t>
            </a:r>
            <a:r>
              <a:rPr lang="es-ES" dirty="0">
                <a:solidFill>
                  <a:srgbClr val="FF0000"/>
                </a:solidFill>
              </a:rPr>
              <a:t> </a:t>
            </a:r>
            <a:r>
              <a:rPr lang="es-ES" dirty="0"/>
              <a:t>observan los mismos datos; pueden llegar a nuevas conclusiones y ver maneras de hacer cambios. </a:t>
            </a:r>
          </a:p>
          <a:p>
            <a:pPr marL="167438" indent="-167438" defTabSz="893003">
              <a:buFont typeface="Arial" panose="020B0604020202020204" pitchFamily="34" charset="0"/>
              <a:buChar char="•"/>
              <a:defRPr/>
            </a:pPr>
            <a:r>
              <a:rPr lang="es-ES" dirty="0"/>
              <a:t>Por eso es tan útil compartir los datos.</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27</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#104:  </a:t>
            </a:r>
            <a:r>
              <a:rPr lang="es-ES" b="0" dirty="0"/>
              <a:t>Presentación de los resultados</a:t>
            </a:r>
            <a:endParaRPr lang="es-ES" dirty="0"/>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n-US" baseline="0" dirty="0"/>
              <a:t>.</a:t>
            </a:r>
            <a:endParaRPr lang="en-US" dirty="0"/>
          </a:p>
          <a:p>
            <a:endParaRPr lang="es-ES" dirty="0"/>
          </a:p>
          <a:p>
            <a:r>
              <a:rPr lang="es-ES" b="1" dirty="0"/>
              <a:t>Notas del presentador:</a:t>
            </a:r>
          </a:p>
          <a:p>
            <a:pPr marL="167438" indent="-167438">
              <a:buFont typeface="Arial" panose="020B0604020202020204" pitchFamily="34" charset="0"/>
              <a:buChar char="•"/>
            </a:pPr>
            <a:r>
              <a:rPr lang="es-ES" dirty="0"/>
              <a:t>El grupo necesita presentar la información encontrada en los datos, de una manera que sea fácil de entender para la audiencia.</a:t>
            </a:r>
          </a:p>
          <a:p>
            <a:pPr marL="167438" indent="-167438">
              <a:buFont typeface="Arial" panose="020B0604020202020204" pitchFamily="34" charset="0"/>
              <a:buChar char="•"/>
            </a:pPr>
            <a:r>
              <a:rPr lang="es-ES" dirty="0"/>
              <a:t>Asegúrese de que el informe sea: </a:t>
            </a:r>
          </a:p>
          <a:p>
            <a:pPr marL="613940" lvl="1" indent="-167438">
              <a:buFont typeface="Arial" panose="020B0604020202020204" pitchFamily="34" charset="0"/>
              <a:buChar char="•"/>
            </a:pPr>
            <a:r>
              <a:rPr lang="es-ES" b="1" dirty="0"/>
              <a:t>Atractivo: </a:t>
            </a:r>
            <a:r>
              <a:rPr lang="es-ES" b="0" dirty="0"/>
              <a:t>Q</a:t>
            </a:r>
            <a:r>
              <a:rPr lang="es-ES" dirty="0"/>
              <a:t>ue sea simple, claro y visualmente agradable. </a:t>
            </a:r>
          </a:p>
          <a:p>
            <a:pPr marL="613940" lvl="1" indent="-167438">
              <a:buFont typeface="Arial" panose="020B0604020202020204" pitchFamily="34" charset="0"/>
              <a:buChar char="•"/>
            </a:pPr>
            <a:r>
              <a:rPr lang="es-ES" b="1" dirty="0"/>
              <a:t>Accesible: </a:t>
            </a:r>
            <a:r>
              <a:rPr lang="es-ES" b="0" dirty="0"/>
              <a:t>U</a:t>
            </a:r>
            <a:r>
              <a:rPr lang="es-ES" dirty="0"/>
              <a:t>se un nivel de lectura accesible para su audiencia. Evite el lenguaje especial (jerga) y abreviaciones que la audiencia no entienda. Utilice listas con viñetas y también use el idioma hablado por los miembros de la audiencia. </a:t>
            </a:r>
          </a:p>
          <a:p>
            <a:pPr marL="613940" lvl="1" indent="-167438">
              <a:buFont typeface="Arial" panose="020B0604020202020204" pitchFamily="34" charset="0"/>
              <a:buChar char="•"/>
            </a:pPr>
            <a:r>
              <a:rPr lang="es-ES" b="1" dirty="0"/>
              <a:t>Preciso</a:t>
            </a:r>
            <a:r>
              <a:rPr lang="es-ES" dirty="0"/>
              <a:t>: Los datos deben estar libres de errores. El informe debe ser acerca de lo que los datos dicen en realidad, no sobre lo que usted desearía que dijeran.</a:t>
            </a:r>
          </a:p>
          <a:p>
            <a:pPr marL="613940" lvl="1" indent="-167438">
              <a:buFont typeface="Arial" panose="020B0604020202020204" pitchFamily="34" charset="0"/>
              <a:buChar char="•"/>
            </a:pPr>
            <a:r>
              <a:rPr lang="es-ES" b="1" dirty="0"/>
              <a:t>Específico a la audiencia</a:t>
            </a:r>
            <a:r>
              <a:rPr lang="es-ES" dirty="0"/>
              <a:t>: Es centrarse en los asuntos que le interesan a la audiencia. Piense sobre el nivel de detalle que necesita la audiencia y lo que realmente ésta ya sabe. </a:t>
            </a:r>
          </a:p>
          <a:p>
            <a:endParaRPr lang="es-ES" dirty="0"/>
          </a:p>
          <a:p>
            <a:pPr marL="167438" indent="-167438">
              <a:buFont typeface="Arial" panose="020B0604020202020204" pitchFamily="34" charset="0"/>
              <a:buChar char="•"/>
            </a:pPr>
            <a:r>
              <a:rPr lang="es-ES" dirty="0"/>
              <a:t>Sea justo y objetivo</a:t>
            </a:r>
          </a:p>
          <a:p>
            <a:pPr marL="167438" indent="-167438">
              <a:buFont typeface="Arial" panose="020B0604020202020204" pitchFamily="34" charset="0"/>
              <a:buChar char="•"/>
            </a:pPr>
            <a:r>
              <a:rPr lang="es-ES" dirty="0"/>
              <a:t>Utilice los datos para impulsar la toma de decisiones. Puede ser  tentador tomar una decisión y luego buscar</a:t>
            </a:r>
            <a:r>
              <a:rPr lang="es-ES" dirty="0">
                <a:solidFill>
                  <a:srgbClr val="FF0000"/>
                </a:solidFill>
              </a:rPr>
              <a:t> </a:t>
            </a:r>
            <a:r>
              <a:rPr lang="es-ES" dirty="0"/>
              <a:t>sólo aquellos datos que la respalden. </a:t>
            </a:r>
          </a:p>
          <a:p>
            <a:pPr marL="167438" indent="-167438">
              <a:buFont typeface="Arial" panose="020B0604020202020204" pitchFamily="34" charset="0"/>
              <a:buChar char="•"/>
            </a:pPr>
            <a:r>
              <a:rPr lang="es-ES" dirty="0"/>
              <a:t>Tal elección selectiva de los datos no es ética ni útil.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28</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#105:  </a:t>
            </a:r>
            <a:r>
              <a:rPr lang="es-ES" dirty="0"/>
              <a:t>Difusión de los r</a:t>
            </a:r>
            <a:r>
              <a:rPr lang="es-ES" baseline="0" dirty="0"/>
              <a:t>esultados</a:t>
            </a:r>
            <a:endParaRPr lang="es-ES" dirty="0"/>
          </a:p>
          <a:p>
            <a:r>
              <a:rPr lang="es-ES" dirty="0"/>
              <a:t> </a:t>
            </a:r>
          </a:p>
          <a:p>
            <a:r>
              <a:rPr lang="es-ES" b="1" dirty="0"/>
              <a:t>Instrucciones</a:t>
            </a:r>
            <a:r>
              <a:rPr lang="en-US" b="1" dirty="0"/>
              <a:t>:</a:t>
            </a:r>
            <a:endParaRPr lang="en-US" dirty="0"/>
          </a:p>
          <a:p>
            <a:pPr marL="223251" indent="-223251">
              <a:buFont typeface="+mj-lt"/>
              <a:buAutoNum type="arabicPeriod"/>
            </a:pPr>
            <a:r>
              <a:rPr lang="es-ES" dirty="0"/>
              <a:t>Comparta la información de las notas del presentador</a:t>
            </a:r>
            <a:r>
              <a:rPr lang="en-US" baseline="0" dirty="0"/>
              <a:t>.</a:t>
            </a:r>
            <a:endParaRPr lang="en-US" dirty="0"/>
          </a:p>
          <a:p>
            <a:endParaRPr lang="es-ES" dirty="0"/>
          </a:p>
          <a:p>
            <a:r>
              <a:rPr lang="es-ES" b="1" dirty="0"/>
              <a:t>Notas del presentador:</a:t>
            </a:r>
          </a:p>
          <a:p>
            <a:pPr marL="167438" indent="-167438">
              <a:buFont typeface="Arial" panose="020B0604020202020204" pitchFamily="34" charset="0"/>
              <a:buChar char="•"/>
            </a:pPr>
            <a:r>
              <a:rPr lang="es-ES" dirty="0"/>
              <a:t>Depende mucho de la audiencia cuando se trata de averiguar qué, cómo e incluso cuándo difundir los datos. Diferentes audiencias necesitan diferentes puntos de vista de los datos. A medida que es redactado el informe de los resultados, piensen en las siguientes preguntas: </a:t>
            </a:r>
          </a:p>
          <a:p>
            <a:pPr marL="613940" lvl="1" indent="-167438">
              <a:buFont typeface="Arial" panose="020B0604020202020204" pitchFamily="34" charset="0"/>
              <a:buChar char="•"/>
            </a:pPr>
            <a:r>
              <a:rPr lang="es-ES" dirty="0"/>
              <a:t>¿Cuál es el propósito de su informe? </a:t>
            </a:r>
          </a:p>
          <a:p>
            <a:pPr marL="613940" lvl="1" indent="-167438">
              <a:buFont typeface="Arial" panose="020B0604020202020204" pitchFamily="34" charset="0"/>
              <a:buChar char="•"/>
            </a:pPr>
            <a:r>
              <a:rPr lang="es-ES" dirty="0"/>
              <a:t>¿Necesita brindar información o crear conciencia? </a:t>
            </a:r>
          </a:p>
          <a:p>
            <a:pPr marL="613940" lvl="1" indent="-167438">
              <a:buFont typeface="Arial" panose="020B0604020202020204" pitchFamily="34" charset="0"/>
              <a:buChar char="•"/>
            </a:pPr>
            <a:r>
              <a:rPr lang="es-ES" dirty="0"/>
              <a:t>¿Se utilizará para tomar decisiones? </a:t>
            </a:r>
          </a:p>
          <a:p>
            <a:pPr marL="613940" lvl="1" indent="-167438">
              <a:buFont typeface="Arial" panose="020B0604020202020204" pitchFamily="34" charset="0"/>
              <a:buChar char="•"/>
            </a:pPr>
            <a:r>
              <a:rPr lang="es-ES" dirty="0"/>
              <a:t>¿Qué información es nueva y sorprendente?</a:t>
            </a:r>
          </a:p>
          <a:p>
            <a:pPr marL="613940" lvl="1" indent="-167438">
              <a:buFont typeface="Arial" panose="020B0604020202020204" pitchFamily="34" charset="0"/>
              <a:buChar char="•"/>
            </a:pPr>
            <a:r>
              <a:rPr lang="es-ES" dirty="0"/>
              <a:t>¿Qué sabe ya la audiencia acerca del tema? </a:t>
            </a:r>
          </a:p>
          <a:p>
            <a:pPr marL="613940" lvl="1" indent="-167438">
              <a:buFont typeface="Arial" panose="020B0604020202020204" pitchFamily="34" charset="0"/>
              <a:buChar char="•"/>
            </a:pPr>
            <a:r>
              <a:rPr lang="es-ES" dirty="0"/>
              <a:t>¿Qué nivel de información requieren: una perspectiva general o muchos detalles? </a:t>
            </a:r>
          </a:p>
          <a:p>
            <a:endParaRPr lang="es-ES" dirty="0"/>
          </a:p>
          <a:p>
            <a:pPr marL="167438" indent="-167438">
              <a:buFont typeface="Arial" panose="020B0604020202020204" pitchFamily="34" charset="0"/>
              <a:buChar char="•"/>
            </a:pPr>
            <a:r>
              <a:rPr lang="es-ES" dirty="0"/>
              <a:t>Asegúrense de compartir los resultados de su grupo. Decidan dónde se publicarán estos datos.  </a:t>
            </a:r>
          </a:p>
          <a:p>
            <a:pPr marL="167438" indent="-167438">
              <a:buFont typeface="Arial" panose="020B0604020202020204" pitchFamily="34" charset="0"/>
              <a:buChar char="•"/>
            </a:pPr>
            <a:r>
              <a:rPr lang="es-ES" dirty="0"/>
              <a:t>Consideren compartir los datos con las familias en:</a:t>
            </a:r>
          </a:p>
          <a:p>
            <a:pPr marL="613940" lvl="1" indent="-167438">
              <a:buFont typeface="Arial" panose="020B0604020202020204" pitchFamily="34" charset="0"/>
              <a:buChar char="•"/>
            </a:pPr>
            <a:r>
              <a:rPr lang="es-ES" dirty="0"/>
              <a:t>las reuniones de la junta escolar</a:t>
            </a:r>
          </a:p>
          <a:p>
            <a:pPr marL="613940" lvl="1" indent="-167438">
              <a:buFont typeface="Arial" panose="020B0604020202020204" pitchFamily="34" charset="0"/>
              <a:buChar char="•"/>
            </a:pPr>
            <a:r>
              <a:rPr lang="es-ES" dirty="0"/>
              <a:t>el sitio web y el boletín del distrito</a:t>
            </a:r>
          </a:p>
          <a:p>
            <a:pPr marL="613940" lvl="1" indent="-167438">
              <a:buFont typeface="Arial" panose="020B0604020202020204" pitchFamily="34" charset="0"/>
              <a:buChar char="•"/>
            </a:pPr>
            <a:r>
              <a:rPr lang="es-ES" dirty="0"/>
              <a:t>el periódico de la comunidad</a:t>
            </a:r>
          </a:p>
          <a:p>
            <a:pPr marL="613940" lvl="1" indent="-167438">
              <a:buFont typeface="Arial" panose="020B0604020202020204" pitchFamily="34" charset="0"/>
              <a:buChar char="•"/>
            </a:pPr>
            <a:r>
              <a:rPr lang="es-ES" dirty="0"/>
              <a:t>las reuniones del grupo de los padres</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29</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498475"/>
            <a:ext cx="2397125" cy="1798638"/>
          </a:xfrm>
        </p:spPr>
      </p:sp>
      <p:sp>
        <p:nvSpPr>
          <p:cNvPr id="3" name="Notes Placeholder 2"/>
          <p:cNvSpPr>
            <a:spLocks noGrp="1"/>
          </p:cNvSpPr>
          <p:nvPr>
            <p:ph type="body" idx="1"/>
          </p:nvPr>
        </p:nvSpPr>
        <p:spPr>
          <a:xfrm>
            <a:off x="346290" y="2384619"/>
            <a:ext cx="6317821" cy="6564384"/>
          </a:xfrm>
        </p:spPr>
        <p:txBody>
          <a:bodyPr/>
          <a:lstStyle/>
          <a:p>
            <a:r>
              <a:rPr lang="es-ES" b="1" dirty="0"/>
              <a:t>Diapositiva</a:t>
            </a:r>
            <a:r>
              <a:rPr lang="en-US" b="1" dirty="0"/>
              <a:t> #79:  </a:t>
            </a:r>
            <a:r>
              <a:rPr lang="es-ES" dirty="0"/>
              <a:t>¿Qué son los datos?</a:t>
            </a:r>
          </a:p>
          <a:p>
            <a:r>
              <a:rPr lang="en-US" dirty="0"/>
              <a:t> </a:t>
            </a:r>
          </a:p>
          <a:p>
            <a:r>
              <a:rPr lang="es-ES" b="1" dirty="0"/>
              <a:t>Instrucciones</a:t>
            </a:r>
            <a:r>
              <a:rPr lang="en-US" b="1" dirty="0"/>
              <a:t>:</a:t>
            </a:r>
            <a:endParaRPr lang="en-US" dirty="0"/>
          </a:p>
          <a:p>
            <a:pPr marL="223251" indent="-223251">
              <a:buFont typeface="+mj-lt"/>
              <a:buAutoNum type="arabicPeriod"/>
            </a:pPr>
            <a:r>
              <a:rPr lang="es-ES" dirty="0"/>
              <a:t>Comparta la información de las notas del presentador</a:t>
            </a:r>
            <a:r>
              <a:rPr lang="en-US" baseline="0" dirty="0"/>
              <a:t>.</a:t>
            </a:r>
            <a:endParaRPr lang="en-US" dirty="0"/>
          </a:p>
          <a:p>
            <a:endParaRPr lang="en-US" dirty="0"/>
          </a:p>
          <a:p>
            <a:pPr defTabSz="918453" fontAlgn="base">
              <a:lnSpc>
                <a:spcPct val="80000"/>
              </a:lnSpc>
              <a:spcBef>
                <a:spcPct val="30000"/>
              </a:spcBef>
              <a:spcAft>
                <a:spcPct val="0"/>
              </a:spcAft>
              <a:defRPr/>
            </a:pPr>
            <a:r>
              <a:rPr lang="es-ES" b="1" dirty="0">
                <a:solidFill>
                  <a:srgbClr val="000000"/>
                </a:solidFill>
                <a:cs typeface="Arial" charset="0"/>
              </a:rPr>
              <a:t>Notas del presentador:</a:t>
            </a:r>
          </a:p>
          <a:p>
            <a:pPr marL="167438" indent="-167438" defTabSz="918453" fontAlgn="base">
              <a:buFont typeface="Arial" panose="020B0604020202020204" pitchFamily="34" charset="0"/>
              <a:buChar char="•"/>
              <a:defRPr/>
            </a:pPr>
            <a:r>
              <a:rPr lang="es-ES" dirty="0">
                <a:solidFill>
                  <a:srgbClr val="000000"/>
                </a:solidFill>
                <a:cs typeface="Arial" pitchFamily="34" charset="0"/>
              </a:rPr>
              <a:t>¿Qué son los datos?  Los datos son simplemente, información objetiva basada en hechos. </a:t>
            </a:r>
          </a:p>
          <a:p>
            <a:pPr marL="167438" indent="-167438" defTabSz="918453" fontAlgn="base">
              <a:buFont typeface="Arial" panose="020B0604020202020204" pitchFamily="34" charset="0"/>
              <a:buChar char="•"/>
              <a:defRPr/>
            </a:pPr>
            <a:r>
              <a:rPr lang="es-ES" dirty="0">
                <a:solidFill>
                  <a:srgbClr val="000000"/>
                </a:solidFill>
                <a:cs typeface="Arial" pitchFamily="34" charset="0"/>
              </a:rPr>
              <a:t>Ahora piense en los momentos en que se ha encontrado con fuentes de datos que </a:t>
            </a:r>
            <a:r>
              <a:rPr lang="en-US" dirty="0">
                <a:solidFill>
                  <a:srgbClr val="000000"/>
                </a:solidFill>
                <a:cs typeface="Arial" pitchFamily="34" charset="0"/>
              </a:rPr>
              <a:t>son </a:t>
            </a:r>
            <a:r>
              <a:rPr lang="es-ES" dirty="0">
                <a:solidFill>
                  <a:srgbClr val="000000"/>
                </a:solidFill>
                <a:cs typeface="Arial" pitchFamily="34" charset="0"/>
              </a:rPr>
              <a:t>confusas y difíciles de entender. ¿Cómo lo manejó?. Estos son puntos a considerar cuando hablamos de comprender datos en los grupos de toma de decisiones.  </a:t>
            </a:r>
          </a:p>
          <a:p>
            <a:pPr marL="167438" indent="-167438" defTabSz="918453" fontAlgn="base">
              <a:buFont typeface="Arial" panose="020B0604020202020204" pitchFamily="34" charset="0"/>
              <a:buChar char="•"/>
              <a:defRPr/>
            </a:pPr>
            <a:r>
              <a:rPr lang="es-ES" dirty="0">
                <a:solidFill>
                  <a:srgbClr val="000000"/>
                </a:solidFill>
                <a:cs typeface="Arial" pitchFamily="34" charset="0"/>
              </a:rPr>
              <a:t>Cuando los grupos de toma de decisiones utilizan datos para decidir, están basando sus decisiones en hechos; no en suposiciones o sentimientos. Esto es lo que se llama “toma de decisiones basada en datos”.  </a:t>
            </a:r>
          </a:p>
          <a:p>
            <a:pPr marL="167438" indent="-167438" defTabSz="918453" fontAlgn="base">
              <a:buFont typeface="Arial" panose="020B0604020202020204" pitchFamily="34" charset="0"/>
              <a:buChar char="•"/>
              <a:defRPr/>
            </a:pPr>
            <a:r>
              <a:rPr lang="es-ES" dirty="0">
                <a:solidFill>
                  <a:srgbClr val="000000"/>
                </a:solidFill>
                <a:cs typeface="Arial" pitchFamily="34" charset="0"/>
              </a:rPr>
              <a:t>Los datos no sólo se aplican a los grupos de toma de decisiones más formales. Sino son usados por todo tipo de grupos y pueden presentarse en muchas formas diferentes</a:t>
            </a:r>
          </a:p>
          <a:p>
            <a:pPr marL="167438" indent="-167438">
              <a:buFont typeface="Arial" panose="020B0604020202020204" pitchFamily="34" charset="0"/>
              <a:buChar char="•"/>
            </a:pPr>
            <a:r>
              <a:rPr lang="es-ES" b="1" i="1" kern="1200" dirty="0">
                <a:solidFill>
                  <a:schemeClr val="tx1"/>
                </a:solidFill>
                <a:effectLst/>
              </a:rPr>
              <a:t>Confiables. </a:t>
            </a:r>
            <a:r>
              <a:rPr lang="es-ES" b="0" i="1" kern="1200" dirty="0">
                <a:solidFill>
                  <a:schemeClr val="tx1"/>
                </a:solidFill>
                <a:effectLst/>
              </a:rPr>
              <a:t>S</a:t>
            </a:r>
            <a:r>
              <a:rPr lang="es-ES" b="0" kern="1200" dirty="0">
                <a:solidFill>
                  <a:schemeClr val="tx1"/>
                </a:solidFill>
                <a:effectLst/>
              </a:rPr>
              <a:t>i</a:t>
            </a:r>
            <a:r>
              <a:rPr lang="es-ES" kern="1200" dirty="0">
                <a:solidFill>
                  <a:schemeClr val="tx1"/>
                </a:solidFill>
                <a:effectLst/>
              </a:rPr>
              <a:t>gnifica que los datos son exactos y verdaderos en todo momento. ¿Sería lo mismo si alguien más recolectar</a:t>
            </a:r>
            <a:r>
              <a:rPr lang="es-ES" dirty="0"/>
              <a:t>a los datos</a:t>
            </a:r>
            <a:r>
              <a:rPr lang="es-ES" kern="1200" dirty="0">
                <a:solidFill>
                  <a:schemeClr val="tx1"/>
                </a:solidFill>
                <a:effectLst/>
              </a:rPr>
              <a:t>?  </a:t>
            </a:r>
          </a:p>
          <a:p>
            <a:pPr marL="167438" indent="-167438">
              <a:buFont typeface="Arial" panose="020B0604020202020204" pitchFamily="34" charset="0"/>
              <a:buChar char="•"/>
            </a:pPr>
            <a:r>
              <a:rPr lang="es-ES" b="1" kern="1200" dirty="0">
                <a:solidFill>
                  <a:schemeClr val="tx1"/>
                </a:solidFill>
                <a:effectLst/>
              </a:rPr>
              <a:t>Válidos. </a:t>
            </a:r>
            <a:r>
              <a:rPr lang="es-ES" b="0" kern="1200" dirty="0">
                <a:solidFill>
                  <a:schemeClr val="tx1"/>
                </a:solidFill>
                <a:effectLst/>
              </a:rPr>
              <a:t>Se</a:t>
            </a:r>
            <a:r>
              <a:rPr lang="es-ES" dirty="0"/>
              <a:t> refiere a que los datos reflejan una verdad y producen los resultados deseados. En otras palabras, ¿Los datos miden lo que dicen medir</a:t>
            </a:r>
            <a:r>
              <a:rPr lang="es-ES" kern="1200" dirty="0">
                <a:solidFill>
                  <a:schemeClr val="tx1"/>
                </a:solidFill>
                <a:effectLst/>
              </a:rPr>
              <a:t>?</a:t>
            </a:r>
          </a:p>
          <a:p>
            <a:pPr marL="167438" indent="-167438">
              <a:buFont typeface="Arial" panose="020B0604020202020204" pitchFamily="34" charset="0"/>
              <a:buChar char="•"/>
            </a:pPr>
            <a:r>
              <a:rPr lang="es-ES" kern="1200" dirty="0">
                <a:solidFill>
                  <a:schemeClr val="tx1"/>
                </a:solidFill>
                <a:effectLst/>
              </a:rPr>
              <a:t>Los datos también deben ser </a:t>
            </a:r>
            <a:r>
              <a:rPr lang="es-ES" b="1" i="1" kern="1200" dirty="0">
                <a:solidFill>
                  <a:schemeClr val="tx1"/>
                </a:solidFill>
                <a:effectLst/>
              </a:rPr>
              <a:t>accesibles</a:t>
            </a:r>
            <a:r>
              <a:rPr lang="es-ES" kern="1200" dirty="0">
                <a:solidFill>
                  <a:schemeClr val="tx1"/>
                </a:solidFill>
                <a:effectLst/>
              </a:rPr>
              <a:t>. Se necesita tener en cuenta todas las inquietudes, necesidades y habilidades de la audiencia cuando se utilizan los datos. </a:t>
            </a:r>
            <a:endParaRPr lang="es-ES" dirty="0">
              <a:solidFill>
                <a:srgbClr val="000000"/>
              </a:solidFill>
              <a:cs typeface="Arial" pitchFamily="34" charset="0"/>
            </a:endParaRPr>
          </a:p>
          <a:p>
            <a:pPr marL="167438" indent="-167438" defTabSz="918453" fontAlgn="base">
              <a:buFont typeface="Arial" panose="020B0604020202020204" pitchFamily="34" charset="0"/>
              <a:buChar char="•"/>
              <a:defRPr/>
            </a:pPr>
            <a:r>
              <a:rPr lang="es-ES" dirty="0"/>
              <a:t>Los problemas de confiabilidad en la educación a menudo surgen cuando, los investigadores exageran la importancia de los datos tomados de una muestra muy pequeña o demasiado limitada. </a:t>
            </a:r>
          </a:p>
          <a:p>
            <a:pPr marL="167438" indent="-167438" defTabSz="918453" fontAlgn="base">
              <a:buFont typeface="Arial" panose="020B0604020202020204" pitchFamily="34" charset="0"/>
              <a:buChar char="•"/>
              <a:defRPr/>
            </a:pPr>
            <a:r>
              <a:rPr lang="es-ES" dirty="0"/>
              <a:t>Por ejemplo: imagine que yo era director de una escuela secundaria y hubiera sostenido ante la junta escolar, que tenía evidencia de que los padres amaban nuestros programas escolares. Y cuando el presidente de </a:t>
            </a:r>
            <a:r>
              <a:rPr lang="en-US" dirty="0"/>
              <a:t>la junta </a:t>
            </a:r>
            <a:r>
              <a:rPr lang="es-ES" dirty="0"/>
              <a:t>me preguntara cómo podía hacer tal afirmación; yo le hubiera respondido afirmando defensivamente, que era una conclusión basada  específicamente en “datos concretos”; por una encuesta realizada en el banquete de la banda, el invierno pasado. El presidente de la junta podría haber respondido que, debido a que al evento asistió sólo el 5 por ciento de los padres de la escuela y que todos ellos tenían una cosa en común: sus hijos estaban en la banda; mis conclusiones eran “poco confiables.” Él habría tenido razón. Afirmar que una muestra tan pequeña y selecta representara con exactitud los puntos de vista de una población total (todos los padres de la escuela), lleva la credibilidad de mi afirmación mucho más allá de lo razonable.</a:t>
            </a:r>
            <a:r>
              <a:rPr lang="en-US" dirty="0"/>
              <a:t> </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a:t>
            </a:fld>
            <a:endParaRPr lang="en-US"/>
          </a:p>
        </p:txBody>
      </p:sp>
    </p:spTree>
    <p:extLst>
      <p:ext uri="{BB962C8B-B14F-4D97-AF65-F5344CB8AC3E}">
        <p14:creationId xmlns:p14="http://schemas.microsoft.com/office/powerpoint/2010/main" val="2389405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#106:  </a:t>
            </a:r>
            <a:r>
              <a:rPr lang="es-ES" b="0" dirty="0"/>
              <a:t>Haga que los datos cobren vida</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s-ES" baseline="0" dirty="0"/>
              <a:t>.</a:t>
            </a:r>
            <a:endParaRPr lang="es-ES" dirty="0"/>
          </a:p>
          <a:p>
            <a:endParaRPr lang="es-ES" dirty="0"/>
          </a:p>
          <a:p>
            <a:r>
              <a:rPr lang="es-ES" b="1" dirty="0"/>
              <a:t>Notas del presentador:</a:t>
            </a:r>
          </a:p>
          <a:p>
            <a:pPr marL="167438" indent="-167438">
              <a:buFont typeface="Arial" panose="020B0604020202020204" pitchFamily="34" charset="0"/>
              <a:buChar char="•"/>
            </a:pPr>
            <a:r>
              <a:rPr lang="es-ES" b="1" i="1" dirty="0"/>
              <a:t>Las matemáticas sociales </a:t>
            </a:r>
            <a:r>
              <a:rPr lang="es-ES" b="0" i="0" dirty="0"/>
              <a:t>significan representar una imagen por medio de datos</a:t>
            </a:r>
            <a:r>
              <a:rPr lang="es-ES" b="0" i="1" dirty="0"/>
              <a:t>.</a:t>
            </a:r>
            <a:r>
              <a:rPr lang="es-ES" b="1" i="1" dirty="0"/>
              <a:t> </a:t>
            </a:r>
            <a:r>
              <a:rPr lang="es-ES" dirty="0"/>
              <a:t>A veces los números son simplemente números cuando falta o se desconoce el contexto. Las matemáticas sociales tratan de relacionar los números de los datos con lo que es familiar y concreto para la audiencia. Materializan los números mezclándolos con historias convincentes y proporcionando comparaciones con cosas familiares. Funcionan por analogía.( Es la semejanza entre dos cosas distintas). </a:t>
            </a:r>
          </a:p>
          <a:p>
            <a:pPr marL="167438" indent="-167438">
              <a:buFont typeface="Arial" panose="020B0604020202020204" pitchFamily="34" charset="0"/>
              <a:buChar char="•"/>
            </a:pPr>
            <a:r>
              <a:rPr lang="es-ES" dirty="0"/>
              <a:t>Por ejemplo, si cada persona en los Estados Unidos cambiara los márgenes de la página de 1.25 a 0.75, estaríamos salvando un bosque del tamaño de Rhode Island cada año.</a:t>
            </a:r>
          </a:p>
          <a:p>
            <a:pPr marL="167438" indent="-167438">
              <a:buFont typeface="Arial" panose="020B0604020202020204" pitchFamily="34" charset="0"/>
              <a:buChar char="•"/>
            </a:pPr>
            <a:r>
              <a:rPr lang="es-ES" dirty="0"/>
              <a:t>Las matemáticas sociales pueden resultar contraproducentes, si la historia y las comparaciones visuales no están conectadas al mensaje que usted desea transmitir. Los números se pueden presentar de una manera fácil de recordar, pero algunas veces causan la reacción contraria en la audiencia.</a:t>
            </a:r>
          </a:p>
          <a:p>
            <a:pPr marL="167438" indent="-167438">
              <a:buFont typeface="Arial" panose="020B0604020202020204" pitchFamily="34" charset="0"/>
              <a:buChar char="•"/>
            </a:pPr>
            <a:r>
              <a:rPr lang="es-ES" b="1" i="1" dirty="0"/>
              <a:t>Las historias relacionadas con los datos </a:t>
            </a:r>
            <a:r>
              <a:rPr lang="es-ES" dirty="0"/>
              <a:t>se utilizan cada vez más para explicar y visualizar la información que se recolecta y analiza. Detrás de cada ejemplo de datos hay una historia que espera ser contada.</a:t>
            </a:r>
          </a:p>
          <a:p>
            <a:pPr marL="167438" indent="-167438">
              <a:buFont typeface="Arial" panose="020B0604020202020204" pitchFamily="34" charset="0"/>
              <a:buChar char="•"/>
            </a:pPr>
            <a:r>
              <a:rPr lang="es-ES" dirty="0"/>
              <a:t>Aquí hay algunas estrategias sobre como contar una buena historia que pueden ser aplicadas a la visualización de datos.</a:t>
            </a:r>
          </a:p>
          <a:p>
            <a:pPr marL="613940" lvl="1" indent="-167438">
              <a:buFont typeface="Arial" panose="020B0604020202020204" pitchFamily="34" charset="0"/>
              <a:buChar char="•"/>
            </a:pPr>
            <a:r>
              <a:rPr lang="es-ES" dirty="0"/>
              <a:t>Usar una técnica narrativa convincente. </a:t>
            </a:r>
          </a:p>
          <a:p>
            <a:pPr marL="613940" lvl="1" indent="-167438">
              <a:buFont typeface="Arial" panose="020B0604020202020204" pitchFamily="34" charset="0"/>
              <a:buChar char="•"/>
            </a:pPr>
            <a:r>
              <a:rPr lang="es-ES" dirty="0"/>
              <a:t>Pensar en la audiencia y en lo que ésta sabe acerca del tema.   </a:t>
            </a:r>
          </a:p>
          <a:p>
            <a:pPr marL="613940" lvl="1" indent="-167438">
              <a:buFont typeface="Arial" panose="020B0604020202020204" pitchFamily="34" charset="0"/>
              <a:buChar char="•"/>
            </a:pPr>
            <a:r>
              <a:rPr lang="es-ES" dirty="0"/>
              <a:t>Ser objetivos y ofrecer equilibrio.</a:t>
            </a:r>
          </a:p>
          <a:p>
            <a:pPr marL="613940" lvl="1" indent="-167438">
              <a:buFont typeface="Arial" panose="020B0604020202020204" pitchFamily="34" charset="0"/>
              <a:buChar char="•"/>
            </a:pPr>
            <a:r>
              <a:rPr lang="es-ES" dirty="0"/>
              <a:t>No censurar los datos en la visualización. </a:t>
            </a:r>
          </a:p>
          <a:p>
            <a:pPr marL="613940" lvl="1" indent="-167438">
              <a:buFont typeface="Arial" panose="020B0604020202020204" pitchFamily="34" charset="0"/>
              <a:buChar char="•"/>
            </a:pPr>
            <a:r>
              <a:rPr lang="es-ES" dirty="0"/>
              <a:t>Editar y tratar de explicar realmente los datos</a:t>
            </a:r>
            <a:r>
              <a:rPr lang="en-US" dirty="0"/>
              <a:t>.  </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30</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#107:  </a:t>
            </a:r>
            <a:r>
              <a:rPr lang="es-ES" b="0" dirty="0"/>
              <a:t>Presentación de la fase</a:t>
            </a:r>
            <a:r>
              <a:rPr lang="es-ES" dirty="0"/>
              <a:t> </a:t>
            </a:r>
            <a:r>
              <a:rPr lang="es-ES" baseline="0" dirty="0"/>
              <a:t>8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defTabSz="893003">
              <a:buFont typeface="+mj-lt"/>
              <a:buAutoNum type="arabicPeriod"/>
              <a:defRPr/>
            </a:pPr>
            <a:r>
              <a:rPr lang="es-ES" dirty="0"/>
              <a:t>Comparta la información de las notas del presentador.</a:t>
            </a:r>
          </a:p>
          <a:p>
            <a:endParaRPr lang="es-ES" dirty="0"/>
          </a:p>
          <a:p>
            <a:r>
              <a:rPr lang="es-ES" b="1" dirty="0"/>
              <a:t>Notas del presentador:</a:t>
            </a:r>
          </a:p>
          <a:p>
            <a:pPr marL="167438" indent="-167438" defTabSz="893003">
              <a:buFont typeface="Arial" panose="020B0604020202020204" pitchFamily="34" charset="0"/>
              <a:buChar char="•"/>
              <a:defRPr/>
            </a:pPr>
            <a:r>
              <a:rPr lang="es-ES" dirty="0"/>
              <a:t>El trabajo con los datos no termina con la creación de un plan de acción. ¡Es sólo el comienzo!  </a:t>
            </a:r>
          </a:p>
          <a:p>
            <a:pPr marL="167438" indent="-167438" defTabSz="893003">
              <a:buFont typeface="Arial" panose="020B0604020202020204" pitchFamily="34" charset="0"/>
              <a:buChar char="•"/>
              <a:defRPr/>
            </a:pPr>
            <a:r>
              <a:rPr lang="es-ES" dirty="0"/>
              <a:t>Las buenas prácticas en materia de datos implican recolectar y evaluar a éstos continuamente para asegurarse que se está avanzando. </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31</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a:t>
            </a:r>
            <a:r>
              <a:rPr lang="en-US" b="1" dirty="0"/>
              <a:t> #108:  </a:t>
            </a:r>
            <a:r>
              <a:rPr lang="en-US" b="0" dirty="0"/>
              <a:t>Seguimiento continuo del progreso y mejoras </a:t>
            </a:r>
          </a:p>
          <a:p>
            <a:r>
              <a:rPr lang="en-US" b="0"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n-US" baseline="0" dirty="0"/>
              <a:t>.</a:t>
            </a:r>
            <a:endParaRPr lang="en-US" dirty="0"/>
          </a:p>
          <a:p>
            <a:endParaRPr lang="en-US" dirty="0"/>
          </a:p>
          <a:p>
            <a:r>
              <a:rPr lang="es-ES" b="1" dirty="0"/>
              <a:t>Notas del presentador:</a:t>
            </a:r>
          </a:p>
          <a:p>
            <a:pPr marL="167438" indent="-167438">
              <a:buFont typeface="Arial" panose="020B0604020202020204" pitchFamily="34" charset="0"/>
              <a:buChar char="•"/>
            </a:pPr>
            <a:r>
              <a:rPr lang="es-ES" dirty="0"/>
              <a:t>Los grupos deben revisar regularmente el plan de acción que fue desarrollado como resultado de los datos recibidos.  </a:t>
            </a:r>
          </a:p>
          <a:p>
            <a:pPr marL="167438" indent="-167438">
              <a:buFont typeface="Arial" panose="020B0604020202020204" pitchFamily="34" charset="0"/>
              <a:buChar char="•"/>
            </a:pPr>
            <a:r>
              <a:rPr lang="es-ES" dirty="0"/>
              <a:t>Los miembros del grupo deberán consultarse regularmente entre sí; para identificar retos, hacer los cambios cuando sea necesario y celebrar los éxitos.</a:t>
            </a:r>
          </a:p>
          <a:p>
            <a:pPr marL="167438" indent="-167438">
              <a:buFont typeface="Arial" panose="020B0604020202020204" pitchFamily="34" charset="0"/>
              <a:buChar char="•"/>
            </a:pPr>
            <a:endParaRPr lang="es-ES" dirty="0"/>
          </a:p>
          <a:p>
            <a:pPr marL="167438" indent="-167438">
              <a:buFont typeface="Arial" panose="020B0604020202020204" pitchFamily="34" charset="0"/>
              <a:buChar char="•"/>
            </a:pPr>
            <a:r>
              <a:rPr lang="es-ES" dirty="0"/>
              <a:t>Al verificar si el plan de acción está funcionando, el grupo debe recolectar el mismo tipo de datos de las mismas fuentes usadas para iniciar el ciclo de datos.  </a:t>
            </a:r>
          </a:p>
          <a:p>
            <a:pPr marL="167438" indent="-167438">
              <a:buFont typeface="Arial" panose="020B0604020202020204" pitchFamily="34" charset="0"/>
              <a:buChar char="•"/>
            </a:pPr>
            <a:r>
              <a:rPr lang="es-ES" dirty="0"/>
              <a:t>Cuando se utilizan datos de distintas fuentes, las diferencias en la forma en se recolectaron los datos podrían conducir a resultados diferentes.  </a:t>
            </a:r>
          </a:p>
          <a:p>
            <a:pPr marL="613940" lvl="1" indent="-167438">
              <a:buFont typeface="Arial" panose="020B0604020202020204" pitchFamily="34" charset="0"/>
              <a:buChar char="•"/>
            </a:pPr>
            <a:r>
              <a:rPr lang="es-ES" dirty="0"/>
              <a:t>Por ejemplo, si un grupo recibió y utilizó datos de una encuesta de miembros de la comunidad para elaborar su plan de acción, debería encuestar de nuevo a miembros de la comunidad; para descubrir si su plan está funcionando. No debería encuestar estudiantes o personal de la escuela para ver si sus decisiones están haciendo alguna diferencia. El grupo puede comparar resultados más fácilmente, si el mismo grupo es encuestado dos veces.</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32</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#109:  </a:t>
            </a:r>
            <a:r>
              <a:rPr lang="es-ES" dirty="0"/>
              <a:t>El proceso inicia de nuevo</a:t>
            </a:r>
          </a:p>
          <a:p>
            <a:endParaRPr lang="es-ES" b="1" dirty="0"/>
          </a:p>
          <a:p>
            <a:r>
              <a:rPr lang="es-ES" b="1" dirty="0"/>
              <a:t>Instrucciones</a:t>
            </a:r>
            <a:r>
              <a:rPr lang="en-US" b="1" dirty="0"/>
              <a:t>:</a:t>
            </a:r>
            <a:endParaRPr lang="en-US" dirty="0"/>
          </a:p>
          <a:p>
            <a:pPr marL="223251" indent="-223251">
              <a:buFont typeface="+mj-lt"/>
              <a:buAutoNum type="arabicPeriod"/>
            </a:pPr>
            <a:r>
              <a:rPr lang="es-ES" dirty="0"/>
              <a:t>Comparta la información de las notas del presentador</a:t>
            </a:r>
            <a:r>
              <a:rPr lang="en-US" baseline="0" dirty="0"/>
              <a:t>.</a:t>
            </a:r>
            <a:endParaRPr lang="en-US" dirty="0"/>
          </a:p>
          <a:p>
            <a:endParaRPr lang="en-US" dirty="0"/>
          </a:p>
          <a:p>
            <a:r>
              <a:rPr lang="es-ES" b="1" dirty="0"/>
              <a:t>Notas del presentador:</a:t>
            </a:r>
          </a:p>
          <a:p>
            <a:pPr marL="167438" indent="-167438">
              <a:buFont typeface="Arial" panose="020B0604020202020204" pitchFamily="34" charset="0"/>
              <a:buChar char="•"/>
            </a:pPr>
            <a:r>
              <a:rPr lang="es-ES" dirty="0"/>
              <a:t>A veces, observar que tan bien está funcionando el plan de acción; conduce a nuevas preguntas o a la necesidad de nuevos datos. El seguimiento eficaz y continuo del progreso con frecuencia aborda preguntas tales como: </a:t>
            </a:r>
          </a:p>
          <a:p>
            <a:pPr marL="613940" lvl="1" indent="-167438">
              <a:buFont typeface="Arial" panose="020B0604020202020204" pitchFamily="34" charset="0"/>
              <a:buChar char="•"/>
            </a:pPr>
            <a:r>
              <a:rPr lang="es-ES" dirty="0"/>
              <a:t>¿Hasta qué punto fue respondida la pregunta inicial? </a:t>
            </a:r>
          </a:p>
          <a:p>
            <a:pPr marL="613940" lvl="1" indent="-167438">
              <a:buFont typeface="Arial" panose="020B0604020202020204" pitchFamily="34" charset="0"/>
              <a:buChar char="•"/>
            </a:pPr>
            <a:r>
              <a:rPr lang="es-ES" dirty="0"/>
              <a:t>¿Qué nuevas preocupaciones o preguntas han surgido? </a:t>
            </a:r>
          </a:p>
          <a:p>
            <a:pPr marL="613940" lvl="1" indent="-167438">
              <a:buFont typeface="Arial" panose="020B0604020202020204" pitchFamily="34" charset="0"/>
              <a:buChar char="•"/>
            </a:pPr>
            <a:r>
              <a:rPr lang="es-ES" dirty="0"/>
              <a:t>¿Qué factores se entienden claramente y cuáles necesitan más datos? </a:t>
            </a:r>
          </a:p>
          <a:p>
            <a:pPr marL="613940" lvl="1" indent="-167438">
              <a:buFont typeface="Arial" panose="020B0604020202020204" pitchFamily="34" charset="0"/>
              <a:buChar char="•"/>
            </a:pPr>
            <a:r>
              <a:rPr lang="es-ES" dirty="0"/>
              <a:t>¿La situación ha mejorado?</a:t>
            </a:r>
          </a:p>
          <a:p>
            <a:pPr marL="167438" indent="-167438">
              <a:buFont typeface="Arial" panose="020B0604020202020204" pitchFamily="34" charset="0"/>
              <a:buChar char="•"/>
            </a:pPr>
            <a:r>
              <a:rPr lang="es-ES" dirty="0"/>
              <a:t>Ganas de continuar</a:t>
            </a:r>
          </a:p>
          <a:p>
            <a:pPr marL="167438" indent="-167438">
              <a:buFont typeface="Arial" panose="020B0604020202020204" pitchFamily="34" charset="0"/>
              <a:buChar char="•"/>
            </a:pPr>
            <a:r>
              <a:rPr lang="es-ES" dirty="0"/>
              <a:t>Monitorear el progreso y las mejoras, les da a los miembros del grupo la oportunidad de ver los resultados de su arduo trabajo. Cuando los grupos ven que están sucediendo cosas positivas en la educación basadas en sus decisiones; sus ganas de continuar trabajando se renuevan. Si las cosas no funcionan según lo planeado, el grupo puede volver a revisar sus preguntas y datos para adaptaros a su plan.</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33</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#110:  </a:t>
            </a:r>
            <a:r>
              <a:rPr lang="es-ES" dirty="0"/>
              <a:t>Revisión de las fases del uso</a:t>
            </a:r>
            <a:r>
              <a:rPr lang="es-ES" baseline="0" dirty="0"/>
              <a:t>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cada animación. </a:t>
            </a:r>
          </a:p>
          <a:p>
            <a:pPr marL="223251" indent="-223251" defTabSz="893003">
              <a:buFont typeface="+mj-lt"/>
              <a:buAutoNum type="arabicPeriod"/>
              <a:defRPr/>
            </a:pPr>
            <a:r>
              <a:rPr lang="es-ES" dirty="0"/>
              <a:t>Revise las ocho fases del uso de datos compartiendo la información de las </a:t>
            </a:r>
            <a:r>
              <a:rPr lang="es-ES" baseline="0" dirty="0"/>
              <a:t>notas del presentador.</a:t>
            </a:r>
            <a:endParaRPr lang="es-ES" dirty="0"/>
          </a:p>
          <a:p>
            <a:endParaRPr lang="es-ES" dirty="0"/>
          </a:p>
          <a:p>
            <a:r>
              <a:rPr lang="es-ES" b="1" dirty="0"/>
              <a:t>Notas del presentador:</a:t>
            </a:r>
          </a:p>
          <a:p>
            <a:pPr marL="167438" indent="-167438">
              <a:buFont typeface="Arial" panose="020B0604020202020204" pitchFamily="34" charset="0"/>
              <a:buChar char="•"/>
            </a:pPr>
            <a:r>
              <a:rPr lang="es-ES" dirty="0"/>
              <a:t>El uso de datos en un grupo de toma de decisiones es un proceso con múltiples pasos o fases. </a:t>
            </a:r>
          </a:p>
          <a:p>
            <a:pPr marL="167438" indent="-167438">
              <a:buFont typeface="Arial" panose="020B0604020202020204" pitchFamily="34" charset="0"/>
              <a:buChar char="•"/>
            </a:pPr>
            <a:r>
              <a:rPr lang="es-ES" dirty="0"/>
              <a:t>Estas ocho fases ayudan a garantizar que un grupo de toma de decisiones está usando eficazmente los datos para informar sus decisiones.  </a:t>
            </a:r>
          </a:p>
          <a:p>
            <a:r>
              <a:rPr lang="es-ES" dirty="0"/>
              <a:t> </a:t>
            </a:r>
          </a:p>
          <a:p>
            <a:pPr marL="167438" indent="-167438">
              <a:buFont typeface="Arial" panose="020B0604020202020204" pitchFamily="34" charset="0"/>
              <a:buChar char="•"/>
            </a:pPr>
            <a:r>
              <a:rPr lang="es-ES" b="1" dirty="0"/>
              <a:t>Fase 1: Planificación y preparación para el uso de datos</a:t>
            </a:r>
            <a:endParaRPr lang="es-ES" dirty="0"/>
          </a:p>
          <a:p>
            <a:pPr marL="613940" lvl="1" indent="-167438">
              <a:buFont typeface="Arial" panose="020B0604020202020204" pitchFamily="34" charset="0"/>
              <a:buChar char="•"/>
            </a:pPr>
            <a:r>
              <a:rPr lang="es-ES" dirty="0"/>
              <a:t>Determina con exactitud la información que necesita.</a:t>
            </a:r>
          </a:p>
          <a:p>
            <a:pPr marL="167438" indent="-167438">
              <a:buFont typeface="Arial" panose="020B0604020202020204" pitchFamily="34" charset="0"/>
              <a:buChar char="•"/>
            </a:pPr>
            <a:r>
              <a:rPr lang="es-ES" b="1" dirty="0"/>
              <a:t>Fase 2:  Recolección de datos</a:t>
            </a:r>
            <a:endParaRPr lang="es-ES" dirty="0"/>
          </a:p>
          <a:p>
            <a:pPr marL="613940" lvl="1" indent="-167438">
              <a:buFont typeface="Arial" panose="020B0604020202020204" pitchFamily="34" charset="0"/>
              <a:buChar char="•"/>
            </a:pPr>
            <a:r>
              <a:rPr lang="es-ES" dirty="0"/>
              <a:t>Reúne nuevos datos y/o los ya recolectados. </a:t>
            </a:r>
          </a:p>
          <a:p>
            <a:pPr marL="167438" indent="-167438">
              <a:buFont typeface="Arial" panose="020B0604020202020204" pitchFamily="34" charset="0"/>
              <a:buChar char="•"/>
            </a:pPr>
            <a:r>
              <a:rPr lang="es-ES" b="1" dirty="0"/>
              <a:t>Fase 3:  Organización de datos</a:t>
            </a:r>
            <a:endParaRPr lang="es-ES" dirty="0"/>
          </a:p>
          <a:p>
            <a:pPr marL="613940" lvl="1" indent="-167438">
              <a:buFont typeface="Arial" panose="020B0604020202020204" pitchFamily="34" charset="0"/>
              <a:buChar char="•"/>
            </a:pPr>
            <a:r>
              <a:rPr lang="es-ES" dirty="0"/>
              <a:t>Ayuda a que los datos puedan comprenderse.</a:t>
            </a:r>
          </a:p>
          <a:p>
            <a:pPr marL="167438" indent="-167438">
              <a:buFont typeface="Arial" panose="020B0604020202020204" pitchFamily="34" charset="0"/>
              <a:buChar char="•"/>
            </a:pPr>
            <a:r>
              <a:rPr lang="es-ES" b="1" dirty="0"/>
              <a:t>Fase 4:  Análisis de datos</a:t>
            </a:r>
            <a:endParaRPr lang="es-ES" dirty="0"/>
          </a:p>
          <a:p>
            <a:pPr marL="613940" lvl="1" indent="-167438">
              <a:buFont typeface="Arial" panose="020B0604020202020204" pitchFamily="34" charset="0"/>
              <a:buChar char="•"/>
            </a:pPr>
            <a:r>
              <a:rPr lang="es-ES" dirty="0"/>
              <a:t>Descubre qué significan los datos.</a:t>
            </a:r>
          </a:p>
          <a:p>
            <a:pPr marL="167438" indent="-167438">
              <a:buFont typeface="Arial" panose="020B0604020202020204" pitchFamily="34" charset="0"/>
              <a:buChar char="•"/>
            </a:pPr>
            <a:r>
              <a:rPr lang="es-ES" b="1" dirty="0"/>
              <a:t>Fase 5:  Desarrollo de hipótesis y hacer recomendaciones</a:t>
            </a:r>
            <a:endParaRPr lang="es-ES" dirty="0"/>
          </a:p>
          <a:p>
            <a:pPr marL="613940" lvl="1" indent="-167438">
              <a:buFont typeface="Arial" panose="020B0604020202020204" pitchFamily="34" charset="0"/>
              <a:buChar char="•"/>
            </a:pPr>
            <a:r>
              <a:rPr lang="es-ES" dirty="0"/>
              <a:t>Observa los datos para tratar de averiguar el por qué y los posibles próximos pasos a seguir.</a:t>
            </a:r>
          </a:p>
          <a:p>
            <a:pPr marL="167438" indent="-167438">
              <a:buFont typeface="Arial" panose="020B0604020202020204" pitchFamily="34" charset="0"/>
              <a:buChar char="•"/>
            </a:pPr>
            <a:r>
              <a:rPr lang="es-ES" b="1" dirty="0"/>
              <a:t>Fase 6: Creación de un plan de acción</a:t>
            </a:r>
            <a:endParaRPr lang="es-ES" dirty="0"/>
          </a:p>
          <a:p>
            <a:pPr marL="613940" lvl="1" indent="-167438">
              <a:buFont typeface="Arial" panose="020B0604020202020204" pitchFamily="34" charset="0"/>
              <a:buChar char="•"/>
            </a:pPr>
            <a:r>
              <a:rPr lang="es-ES" dirty="0"/>
              <a:t>Elabora un plan para hacer que algo se realice. </a:t>
            </a:r>
          </a:p>
          <a:p>
            <a:pPr marL="167438" indent="-167438">
              <a:buFont typeface="Arial" panose="020B0604020202020204" pitchFamily="34" charset="0"/>
              <a:buChar char="•"/>
            </a:pPr>
            <a:r>
              <a:rPr lang="es-ES" b="1" dirty="0"/>
              <a:t>Fase 7:  Presentación y difusión de resultados</a:t>
            </a:r>
            <a:endParaRPr lang="es-ES" dirty="0"/>
          </a:p>
          <a:p>
            <a:pPr marL="613940" lvl="1" indent="-167438">
              <a:buFont typeface="Arial" panose="020B0604020202020204" pitchFamily="34" charset="0"/>
              <a:buChar char="•"/>
            </a:pPr>
            <a:r>
              <a:rPr lang="es-ES" dirty="0"/>
              <a:t>Muestra a otros los datos y los futuros planes.</a:t>
            </a:r>
          </a:p>
          <a:p>
            <a:pPr marL="167438" indent="-167438">
              <a:buFont typeface="Arial" panose="020B0604020202020204" pitchFamily="34" charset="0"/>
              <a:buChar char="•"/>
            </a:pPr>
            <a:r>
              <a:rPr lang="es-ES" b="1" dirty="0"/>
              <a:t>Fase 8:  Seguimiento continuo del progreso y el mejoras</a:t>
            </a:r>
            <a:endParaRPr lang="es-ES" dirty="0"/>
          </a:p>
          <a:p>
            <a:pPr marL="613940" lvl="1" indent="-167438">
              <a:buFont typeface="Arial" panose="020B0604020202020204" pitchFamily="34" charset="0"/>
              <a:buChar char="•"/>
            </a:pPr>
            <a:r>
              <a:rPr lang="es-ES" dirty="0"/>
              <a:t>Revisa el trabajo para asegurarse de que las cosas están mejorando.</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34</a:t>
            </a:fld>
            <a:endParaRPr lang="en-US"/>
          </a:p>
        </p:txBody>
      </p:sp>
    </p:spTree>
    <p:extLst>
      <p:ext uri="{BB962C8B-B14F-4D97-AF65-F5344CB8AC3E}">
        <p14:creationId xmlns:p14="http://schemas.microsoft.com/office/powerpoint/2010/main" val="300166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#111:  </a:t>
            </a:r>
            <a:r>
              <a:rPr lang="es-ES" b="0" dirty="0"/>
              <a:t>Herramientas para el uso de datos</a:t>
            </a:r>
            <a:endParaRPr lang="es-ES" dirty="0">
              <a:solidFill>
                <a:srgbClr val="FF0000"/>
              </a:solidFill>
            </a:endParaRPr>
          </a:p>
          <a:p>
            <a:r>
              <a:rPr lang="es-ES" dirty="0"/>
              <a:t> </a:t>
            </a:r>
          </a:p>
          <a:p>
            <a:r>
              <a:rPr lang="es-ES" b="1" dirty="0"/>
              <a:t>Instrucciones:</a:t>
            </a:r>
            <a:endParaRPr lang="es-ES" dirty="0"/>
          </a:p>
          <a:p>
            <a:pPr marL="223251" indent="-223251" defTabSz="893003">
              <a:buFont typeface="+mj-lt"/>
              <a:buAutoNum type="arabicPeriod"/>
              <a:defRPr/>
            </a:pPr>
            <a:r>
              <a:rPr lang="es-ES" dirty="0"/>
              <a:t>Proporcione copias del Material impreso o consulte las páginas </a:t>
            </a:r>
            <a:r>
              <a:rPr lang="es-ES" baseline="0" dirty="0"/>
              <a:t>55 y 56 de la </a:t>
            </a:r>
            <a:r>
              <a:rPr lang="es-ES" dirty="0"/>
              <a:t>Guía y señale sus características importantes.</a:t>
            </a:r>
          </a:p>
          <a:p>
            <a:endParaRPr lang="es-ES" dirty="0"/>
          </a:p>
          <a:p>
            <a:r>
              <a:rPr lang="es-ES" b="1" dirty="0"/>
              <a:t>Notas del presentador:</a:t>
            </a:r>
          </a:p>
          <a:p>
            <a:pPr marL="167438" indent="-167438" defTabSz="893003">
              <a:buFont typeface="Arial" panose="020B0604020202020204" pitchFamily="34" charset="0"/>
              <a:buChar char="•"/>
              <a:defRPr/>
            </a:pPr>
            <a:r>
              <a:rPr lang="es-ES" dirty="0"/>
              <a:t>En las páginas 55 y 56, hay una herramienta que las personas pueden usar como ayuda para trabajar a través de las fases del uso de datos.   </a:t>
            </a:r>
          </a:p>
          <a:p>
            <a:pPr marL="167438" indent="-167438" defTabSz="893003">
              <a:buFont typeface="Arial" panose="020B0604020202020204" pitchFamily="34" charset="0"/>
              <a:buChar char="•"/>
              <a:defRPr/>
            </a:pPr>
            <a:r>
              <a:rPr lang="es-ES" dirty="0"/>
              <a:t>Esta herramienta se puede utilizar individualmente o como un grupo de toma de decisiones; para ayudar a utilizar los datos de manera efectiva, con el fin de tomar decisiones fundamentadas.   </a:t>
            </a:r>
          </a:p>
          <a:p>
            <a:endParaRPr lang="es-ES" dirty="0"/>
          </a:p>
          <a:p>
            <a:r>
              <a:rPr lang="es-ES" b="1" dirty="0"/>
              <a:t>Actividades  </a:t>
            </a:r>
            <a:endParaRPr lang="es-ES" dirty="0"/>
          </a:p>
          <a:p>
            <a:r>
              <a:rPr lang="es-ES" b="1" dirty="0"/>
              <a:t>Diapositiva 111: </a:t>
            </a:r>
            <a:r>
              <a:rPr lang="es-ES" dirty="0"/>
              <a:t>Material impreso:</a:t>
            </a:r>
            <a:r>
              <a:rPr lang="es-ES" baseline="0" dirty="0"/>
              <a:t>  </a:t>
            </a:r>
            <a:r>
              <a:rPr lang="es-ES" dirty="0"/>
              <a:t>Herramientas para el uso de datos</a:t>
            </a:r>
          </a:p>
          <a:p>
            <a:r>
              <a:rPr lang="es-ES" b="1" dirty="0"/>
              <a:t>Diapositiva 111A: </a:t>
            </a:r>
            <a:r>
              <a:rPr lang="es-ES" b="0" dirty="0"/>
              <a:t>Escenario de Ejemplo</a:t>
            </a:r>
            <a:endParaRPr lang="es-ES" b="0"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35</a:t>
            </a:fld>
            <a:endParaRPr lang="en-US"/>
          </a:p>
        </p:txBody>
      </p:sp>
    </p:spTree>
    <p:extLst>
      <p:ext uri="{BB962C8B-B14F-4D97-AF65-F5344CB8AC3E}">
        <p14:creationId xmlns:p14="http://schemas.microsoft.com/office/powerpoint/2010/main" val="30016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#112:  </a:t>
            </a:r>
            <a:r>
              <a:rPr lang="es-ES" dirty="0"/>
              <a:t>Sección 6</a:t>
            </a:r>
            <a:r>
              <a:rPr lang="es-ES" baseline="0" dirty="0"/>
              <a:t> Recursos</a:t>
            </a:r>
            <a:endParaRPr lang="es-ES" dirty="0"/>
          </a:p>
          <a:p>
            <a:r>
              <a:rPr lang="es-ES" dirty="0"/>
              <a:t> </a:t>
            </a:r>
          </a:p>
          <a:p>
            <a:r>
              <a:rPr lang="es-ES" b="1" dirty="0"/>
              <a:t>Instrucciones:</a:t>
            </a:r>
          </a:p>
          <a:p>
            <a:pPr marL="223251" indent="-223251" defTabSz="893003">
              <a:buFont typeface="+mj-lt"/>
              <a:buAutoNum type="arabicPeriod"/>
              <a:defRPr/>
            </a:pPr>
            <a:r>
              <a:rPr lang="es-ES" dirty="0"/>
              <a:t>Enfatice uno o dos recursos en línea mencionados en la diapositiva. </a:t>
            </a:r>
          </a:p>
          <a:p>
            <a:pPr marL="223251" indent="-223251" defTabSz="893003">
              <a:buFont typeface="+mj-lt"/>
              <a:buAutoNum type="arabicPeriod"/>
              <a:defRPr/>
            </a:pPr>
            <a:r>
              <a:rPr lang="es-ES" dirty="0"/>
              <a:t>Tenga uno o dos enlaces web accesibles y listos para mostrar. </a:t>
            </a:r>
          </a:p>
          <a:p>
            <a:endParaRPr lang="es-ES" dirty="0"/>
          </a:p>
          <a:p>
            <a:r>
              <a:rPr lang="es-ES" b="1" dirty="0"/>
              <a:t>Notas del presentador:</a:t>
            </a:r>
          </a:p>
          <a:p>
            <a:endParaRPr lang="es-ES" b="1" dirty="0"/>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rPr>
              <a:t>Guía sobre la toma de decisiones basadas en datos</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hlinkClick r:id="rId3"/>
              </a:rPr>
              <a:t>https://asana.com/es/resources/data-driven-decision-making</a:t>
            </a:r>
            <a:endParaRPr kumimoji="0" lang="es-E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rPr>
              <a:t>Datos Agregados: Qué son y cuál es su importancia</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hlinkClick r:id="rId4"/>
              </a:rPr>
              <a:t>https://www.questionpro.com/blog/es/datos-desagregados/</a:t>
            </a:r>
            <a:endParaRPr kumimoji="0" lang="es-E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rPr>
              <a:t>WISEdash: Panel de Datos del Sistema de Información para la Educación de Wisconsin</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hlinkClick r:id="rId5"/>
              </a:rPr>
              <a:t>https://dpi.wi.gov/wisedash</a:t>
            </a:r>
            <a:endParaRPr kumimoji="0" lang="en-U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s-ES" sz="1300" b="0" i="0" u="none" strike="noStrike" kern="1200" cap="none" spc="0" normalizeH="0" baseline="0" noProof="0" dirty="0">
                <a:ln>
                  <a:noFill/>
                </a:ln>
                <a:solidFill>
                  <a:srgbClr val="04617B"/>
                </a:solidFill>
                <a:effectLst/>
                <a:uLnTx/>
                <a:uFillTx/>
                <a:latin typeface="Century Gothic"/>
                <a:ea typeface="+mn-ea"/>
                <a:cs typeface="+mn-cs"/>
              </a:rPr>
              <a:t>WISEdash - Acerca de los datos: Inicio</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hlinkClick r:id="rId6"/>
              </a:rPr>
              <a:t>https://dpi.wi.gov/wisedash/about-data</a:t>
            </a:r>
            <a:endParaRPr kumimoji="0" lang="en-U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rPr>
              <a:t>DPI: Datos sabios</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hlinkClick r:id="rId7"/>
              </a:rPr>
              <a:t>https://dpi.wi.gov/wisedata#What%20Is%20WISEdata?</a:t>
            </a:r>
            <a:endParaRPr kumimoji="0" lang="en-U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rPr>
              <a:t>Qué son los datos demográficos en una escuela</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lang="es-ES" sz="2000" dirty="0">
                <a:hlinkClick r:id="rId8"/>
              </a:rPr>
              <a:t>Section_6_Resources_Qué son los datos demográficos de una escuela.pdf (servingongroups.org)</a:t>
            </a:r>
            <a:endParaRPr kumimoji="0" lang="en-US" sz="1300" b="0" i="0" u="none" strike="sng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rPr>
              <a:t>Los datos deben hablar</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hlinkClick r:id="rId9"/>
              </a:rPr>
              <a:t>https://learningportal.iiep.unesco.org/es/blog/como-podemos-utilizar-los-datos-para-revolucionar-la-educacion#La%20Iniciativa%20%22Los%20Datos%20Deben%20hablar%22</a:t>
            </a:r>
            <a:endParaRPr kumimoji="0" lang="en-US" sz="1300" b="0" i="0" u="none" strike="noStrike" kern="1200" cap="none" spc="0" normalizeH="0" baseline="0" noProof="0" dirty="0">
              <a:ln>
                <a:noFill/>
              </a:ln>
              <a:solidFill>
                <a:srgbClr val="04617B"/>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rPr>
              <a:t>Modelo del uso de datos para el mejoramiento escolar</a:t>
            </a:r>
          </a:p>
          <a:p>
            <a:pPr marL="68580" marR="0" lvl="0" indent="0" algn="l" defTabSz="914400" rtl="0" eaLnBrk="1" fontAlgn="auto" latinLnBrk="0" hangingPunct="1">
              <a:lnSpc>
                <a:spcPct val="100000"/>
              </a:lnSpc>
              <a:spcBef>
                <a:spcPct val="20000"/>
              </a:spcBef>
              <a:spcAft>
                <a:spcPts val="0"/>
              </a:spcAft>
              <a:buClr>
                <a:srgbClr val="0F6FC6"/>
              </a:buClr>
              <a:buSzPct val="76000"/>
              <a:buFont typeface="Wingdings" panose="05000000000000000000" pitchFamily="2" charset="2"/>
              <a:buNone/>
              <a:tabLst/>
              <a:defRPr/>
            </a:pPr>
            <a:r>
              <a:rPr kumimoji="0" lang="en-US" sz="1300" b="0" i="0" u="none" strike="noStrike" kern="1200" cap="none" spc="0" normalizeH="0" baseline="0" noProof="0" dirty="0">
                <a:ln>
                  <a:noFill/>
                </a:ln>
                <a:solidFill>
                  <a:srgbClr val="04617B"/>
                </a:solidFill>
                <a:effectLst/>
                <a:uLnTx/>
                <a:uFillTx/>
                <a:latin typeface="Century Gothic"/>
                <a:ea typeface="+mn-ea"/>
                <a:cs typeface="+mn-cs"/>
                <a:hlinkClick r:id="rId10"/>
              </a:rPr>
              <a:t>https://www.agenciaeducacion.cl/modelo-de-uso-de-datos-para-el-mejoramiento-escolar/</a:t>
            </a:r>
            <a:endParaRPr kumimoji="0" lang="en-US" sz="1300" b="0" i="0" u="none" strike="noStrike" kern="1200" cap="none" spc="0" normalizeH="0" baseline="0" noProof="0" dirty="0">
              <a:ln>
                <a:noFill/>
              </a:ln>
              <a:solidFill>
                <a:srgbClr val="04617B"/>
              </a:solidFill>
              <a:effectLst/>
              <a:uLnTx/>
              <a:uFillTx/>
              <a:latin typeface="Century Gothic"/>
              <a:ea typeface="+mn-ea"/>
              <a:cs typeface="+mn-cs"/>
            </a:endParaRPr>
          </a:p>
          <a:p>
            <a:r>
              <a:rPr lang="en-US" dirty="0"/>
              <a:t> </a:t>
            </a:r>
          </a:p>
          <a:p>
            <a:r>
              <a:rPr lang="es-ES" b="1" dirty="0"/>
              <a:t>Actividades  </a:t>
            </a:r>
            <a:endParaRPr lang="es-ES" dirty="0"/>
          </a:p>
          <a:p>
            <a:r>
              <a:rPr lang="es-ES" dirty="0"/>
              <a:t>Material impreso</a:t>
            </a:r>
            <a:r>
              <a:rPr lang="en-US" dirty="0"/>
              <a:t>:  </a:t>
            </a:r>
            <a:r>
              <a:rPr lang="es-ES" dirty="0"/>
              <a:t>Lista de recursos por secciones de la Guía</a:t>
            </a:r>
            <a:endParaRPr lang="en-US" dirty="0"/>
          </a:p>
          <a:p>
            <a:endParaRPr lang="en-US" dirty="0"/>
          </a:p>
        </p:txBody>
      </p:sp>
      <p:sp>
        <p:nvSpPr>
          <p:cNvPr id="4" name="Slide Number Placeholder 3"/>
          <p:cNvSpPr>
            <a:spLocks noGrp="1"/>
          </p:cNvSpPr>
          <p:nvPr>
            <p:ph type="sldNum" sz="quarter" idx="5"/>
          </p:nvPr>
        </p:nvSpPr>
        <p:spPr/>
        <p:txBody>
          <a:bodyPr/>
          <a:lstStyle/>
          <a:p>
            <a:fld id="{1D94A9CC-91BA-4D30-8CFB-B7A6E1279EEA}" type="slidenum">
              <a:rPr lang="en-US" smtClean="0"/>
              <a:t>36</a:t>
            </a:fld>
            <a:endParaRPr lang="en-US"/>
          </a:p>
        </p:txBody>
      </p:sp>
    </p:spTree>
    <p:extLst>
      <p:ext uri="{BB962C8B-B14F-4D97-AF65-F5344CB8AC3E}">
        <p14:creationId xmlns:p14="http://schemas.microsoft.com/office/powerpoint/2010/main" val="186418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498475"/>
            <a:ext cx="2397125" cy="1798638"/>
          </a:xfrm>
        </p:spPr>
      </p:sp>
      <p:sp>
        <p:nvSpPr>
          <p:cNvPr id="3" name="Notes Placeholder 2"/>
          <p:cNvSpPr>
            <a:spLocks noGrp="1"/>
          </p:cNvSpPr>
          <p:nvPr>
            <p:ph type="body" idx="1"/>
          </p:nvPr>
        </p:nvSpPr>
        <p:spPr>
          <a:xfrm>
            <a:off x="346290" y="2384619"/>
            <a:ext cx="6317821" cy="6564384"/>
          </a:xfrm>
        </p:spPr>
        <p:txBody>
          <a:bodyPr/>
          <a:lstStyle/>
          <a:p>
            <a:r>
              <a:rPr lang="es-ES" b="1" dirty="0"/>
              <a:t>Diapositiva #80:  </a:t>
            </a:r>
            <a:r>
              <a:rPr lang="es-ES" b="0" dirty="0"/>
              <a:t>Confidencialidad</a:t>
            </a:r>
            <a:endParaRPr lang="es-ES" dirty="0"/>
          </a:p>
          <a:p>
            <a:r>
              <a:rPr lang="en-US" dirty="0"/>
              <a:t> </a:t>
            </a:r>
          </a:p>
          <a:p>
            <a:r>
              <a:rPr lang="es-ES" b="1" dirty="0"/>
              <a:t>Instrucciones</a:t>
            </a:r>
            <a:r>
              <a:rPr lang="en-US" b="1" dirty="0"/>
              <a:t>:</a:t>
            </a:r>
            <a:endParaRPr lang="en-US" dirty="0"/>
          </a:p>
          <a:p>
            <a:pPr marL="223251" indent="-223251">
              <a:buFont typeface="+mj-lt"/>
              <a:buAutoNum type="arabicPeriod"/>
            </a:pPr>
            <a:r>
              <a:rPr lang="es-ES" dirty="0"/>
              <a:t>Comparta la información de las notas del presentador</a:t>
            </a:r>
            <a:r>
              <a:rPr lang="en-US" baseline="0" dirty="0"/>
              <a:t>.</a:t>
            </a:r>
            <a:endParaRPr lang="en-US" dirty="0"/>
          </a:p>
          <a:p>
            <a:endParaRPr lang="en-US" dirty="0"/>
          </a:p>
          <a:p>
            <a:pPr defTabSz="918453" fontAlgn="base">
              <a:lnSpc>
                <a:spcPct val="80000"/>
              </a:lnSpc>
              <a:spcBef>
                <a:spcPct val="30000"/>
              </a:spcBef>
              <a:spcAft>
                <a:spcPct val="0"/>
              </a:spcAft>
              <a:defRPr/>
            </a:pPr>
            <a:r>
              <a:rPr lang="es-ES" b="1" dirty="0">
                <a:solidFill>
                  <a:srgbClr val="000000"/>
                </a:solidFill>
                <a:cs typeface="Arial" charset="0"/>
              </a:rPr>
              <a:t>Notas del presentador:</a:t>
            </a:r>
            <a:endParaRPr lang="es-ES" dirty="0"/>
          </a:p>
          <a:p>
            <a:pPr marL="167438" indent="-167438">
              <a:buFont typeface="Arial" panose="020B0604020202020204" pitchFamily="34" charset="0"/>
              <a:buChar char="•"/>
            </a:pPr>
            <a:r>
              <a:rPr lang="es-ES" i="1" dirty="0"/>
              <a:t>La </a:t>
            </a:r>
            <a:r>
              <a:rPr lang="es-ES" b="1" i="1" dirty="0"/>
              <a:t>confidencialidad</a:t>
            </a:r>
            <a:r>
              <a:rPr lang="es-ES" b="1" dirty="0"/>
              <a:t> </a:t>
            </a:r>
            <a:r>
              <a:rPr lang="es-ES" dirty="0"/>
              <a:t>es un conjunto de reglas o una promesa que una persona hace para limitar el acceso o poner restricciones a ciertos tipos de información.  </a:t>
            </a:r>
          </a:p>
          <a:p>
            <a:pPr marL="167438" indent="-167438">
              <a:buFont typeface="Arial" panose="020B0604020202020204" pitchFamily="34" charset="0"/>
              <a:buChar char="•"/>
            </a:pPr>
            <a:r>
              <a:rPr lang="es-ES" dirty="0"/>
              <a:t>Cuando se trabaja con datos como grupo, es importante aclarar siempre si determinada información debe quedarse en el grupo y no compartirse con otros.</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4</a:t>
            </a:fld>
            <a:endParaRPr lang="en-US"/>
          </a:p>
        </p:txBody>
      </p:sp>
    </p:spTree>
    <p:extLst>
      <p:ext uri="{BB962C8B-B14F-4D97-AF65-F5344CB8AC3E}">
        <p14:creationId xmlns:p14="http://schemas.microsoft.com/office/powerpoint/2010/main" val="238940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#81:  </a:t>
            </a:r>
            <a:r>
              <a:rPr lang="es-ES" dirty="0"/>
              <a:t>Datos cuantitativos versus  Datos cualitativos</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n-US" baseline="0" dirty="0"/>
              <a:t>.</a:t>
            </a:r>
          </a:p>
          <a:p>
            <a:pPr marL="223251" indent="-223251">
              <a:buFont typeface="+mj-lt"/>
              <a:buAutoNum type="arabicPeriod"/>
            </a:pPr>
            <a:r>
              <a:rPr lang="es-ES" dirty="0"/>
              <a:t>Presente ejemplos de datos cuantitativos y datos cualitativos.</a:t>
            </a:r>
          </a:p>
          <a:p>
            <a:endParaRPr lang="es-ES" dirty="0"/>
          </a:p>
          <a:p>
            <a:r>
              <a:rPr lang="es-ES" b="1" dirty="0"/>
              <a:t>Notas del presentador:</a:t>
            </a:r>
            <a:endParaRPr lang="es-ES" sz="1000" dirty="0"/>
          </a:p>
          <a:p>
            <a:pPr marL="0" indent="0">
              <a:buFont typeface="Arial" panose="020B0604020202020204" pitchFamily="34" charset="0"/>
              <a:buNone/>
            </a:pPr>
            <a:r>
              <a:rPr lang="es-ES" sz="1000" dirty="0"/>
              <a:t>Examine las diferencias entre los datos cualitativos y datos cuantitativos.</a:t>
            </a:r>
            <a:endParaRPr lang="es-ES" sz="1000" b="1" dirty="0"/>
          </a:p>
          <a:p>
            <a:pPr marL="167438" indent="-167438">
              <a:buFont typeface="Arial" panose="020B0604020202020204" pitchFamily="34" charset="0"/>
              <a:buChar char="•"/>
            </a:pPr>
            <a:r>
              <a:rPr lang="es-ES" sz="1000" b="1" dirty="0"/>
              <a:t>Los datos cuantitativos </a:t>
            </a:r>
            <a:r>
              <a:rPr lang="es-ES" sz="1000" dirty="0"/>
              <a:t>tienen que ver con números.  </a:t>
            </a:r>
          </a:p>
          <a:p>
            <a:pPr marL="167438" indent="-167438">
              <a:buFont typeface="Arial" panose="020B0604020202020204" pitchFamily="34" charset="0"/>
              <a:buChar char="•"/>
            </a:pPr>
            <a:r>
              <a:rPr lang="es-ES" dirty="0"/>
              <a:t>Son los datos que se pueden medir.</a:t>
            </a:r>
            <a:endParaRPr lang="es-ES" sz="1000" dirty="0"/>
          </a:p>
          <a:p>
            <a:pPr marL="167438" indent="-167438">
              <a:buFont typeface="Arial" panose="020B0604020202020204" pitchFamily="34" charset="0"/>
              <a:buChar char="•"/>
            </a:pPr>
            <a:r>
              <a:rPr lang="es-ES" dirty="0"/>
              <a:t>Longitud, altura, área, volumen, peso, velocidad, tiempo, temperatura, humedad, niveles de sonido, costo, miembros, edades, etc.</a:t>
            </a:r>
            <a:endParaRPr lang="es-ES" sz="1000" dirty="0"/>
          </a:p>
          <a:p>
            <a:pPr marL="167438" indent="-167438">
              <a:buFont typeface="Arial" panose="020B0604020202020204" pitchFamily="34" charset="0"/>
              <a:buChar char="•"/>
            </a:pPr>
            <a:r>
              <a:rPr lang="es-ES" sz="1000" b="1" dirty="0"/>
              <a:t>Cuantitativo </a:t>
            </a:r>
            <a:r>
              <a:rPr lang="es-ES" dirty="0"/>
              <a:t>→ </a:t>
            </a:r>
            <a:r>
              <a:rPr lang="es-ES" b="1" dirty="0"/>
              <a:t>Cantidad</a:t>
            </a:r>
            <a:r>
              <a:rPr lang="es-ES" dirty="0"/>
              <a:t>  </a:t>
            </a:r>
          </a:p>
          <a:p>
            <a:pPr marL="167438" indent="-167438">
              <a:buFont typeface="Arial" panose="020B0604020202020204" pitchFamily="34" charset="0"/>
              <a:buChar char="•"/>
            </a:pPr>
            <a:endParaRPr lang="es-ES" sz="1000" dirty="0"/>
          </a:p>
          <a:p>
            <a:pPr marL="167438" indent="-167438">
              <a:buFont typeface="Arial" panose="020B0604020202020204" pitchFamily="34" charset="0"/>
              <a:buChar char="•"/>
            </a:pPr>
            <a:r>
              <a:rPr lang="es-ES" sz="1000" b="1" dirty="0"/>
              <a:t>Datos cualitativos</a:t>
            </a:r>
            <a:r>
              <a:rPr lang="es-ES" sz="900" dirty="0"/>
              <a:t> tiene que ver con descripciones.</a:t>
            </a:r>
          </a:p>
          <a:p>
            <a:pPr marL="167438" indent="-167438">
              <a:buFont typeface="Arial" panose="020B0604020202020204" pitchFamily="34" charset="0"/>
              <a:buChar char="•"/>
            </a:pPr>
            <a:r>
              <a:rPr lang="es-ES" sz="1000" dirty="0"/>
              <a:t>Los datos se pueden observar pero no medir.</a:t>
            </a:r>
            <a:endParaRPr lang="es-ES" sz="900" dirty="0"/>
          </a:p>
          <a:p>
            <a:pPr marL="167438" indent="-167438">
              <a:buFont typeface="Arial" panose="020B0604020202020204" pitchFamily="34" charset="0"/>
              <a:buChar char="•"/>
            </a:pPr>
            <a:r>
              <a:rPr lang="es-ES" sz="1000" dirty="0"/>
              <a:t>Colores, texturas, olores, sabores, apariencia, belleza, etc.</a:t>
            </a:r>
            <a:endParaRPr lang="es-ES" sz="900" dirty="0"/>
          </a:p>
          <a:p>
            <a:pPr marL="167438" indent="-167438">
              <a:buFont typeface="Arial" panose="020B0604020202020204" pitchFamily="34" charset="0"/>
              <a:buChar char="•"/>
            </a:pPr>
            <a:r>
              <a:rPr lang="es-ES" sz="900" b="1" dirty="0"/>
              <a:t>Cualitativo </a:t>
            </a:r>
            <a:r>
              <a:rPr lang="es-ES" sz="1000" dirty="0"/>
              <a:t>→ </a:t>
            </a:r>
            <a:r>
              <a:rPr lang="es-ES" sz="1000" b="1" dirty="0"/>
              <a:t>Calidad</a:t>
            </a:r>
            <a:endParaRPr lang="es-ES" sz="900" dirty="0"/>
          </a:p>
          <a:p>
            <a:pPr marL="167438" indent="-167438">
              <a:buFont typeface="Arial" panose="020B0604020202020204" pitchFamily="34" charset="0"/>
              <a:buChar char="•"/>
            </a:pPr>
            <a:endParaRPr lang="es-ES" sz="1000" b="1" dirty="0"/>
          </a:p>
          <a:p>
            <a:pPr marL="167438" indent="-167438">
              <a:buFont typeface="Arial" panose="020B0604020202020204" pitchFamily="34" charset="0"/>
              <a:buChar char="•"/>
            </a:pPr>
            <a:r>
              <a:rPr lang="es-ES" sz="1000" b="0" dirty="0"/>
              <a:t>Por ejemplo, cuando pensamos en el clima, los datos cuantitativos serían la temperatura exacta, la presión barométrica y la velocidad del viento</a:t>
            </a:r>
            <a:r>
              <a:rPr lang="es-ES" sz="1000" b="0" baseline="0" dirty="0"/>
              <a:t>.  </a:t>
            </a:r>
          </a:p>
          <a:p>
            <a:pPr marL="167438" indent="-167438">
              <a:buFont typeface="Arial" panose="020B0604020202020204" pitchFamily="34" charset="0"/>
              <a:buChar char="•"/>
            </a:pPr>
            <a:r>
              <a:rPr lang="es-ES" sz="1000" dirty="0"/>
              <a:t>Los datos cualitativos pueden ser un poco más subjetivos (punto de vista personal). ¿Está parcialmente nublado?</a:t>
            </a:r>
            <a:r>
              <a:rPr lang="es-ES" sz="1000" b="0" baseline="0" dirty="0"/>
              <a:t> ¿Con o sin viento?  ¿Fresco o cálido?. Describen lo que se observa o se siente.  </a:t>
            </a:r>
            <a:endParaRPr lang="es-ES" sz="1000" b="0" dirty="0"/>
          </a:p>
          <a:p>
            <a:endParaRPr lang="es-ES" b="1" dirty="0"/>
          </a:p>
          <a:p>
            <a:r>
              <a:rPr lang="es-ES" b="1" dirty="0"/>
              <a:t>Actividades  </a:t>
            </a:r>
          </a:p>
          <a:p>
            <a:r>
              <a:rPr lang="es-ES" b="1" dirty="0"/>
              <a:t>Diapositiva 081</a:t>
            </a:r>
            <a:r>
              <a:rPr lang="es-ES" b="0" dirty="0"/>
              <a:t>: Datos Cuantitativos &amp; Cualitativos</a:t>
            </a:r>
          </a:p>
          <a:p>
            <a:r>
              <a:rPr lang="es-ES" b="1" dirty="0"/>
              <a:t>Diapositiva 6A: </a:t>
            </a:r>
            <a:r>
              <a:rPr lang="es-ES" b="0" dirty="0"/>
              <a:t>Análisis del clima invernal</a:t>
            </a:r>
          </a:p>
          <a:p>
            <a:r>
              <a:rPr lang="es-ES" b="1" dirty="0"/>
              <a:t>Diapositiva 6B: </a:t>
            </a:r>
            <a:r>
              <a:rPr lang="es-ES" b="0" dirty="0"/>
              <a:t>Datos Cuantitativos &amp; Cualitativos</a:t>
            </a:r>
          </a:p>
          <a:p>
            <a:endParaRPr lang="es-ES" b="0" dirty="0"/>
          </a:p>
          <a:p>
            <a:endParaRPr lang="es-ES" b="0"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5</a:t>
            </a:fld>
            <a:endParaRPr lang="en-US"/>
          </a:p>
        </p:txBody>
      </p:sp>
    </p:spTree>
    <p:extLst>
      <p:ext uri="{BB962C8B-B14F-4D97-AF65-F5344CB8AC3E}">
        <p14:creationId xmlns:p14="http://schemas.microsoft.com/office/powerpoint/2010/main" val="164841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#82:  </a:t>
            </a:r>
            <a:r>
              <a:rPr lang="es-ES" b="0" dirty="0"/>
              <a:t>Introducción</a:t>
            </a:r>
            <a:r>
              <a:rPr lang="es-ES" b="0" baseline="0" dirty="0"/>
              <a:t> a las Fases del uso de datos</a:t>
            </a:r>
            <a:endParaRPr lang="es-ES" dirty="0"/>
          </a:p>
          <a:p>
            <a:r>
              <a:rPr lang="es-ES" dirty="0"/>
              <a:t>   </a:t>
            </a:r>
          </a:p>
          <a:p>
            <a:r>
              <a:rPr lang="es-ES" b="1" dirty="0"/>
              <a:t>Instrucciones:</a:t>
            </a:r>
            <a:endParaRPr lang="es-ES" dirty="0"/>
          </a:p>
          <a:p>
            <a:pPr marL="223251" indent="-223251">
              <a:buFont typeface="+mj-lt"/>
              <a:buAutoNum type="arabicPeriod"/>
            </a:pPr>
            <a:r>
              <a:rPr lang="es-ES" dirty="0"/>
              <a:t>Presentar brevemente las ocho fases del uso de datos</a:t>
            </a:r>
            <a:r>
              <a:rPr lang="es-ES" baseline="0" dirty="0"/>
              <a:t>.</a:t>
            </a:r>
          </a:p>
          <a:p>
            <a:pPr marL="223251" indent="-223251">
              <a:buFont typeface="+mj-lt"/>
              <a:buAutoNum type="arabicPeriod"/>
            </a:pPr>
            <a:r>
              <a:rPr lang="es-ES" dirty="0"/>
              <a:t>Una opción es proporcionar copias del material impreso “Herramienta para el uso de datos” para referirse a cada fase que se discuta.</a:t>
            </a:r>
          </a:p>
          <a:p>
            <a:endParaRPr lang="es-ES" dirty="0"/>
          </a:p>
          <a:p>
            <a:r>
              <a:rPr lang="es-ES" b="1" dirty="0"/>
              <a:t>Notas del presentador:</a:t>
            </a:r>
          </a:p>
          <a:p>
            <a:pPr marL="167438" indent="-167438">
              <a:buFont typeface="Arial" panose="020B0604020202020204" pitchFamily="34" charset="0"/>
              <a:buChar char="•"/>
            </a:pPr>
            <a:r>
              <a:rPr lang="es-ES" dirty="0"/>
              <a:t>El uso de datos en un grupo de toma de decisiones es un proceso con múltiples pasos o fases. </a:t>
            </a:r>
          </a:p>
          <a:p>
            <a:pPr marL="167438" indent="-167438">
              <a:buFont typeface="Arial" panose="020B0604020202020204" pitchFamily="34" charset="0"/>
              <a:buChar char="•"/>
            </a:pPr>
            <a:r>
              <a:rPr lang="es-ES" dirty="0"/>
              <a:t>Estas ocho fases ayudan a garantizar que un grupo de toma de decisiones, utilice de manera eficaz los datos para informar sus decisiones.  </a:t>
            </a:r>
          </a:p>
          <a:p>
            <a:pPr marL="167438" indent="-167438" defTabSz="893003">
              <a:buFont typeface="Arial" panose="020B0604020202020204" pitchFamily="34" charset="0"/>
              <a:buChar char="•"/>
              <a:defRPr/>
            </a:pPr>
            <a:r>
              <a:rPr lang="es-ES" dirty="0"/>
              <a:t>Las siguientes diapositivas describen cada una de las ocho fases en las que se encuentran los grupos de toma de decisiones; cuando usan datos para ayudar a tomar decisiones y emprender acciones.  </a:t>
            </a:r>
          </a:p>
          <a:p>
            <a:endParaRPr lang="en-US" dirty="0"/>
          </a:p>
          <a:p>
            <a:r>
              <a:rPr lang="es-ES" b="1" dirty="0"/>
              <a:t>Actividades  </a:t>
            </a:r>
          </a:p>
          <a:p>
            <a:r>
              <a:rPr lang="es-ES" b="1" dirty="0"/>
              <a:t>Diapositiva 082: </a:t>
            </a:r>
            <a:r>
              <a:rPr lang="es-ES" b="0" dirty="0"/>
              <a:t>Herramienta para el uso de datos</a:t>
            </a:r>
          </a:p>
          <a:p>
            <a:endParaRPr lang="es-ES" b="1"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6</a:t>
            </a:fld>
            <a:endParaRPr lang="en-US"/>
          </a:p>
        </p:txBody>
      </p:sp>
    </p:spTree>
    <p:extLst>
      <p:ext uri="{BB962C8B-B14F-4D97-AF65-F5344CB8AC3E}">
        <p14:creationId xmlns:p14="http://schemas.microsoft.com/office/powerpoint/2010/main" val="105551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#83:  </a:t>
            </a:r>
            <a:r>
              <a:rPr lang="es-ES" b="0" dirty="0"/>
              <a:t>Presentación de la fase</a:t>
            </a:r>
            <a:r>
              <a:rPr lang="es-ES" dirty="0"/>
              <a:t> </a:t>
            </a:r>
            <a:r>
              <a:rPr lang="es-ES" baseline="0" dirty="0"/>
              <a:t>1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n-US" dirty="0"/>
              <a:t>*La </a:t>
            </a:r>
            <a:r>
              <a:rPr lang="es-ES" dirty="0"/>
              <a:t>diapositiva contiene animación</a:t>
            </a:r>
            <a:r>
              <a:rPr lang="en-US" dirty="0"/>
              <a:t>. </a:t>
            </a:r>
            <a:r>
              <a:rPr lang="es-ES" dirty="0"/>
              <a:t>Haga clic para que aparezca la información</a:t>
            </a:r>
            <a:r>
              <a:rPr lang="en-US" dirty="0"/>
              <a:t>. </a:t>
            </a:r>
          </a:p>
          <a:p>
            <a:pPr marL="223251" indent="-223251" defTabSz="893003">
              <a:buFont typeface="+mj-lt"/>
              <a:buAutoNum type="arabicPeriod"/>
              <a:defRPr/>
            </a:pPr>
            <a:r>
              <a:rPr lang="es-ES" dirty="0"/>
              <a:t>Comparta la información de las notas del presentador</a:t>
            </a:r>
            <a:r>
              <a:rPr lang="en-US" dirty="0"/>
              <a:t>.</a:t>
            </a:r>
          </a:p>
          <a:p>
            <a:endParaRPr lang="en-US" dirty="0"/>
          </a:p>
          <a:p>
            <a:r>
              <a:rPr lang="es-ES" b="1" dirty="0"/>
              <a:t>Notas del presentador:</a:t>
            </a:r>
          </a:p>
          <a:p>
            <a:pPr marL="167438" indent="-167438">
              <a:buFont typeface="Arial" panose="020B0604020202020204" pitchFamily="34" charset="0"/>
              <a:buChar char="•"/>
            </a:pPr>
            <a:r>
              <a:rPr lang="en-US" dirty="0"/>
              <a:t>El primer </a:t>
            </a:r>
            <a:r>
              <a:rPr lang="es-ES" dirty="0"/>
              <a:t>paso para trabajar con datos es planificar y prepararse haciendo preguntas</a:t>
            </a:r>
            <a:r>
              <a:rPr lang="en-US" dirty="0"/>
              <a:t>.</a:t>
            </a:r>
          </a:p>
          <a:p>
            <a:pPr marL="167438" indent="-167438">
              <a:buFont typeface="Arial" panose="020B0604020202020204" pitchFamily="34" charset="0"/>
              <a:buChar char="•"/>
            </a:pPr>
            <a:r>
              <a:rPr lang="es-ES" dirty="0"/>
              <a:t>El grupo necesita reflexionar y planificar antes de que los datos sean recolectados.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7</a:t>
            </a:fld>
            <a:endParaRPr lang="en-US"/>
          </a:p>
        </p:txBody>
      </p:sp>
    </p:spTree>
    <p:extLst>
      <p:ext uri="{BB962C8B-B14F-4D97-AF65-F5344CB8AC3E}">
        <p14:creationId xmlns:p14="http://schemas.microsoft.com/office/powerpoint/2010/main" val="267815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a:t>
            </a:r>
            <a:r>
              <a:rPr lang="en-US" b="1" dirty="0"/>
              <a:t> #84:  </a:t>
            </a:r>
            <a:r>
              <a:rPr lang="es-ES" b="0" dirty="0"/>
              <a:t>Fase</a:t>
            </a:r>
            <a:r>
              <a:rPr lang="en-US" b="0" dirty="0"/>
              <a:t> </a:t>
            </a:r>
            <a:r>
              <a:rPr lang="en-US" b="0" baseline="0" dirty="0"/>
              <a:t>1 </a:t>
            </a:r>
            <a:r>
              <a:rPr lang="es-ES" b="0" baseline="0" dirty="0"/>
              <a:t>del uso de datos</a:t>
            </a:r>
            <a:endParaRPr lang="en-US" dirty="0"/>
          </a:p>
          <a:p>
            <a:r>
              <a:rPr lang="en-US" dirty="0"/>
              <a:t>  </a:t>
            </a:r>
          </a:p>
          <a:p>
            <a:r>
              <a:rPr lang="es-ES" b="1" dirty="0"/>
              <a:t>Instrucciones</a:t>
            </a:r>
            <a:r>
              <a:rPr lang="en-US" b="1" dirty="0"/>
              <a:t>:</a:t>
            </a:r>
            <a:endParaRPr lang="en-US" dirty="0"/>
          </a:p>
          <a:p>
            <a:pPr marL="167438" indent="-167438">
              <a:buFont typeface="Arial" panose="020B0604020202020204" pitchFamily="34" charset="0"/>
              <a:buChar char="•"/>
            </a:pPr>
            <a:r>
              <a:rPr lang="es-ES" dirty="0"/>
              <a:t>Comparta la información de las notas del presentador</a:t>
            </a:r>
            <a:r>
              <a:rPr lang="en-US" baseline="0" dirty="0"/>
              <a:t>.</a:t>
            </a:r>
            <a:endParaRPr lang="en-US" dirty="0"/>
          </a:p>
          <a:p>
            <a:endParaRPr lang="en-US" dirty="0"/>
          </a:p>
          <a:p>
            <a:r>
              <a:rPr lang="es-ES" b="1" dirty="0"/>
              <a:t>Notas del presentador:</a:t>
            </a:r>
          </a:p>
          <a:p>
            <a:pPr marL="167438" marR="0" indent="-167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Toda la planificación de datos debe comenzar con la pregunta: “¿Qué queremos saber?" Esto ayuda a enfocar la búsqueda de datos y mantiene al grupo en la dirección correcta.</a:t>
            </a:r>
          </a:p>
          <a:p>
            <a:pPr marL="167438" indent="-167438">
              <a:buFont typeface="Arial" panose="020B0604020202020204" pitchFamily="34" charset="0"/>
              <a:buChar char="•"/>
            </a:pPr>
            <a:r>
              <a:rPr lang="es-ES" dirty="0"/>
              <a:t>Seleccionar o recopilar datos no siempre se trata de encontrar nuevos datos.</a:t>
            </a:r>
          </a:p>
          <a:p>
            <a:pPr marL="167438" indent="-167438">
              <a:buFont typeface="Arial" panose="020B0604020202020204" pitchFamily="34" charset="0"/>
              <a:buChar char="•"/>
            </a:pPr>
            <a:r>
              <a:rPr lang="es-ES" dirty="0"/>
              <a:t>El grupo necesita ver qué datos ya tienen y qué datos necesitan. Con frecuencia los grupos pasan tiempo tratando de encontrar los datos correctos.</a:t>
            </a:r>
          </a:p>
          <a:p>
            <a:pPr marL="167438" indent="-167438">
              <a:buFont typeface="Arial" panose="020B0604020202020204" pitchFamily="34" charset="0"/>
              <a:buChar char="•"/>
            </a:pPr>
            <a:r>
              <a:rPr lang="es-ES" dirty="0"/>
              <a:t>Haga preguntas de enfoque, que ayuden a identificar la información que necesita para poder tomar una decisión fundamentada y actuar. </a:t>
            </a:r>
          </a:p>
          <a:p>
            <a:pPr marL="167438" indent="-167438">
              <a:buFont typeface="Arial" panose="020B0604020202020204" pitchFamily="34" charset="0"/>
              <a:buChar char="•"/>
            </a:pPr>
            <a:r>
              <a:rPr lang="es-ES" dirty="0"/>
              <a:t>Utilice una variedad de métodos y fuentes para seleccionar datos. Es recomendable tener múltiples fuentes de datos para fundamentar sus decisiones. </a:t>
            </a:r>
          </a:p>
          <a:p>
            <a:pPr marL="167438" indent="-167438">
              <a:buFont typeface="Arial" panose="020B0604020202020204" pitchFamily="34" charset="0"/>
              <a:buChar char="•"/>
            </a:pPr>
            <a:r>
              <a:rPr lang="es-ES" dirty="0"/>
              <a:t>Descubra qué datos ya están disponibles para usarse. ¿Cuál es el punto de partida?</a:t>
            </a:r>
          </a:p>
          <a:p>
            <a:pPr marL="167438" indent="-167438">
              <a:buFont typeface="Arial" panose="020B0604020202020204" pitchFamily="34" charset="0"/>
              <a:buChar char="•"/>
            </a:pPr>
            <a:r>
              <a:rPr lang="es-ES" dirty="0"/>
              <a:t>Trate de encontrar lagunas en la información obtenida de los datos actuales.</a:t>
            </a:r>
          </a:p>
          <a:p>
            <a:pPr marL="167438" indent="-167438">
              <a:buFont typeface="Arial" panose="020B0604020202020204" pitchFamily="34" charset="0"/>
              <a:buChar char="•"/>
            </a:pPr>
            <a:r>
              <a:rPr lang="es-ES" dirty="0"/>
              <a:t>Identifique posibles obstáculos para encontrar información y descubra cómo superarlos.</a:t>
            </a:r>
          </a:p>
          <a:p>
            <a:pPr marL="167438" indent="-167438">
              <a:buFont typeface="Arial" panose="020B0604020202020204" pitchFamily="34" charset="0"/>
              <a:buChar char="•"/>
            </a:pPr>
            <a:r>
              <a:rPr lang="es-ES" dirty="0"/>
              <a:t>Pida al personal de la escuela familiarizado con los datos, que le explique lo que sabe de la escuela o el distrito. Permítales también compartir áreas donde no hay suficientes datos para formular una hipótesis.</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8</a:t>
            </a:fld>
            <a:endParaRPr lang="en-US"/>
          </a:p>
        </p:txBody>
      </p:sp>
    </p:spTree>
    <p:extLst>
      <p:ext uri="{BB962C8B-B14F-4D97-AF65-F5344CB8AC3E}">
        <p14:creationId xmlns:p14="http://schemas.microsoft.com/office/powerpoint/2010/main" val="390600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Diapositiva #85:  </a:t>
            </a:r>
            <a:r>
              <a:rPr lang="es-ES" b="0" dirty="0"/>
              <a:t>Presentación de la fase</a:t>
            </a:r>
            <a:r>
              <a:rPr lang="es-ES" dirty="0"/>
              <a:t> </a:t>
            </a:r>
            <a:r>
              <a:rPr lang="es-ES" baseline="0" dirty="0"/>
              <a:t>2 del uso de datos</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defTabSz="893003">
              <a:buFont typeface="+mj-lt"/>
              <a:buAutoNum type="arabicPeriod"/>
              <a:defRPr/>
            </a:pPr>
            <a:r>
              <a:rPr lang="es-ES" dirty="0"/>
              <a:t>Comparta la información de las notas del presentador.</a:t>
            </a:r>
          </a:p>
          <a:p>
            <a:endParaRPr lang="es-ES" dirty="0"/>
          </a:p>
          <a:p>
            <a:r>
              <a:rPr lang="es-ES" b="1" dirty="0"/>
              <a:t>Notas del presentador:</a:t>
            </a:r>
          </a:p>
          <a:p>
            <a:pPr marL="167438" indent="-167438">
              <a:buFont typeface="Arial" panose="020B0604020202020204" pitchFamily="34" charset="0"/>
              <a:buChar char="•"/>
            </a:pPr>
            <a:r>
              <a:rPr lang="es-ES" dirty="0"/>
              <a:t>El siguiente paso para trabajar con datos es recolectarlos y esto debería hacerse por una razón o con un propósito específico, relevante al trabajo del grupo. </a:t>
            </a:r>
          </a:p>
          <a:p>
            <a:pPr marL="167438" indent="-167438">
              <a:buFont typeface="Arial" panose="020B0604020202020204" pitchFamily="34" charset="0"/>
              <a:buChar char="•"/>
            </a:pPr>
            <a:r>
              <a:rPr lang="es-ES" dirty="0"/>
              <a:t>Los grupos pueden recolectar los datos ellos mismos o utilizar datos que alguien más haya recolectado.</a:t>
            </a:r>
          </a:p>
          <a:p>
            <a:pPr marL="167438" indent="-167438">
              <a:buFont typeface="Arial" panose="020B0604020202020204" pitchFamily="34" charset="0"/>
              <a:buChar char="•"/>
            </a:pPr>
            <a:endParaRPr lang="es-ES" dirty="0"/>
          </a:p>
          <a:p>
            <a:pPr marL="167438" indent="-167438">
              <a:buFont typeface="Arial" panose="020B0604020202020204" pitchFamily="34" charset="0"/>
              <a:buChar char="•"/>
            </a:pPr>
            <a:r>
              <a:rPr lang="es-ES" dirty="0"/>
              <a:t>La pregunta que debe responder un grupo al recopilar datos es “¿Cómo encuentro los datos que necesito ya sea nuevos o existentes,?”  </a:t>
            </a:r>
          </a:p>
          <a:p>
            <a:pPr marL="167438" indent="-167438">
              <a:buFont typeface="Arial" panose="020B0604020202020204" pitchFamily="34" charset="0"/>
              <a:buChar char="•"/>
            </a:pPr>
            <a:r>
              <a:rPr lang="es-ES" dirty="0"/>
              <a:t>Los grupos deben recolectar solamente los datos que utilizarán. </a:t>
            </a:r>
          </a:p>
          <a:p>
            <a:pPr marL="167438" indent="-167438">
              <a:buFont typeface="Arial" panose="020B0604020202020204" pitchFamily="34" charset="0"/>
              <a:buChar char="•"/>
            </a:pPr>
            <a:r>
              <a:rPr lang="es-ES" dirty="0"/>
              <a:t>Demasiada información puede ser abrumadora. Y de igual modo, muy poca información no ayudará al grupo a encontrar las respuestas que están buscando.  </a:t>
            </a:r>
          </a:p>
          <a:p>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9</a:t>
            </a:fld>
            <a:endParaRPr lang="en-US"/>
          </a:p>
        </p:txBody>
      </p:sp>
    </p:spTree>
    <p:extLst>
      <p:ext uri="{BB962C8B-B14F-4D97-AF65-F5344CB8AC3E}">
        <p14:creationId xmlns:p14="http://schemas.microsoft.com/office/powerpoint/2010/main" val="117838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s-ES"/>
              <a:t>Servir en los grupos que toman decisiones</a:t>
            </a:r>
            <a:endParaRPr lang="en-US"/>
          </a:p>
        </p:txBody>
      </p:sp>
    </p:spTree>
    <p:extLst>
      <p:ext uri="{BB962C8B-B14F-4D97-AF65-F5344CB8AC3E}">
        <p14:creationId xmlns:p14="http://schemas.microsoft.com/office/powerpoint/2010/main" val="25135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s-ES" dirty="0"/>
              <a:t>Servir en grupos que toman decisiones</a:t>
            </a:r>
            <a:endParaRPr lang="en-US" dirty="0"/>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s-ES"/>
              <a:t>Servir en los grupos que toman decisiones</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s-ES"/>
              <a:t>Servir en los grupos que toman decisiones</a:t>
            </a: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s-ES"/>
              <a:t>Servir en los grupos que toman decisiones</a:t>
            </a: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s-ES"/>
              <a:t>Servir en los grupos que toman decisiones</a:t>
            </a: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clic</a:t>
            </a:r>
            <a:r>
              <a:rPr lang="en-US"/>
              <a:t>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s-ES" dirty="0"/>
              <a:t>Servir en grupos que toman decisiones</a:t>
            </a:r>
            <a:endParaRPr lang="en-US" dirty="0"/>
          </a:p>
        </p:txBody>
      </p:sp>
      <p:pic>
        <p:nvPicPr>
          <p:cNvPr id="8" name="Picture 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pic>
        <p:nvPicPr>
          <p:cNvPr id="6" name="Picture 5"/>
          <p:cNvPicPr>
            <a:picLocks noChangeAspect="1"/>
          </p:cNvPicPr>
          <p:nvPr userDrawn="1"/>
        </p:nvPicPr>
        <p:blipFill rotWithShape="1">
          <a:blip r:embed="rId16" cstate="screen">
            <a:extLst>
              <a:ext uri="{28A0092B-C50C-407E-A947-70E740481C1C}">
                <a14:useLocalDpi xmlns:a14="http://schemas.microsoft.com/office/drawing/2010/main" val="0"/>
              </a:ext>
            </a:extLst>
          </a:blip>
          <a:srcRect/>
          <a:stretch/>
        </p:blipFill>
        <p:spPr>
          <a:xfrm>
            <a:off x="4593655" y="5870443"/>
            <a:ext cx="326666" cy="319746"/>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hyperlink" Target="http://servingongroups.org/sites/default/files/uploads/Section_6_Resources_Qu%C3%A9%20son%20los%20datos%20demogr%C3%A1ficos%20de%20una%20escuela.pdf" TargetMode="External"/><Relationship Id="rId3" Type="http://schemas.openxmlformats.org/officeDocument/2006/relationships/hyperlink" Target="https://asana.com/es/resources/data-driven-decision-making" TargetMode="External"/><Relationship Id="rId7" Type="http://schemas.openxmlformats.org/officeDocument/2006/relationships/hyperlink" Target="https://dpi.wi.gov/wisedata#What%20Is%20WISEdat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pi.wi.gov/wisedash/about-data" TargetMode="External"/><Relationship Id="rId5" Type="http://schemas.openxmlformats.org/officeDocument/2006/relationships/hyperlink" Target="https://dpi.wi.gov/wisedash" TargetMode="External"/><Relationship Id="rId10" Type="http://schemas.openxmlformats.org/officeDocument/2006/relationships/hyperlink" Target="https://www.agenciaeducacion.cl/modelo-de-uso-de-datos-para-el-mejoramiento-escolar/" TargetMode="External"/><Relationship Id="rId4" Type="http://schemas.openxmlformats.org/officeDocument/2006/relationships/hyperlink" Target="https://www.questionpro.com/blog/es/datos-desagregados/" TargetMode="External"/><Relationship Id="rId9" Type="http://schemas.openxmlformats.org/officeDocument/2006/relationships/hyperlink" Target="https://learningportal.iiep.unesco.org/es/blog/como-podemos-utilizar-los-datos-para-revolucionar-la-educacion#La%20Iniciativa%20%22Los%20Datos%20Deben%20hablar%2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s-ES" sz="2500" b="1" dirty="0"/>
              <a:t>Prestar Servicio en </a:t>
            </a:r>
            <a:r>
              <a:rPr lang="es-ES" sz="2500" b="1" noProof="0" dirty="0"/>
              <a:t>grupos que toman decisiones: </a:t>
            </a:r>
            <a:br>
              <a:rPr lang="es-ES" sz="2500" b="1" noProof="0" dirty="0"/>
            </a:br>
            <a:r>
              <a:rPr lang="es-ES" sz="2500" b="1" dirty="0"/>
              <a:t>G</a:t>
            </a:r>
            <a:r>
              <a:rPr lang="es-ES" sz="2500" b="1" noProof="0" dirty="0" err="1"/>
              <a:t>uía</a:t>
            </a:r>
            <a:r>
              <a:rPr lang="es-ES" sz="2500" b="1" noProof="0" dirty="0"/>
              <a:t> para las familias</a:t>
            </a:r>
          </a:p>
        </p:txBody>
      </p:sp>
      <p:sp>
        <p:nvSpPr>
          <p:cNvPr id="3" name="Subtitle 2"/>
          <p:cNvSpPr>
            <a:spLocks noGrp="1"/>
          </p:cNvSpPr>
          <p:nvPr>
            <p:ph type="subTitle" idx="1"/>
          </p:nvPr>
        </p:nvSpPr>
        <p:spPr>
          <a:xfrm>
            <a:off x="4660619" y="4648200"/>
            <a:ext cx="3340381" cy="1220281"/>
          </a:xfrm>
        </p:spPr>
        <p:txBody>
          <a:bodyPr>
            <a:normAutofit/>
          </a:bodyPr>
          <a:lstStyle/>
          <a:p>
            <a:r>
              <a:rPr lang="es-ES" noProof="0" dirty="0"/>
              <a:t>Presentado por:</a:t>
            </a:r>
          </a:p>
          <a:p>
            <a:r>
              <a:rPr lang="es-ES" i="1" noProof="0" dirty="0">
                <a:solidFill>
                  <a:srgbClr val="FF0000"/>
                </a:solidFill>
              </a:rPr>
              <a:t>Nombre</a:t>
            </a:r>
          </a:p>
          <a:p>
            <a:r>
              <a:rPr lang="es-ES" i="1" noProof="0" dirty="0">
                <a:solidFill>
                  <a:srgbClr val="FF0000"/>
                </a:solidFill>
              </a:rPr>
              <a:t>Organización/Agenda</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838200"/>
          </a:xfrm>
        </p:spPr>
        <p:txBody>
          <a:bodyPr>
            <a:normAutofit/>
          </a:bodyPr>
          <a:lstStyle/>
          <a:p>
            <a:r>
              <a:rPr lang="es-ES" dirty="0"/>
              <a:t>Fase</a:t>
            </a:r>
            <a:r>
              <a:rPr lang="es-ES" noProof="0" dirty="0"/>
              <a:t> 2: Recolección de datos</a:t>
            </a:r>
          </a:p>
        </p:txBody>
      </p:sp>
      <p:sp>
        <p:nvSpPr>
          <p:cNvPr id="5" name="Content Placeholder 4"/>
          <p:cNvSpPr>
            <a:spLocks noGrp="1"/>
          </p:cNvSpPr>
          <p:nvPr>
            <p:ph idx="1"/>
          </p:nvPr>
        </p:nvSpPr>
        <p:spPr>
          <a:xfrm>
            <a:off x="1219200" y="1371600"/>
            <a:ext cx="5715000" cy="4384829"/>
          </a:xfrm>
        </p:spPr>
        <p:txBody>
          <a:bodyPr>
            <a:normAutofit/>
          </a:bodyPr>
          <a:lstStyle/>
          <a:p>
            <a:pPr marL="68580" indent="0">
              <a:buNone/>
            </a:pPr>
            <a:r>
              <a:rPr lang="es-ES" noProof="0" dirty="0"/>
              <a:t>Responda las preguntas para tomar una decisión informada y actuar.</a:t>
            </a:r>
          </a:p>
          <a:p>
            <a:pPr marL="68580" indent="0">
              <a:buNone/>
            </a:pPr>
            <a:endParaRPr lang="es-ES" sz="2600" noProof="0" dirty="0"/>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3" name="Diagram 2"/>
          <p:cNvGraphicFramePr/>
          <p:nvPr>
            <p:extLst>
              <p:ext uri="{D42A27DB-BD31-4B8C-83A1-F6EECF244321}">
                <p14:modId xmlns:p14="http://schemas.microsoft.com/office/powerpoint/2010/main" val="1625367565"/>
              </p:ext>
            </p:extLst>
          </p:nvPr>
        </p:nvGraphicFramePr>
        <p:xfrm>
          <a:off x="1219200" y="2362200"/>
          <a:ext cx="6934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7051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56" y="609600"/>
            <a:ext cx="7024744" cy="722864"/>
          </a:xfrm>
        </p:spPr>
        <p:txBody>
          <a:bodyPr>
            <a:normAutofit/>
          </a:bodyPr>
          <a:lstStyle/>
          <a:p>
            <a:r>
              <a:rPr lang="es-ES" sz="3600" dirty="0"/>
              <a:t>Fases del uso</a:t>
            </a:r>
            <a:r>
              <a:rPr lang="es-ES" sz="3600" noProof="0" dirty="0"/>
              <a:t> de datos</a:t>
            </a: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685800" y="1600200"/>
            <a:ext cx="3886200" cy="4572000"/>
          </a:xfrm>
        </p:spPr>
        <p:txBody>
          <a:bodyPr>
            <a:normAutofit fontScale="85000" lnSpcReduction="20000"/>
          </a:bodyPr>
          <a:lstStyle/>
          <a:p>
            <a:pPr marL="346075" indent="-346075">
              <a:spcAft>
                <a:spcPts val="500"/>
              </a:spcAft>
              <a:buFont typeface="+mj-lt"/>
              <a:buAutoNum type="arabicPeriod"/>
            </a:pPr>
            <a:r>
              <a:rPr lang="es-ES" sz="2400" noProof="0" dirty="0">
                <a:ea typeface="Tahoma" panose="020B0604030504040204" pitchFamily="34" charset="0"/>
                <a:cs typeface="Tahoma" panose="020B0604030504040204" pitchFamily="34" charset="0"/>
              </a:rPr>
              <a:t>Planificación y preparación para </a:t>
            </a:r>
            <a:r>
              <a:rPr lang="es-ES" sz="2400" dirty="0">
                <a:ea typeface="Tahoma" panose="020B0604030504040204" pitchFamily="34" charset="0"/>
                <a:cs typeface="Tahoma" panose="020B0604030504040204" pitchFamily="34" charset="0"/>
              </a:rPr>
              <a:t>el uso </a:t>
            </a:r>
            <a:r>
              <a:rPr lang="es-ES" sz="2400" noProof="0" dirty="0">
                <a:ea typeface="Tahoma" panose="020B0604030504040204" pitchFamily="34" charset="0"/>
                <a:cs typeface="Tahoma" panose="020B0604030504040204" pitchFamily="34" charset="0"/>
              </a:rPr>
              <a:t>de datos</a:t>
            </a:r>
          </a:p>
          <a:p>
            <a:pPr indent="-342900">
              <a:spcAft>
                <a:spcPts val="500"/>
              </a:spcAft>
              <a:buAutoNum type="arabicPeriod"/>
            </a:pPr>
            <a:r>
              <a:rPr lang="es-ES" sz="2400"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b="1" noProof="0" dirty="0">
                <a:solidFill>
                  <a:srgbClr val="C00000"/>
                </a:solidFill>
                <a:ea typeface="Tahoma" panose="020B0604030504040204" pitchFamily="34" charset="0"/>
                <a:cs typeface="Tahoma" panose="020B0604030504040204" pitchFamily="34" charset="0"/>
              </a:rPr>
              <a:t>Organización de datos</a:t>
            </a:r>
          </a:p>
          <a:p>
            <a:pPr indent="-342900">
              <a:spcAft>
                <a:spcPts val="500"/>
              </a:spcAft>
              <a:buAutoNum type="arabicPeriod"/>
            </a:pPr>
            <a:r>
              <a:rPr lang="es-ES" sz="2400"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sz="2400" dirty="0">
                <a:ea typeface="Tahoma" panose="020B0604030504040204" pitchFamily="34" charset="0"/>
                <a:cs typeface="Tahoma" panose="020B0604030504040204" pitchFamily="34" charset="0"/>
              </a:rPr>
              <a:t>Desarrollo</a:t>
            </a:r>
            <a:r>
              <a:rPr lang="es-ES" sz="2400"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sz="2400"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sz="2400"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sz="2400" dirty="0">
                <a:ea typeface="Tahoma" panose="020B0604030504040204" pitchFamily="34" charset="0"/>
                <a:cs typeface="Tahoma" panose="020B0604030504040204" pitchFamily="34" charset="0"/>
              </a:rPr>
              <a:t>Seguimiento</a:t>
            </a:r>
            <a:r>
              <a:rPr lang="es-ES" sz="2400" noProof="0" dirty="0">
                <a:ea typeface="Tahoma" panose="020B0604030504040204" pitchFamily="34" charset="0"/>
                <a:cs typeface="Tahoma" panose="020B0604030504040204" pitchFamily="34" charset="0"/>
              </a:rPr>
              <a:t> continuo del </a:t>
            </a:r>
            <a:r>
              <a:rPr lang="es-ES" sz="2400" dirty="0">
                <a:ea typeface="Tahoma" panose="020B0604030504040204" pitchFamily="34" charset="0"/>
                <a:cs typeface="Tahoma" panose="020B0604030504040204" pitchFamily="34" charset="0"/>
              </a:rPr>
              <a:t>progreso</a:t>
            </a:r>
            <a:r>
              <a:rPr lang="es-ES" sz="2400" noProof="0" dirty="0">
                <a:ea typeface="Tahoma" panose="020B0604030504040204" pitchFamily="34" charset="0"/>
                <a:cs typeface="Tahoma" panose="020B0604030504040204" pitchFamily="34" charset="0"/>
              </a:rPr>
              <a:t> y </a:t>
            </a:r>
            <a:r>
              <a:rPr lang="es-ES" sz="2400"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a:p>
            <a:endParaRPr lang="es-ES" noProof="0" dirty="0"/>
          </a:p>
        </p:txBody>
      </p:sp>
      <p:pic>
        <p:nvPicPr>
          <p:cNvPr id="7" name="Picture 6">
            <a:extLst>
              <a:ext uri="{FF2B5EF4-FFF2-40B4-BE49-F238E27FC236}">
                <a16:creationId xmlns:a16="http://schemas.microsoft.com/office/drawing/2014/main" id="{6F5A4CFC-48B6-1F86-0DFD-220D7DF2CBBD}"/>
              </a:ext>
            </a:extLst>
          </p:cNvPr>
          <p:cNvPicPr>
            <a:picLocks noChangeAspect="1"/>
          </p:cNvPicPr>
          <p:nvPr/>
        </p:nvPicPr>
        <p:blipFill>
          <a:blip r:embed="rId4"/>
          <a:stretch>
            <a:fillRect/>
          </a:stretch>
        </p:blipFill>
        <p:spPr>
          <a:xfrm>
            <a:off x="4488628" y="1600200"/>
            <a:ext cx="4011361" cy="356565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004C147A-8429-FC20-C7AE-E0F902A02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109" y="2997209"/>
            <a:ext cx="1371600" cy="77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81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71" y="685800"/>
            <a:ext cx="7024744" cy="762000"/>
          </a:xfrm>
        </p:spPr>
        <p:txBody>
          <a:bodyPr>
            <a:normAutofit/>
          </a:bodyPr>
          <a:lstStyle/>
          <a:p>
            <a:r>
              <a:rPr lang="es-ES" sz="3000" dirty="0"/>
              <a:t>Fase</a:t>
            </a:r>
            <a:r>
              <a:rPr lang="es-ES" sz="3000" noProof="0" dirty="0"/>
              <a:t> 3: Organización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9" name="Text Placeholder 8"/>
          <p:cNvSpPr>
            <a:spLocks noGrp="1"/>
          </p:cNvSpPr>
          <p:nvPr>
            <p:ph type="body" sz="quarter" idx="3"/>
          </p:nvPr>
        </p:nvSpPr>
        <p:spPr>
          <a:xfrm>
            <a:off x="4838700" y="1447800"/>
            <a:ext cx="3581400" cy="1240222"/>
          </a:xfrm>
        </p:spPr>
        <p:txBody>
          <a:bodyPr>
            <a:noAutofit/>
          </a:bodyPr>
          <a:lstStyle/>
          <a:p>
            <a:pPr>
              <a:lnSpc>
                <a:spcPct val="80000"/>
              </a:lnSpc>
              <a:spcBef>
                <a:spcPts val="0"/>
              </a:spcBef>
            </a:pPr>
            <a:r>
              <a:rPr lang="es-ES" sz="2100" noProof="0" dirty="0">
                <a:solidFill>
                  <a:schemeClr val="accent1">
                    <a:lumMod val="75000"/>
                  </a:schemeClr>
                </a:solidFill>
              </a:rPr>
              <a:t>Datos desglosados: </a:t>
            </a:r>
          </a:p>
          <a:p>
            <a:pPr>
              <a:lnSpc>
                <a:spcPct val="80000"/>
              </a:lnSpc>
              <a:spcBef>
                <a:spcPts val="0"/>
              </a:spcBef>
            </a:pPr>
            <a:r>
              <a:rPr lang="es-ES" sz="1900" b="0" dirty="0"/>
              <a:t>Es t</a:t>
            </a:r>
            <a:r>
              <a:rPr lang="es-ES" sz="1900" b="0" noProof="0" dirty="0" err="1"/>
              <a:t>odo</a:t>
            </a:r>
            <a:r>
              <a:rPr lang="es-ES" sz="1900" b="0" noProof="0" dirty="0"/>
              <a:t> un conjunto de datos divididos en categorías o subgrupos</a:t>
            </a:r>
          </a:p>
        </p:txBody>
      </p:sp>
      <p:sp>
        <p:nvSpPr>
          <p:cNvPr id="10" name="Text Placeholder 9"/>
          <p:cNvSpPr>
            <a:spLocks noGrp="1"/>
          </p:cNvSpPr>
          <p:nvPr>
            <p:ph type="body" idx="1"/>
          </p:nvPr>
        </p:nvSpPr>
        <p:spPr>
          <a:xfrm>
            <a:off x="850859" y="1524000"/>
            <a:ext cx="3698875" cy="1279371"/>
          </a:xfrm>
        </p:spPr>
        <p:txBody>
          <a:bodyPr>
            <a:normAutofit fontScale="77500" lnSpcReduction="20000"/>
          </a:bodyPr>
          <a:lstStyle/>
          <a:p>
            <a:r>
              <a:rPr lang="es-ES" sz="2700" noProof="0" dirty="0">
                <a:solidFill>
                  <a:schemeClr val="accent1">
                    <a:lumMod val="75000"/>
                  </a:schemeClr>
                </a:solidFill>
              </a:rPr>
              <a:t>Datos </a:t>
            </a:r>
            <a:r>
              <a:rPr lang="es-ES" sz="2700" dirty="0">
                <a:solidFill>
                  <a:schemeClr val="accent1">
                    <a:lumMod val="75000"/>
                  </a:schemeClr>
                </a:solidFill>
              </a:rPr>
              <a:t>globales</a:t>
            </a:r>
            <a:r>
              <a:rPr lang="es-ES" sz="2700" noProof="0" dirty="0">
                <a:solidFill>
                  <a:schemeClr val="accent1">
                    <a:lumMod val="75000"/>
                  </a:schemeClr>
                </a:solidFill>
              </a:rPr>
              <a:t>: </a:t>
            </a:r>
          </a:p>
          <a:p>
            <a:pPr>
              <a:spcBef>
                <a:spcPts val="0"/>
              </a:spcBef>
            </a:pPr>
            <a:r>
              <a:rPr lang="es-ES" b="0" dirty="0"/>
              <a:t>Es todo un </a:t>
            </a:r>
            <a:r>
              <a:rPr lang="es-ES" b="0" noProof="0" dirty="0"/>
              <a:t>conjunto de datos formados </a:t>
            </a:r>
            <a:r>
              <a:rPr lang="es-ES" b="0" dirty="0"/>
              <a:t>por</a:t>
            </a:r>
            <a:r>
              <a:rPr lang="es-ES" b="0" noProof="0" dirty="0"/>
              <a:t> la combinación de varias partes</a:t>
            </a:r>
          </a:p>
        </p:txBody>
      </p:sp>
      <p:cxnSp>
        <p:nvCxnSpPr>
          <p:cNvPr id="13" name="Straight Connector 12"/>
          <p:cNvCxnSpPr/>
          <p:nvPr/>
        </p:nvCxnSpPr>
        <p:spPr>
          <a:xfrm flipH="1">
            <a:off x="4572000" y="1524000"/>
            <a:ext cx="10886" cy="4267200"/>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6" name="Content Placeholder 5"/>
          <p:cNvGraphicFramePr>
            <a:graphicFrameLocks noGrp="1"/>
          </p:cNvGraphicFramePr>
          <p:nvPr>
            <p:ph sz="half" idx="2"/>
            <p:extLst>
              <p:ext uri="{D42A27DB-BD31-4B8C-83A1-F6EECF244321}">
                <p14:modId xmlns:p14="http://schemas.microsoft.com/office/powerpoint/2010/main" val="1470911537"/>
              </p:ext>
            </p:extLst>
          </p:nvPr>
        </p:nvGraphicFramePr>
        <p:xfrm>
          <a:off x="762000" y="2819401"/>
          <a:ext cx="3698875" cy="2990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713030951"/>
              </p:ext>
            </p:extLst>
          </p:nvPr>
        </p:nvGraphicFramePr>
        <p:xfrm>
          <a:off x="4724400" y="2921289"/>
          <a:ext cx="3810000" cy="283527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4429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447800"/>
            <a:ext cx="7100108" cy="4384829"/>
          </a:xfrm>
        </p:spPr>
        <p:txBody>
          <a:bodyPr/>
          <a:lstStyle/>
          <a:p>
            <a:pPr marL="68580" indent="0">
              <a:buNone/>
            </a:pPr>
            <a:r>
              <a:rPr lang="es-ES" b="1" noProof="0" dirty="0"/>
              <a:t>Datos triangulados: </a:t>
            </a:r>
          </a:p>
          <a:p>
            <a:pPr marL="68580" indent="0">
              <a:buNone/>
            </a:pPr>
            <a:r>
              <a:rPr lang="es-ES" sz="2300" dirty="0"/>
              <a:t>Es el u</a:t>
            </a:r>
            <a:r>
              <a:rPr lang="es-ES" sz="2300" noProof="0" dirty="0"/>
              <a:t>so de múltiples fuentes independientes de datos para establecer la veracidad y exactitud de una afirmación.</a:t>
            </a:r>
          </a:p>
        </p:txBody>
      </p:sp>
      <p:sp>
        <p:nvSpPr>
          <p:cNvPr id="4" name="Footer Placeholder 3"/>
          <p:cNvSpPr>
            <a:spLocks noGrp="1"/>
          </p:cNvSpPr>
          <p:nvPr>
            <p:ph type="ftr" sz="quarter" idx="11"/>
          </p:nvPr>
        </p:nvSpPr>
        <p:spPr/>
        <p:txBody>
          <a:bodyPr/>
          <a:lstStyle/>
          <a:p>
            <a:r>
              <a:rPr lang="es-ES" sz="1100"/>
              <a:t>Servir en </a:t>
            </a:r>
            <a:r>
              <a:rPr lang="es-ES" sz="1100" dirty="0"/>
              <a:t>grupos que toman decisiones</a:t>
            </a:r>
            <a:endParaRPr lang="en-US" sz="1100" dirty="0"/>
          </a:p>
        </p:txBody>
      </p:sp>
      <p:graphicFrame>
        <p:nvGraphicFramePr>
          <p:cNvPr id="5" name="Diagram 4"/>
          <p:cNvGraphicFramePr/>
          <p:nvPr>
            <p:extLst>
              <p:ext uri="{D42A27DB-BD31-4B8C-83A1-F6EECF244321}">
                <p14:modId xmlns:p14="http://schemas.microsoft.com/office/powerpoint/2010/main" val="1353423403"/>
              </p:ext>
            </p:extLst>
          </p:nvPr>
        </p:nvGraphicFramePr>
        <p:xfrm>
          <a:off x="1295400" y="2971800"/>
          <a:ext cx="7010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3456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600200"/>
            <a:ext cx="7100108" cy="4232429"/>
          </a:xfrm>
        </p:spPr>
        <p:txBody>
          <a:bodyPr>
            <a:normAutofit/>
          </a:bodyPr>
          <a:lstStyle/>
          <a:p>
            <a:pPr marL="0" indent="0">
              <a:buNone/>
            </a:pPr>
            <a:r>
              <a:rPr lang="es-ES" sz="3000" b="1" noProof="0" dirty="0"/>
              <a:t>Consejos para interpretar las gráficas</a:t>
            </a:r>
          </a:p>
          <a:p>
            <a:pPr marL="0" indent="0">
              <a:buNone/>
            </a:pPr>
            <a:r>
              <a:rPr lang="es-ES" sz="2800" noProof="0" dirty="0"/>
              <a:t>Lea todas las etiquetas </a:t>
            </a:r>
          </a:p>
          <a:p>
            <a:pPr>
              <a:buFont typeface="Wingdings" panose="05000000000000000000" pitchFamily="2" charset="2"/>
              <a:buChar char="§"/>
            </a:pPr>
            <a:r>
              <a:rPr lang="es-ES" noProof="0" dirty="0"/>
              <a:t>¿Qué … </a:t>
            </a:r>
          </a:p>
          <a:p>
            <a:pPr lvl="1"/>
            <a:r>
              <a:rPr lang="es-ES" noProof="0" dirty="0"/>
              <a:t>Hay en cada COLUMNA? </a:t>
            </a:r>
          </a:p>
          <a:p>
            <a:pPr lvl="1"/>
            <a:r>
              <a:rPr lang="es-ES" dirty="0"/>
              <a:t>Hay en</a:t>
            </a:r>
            <a:r>
              <a:rPr lang="es-ES" noProof="0" dirty="0"/>
              <a:t> cada FILA? </a:t>
            </a:r>
          </a:p>
          <a:p>
            <a:pPr lvl="1"/>
            <a:r>
              <a:rPr lang="es-ES" dirty="0"/>
              <a:t>e</a:t>
            </a:r>
            <a:r>
              <a:rPr lang="es-ES" noProof="0" dirty="0"/>
              <a:t>s el RANGO DE VALORES?</a:t>
            </a:r>
          </a:p>
          <a:p>
            <a:pPr>
              <a:buFont typeface="Wingdings" panose="05000000000000000000" pitchFamily="2" charset="2"/>
              <a:buChar char="§"/>
            </a:pPr>
            <a:r>
              <a:rPr lang="es-ES" noProof="0" dirty="0"/>
              <a:t>¿Dónde se ubicó… </a:t>
            </a:r>
          </a:p>
          <a:p>
            <a:pPr lvl="1"/>
            <a:r>
              <a:rPr lang="es-ES" noProof="0" dirty="0"/>
              <a:t>el MÁXIMO cambio o crecimiento?</a:t>
            </a:r>
          </a:p>
          <a:p>
            <a:pPr lvl="1"/>
            <a:r>
              <a:rPr lang="es-ES" noProof="0" dirty="0"/>
              <a:t>el MÍNIMO cambio o crecimiento?  </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6" name="Picture 5">
            <a:extLst>
              <a:ext uri="{FF2B5EF4-FFF2-40B4-BE49-F238E27FC236}">
                <a16:creationId xmlns:a16="http://schemas.microsoft.com/office/drawing/2014/main" id="{CE66884F-F90B-DF50-50AF-B3C5B45DDA41}"/>
              </a:ext>
            </a:extLst>
          </p:cNvPr>
          <p:cNvPicPr>
            <a:picLocks noChangeAspect="1"/>
          </p:cNvPicPr>
          <p:nvPr/>
        </p:nvPicPr>
        <p:blipFill>
          <a:blip r:embed="rId4"/>
          <a:stretch>
            <a:fillRect/>
          </a:stretch>
        </p:blipFill>
        <p:spPr>
          <a:xfrm>
            <a:off x="5638800" y="2514600"/>
            <a:ext cx="2924442" cy="2297304"/>
          </a:xfrm>
          <a:prstGeom prst="rect">
            <a:avLst/>
          </a:prstGeom>
        </p:spPr>
      </p:pic>
    </p:spTree>
    <p:custDataLst>
      <p:tags r:id="rId1"/>
    </p:custDataLst>
    <p:extLst>
      <p:ext uri="{BB962C8B-B14F-4D97-AF65-F5344CB8AC3E}">
        <p14:creationId xmlns:p14="http://schemas.microsoft.com/office/powerpoint/2010/main" val="358825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524000"/>
            <a:ext cx="6777317" cy="4308629"/>
          </a:xfrm>
        </p:spPr>
        <p:txBody>
          <a:bodyPr/>
          <a:lstStyle/>
          <a:p>
            <a:pPr marL="0" indent="0" algn="ctr">
              <a:buNone/>
            </a:pPr>
            <a:r>
              <a:rPr lang="es-ES" sz="3200" b="1" noProof="0" dirty="0"/>
              <a:t>Una imagen en el tiempo</a:t>
            </a:r>
            <a:endParaRPr lang="es-ES" sz="800"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8" name="Picture 7">
            <a:extLst>
              <a:ext uri="{FF2B5EF4-FFF2-40B4-BE49-F238E27FC236}">
                <a16:creationId xmlns:a16="http://schemas.microsoft.com/office/drawing/2014/main" id="{08A04C92-1A17-ECD7-D836-76928909317D}"/>
              </a:ext>
            </a:extLst>
          </p:cNvPr>
          <p:cNvPicPr>
            <a:picLocks noChangeAspect="1"/>
          </p:cNvPicPr>
          <p:nvPr/>
        </p:nvPicPr>
        <p:blipFill>
          <a:blip r:embed="rId4"/>
          <a:stretch>
            <a:fillRect/>
          </a:stretch>
        </p:blipFill>
        <p:spPr>
          <a:xfrm>
            <a:off x="1421375" y="2058949"/>
            <a:ext cx="6301250" cy="3773680"/>
          </a:xfrm>
          <a:prstGeom prst="rect">
            <a:avLst/>
          </a:prstGeom>
        </p:spPr>
      </p:pic>
    </p:spTree>
    <p:custDataLst>
      <p:tags r:id="rId1"/>
    </p:custDataLst>
    <p:extLst>
      <p:ext uri="{BB962C8B-B14F-4D97-AF65-F5344CB8AC3E}">
        <p14:creationId xmlns:p14="http://schemas.microsoft.com/office/powerpoint/2010/main" val="32697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600200"/>
            <a:ext cx="6777317" cy="4232429"/>
          </a:xfrm>
        </p:spPr>
        <p:txBody>
          <a:bodyPr/>
          <a:lstStyle/>
          <a:p>
            <a:pPr marL="0" indent="0" algn="ctr">
              <a:buNone/>
            </a:pPr>
            <a:r>
              <a:rPr lang="es-ES" sz="3200" b="1" noProof="0" dirty="0"/>
              <a:t>Comparaciones</a:t>
            </a:r>
            <a:endParaRPr lang="es-ES" sz="900" noProof="0" dirty="0"/>
          </a:p>
          <a:p>
            <a:pPr marL="68580" indent="0">
              <a:buNone/>
            </a:pP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6" name="Picture 5">
            <a:extLst>
              <a:ext uri="{FF2B5EF4-FFF2-40B4-BE49-F238E27FC236}">
                <a16:creationId xmlns:a16="http://schemas.microsoft.com/office/drawing/2014/main" id="{EB147571-3BCF-85B4-B52E-854A7AAE00C3}"/>
              </a:ext>
            </a:extLst>
          </p:cNvPr>
          <p:cNvPicPr>
            <a:picLocks noChangeAspect="1"/>
          </p:cNvPicPr>
          <p:nvPr/>
        </p:nvPicPr>
        <p:blipFill>
          <a:blip r:embed="rId4"/>
          <a:stretch>
            <a:fillRect/>
          </a:stretch>
        </p:blipFill>
        <p:spPr>
          <a:xfrm>
            <a:off x="1447800" y="2153306"/>
            <a:ext cx="6438337" cy="3689088"/>
          </a:xfrm>
          <a:prstGeom prst="rect">
            <a:avLst/>
          </a:prstGeom>
        </p:spPr>
      </p:pic>
    </p:spTree>
    <p:custDataLst>
      <p:tags r:id="rId1"/>
    </p:custDataLst>
    <p:extLst>
      <p:ext uri="{BB962C8B-B14F-4D97-AF65-F5344CB8AC3E}">
        <p14:creationId xmlns:p14="http://schemas.microsoft.com/office/powerpoint/2010/main" val="194830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974" y="8382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524000"/>
            <a:ext cx="6777317" cy="4308629"/>
          </a:xfrm>
        </p:spPr>
        <p:txBody>
          <a:bodyPr/>
          <a:lstStyle/>
          <a:p>
            <a:pPr marL="0" indent="0" algn="ctr">
              <a:buNone/>
            </a:pPr>
            <a:r>
              <a:rPr lang="es-ES" sz="3200" b="1" noProof="0"/>
              <a:t>Tendencias</a:t>
            </a:r>
            <a:endParaRPr lang="es-ES" sz="700" noProof="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7" name="Picture 6">
            <a:extLst>
              <a:ext uri="{FF2B5EF4-FFF2-40B4-BE49-F238E27FC236}">
                <a16:creationId xmlns:a16="http://schemas.microsoft.com/office/drawing/2014/main" id="{E94558E0-C890-5B55-3AA9-82863DE95C11}"/>
              </a:ext>
            </a:extLst>
          </p:cNvPr>
          <p:cNvPicPr>
            <a:picLocks noChangeAspect="1"/>
          </p:cNvPicPr>
          <p:nvPr/>
        </p:nvPicPr>
        <p:blipFill>
          <a:blip r:embed="rId4"/>
          <a:stretch>
            <a:fillRect/>
          </a:stretch>
        </p:blipFill>
        <p:spPr>
          <a:xfrm>
            <a:off x="1448591" y="2108429"/>
            <a:ext cx="6095209" cy="3658483"/>
          </a:xfrm>
          <a:prstGeom prst="rect">
            <a:avLst/>
          </a:prstGeom>
        </p:spPr>
      </p:pic>
    </p:spTree>
    <p:custDataLst>
      <p:tags r:id="rId1"/>
    </p:custDataLst>
    <p:extLst>
      <p:ext uri="{BB962C8B-B14F-4D97-AF65-F5344CB8AC3E}">
        <p14:creationId xmlns:p14="http://schemas.microsoft.com/office/powerpoint/2010/main" val="190894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22864"/>
          </a:xfrm>
        </p:spPr>
        <p:txBody>
          <a:bodyPr>
            <a:normAutofit/>
          </a:bodyPr>
          <a:lstStyle/>
          <a:p>
            <a:r>
              <a:rPr lang="es-ES" sz="3000" dirty="0"/>
              <a:t>Fase</a:t>
            </a:r>
            <a:r>
              <a:rPr lang="es-ES" sz="3000" noProof="0" dirty="0"/>
              <a:t> 3: Organización de datos</a:t>
            </a:r>
          </a:p>
        </p:txBody>
      </p:sp>
      <p:sp>
        <p:nvSpPr>
          <p:cNvPr id="3" name="Content Placeholder 2"/>
          <p:cNvSpPr>
            <a:spLocks noGrp="1"/>
          </p:cNvSpPr>
          <p:nvPr>
            <p:ph idx="1"/>
          </p:nvPr>
        </p:nvSpPr>
        <p:spPr>
          <a:xfrm>
            <a:off x="1043492" y="1600200"/>
            <a:ext cx="5433508" cy="4232429"/>
          </a:xfrm>
        </p:spPr>
        <p:txBody>
          <a:bodyPr>
            <a:normAutofit lnSpcReduction="10000"/>
          </a:bodyPr>
          <a:lstStyle/>
          <a:p>
            <a:pPr marL="68580" indent="0">
              <a:buNone/>
            </a:pPr>
            <a:r>
              <a:rPr lang="es-ES" sz="2800" b="1" noProof="0" dirty="0"/>
              <a:t>Consejos para </a:t>
            </a:r>
            <a:r>
              <a:rPr lang="es-ES" sz="2800" b="1" dirty="0"/>
              <a:t>la validación de los</a:t>
            </a:r>
            <a:r>
              <a:rPr lang="es-ES" sz="2800" b="1" noProof="0" dirty="0"/>
              <a:t> hallazgos</a:t>
            </a:r>
          </a:p>
          <a:p>
            <a:pPr marL="68580" indent="0">
              <a:buNone/>
            </a:pPr>
            <a:endParaRPr lang="es-ES" sz="1000" noProof="0" dirty="0"/>
          </a:p>
          <a:p>
            <a:pPr marL="68580" indent="0">
              <a:buNone/>
            </a:pPr>
            <a:r>
              <a:rPr lang="es-ES" noProof="0" dirty="0"/>
              <a:t>Para asegurarse que los datos son sólidos:</a:t>
            </a:r>
          </a:p>
          <a:p>
            <a:pPr>
              <a:buFont typeface="Wingdings" panose="05000000000000000000" pitchFamily="2" charset="2"/>
              <a:buChar char="§"/>
            </a:pPr>
            <a:r>
              <a:rPr lang="es-ES" sz="2200" noProof="0" dirty="0"/>
              <a:t>Use fuentes confiables</a:t>
            </a:r>
          </a:p>
          <a:p>
            <a:pPr>
              <a:buFont typeface="Wingdings" panose="05000000000000000000" pitchFamily="2" charset="2"/>
              <a:buChar char="§"/>
            </a:pPr>
            <a:r>
              <a:rPr lang="es-ES" sz="2200" dirty="0"/>
              <a:t>Realice un s</a:t>
            </a:r>
            <a:r>
              <a:rPr lang="es-ES" sz="2200" noProof="0" dirty="0" err="1"/>
              <a:t>eguimiento</a:t>
            </a:r>
            <a:r>
              <a:rPr lang="es-ES" sz="2200" noProof="0" dirty="0"/>
              <a:t> con preguntas</a:t>
            </a:r>
          </a:p>
          <a:p>
            <a:pPr>
              <a:buFont typeface="Wingdings" panose="05000000000000000000" pitchFamily="2" charset="2"/>
              <a:buChar char="§"/>
            </a:pPr>
            <a:r>
              <a:rPr lang="es-ES" sz="2200" dirty="0"/>
              <a:t>Recurra a</a:t>
            </a:r>
            <a:r>
              <a:rPr lang="es-ES" sz="2200" noProof="0" dirty="0"/>
              <a:t> diferentes formas de recolección de datos</a:t>
            </a:r>
          </a:p>
          <a:p>
            <a:pPr>
              <a:buFont typeface="Wingdings" panose="05000000000000000000" pitchFamily="2" charset="2"/>
              <a:buChar char="§"/>
            </a:pPr>
            <a:r>
              <a:rPr lang="es-ES" sz="2200" noProof="0" dirty="0"/>
              <a:t>Asegúrese de que todos están de acuerdo y acepten los hallazgos</a:t>
            </a:r>
            <a:r>
              <a:rPr lang="es-ES" sz="600" noProof="0" dirty="0"/>
              <a:t> </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4098" name="Picture 2" descr="C:\Users\ebraunel\AppData\Local\Microsoft\Windows\Temporary Internet Files\Content.IE5\RLR6GKQI\daniel_bryan_yes__by_the_jackanapes-d4wvzx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552988" cy="29460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513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noProof="0" dirty="0"/>
              <a:t>Fases del uso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838200" y="1600200"/>
            <a:ext cx="3624072" cy="4572000"/>
          </a:xfrm>
        </p:spPr>
        <p:txBody>
          <a:bodyPr>
            <a:normAutofit fontScale="85000" lnSpcReduction="2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b="1" noProof="0" dirty="0">
                <a:solidFill>
                  <a:srgbClr val="C00000"/>
                </a:solidFill>
                <a:ea typeface="Tahoma" panose="020B0604030504040204" pitchFamily="34" charset="0"/>
                <a:cs typeface="Tahoma" panose="020B0604030504040204" pitchFamily="34" charset="0"/>
              </a:rPr>
              <a:t>Análisis de datos</a:t>
            </a:r>
          </a:p>
          <a:p>
            <a:pPr indent="-342900">
              <a:spcAft>
                <a:spcPts val="500"/>
              </a:spcAft>
              <a:buAutoNum type="arabicPeriod"/>
            </a:pPr>
            <a:r>
              <a:rPr lang="es-ES" dirty="0">
                <a:ea typeface="Tahoma" panose="020B0604030504040204" pitchFamily="34" charset="0"/>
                <a:cs typeface="Tahoma" panose="020B0604030504040204" pitchFamily="34" charset="0"/>
              </a:rPr>
              <a:t>Desarrollo</a:t>
            </a:r>
            <a:r>
              <a:rPr lang="es-ES"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dirty="0">
                <a:ea typeface="Tahoma" panose="020B0604030504040204" pitchFamily="34" charset="0"/>
                <a:cs typeface="Tahoma" panose="020B0604030504040204" pitchFamily="34" charset="0"/>
              </a:rPr>
              <a:t>Seguimiento</a:t>
            </a:r>
            <a:r>
              <a:rPr lang="es-ES" noProof="0" dirty="0">
                <a:ea typeface="Tahoma" panose="020B0604030504040204" pitchFamily="34" charset="0"/>
                <a:cs typeface="Tahoma" panose="020B0604030504040204" pitchFamily="34" charset="0"/>
              </a:rPr>
              <a:t> continuo del </a:t>
            </a:r>
            <a:r>
              <a:rPr lang="es-ES" dirty="0">
                <a:ea typeface="Tahoma" panose="020B0604030504040204" pitchFamily="34" charset="0"/>
                <a:cs typeface="Tahoma" panose="020B0604030504040204" pitchFamily="34" charset="0"/>
              </a:rPr>
              <a:t>progreso</a:t>
            </a:r>
            <a:r>
              <a:rPr lang="es-ES" noProof="0" dirty="0">
                <a:ea typeface="Tahoma" panose="020B0604030504040204" pitchFamily="34" charset="0"/>
                <a:cs typeface="Tahoma" panose="020B0604030504040204" pitchFamily="34" charset="0"/>
              </a:rPr>
              <a:t> y </a:t>
            </a:r>
            <a:r>
              <a:rPr lang="es-ES"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a:p>
            <a:endParaRPr lang="es-ES" noProof="0" dirty="0"/>
          </a:p>
        </p:txBody>
      </p:sp>
      <p:pic>
        <p:nvPicPr>
          <p:cNvPr id="7" name="Picture 6">
            <a:extLst>
              <a:ext uri="{FF2B5EF4-FFF2-40B4-BE49-F238E27FC236}">
                <a16:creationId xmlns:a16="http://schemas.microsoft.com/office/drawing/2014/main" id="{84ADDF12-4E5F-EFE2-200B-4010AAA50FD9}"/>
              </a:ext>
            </a:extLst>
          </p:cNvPr>
          <p:cNvPicPr>
            <a:picLocks noChangeAspect="1"/>
          </p:cNvPicPr>
          <p:nvPr/>
        </p:nvPicPr>
        <p:blipFill>
          <a:blip r:embed="rId4"/>
          <a:stretch>
            <a:fillRect/>
          </a:stretch>
        </p:blipFill>
        <p:spPr>
          <a:xfrm>
            <a:off x="4488628" y="1600200"/>
            <a:ext cx="4011361" cy="3565655"/>
          </a:xfrm>
          <a:prstGeom prst="rect">
            <a:avLst/>
          </a:prstGeom>
          <a:ln>
            <a:noFill/>
          </a:ln>
          <a:effectLst>
            <a:outerShdw blurRad="292100" dist="139700" dir="2700000" algn="tl" rotWithShape="0">
              <a:srgbClr val="333333">
                <a:alpha val="65000"/>
              </a:srgbClr>
            </a:outerShdw>
          </a:effectLst>
        </p:spPr>
      </p:pic>
      <p:pic>
        <p:nvPicPr>
          <p:cNvPr id="8" name="Picture 5">
            <a:extLst>
              <a:ext uri="{FF2B5EF4-FFF2-40B4-BE49-F238E27FC236}">
                <a16:creationId xmlns:a16="http://schemas.microsoft.com/office/drawing/2014/main" id="{4C21CBEA-5212-632A-11DB-00D49A136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967" y="3886200"/>
            <a:ext cx="150653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854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239000" cy="1213971"/>
          </a:xfrm>
        </p:spPr>
        <p:txBody>
          <a:bodyPr>
            <a:normAutofit fontScale="90000"/>
          </a:bodyPr>
          <a:lstStyle/>
          <a:p>
            <a:r>
              <a:rPr lang="es-ES" sz="3300" noProof="0" dirty="0"/>
              <a:t>Sección</a:t>
            </a:r>
            <a:r>
              <a:rPr lang="es-ES" noProof="0" dirty="0"/>
              <a:t> 6:</a:t>
            </a:r>
            <a:br>
              <a:rPr lang="es-ES" noProof="0" dirty="0"/>
            </a:br>
            <a:r>
              <a:rPr lang="es-ES" sz="3300" dirty="0"/>
              <a:t>Entendiendo </a:t>
            </a:r>
            <a:r>
              <a:rPr lang="es-ES" sz="3300" noProof="0" dirty="0"/>
              <a:t>los datos como información</a:t>
            </a:r>
          </a:p>
        </p:txBody>
      </p:sp>
      <p:sp>
        <p:nvSpPr>
          <p:cNvPr id="3" name="Text Placeholder 2"/>
          <p:cNvSpPr>
            <a:spLocks noGrp="1"/>
          </p:cNvSpPr>
          <p:nvPr>
            <p:ph type="body" idx="1"/>
          </p:nvPr>
        </p:nvSpPr>
        <p:spPr/>
        <p:txBody>
          <a:bodyPr/>
          <a:lstStyle/>
          <a:p>
            <a:r>
              <a:rPr lang="es-ES" noProof="0" dirty="0"/>
              <a:t>¿Qué son los datos?</a:t>
            </a:r>
          </a:p>
          <a:p>
            <a:r>
              <a:rPr lang="es-ES" noProof="0" dirty="0"/>
              <a:t>¿Cómo puedo aprender más acerca de  los datos que se utilizan en los grupos?</a:t>
            </a:r>
          </a:p>
          <a:p>
            <a:r>
              <a:rPr lang="es-ES" noProof="0" dirty="0"/>
              <a:t>¿Cuáles son las </a:t>
            </a:r>
            <a:r>
              <a:rPr lang="es-ES" dirty="0"/>
              <a:t>fases</a:t>
            </a:r>
            <a:r>
              <a:rPr lang="es-ES" noProof="0" dirty="0"/>
              <a:t> del uso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391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s-ES" sz="3600" dirty="0"/>
              <a:t>Fase</a:t>
            </a:r>
            <a:r>
              <a:rPr lang="es-ES" noProof="0" dirty="0"/>
              <a:t> 4: Análisis de datos</a:t>
            </a:r>
          </a:p>
        </p:txBody>
      </p:sp>
      <p:sp>
        <p:nvSpPr>
          <p:cNvPr id="3" name="Content Placeholder 2"/>
          <p:cNvSpPr>
            <a:spLocks noGrp="1"/>
          </p:cNvSpPr>
          <p:nvPr>
            <p:ph idx="1"/>
          </p:nvPr>
        </p:nvSpPr>
        <p:spPr>
          <a:xfrm>
            <a:off x="1043492" y="1600200"/>
            <a:ext cx="6777317" cy="4232429"/>
          </a:xfrm>
        </p:spPr>
        <p:txBody>
          <a:bodyPr>
            <a:normAutofit fontScale="92500" lnSpcReduction="10000"/>
          </a:bodyPr>
          <a:lstStyle/>
          <a:p>
            <a:pPr marL="68580" indent="0">
              <a:spcBef>
                <a:spcPts val="0"/>
              </a:spcBef>
              <a:spcAft>
                <a:spcPts val="1200"/>
              </a:spcAft>
              <a:buNone/>
            </a:pPr>
            <a:r>
              <a:rPr lang="es-ES" sz="2800" b="1" noProof="0" dirty="0"/>
              <a:t>Busque relaciones en los datos</a:t>
            </a:r>
          </a:p>
          <a:p>
            <a:pPr lvl="1">
              <a:spcBef>
                <a:spcPts val="0"/>
              </a:spcBef>
              <a:spcAft>
                <a:spcPts val="1200"/>
              </a:spcAft>
              <a:buFont typeface="Wingdings" panose="05000000000000000000" pitchFamily="2" charset="2"/>
              <a:buChar char="§"/>
            </a:pPr>
            <a:r>
              <a:rPr lang="es-ES" sz="2400" noProof="0" dirty="0"/>
              <a:t>Cada observación brinda una perspectiva única</a:t>
            </a:r>
          </a:p>
          <a:p>
            <a:pPr lvl="1">
              <a:spcBef>
                <a:spcPts val="0"/>
              </a:spcBef>
              <a:spcAft>
                <a:spcPts val="1200"/>
              </a:spcAft>
              <a:buFont typeface="Wingdings" panose="05000000000000000000" pitchFamily="2" charset="2"/>
              <a:buChar char="§"/>
            </a:pPr>
            <a:r>
              <a:rPr lang="es-ES" sz="2400" noProof="0" dirty="0"/>
              <a:t>Observe desde muchos puntos de vista</a:t>
            </a:r>
          </a:p>
          <a:p>
            <a:pPr lvl="1">
              <a:spcBef>
                <a:spcPts val="0"/>
              </a:spcBef>
              <a:spcAft>
                <a:spcPts val="1200"/>
              </a:spcAft>
              <a:buFont typeface="Wingdings" panose="05000000000000000000" pitchFamily="2" charset="2"/>
              <a:buChar char="§"/>
            </a:pPr>
            <a:r>
              <a:rPr lang="es-ES" sz="2400" noProof="0" dirty="0"/>
              <a:t>Comprenda las partes así como el todo</a:t>
            </a:r>
          </a:p>
          <a:p>
            <a:pPr lvl="1">
              <a:spcBef>
                <a:spcPts val="0"/>
              </a:spcBef>
              <a:spcAft>
                <a:spcPts val="1200"/>
              </a:spcAft>
              <a:buFont typeface="Wingdings" panose="05000000000000000000" pitchFamily="2" charset="2"/>
              <a:buChar char="§"/>
            </a:pPr>
            <a:r>
              <a:rPr lang="es-ES" sz="2400" noProof="0" dirty="0"/>
              <a:t>Fortalezas y desafíos</a:t>
            </a:r>
          </a:p>
          <a:p>
            <a:pPr lvl="1">
              <a:spcBef>
                <a:spcPts val="0"/>
              </a:spcBef>
              <a:spcAft>
                <a:spcPts val="1200"/>
              </a:spcAft>
              <a:buFont typeface="Wingdings" panose="05000000000000000000" pitchFamily="2" charset="2"/>
              <a:buChar char="§"/>
            </a:pPr>
            <a:r>
              <a:rPr lang="es-ES" sz="2400" noProof="0" dirty="0"/>
              <a:t>No se apresure a sacar conclusiones</a:t>
            </a:r>
          </a:p>
          <a:p>
            <a:pPr lvl="1">
              <a:spcBef>
                <a:spcPts val="0"/>
              </a:spcBef>
              <a:spcAft>
                <a:spcPts val="1200"/>
              </a:spcAft>
              <a:buFont typeface="Wingdings" panose="05000000000000000000" pitchFamily="2" charset="2"/>
              <a:buChar char="§"/>
            </a:pPr>
            <a:r>
              <a:rPr lang="es-ES" sz="2400" noProof="0" dirty="0"/>
              <a:t>Registre la información tal como aparece en la fuente</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355697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s-ES" sz="3200" dirty="0"/>
              <a:t>Fase</a:t>
            </a:r>
            <a:r>
              <a:rPr lang="es-ES" sz="3200" noProof="0" dirty="0"/>
              <a:t> 4: Análisis de datos</a:t>
            </a:r>
          </a:p>
        </p:txBody>
      </p:sp>
      <p:sp>
        <p:nvSpPr>
          <p:cNvPr id="3" name="Content Placeholder 2"/>
          <p:cNvSpPr>
            <a:spLocks noGrp="1"/>
          </p:cNvSpPr>
          <p:nvPr>
            <p:ph idx="1"/>
          </p:nvPr>
        </p:nvSpPr>
        <p:spPr>
          <a:xfrm>
            <a:off x="762000" y="1783416"/>
            <a:ext cx="7620000" cy="4083984"/>
          </a:xfrm>
        </p:spPr>
        <p:txBody>
          <a:bodyPr>
            <a:normAutofit fontScale="92500"/>
          </a:bodyPr>
          <a:lstStyle/>
          <a:p>
            <a:pPr marL="68580" indent="0">
              <a:buNone/>
            </a:pPr>
            <a:r>
              <a:rPr lang="es-ES" sz="2800" b="1" noProof="0" dirty="0"/>
              <a:t>Términos del trabajo con números</a:t>
            </a:r>
          </a:p>
          <a:p>
            <a:pPr marL="68580" indent="0" algn="ctr">
              <a:buNone/>
            </a:pPr>
            <a:endParaRPr lang="es-ES" sz="900" b="1" noProof="0" dirty="0"/>
          </a:p>
          <a:p>
            <a:pPr lvl="1">
              <a:buFont typeface="Wingdings" panose="05000000000000000000" pitchFamily="2" charset="2"/>
              <a:buChar char="§"/>
            </a:pPr>
            <a:r>
              <a:rPr lang="es-ES" sz="2400" noProof="0" dirty="0"/>
              <a:t>MEDIA– Es el promedio de un grupo de números</a:t>
            </a:r>
          </a:p>
          <a:p>
            <a:pPr lvl="1">
              <a:buFont typeface="Wingdings" panose="05000000000000000000" pitchFamily="2" charset="2"/>
              <a:buChar char="§"/>
            </a:pPr>
            <a:r>
              <a:rPr lang="es-ES" sz="2400" noProof="0" dirty="0"/>
              <a:t>MEDIANA – Es el valor </a:t>
            </a:r>
            <a:r>
              <a:rPr lang="es-ES" sz="2400" dirty="0"/>
              <a:t>de en </a:t>
            </a:r>
            <a:r>
              <a:rPr lang="es-ES" sz="2400" noProof="0" dirty="0"/>
              <a:t>medio</a:t>
            </a:r>
          </a:p>
          <a:p>
            <a:pPr lvl="1">
              <a:buFont typeface="Wingdings" panose="05000000000000000000" pitchFamily="2" charset="2"/>
              <a:buChar char="§"/>
            </a:pPr>
            <a:r>
              <a:rPr lang="es-ES" sz="2400" noProof="0" dirty="0"/>
              <a:t>MODA – Es el valor más frecuente</a:t>
            </a:r>
          </a:p>
          <a:p>
            <a:pPr lvl="1">
              <a:buFont typeface="Wingdings" panose="05000000000000000000" pitchFamily="2" charset="2"/>
              <a:buChar char="§"/>
            </a:pPr>
            <a:r>
              <a:rPr lang="es-ES" sz="2400" noProof="0" dirty="0"/>
              <a:t>RANGO – Es la diferencia entre el valor más bajo y más alto</a:t>
            </a:r>
          </a:p>
          <a:p>
            <a:pPr lvl="1"/>
            <a:r>
              <a:rPr lang="es-ES" sz="2400" noProof="0" dirty="0"/>
              <a:t>VALOR </a:t>
            </a:r>
            <a:r>
              <a:rPr lang="es-ES" sz="2400" dirty="0"/>
              <a:t>ATÍPICO (OUTLIER) </a:t>
            </a:r>
            <a:r>
              <a:rPr lang="es-ES" sz="2400" noProof="0" dirty="0"/>
              <a:t>– Es un número muy alto o muy bajo</a:t>
            </a:r>
          </a:p>
          <a:p>
            <a:pPr lvl="1">
              <a:buFont typeface="Wingdings" panose="05000000000000000000" pitchFamily="2" charset="2"/>
              <a:buChar char="§"/>
            </a:pPr>
            <a:r>
              <a:rPr lang="es-ES" sz="2400" noProof="0" dirty="0"/>
              <a:t>ESTADÍSTICAMENTE SIGNIFICATIVO – </a:t>
            </a:r>
            <a:r>
              <a:rPr lang="es-ES" sz="2400" dirty="0"/>
              <a:t>Son</a:t>
            </a:r>
            <a:r>
              <a:rPr lang="es-ES" sz="2400" noProof="0" dirty="0"/>
              <a:t> resultados </a:t>
            </a:r>
            <a:r>
              <a:rPr lang="es-ES" sz="2400" dirty="0"/>
              <a:t>verdaderos </a:t>
            </a:r>
            <a:r>
              <a:rPr lang="es-ES" sz="2400" noProof="0" dirty="0"/>
              <a:t>y no </a:t>
            </a:r>
            <a:r>
              <a:rPr lang="es-ES" sz="2400" dirty="0"/>
              <a:t>por casualidad</a:t>
            </a:r>
            <a:endParaRPr lang="es-ES" sz="2400"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122" name="Picture 2" descr="C:\Users\ebraunel\AppData\Local\Microsoft\Windows\Temporary Internet Files\Content.IE5\L3GY044O\numbers12[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534245">
            <a:off x="6842529" y="520123"/>
            <a:ext cx="1640840" cy="1206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599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s-ES" noProof="0" dirty="0"/>
              <a:t>Etapa 4: Análisis de datos</a:t>
            </a:r>
          </a:p>
        </p:txBody>
      </p:sp>
      <p:sp>
        <p:nvSpPr>
          <p:cNvPr id="3" name="Content Placeholder 2"/>
          <p:cNvSpPr>
            <a:spLocks noGrp="1"/>
          </p:cNvSpPr>
          <p:nvPr>
            <p:ph idx="1"/>
          </p:nvPr>
        </p:nvSpPr>
        <p:spPr>
          <a:xfrm>
            <a:off x="1043492" y="1447800"/>
            <a:ext cx="6777317" cy="4384829"/>
          </a:xfrm>
        </p:spPr>
        <p:txBody>
          <a:bodyPr/>
          <a:lstStyle/>
          <a:p>
            <a:pPr marL="68580" indent="0">
              <a:buNone/>
            </a:pPr>
            <a:r>
              <a:rPr lang="es-ES" sz="2800" b="1" noProof="0" dirty="0"/>
              <a:t>Ejemplos del trabajo con números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8" name="TextBox 7"/>
          <p:cNvSpPr txBox="1"/>
          <p:nvPr/>
        </p:nvSpPr>
        <p:spPr>
          <a:xfrm>
            <a:off x="5572125" y="4785187"/>
            <a:ext cx="2095500" cy="461665"/>
          </a:xfrm>
          <a:prstGeom prst="rect">
            <a:avLst/>
          </a:prstGeom>
          <a:noFill/>
        </p:spPr>
        <p:txBody>
          <a:bodyPr wrap="square" rtlCol="0">
            <a:spAutoFit/>
          </a:bodyPr>
          <a:lstStyle/>
          <a:p>
            <a:pPr algn="ctr"/>
            <a:r>
              <a:rPr lang="en-US" sz="2400" dirty="0">
                <a:solidFill>
                  <a:schemeClr val="tx2"/>
                </a:solidFill>
              </a:rPr>
              <a:t>Valor atípico</a:t>
            </a:r>
          </a:p>
        </p:txBody>
      </p:sp>
      <p:sp>
        <p:nvSpPr>
          <p:cNvPr id="9" name="TextBox 8"/>
          <p:cNvSpPr txBox="1"/>
          <p:nvPr/>
        </p:nvSpPr>
        <p:spPr>
          <a:xfrm>
            <a:off x="1381907" y="4762806"/>
            <a:ext cx="2469401" cy="1846659"/>
          </a:xfrm>
          <a:prstGeom prst="rect">
            <a:avLst/>
          </a:prstGeom>
          <a:noFill/>
        </p:spPr>
        <p:txBody>
          <a:bodyPr wrap="square" rtlCol="0">
            <a:spAutoFit/>
          </a:bodyPr>
          <a:lstStyle/>
          <a:p>
            <a:r>
              <a:rPr lang="en-US" sz="2400" dirty="0">
                <a:solidFill>
                  <a:schemeClr val="tx2"/>
                </a:solidFill>
              </a:rPr>
              <a:t>Media = 817.3</a:t>
            </a:r>
          </a:p>
          <a:p>
            <a:r>
              <a:rPr lang="en-US" sz="2400" dirty="0">
                <a:solidFill>
                  <a:schemeClr val="tx2"/>
                </a:solidFill>
              </a:rPr>
              <a:t>Mediana = 825</a:t>
            </a:r>
          </a:p>
          <a:p>
            <a:r>
              <a:rPr lang="en-US" sz="2400" dirty="0">
                <a:solidFill>
                  <a:schemeClr val="tx2"/>
                </a:solidFill>
              </a:rPr>
              <a:t>Moda = 880</a:t>
            </a:r>
          </a:p>
          <a:p>
            <a:r>
              <a:rPr lang="en-US" sz="2400" dirty="0">
                <a:solidFill>
                  <a:schemeClr val="tx2"/>
                </a:solidFill>
              </a:rPr>
              <a:t>Rango = 665 </a:t>
            </a:r>
          </a:p>
          <a:p>
            <a:endParaRPr lang="en-US" dirty="0"/>
          </a:p>
        </p:txBody>
      </p:sp>
      <p:pic>
        <p:nvPicPr>
          <p:cNvPr id="14" name="Picture 13">
            <a:extLst>
              <a:ext uri="{FF2B5EF4-FFF2-40B4-BE49-F238E27FC236}">
                <a16:creationId xmlns:a16="http://schemas.microsoft.com/office/drawing/2014/main" id="{08F5BE7D-4D2A-53C8-A851-4AC4C35205D2}"/>
              </a:ext>
            </a:extLst>
          </p:cNvPr>
          <p:cNvPicPr>
            <a:picLocks noChangeAspect="1"/>
          </p:cNvPicPr>
          <p:nvPr/>
        </p:nvPicPr>
        <p:blipFill>
          <a:blip r:embed="rId4"/>
          <a:stretch>
            <a:fillRect/>
          </a:stretch>
        </p:blipFill>
        <p:spPr>
          <a:xfrm>
            <a:off x="4494260" y="2151437"/>
            <a:ext cx="4195598" cy="2555125"/>
          </a:xfrm>
          <a:prstGeom prst="rect">
            <a:avLst/>
          </a:prstGeom>
        </p:spPr>
      </p:pic>
      <p:pic>
        <p:nvPicPr>
          <p:cNvPr id="16" name="Picture 15">
            <a:extLst>
              <a:ext uri="{FF2B5EF4-FFF2-40B4-BE49-F238E27FC236}">
                <a16:creationId xmlns:a16="http://schemas.microsoft.com/office/drawing/2014/main" id="{7E1E4088-872B-6E6C-C2B7-5A5D9809FAA7}"/>
              </a:ext>
            </a:extLst>
          </p:cNvPr>
          <p:cNvPicPr>
            <a:picLocks noChangeAspect="1"/>
          </p:cNvPicPr>
          <p:nvPr/>
        </p:nvPicPr>
        <p:blipFill>
          <a:blip r:embed="rId5"/>
          <a:stretch>
            <a:fillRect/>
          </a:stretch>
        </p:blipFill>
        <p:spPr>
          <a:xfrm>
            <a:off x="487533" y="2151437"/>
            <a:ext cx="4054000" cy="2543151"/>
          </a:xfrm>
          <a:prstGeom prst="rect">
            <a:avLst/>
          </a:prstGeom>
        </p:spPr>
      </p:pic>
    </p:spTree>
    <p:custDataLst>
      <p:tags r:id="rId1"/>
    </p:custDataLst>
    <p:extLst>
      <p:ext uri="{BB962C8B-B14F-4D97-AF65-F5344CB8AC3E}">
        <p14:creationId xmlns:p14="http://schemas.microsoft.com/office/powerpoint/2010/main" val="355324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00" y="534184"/>
            <a:ext cx="7024744" cy="722864"/>
          </a:xfrm>
        </p:spPr>
        <p:txBody>
          <a:bodyPr>
            <a:normAutofit/>
          </a:bodyPr>
          <a:lstStyle/>
          <a:p>
            <a:r>
              <a:rPr lang="es-ES" dirty="0"/>
              <a:t>Fases del uso</a:t>
            </a:r>
            <a:r>
              <a:rPr lang="es-ES"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762000" y="1600200"/>
            <a:ext cx="3700272" cy="4572000"/>
          </a:xfrm>
        </p:spPr>
        <p:txBody>
          <a:bodyPr>
            <a:normAutofit fontScale="85000" lnSpcReduction="2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b="1" dirty="0">
                <a:solidFill>
                  <a:srgbClr val="C00000"/>
                </a:solidFill>
                <a:ea typeface="Tahoma" panose="020B0604030504040204" pitchFamily="34" charset="0"/>
                <a:cs typeface="Tahoma" panose="020B0604030504040204" pitchFamily="34" charset="0"/>
              </a:rPr>
              <a:t>Desarrollo</a:t>
            </a:r>
            <a:r>
              <a:rPr lang="es-ES" b="1" noProof="0" dirty="0">
                <a:solidFill>
                  <a:srgbClr val="C00000"/>
                </a:solidFill>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dirty="0">
                <a:ea typeface="Tahoma" panose="020B0604030504040204" pitchFamily="34" charset="0"/>
                <a:cs typeface="Tahoma" panose="020B0604030504040204" pitchFamily="34" charset="0"/>
              </a:rPr>
              <a:t>Seguimiento</a:t>
            </a:r>
            <a:r>
              <a:rPr lang="es-ES" noProof="0" dirty="0">
                <a:ea typeface="Tahoma" panose="020B0604030504040204" pitchFamily="34" charset="0"/>
                <a:cs typeface="Tahoma" panose="020B0604030504040204" pitchFamily="34" charset="0"/>
              </a:rPr>
              <a:t> continuo del </a:t>
            </a:r>
            <a:r>
              <a:rPr lang="es-ES" dirty="0">
                <a:ea typeface="Tahoma" panose="020B0604030504040204" pitchFamily="34" charset="0"/>
                <a:cs typeface="Tahoma" panose="020B0604030504040204" pitchFamily="34" charset="0"/>
              </a:rPr>
              <a:t>progreso</a:t>
            </a:r>
            <a:r>
              <a:rPr lang="es-ES" noProof="0" dirty="0">
                <a:ea typeface="Tahoma" panose="020B0604030504040204" pitchFamily="34" charset="0"/>
                <a:cs typeface="Tahoma" panose="020B0604030504040204" pitchFamily="34" charset="0"/>
              </a:rPr>
              <a:t> y </a:t>
            </a:r>
            <a:r>
              <a:rPr lang="es-ES"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a:p>
            <a:endParaRPr lang="es-ES" noProof="0" dirty="0"/>
          </a:p>
        </p:txBody>
      </p:sp>
      <p:pic>
        <p:nvPicPr>
          <p:cNvPr id="7" name="Picture 6">
            <a:extLst>
              <a:ext uri="{FF2B5EF4-FFF2-40B4-BE49-F238E27FC236}">
                <a16:creationId xmlns:a16="http://schemas.microsoft.com/office/drawing/2014/main" id="{096C8556-C67F-D323-BB36-1011C2783BD3}"/>
              </a:ext>
            </a:extLst>
          </p:cNvPr>
          <p:cNvPicPr>
            <a:picLocks noChangeAspect="1"/>
          </p:cNvPicPr>
          <p:nvPr/>
        </p:nvPicPr>
        <p:blipFill>
          <a:blip r:embed="rId4"/>
          <a:stretch>
            <a:fillRect/>
          </a:stretch>
        </p:blipFill>
        <p:spPr>
          <a:xfrm>
            <a:off x="4488628" y="1600200"/>
            <a:ext cx="4011361" cy="356565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793ABF8C-0DCB-28FD-A195-D6120D871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039" y="4343399"/>
            <a:ext cx="1506537" cy="82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16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219200"/>
          </a:xfrm>
        </p:spPr>
        <p:txBody>
          <a:bodyPr>
            <a:normAutofit/>
          </a:bodyPr>
          <a:lstStyle/>
          <a:p>
            <a:r>
              <a:rPr lang="es-ES" sz="3400" dirty="0"/>
              <a:t>Fase</a:t>
            </a:r>
            <a:r>
              <a:rPr lang="es-ES" sz="3400" noProof="0" dirty="0"/>
              <a:t> 5: Desarrollo de hipótesis y hacer recomendaciones</a:t>
            </a:r>
          </a:p>
        </p:txBody>
      </p:sp>
      <p:sp>
        <p:nvSpPr>
          <p:cNvPr id="3" name="Content Placeholder 2"/>
          <p:cNvSpPr>
            <a:spLocks noGrp="1"/>
          </p:cNvSpPr>
          <p:nvPr>
            <p:ph idx="1"/>
          </p:nvPr>
        </p:nvSpPr>
        <p:spPr>
          <a:xfrm>
            <a:off x="804135" y="2060602"/>
            <a:ext cx="7211209" cy="3775229"/>
          </a:xfrm>
        </p:spPr>
        <p:txBody>
          <a:bodyPr>
            <a:normAutofit/>
          </a:bodyPr>
          <a:lstStyle/>
          <a:p>
            <a:pPr marL="68580" indent="0">
              <a:buNone/>
            </a:pPr>
            <a:r>
              <a:rPr lang="es-ES" sz="2800" b="1" noProof="0" dirty="0"/>
              <a:t>Hipótesis y recomendaciones</a:t>
            </a:r>
          </a:p>
          <a:p>
            <a:pPr marL="68580" indent="0">
              <a:buNone/>
            </a:pPr>
            <a:endParaRPr lang="es-ES" sz="1200" b="1" noProof="0" dirty="0"/>
          </a:p>
          <a:p>
            <a:pPr lvl="1">
              <a:buFont typeface="Wingdings" panose="05000000000000000000" pitchFamily="2" charset="2"/>
              <a:buChar char="§"/>
            </a:pPr>
            <a:r>
              <a:rPr lang="es-ES" sz="2400" noProof="0" dirty="0"/>
              <a:t>Comprender por qué </a:t>
            </a:r>
            <a:r>
              <a:rPr lang="es-ES" sz="2400" i="1" noProof="0" dirty="0">
                <a:effectLst>
                  <a:outerShdw blurRad="38100" dist="38100" dir="2700000" algn="tl">
                    <a:srgbClr val="000000">
                      <a:alpha val="43137"/>
                    </a:srgbClr>
                  </a:outerShdw>
                </a:effectLst>
              </a:rPr>
              <a:t>creemos</a:t>
            </a:r>
            <a:r>
              <a:rPr lang="es-ES" sz="2400" noProof="0" dirty="0"/>
              <a:t> que está </a:t>
            </a:r>
            <a:r>
              <a:rPr lang="es-ES" sz="2400" dirty="0"/>
              <a:t>sucediendo</a:t>
            </a:r>
            <a:endParaRPr lang="es-ES" sz="2400" noProof="0" dirty="0"/>
          </a:p>
          <a:p>
            <a:pPr lvl="1">
              <a:buFont typeface="Wingdings" panose="05000000000000000000" pitchFamily="2" charset="2"/>
              <a:buChar char="§"/>
            </a:pPr>
            <a:r>
              <a:rPr lang="es-ES" sz="2400" noProof="0" dirty="0"/>
              <a:t>Observar otros datos</a:t>
            </a:r>
          </a:p>
          <a:p>
            <a:pPr lvl="1">
              <a:buFont typeface="Wingdings" panose="05000000000000000000" pitchFamily="2" charset="2"/>
              <a:buChar char="§"/>
            </a:pPr>
            <a:r>
              <a:rPr lang="es-ES" sz="2400" dirty="0"/>
              <a:t>Hacer</a:t>
            </a:r>
            <a:r>
              <a:rPr lang="es-ES" sz="2400" noProof="0" dirty="0"/>
              <a:t> preguntas adicionales</a:t>
            </a:r>
          </a:p>
          <a:p>
            <a:pPr lvl="1">
              <a:buFont typeface="Wingdings" panose="05000000000000000000" pitchFamily="2" charset="2"/>
              <a:buChar char="§"/>
            </a:pPr>
            <a:r>
              <a:rPr lang="es-ES" sz="2400" noProof="0" dirty="0"/>
              <a:t>Ponerse de acuerdo </a:t>
            </a:r>
            <a:r>
              <a:rPr lang="es-ES" sz="2400" dirty="0"/>
              <a:t>en </a:t>
            </a:r>
            <a:r>
              <a:rPr lang="es-ES" sz="2400" noProof="0" dirty="0"/>
              <a:t>las conclusiones</a:t>
            </a:r>
          </a:p>
          <a:p>
            <a:pPr lvl="1">
              <a:buFont typeface="Wingdings" panose="05000000000000000000" pitchFamily="2" charset="2"/>
              <a:buChar char="§"/>
            </a:pPr>
            <a:r>
              <a:rPr lang="es-ES" sz="2400" noProof="0" dirty="0"/>
              <a:t>Descubrir las posibles soluciones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3321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dirty="0"/>
              <a:t>Fases del uso</a:t>
            </a:r>
            <a:r>
              <a:rPr lang="es-ES"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762000" y="1676400"/>
            <a:ext cx="3700272" cy="4267200"/>
          </a:xfrm>
        </p:spPr>
        <p:txBody>
          <a:bodyPr>
            <a:normAutofit fontScale="77500" lnSpcReduction="2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dirty="0">
                <a:ea typeface="Tahoma" panose="020B0604030504040204" pitchFamily="34" charset="0"/>
                <a:cs typeface="Tahoma" panose="020B0604030504040204" pitchFamily="34" charset="0"/>
              </a:rPr>
              <a:t>Desarrollo</a:t>
            </a:r>
            <a:r>
              <a:rPr lang="es-ES"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b="1" noProof="0" dirty="0">
                <a:solidFill>
                  <a:srgbClr val="C00000"/>
                </a:solidFill>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dirty="0">
                <a:ea typeface="Tahoma" panose="020B0604030504040204" pitchFamily="34" charset="0"/>
                <a:cs typeface="Tahoma" panose="020B0604030504040204" pitchFamily="34" charset="0"/>
              </a:rPr>
              <a:t>Seguimiento</a:t>
            </a:r>
            <a:r>
              <a:rPr lang="es-ES" noProof="0" dirty="0">
                <a:ea typeface="Tahoma" panose="020B0604030504040204" pitchFamily="34" charset="0"/>
                <a:cs typeface="Tahoma" panose="020B0604030504040204" pitchFamily="34" charset="0"/>
              </a:rPr>
              <a:t> continuo del </a:t>
            </a:r>
            <a:r>
              <a:rPr lang="es-ES" dirty="0">
                <a:ea typeface="Tahoma" panose="020B0604030504040204" pitchFamily="34" charset="0"/>
                <a:cs typeface="Tahoma" panose="020B0604030504040204" pitchFamily="34" charset="0"/>
              </a:rPr>
              <a:t>progreso</a:t>
            </a:r>
            <a:r>
              <a:rPr lang="es-ES" noProof="0" dirty="0">
                <a:ea typeface="Tahoma" panose="020B0604030504040204" pitchFamily="34" charset="0"/>
                <a:cs typeface="Tahoma" panose="020B0604030504040204" pitchFamily="34" charset="0"/>
              </a:rPr>
              <a:t> y </a:t>
            </a:r>
            <a:r>
              <a:rPr lang="es-ES"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a:p>
            <a:pPr marL="341313" indent="-341313">
              <a:spcAft>
                <a:spcPts val="500"/>
              </a:spcAft>
              <a:buFont typeface="+mj-lt"/>
              <a:buAutoNum type="arabicPeriod"/>
            </a:pPr>
            <a:endParaRPr lang="es-ES" noProof="0" dirty="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191B4D8-9F64-5EDA-E380-11C64D9B4910}"/>
              </a:ext>
            </a:extLst>
          </p:cNvPr>
          <p:cNvPicPr>
            <a:picLocks noChangeAspect="1"/>
          </p:cNvPicPr>
          <p:nvPr/>
        </p:nvPicPr>
        <p:blipFill>
          <a:blip r:embed="rId4"/>
          <a:stretch>
            <a:fillRect/>
          </a:stretch>
        </p:blipFill>
        <p:spPr>
          <a:xfrm>
            <a:off x="4462272" y="1615945"/>
            <a:ext cx="4011361" cy="356565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236312C4-29C3-35D2-D9EE-35BAC0735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9624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87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10025"/>
            <a:ext cx="4419600" cy="1752600"/>
          </a:xfrm>
        </p:spPr>
        <p:txBody>
          <a:bodyPr>
            <a:normAutofit/>
          </a:bodyPr>
          <a:lstStyle/>
          <a:p>
            <a:r>
              <a:rPr lang="es-ES" dirty="0"/>
              <a:t>Fase</a:t>
            </a:r>
            <a:r>
              <a:rPr lang="es-ES" noProof="0" dirty="0"/>
              <a:t> 6: </a:t>
            </a:r>
            <a:br>
              <a:rPr lang="es-ES" noProof="0" dirty="0"/>
            </a:br>
            <a:r>
              <a:rPr lang="es-ES" noProof="0" dirty="0"/>
              <a:t>Creación de un plan de acción</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6" name="Content Placeholder 5"/>
          <p:cNvSpPr>
            <a:spLocks noGrp="1"/>
          </p:cNvSpPr>
          <p:nvPr>
            <p:ph sz="quarter" idx="13"/>
          </p:nvPr>
        </p:nvSpPr>
        <p:spPr>
          <a:xfrm>
            <a:off x="838200" y="2413574"/>
            <a:ext cx="3581400" cy="3493008"/>
          </a:xfrm>
        </p:spPr>
        <p:txBody>
          <a:bodyPr>
            <a:normAutofit/>
          </a:bodyPr>
          <a:lstStyle/>
          <a:p>
            <a:pPr marL="395288" indent="-327025">
              <a:buNone/>
            </a:pPr>
            <a:r>
              <a:rPr lang="es-ES" noProof="0" dirty="0"/>
              <a:t>1. Reúna gente clave </a:t>
            </a:r>
          </a:p>
          <a:p>
            <a:pPr marL="68580" indent="0">
              <a:buNone/>
            </a:pPr>
            <a:r>
              <a:rPr lang="es-ES" noProof="0" dirty="0"/>
              <a:t>2. </a:t>
            </a:r>
            <a:r>
              <a:rPr lang="es-ES" dirty="0"/>
              <a:t>Resuelva</a:t>
            </a:r>
            <a:r>
              <a:rPr lang="es-ES" noProof="0" dirty="0"/>
              <a:t>:</a:t>
            </a:r>
          </a:p>
          <a:p>
            <a:pPr marL="68263" indent="450850">
              <a:spcBef>
                <a:spcPts val="0"/>
              </a:spcBef>
              <a:buNone/>
            </a:pPr>
            <a:r>
              <a:rPr lang="es-ES" noProof="0" dirty="0"/>
              <a:t>· Qué</a:t>
            </a:r>
          </a:p>
          <a:p>
            <a:pPr marL="68263" indent="450850">
              <a:spcBef>
                <a:spcPts val="0"/>
              </a:spcBef>
              <a:buNone/>
            </a:pPr>
            <a:r>
              <a:rPr lang="es-ES" noProof="0" dirty="0"/>
              <a:t>· Quién</a:t>
            </a:r>
          </a:p>
          <a:p>
            <a:pPr marL="68263" indent="450850">
              <a:spcBef>
                <a:spcPts val="0"/>
              </a:spcBef>
              <a:buNone/>
            </a:pPr>
            <a:r>
              <a:rPr lang="es-ES" noProof="0" dirty="0"/>
              <a:t>· Cuándo</a:t>
            </a:r>
          </a:p>
          <a:p>
            <a:pPr marL="747713" indent="-165100">
              <a:spcBef>
                <a:spcPts val="0"/>
              </a:spcBef>
              <a:buSzPct val="50000"/>
              <a:buFont typeface="Arial" panose="020B0604020202020204" pitchFamily="34" charset="0"/>
              <a:buChar char="•"/>
            </a:pPr>
            <a:r>
              <a:rPr lang="es-ES" noProof="0" dirty="0"/>
              <a:t>Dónde</a:t>
            </a:r>
          </a:p>
          <a:p>
            <a:pPr marL="68263" indent="450850">
              <a:spcBef>
                <a:spcPts val="0"/>
              </a:spcBef>
              <a:buNone/>
            </a:pPr>
            <a:r>
              <a:rPr lang="es-ES" noProof="0" dirty="0"/>
              <a:t>· Recursos </a:t>
            </a:r>
          </a:p>
          <a:p>
            <a:pPr marL="68263" indent="450850">
              <a:spcBef>
                <a:spcPts val="0"/>
              </a:spcBef>
              <a:buNone/>
            </a:pPr>
            <a:r>
              <a:rPr lang="es-ES" noProof="0" dirty="0"/>
              <a:t>· Comunicación</a:t>
            </a:r>
          </a:p>
          <a:p>
            <a:endParaRPr lang="es-ES" noProof="0" dirty="0"/>
          </a:p>
        </p:txBody>
      </p:sp>
      <p:sp>
        <p:nvSpPr>
          <p:cNvPr id="7" name="Content Placeholder 6"/>
          <p:cNvSpPr>
            <a:spLocks noGrp="1"/>
          </p:cNvSpPr>
          <p:nvPr>
            <p:ph sz="quarter" idx="14"/>
          </p:nvPr>
        </p:nvSpPr>
        <p:spPr>
          <a:xfrm>
            <a:off x="4645152" y="2590800"/>
            <a:ext cx="3419856" cy="3215638"/>
          </a:xfrm>
        </p:spPr>
        <p:txBody>
          <a:bodyPr>
            <a:normAutofit/>
          </a:bodyPr>
          <a:lstStyle/>
          <a:p>
            <a:pPr marL="395288" indent="-327025">
              <a:buNone/>
            </a:pPr>
            <a:r>
              <a:rPr lang="es-ES" noProof="0" dirty="0"/>
              <a:t>3. Revise el plan de acción ya listo</a:t>
            </a:r>
          </a:p>
          <a:p>
            <a:pPr marL="396000" indent="-327600">
              <a:buNone/>
            </a:pPr>
            <a:r>
              <a:rPr lang="es-ES" noProof="0" dirty="0"/>
              <a:t>4. Haga</a:t>
            </a:r>
            <a:r>
              <a:rPr lang="es-ES" dirty="0"/>
              <a:t> seguimiento</a:t>
            </a:r>
            <a:endParaRPr lang="es-ES" noProof="0" dirty="0"/>
          </a:p>
          <a:p>
            <a:pPr marL="68580" indent="0">
              <a:buNone/>
            </a:pPr>
            <a:r>
              <a:rPr lang="es-ES" noProof="0" dirty="0"/>
              <a:t>5. Comunique</a:t>
            </a:r>
          </a:p>
          <a:p>
            <a:pPr marL="395288" indent="-327025">
              <a:buNone/>
            </a:pPr>
            <a:r>
              <a:rPr lang="es-ES" noProof="0" dirty="0"/>
              <a:t>6. </a:t>
            </a:r>
            <a:r>
              <a:rPr lang="es-ES" dirty="0"/>
              <a:t>Tome nota</a:t>
            </a:r>
            <a:r>
              <a:rPr lang="es-ES" noProof="0" dirty="0"/>
              <a:t> de los acontecimientos</a:t>
            </a:r>
          </a:p>
          <a:p>
            <a:pPr marL="68580" indent="0">
              <a:buNone/>
            </a:pPr>
            <a:r>
              <a:rPr lang="es-ES" noProof="0" dirty="0"/>
              <a:t>7. ¡Celebre!</a:t>
            </a:r>
          </a:p>
          <a:p>
            <a:endParaRPr lang="es-ES" noProof="0" dirty="0"/>
          </a:p>
        </p:txBody>
      </p:sp>
      <p:pic>
        <p:nvPicPr>
          <p:cNvPr id="6146" name="Picture 2" descr="C:\Users\ebraunel\AppData\Local\Microsoft\Windows\Temporary Internet Files\Content.IE5\ZFLGY05H\Plan[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5257800" y="674297"/>
            <a:ext cx="2908804" cy="15154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61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1000"/>
                                        <p:tgtEl>
                                          <p:spTgt spid="7">
                                            <p:txEl>
                                              <p:pRg st="1" end="1"/>
                                            </p:txEl>
                                          </p:spTgt>
                                        </p:tgtEl>
                                      </p:cBhvr>
                                    </p:animEffect>
                                    <p:anim calcmode="lin" valueType="num">
                                      <p:cBhvr>
                                        <p:cTn id="5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fade">
                                      <p:cBhvr>
                                        <p:cTn id="65" dur="1000"/>
                                        <p:tgtEl>
                                          <p:spTgt spid="7">
                                            <p:txEl>
                                              <p:pRg st="2" end="2"/>
                                            </p:txEl>
                                          </p:spTgt>
                                        </p:tgtEl>
                                      </p:cBhvr>
                                    </p:animEffect>
                                    <p:anim calcmode="lin" valueType="num">
                                      <p:cBhvr>
                                        <p:cTn id="6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1000"/>
                                        <p:tgtEl>
                                          <p:spTgt spid="7">
                                            <p:txEl>
                                              <p:pRg st="3" end="3"/>
                                            </p:txEl>
                                          </p:spTgt>
                                        </p:tgtEl>
                                      </p:cBhvr>
                                    </p:animEffect>
                                    <p:anim calcmode="lin" valueType="num">
                                      <p:cBhvr>
                                        <p:cTn id="7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p:cTn id="7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normAutofit/>
          </a:bodyPr>
          <a:lstStyle/>
          <a:p>
            <a:r>
              <a:rPr lang="es-ES" dirty="0"/>
              <a:t>Fases del uso</a:t>
            </a:r>
            <a:r>
              <a:rPr lang="es-ES"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762000" y="1676400"/>
            <a:ext cx="3700272" cy="4419600"/>
          </a:xfrm>
        </p:spPr>
        <p:txBody>
          <a:bodyPr>
            <a:normAutofit fontScale="77500" lnSpcReduction="2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dirty="0">
                <a:ea typeface="Tahoma" panose="020B0604030504040204" pitchFamily="34" charset="0"/>
                <a:cs typeface="Tahoma" panose="020B0604030504040204" pitchFamily="34" charset="0"/>
              </a:rPr>
              <a:t>Desarrollo</a:t>
            </a:r>
            <a:r>
              <a:rPr lang="es-ES"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b="1" noProof="0" dirty="0">
                <a:solidFill>
                  <a:srgbClr val="C00000"/>
                </a:solidFill>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dirty="0">
                <a:ea typeface="Tahoma" panose="020B0604030504040204" pitchFamily="34" charset="0"/>
                <a:cs typeface="Tahoma" panose="020B0604030504040204" pitchFamily="34" charset="0"/>
              </a:rPr>
              <a:t>Seguimiento</a:t>
            </a:r>
            <a:r>
              <a:rPr lang="es-ES" noProof="0" dirty="0">
                <a:ea typeface="Tahoma" panose="020B0604030504040204" pitchFamily="34" charset="0"/>
                <a:cs typeface="Tahoma" panose="020B0604030504040204" pitchFamily="34" charset="0"/>
              </a:rPr>
              <a:t> continuo del </a:t>
            </a:r>
            <a:r>
              <a:rPr lang="es-ES" dirty="0">
                <a:ea typeface="Tahoma" panose="020B0604030504040204" pitchFamily="34" charset="0"/>
                <a:cs typeface="Tahoma" panose="020B0604030504040204" pitchFamily="34" charset="0"/>
              </a:rPr>
              <a:t>progreso</a:t>
            </a:r>
            <a:r>
              <a:rPr lang="es-ES" noProof="0" dirty="0">
                <a:ea typeface="Tahoma" panose="020B0604030504040204" pitchFamily="34" charset="0"/>
                <a:cs typeface="Tahoma" panose="020B0604030504040204" pitchFamily="34" charset="0"/>
              </a:rPr>
              <a:t> y </a:t>
            </a:r>
            <a:r>
              <a:rPr lang="es-ES"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a:p>
            <a:pPr marL="354013" indent="-354013">
              <a:spcAft>
                <a:spcPts val="500"/>
              </a:spcAft>
              <a:buFont typeface="+mj-lt"/>
              <a:buAutoNum type="arabicPeriod"/>
            </a:pPr>
            <a:endParaRPr lang="es-ES" noProof="0" dirty="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6A50B1D3-474D-B41F-DF56-FFDE9C32ECA0}"/>
              </a:ext>
            </a:extLst>
          </p:cNvPr>
          <p:cNvPicPr>
            <a:picLocks noChangeAspect="1"/>
          </p:cNvPicPr>
          <p:nvPr/>
        </p:nvPicPr>
        <p:blipFill>
          <a:blip r:embed="rId4"/>
          <a:stretch>
            <a:fillRect/>
          </a:stretch>
        </p:blipFill>
        <p:spPr>
          <a:xfrm>
            <a:off x="4462272" y="1615945"/>
            <a:ext cx="4011361" cy="356565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DBE39641-C835-0759-5743-0C097AEB1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1138" y="3036094"/>
            <a:ext cx="14303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37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467600" cy="914400"/>
          </a:xfrm>
        </p:spPr>
        <p:txBody>
          <a:bodyPr>
            <a:normAutofit fontScale="90000"/>
          </a:bodyPr>
          <a:lstStyle/>
          <a:p>
            <a:r>
              <a:rPr lang="es-ES" dirty="0"/>
              <a:t>Fase</a:t>
            </a:r>
            <a:r>
              <a:rPr lang="es-ES" noProof="0" dirty="0"/>
              <a:t> 7: Presentación y difusión de los resultados</a:t>
            </a:r>
          </a:p>
        </p:txBody>
      </p:sp>
      <p:sp>
        <p:nvSpPr>
          <p:cNvPr id="3" name="Content Placeholder 2"/>
          <p:cNvSpPr>
            <a:spLocks noGrp="1"/>
          </p:cNvSpPr>
          <p:nvPr>
            <p:ph idx="1"/>
          </p:nvPr>
        </p:nvSpPr>
        <p:spPr>
          <a:xfrm>
            <a:off x="1043492" y="1752600"/>
            <a:ext cx="6777317" cy="4080029"/>
          </a:xfrm>
        </p:spPr>
        <p:txBody>
          <a:bodyPr/>
          <a:lstStyle/>
          <a:p>
            <a:pPr marL="68580" indent="0">
              <a:buNone/>
            </a:pPr>
            <a:r>
              <a:rPr lang="es-ES" sz="2800" b="1" noProof="0" dirty="0"/>
              <a:t>Presentación de los resultados</a:t>
            </a:r>
          </a:p>
          <a:p>
            <a:pPr>
              <a:buFont typeface="Wingdings" panose="05000000000000000000" pitchFamily="2" charset="2"/>
              <a:buChar char="v"/>
            </a:pPr>
            <a:endParaRPr lang="es-ES" sz="1000" noProof="0" dirty="0"/>
          </a:p>
          <a:p>
            <a:pPr>
              <a:lnSpc>
                <a:spcPct val="150000"/>
              </a:lnSpc>
            </a:pPr>
            <a:r>
              <a:rPr lang="es-ES" noProof="0" dirty="0"/>
              <a:t>Asegúrese de que el informe sea:</a:t>
            </a:r>
          </a:p>
          <a:p>
            <a:pPr marL="3554413" lvl="1" indent="-292100">
              <a:buFont typeface="Wingdings" panose="05000000000000000000" pitchFamily="2" charset="2"/>
              <a:buChar char="§"/>
            </a:pPr>
            <a:r>
              <a:rPr lang="es-ES" noProof="0" dirty="0"/>
              <a:t>Atractivo</a:t>
            </a:r>
          </a:p>
          <a:p>
            <a:pPr marL="3554413" lvl="1" indent="-292100">
              <a:buFont typeface="Wingdings" panose="05000000000000000000" pitchFamily="2" charset="2"/>
              <a:buChar char="§"/>
            </a:pPr>
            <a:r>
              <a:rPr lang="es-ES" noProof="0" dirty="0"/>
              <a:t>Accesible</a:t>
            </a:r>
          </a:p>
          <a:p>
            <a:pPr marL="3554413" lvl="1" indent="-292100">
              <a:buFont typeface="Wingdings" panose="05000000000000000000" pitchFamily="2" charset="2"/>
              <a:buChar char="§"/>
            </a:pPr>
            <a:r>
              <a:rPr lang="es-ES" noProof="0" dirty="0"/>
              <a:t>Preciso</a:t>
            </a:r>
          </a:p>
          <a:p>
            <a:pPr marL="3554413" lvl="1" indent="-292100">
              <a:buFont typeface="Wingdings" panose="05000000000000000000" pitchFamily="2" charset="2"/>
              <a:buChar char="§"/>
            </a:pPr>
            <a:r>
              <a:rPr lang="es-ES" noProof="0" dirty="0"/>
              <a:t>Específico a</a:t>
            </a:r>
            <a:r>
              <a:rPr lang="es-ES" dirty="0"/>
              <a:t> la audiencia</a:t>
            </a:r>
            <a:endParaRPr lang="es-ES" noProof="0" dirty="0"/>
          </a:p>
          <a:p>
            <a:pPr marL="457200" lvl="1" indent="0">
              <a:buNone/>
            </a:pPr>
            <a:endParaRPr lang="es-ES" sz="800" noProof="0" dirty="0"/>
          </a:p>
          <a:p>
            <a:r>
              <a:rPr lang="es-ES" noProof="0" dirty="0"/>
              <a:t>Sea justo y objetivo</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945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05000" y="3200400"/>
            <a:ext cx="1958360" cy="140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3752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46" y="729339"/>
            <a:ext cx="7543800" cy="762000"/>
          </a:xfrm>
        </p:spPr>
        <p:txBody>
          <a:bodyPr>
            <a:normAutofit fontScale="90000"/>
          </a:bodyPr>
          <a:lstStyle/>
          <a:p>
            <a:r>
              <a:rPr lang="es-ES" dirty="0"/>
              <a:t>Fase</a:t>
            </a:r>
            <a:r>
              <a:rPr lang="es-ES" noProof="0" dirty="0"/>
              <a:t> 7: Presentación y difusión de los resultados</a:t>
            </a:r>
          </a:p>
        </p:txBody>
      </p:sp>
      <p:sp>
        <p:nvSpPr>
          <p:cNvPr id="3" name="Content Placeholder 2"/>
          <p:cNvSpPr>
            <a:spLocks noGrp="1"/>
          </p:cNvSpPr>
          <p:nvPr>
            <p:ph idx="1"/>
          </p:nvPr>
        </p:nvSpPr>
        <p:spPr>
          <a:xfrm>
            <a:off x="1043492" y="1600200"/>
            <a:ext cx="7186108" cy="4232429"/>
          </a:xfrm>
        </p:spPr>
        <p:txBody>
          <a:bodyPr>
            <a:normAutofit lnSpcReduction="10000"/>
          </a:bodyPr>
          <a:lstStyle/>
          <a:p>
            <a:pPr marL="68580" indent="0">
              <a:buNone/>
            </a:pPr>
            <a:r>
              <a:rPr lang="es-ES" sz="3200" b="1" noProof="0" dirty="0"/>
              <a:t>Difusión de los resultados</a:t>
            </a:r>
          </a:p>
          <a:p>
            <a:pPr>
              <a:buFont typeface="Wingdings" panose="05000000000000000000" pitchFamily="2" charset="2"/>
              <a:buChar char="v"/>
            </a:pPr>
            <a:endParaRPr lang="es-ES" sz="1000" noProof="0" dirty="0"/>
          </a:p>
          <a:p>
            <a:r>
              <a:rPr lang="es-ES" sz="2600" noProof="0" dirty="0"/>
              <a:t>Conozca el propósito de su informe</a:t>
            </a:r>
          </a:p>
          <a:p>
            <a:pPr lvl="1"/>
            <a:r>
              <a:rPr lang="es-ES" sz="2400" noProof="0" dirty="0"/>
              <a:t>¿</a:t>
            </a:r>
            <a:r>
              <a:rPr lang="es-ES" sz="2400" dirty="0"/>
              <a:t>Necesita</a:t>
            </a:r>
            <a:r>
              <a:rPr lang="es-ES" sz="2400" noProof="0" dirty="0"/>
              <a:t> brindar información? </a:t>
            </a:r>
          </a:p>
          <a:p>
            <a:pPr lvl="1"/>
            <a:r>
              <a:rPr lang="es-ES" sz="2400" noProof="0" dirty="0"/>
              <a:t>¿</a:t>
            </a:r>
            <a:r>
              <a:rPr lang="es-ES" sz="2400" dirty="0"/>
              <a:t>Es para crear conciencia</a:t>
            </a:r>
            <a:r>
              <a:rPr lang="es-ES" sz="2400" noProof="0" dirty="0"/>
              <a:t>? </a:t>
            </a:r>
          </a:p>
          <a:p>
            <a:pPr lvl="1"/>
            <a:r>
              <a:rPr lang="es-ES" sz="2400" noProof="0" dirty="0"/>
              <a:t>¿Se utilizará para tomar decisiones? </a:t>
            </a:r>
          </a:p>
          <a:p>
            <a:pPr lvl="2"/>
            <a:endParaRPr lang="es-ES" sz="1100" noProof="0" dirty="0"/>
          </a:p>
          <a:p>
            <a:r>
              <a:rPr lang="es-ES" sz="2600" noProof="0" dirty="0"/>
              <a:t>Conozca su </a:t>
            </a:r>
            <a:r>
              <a:rPr lang="es-ES" sz="2600" dirty="0"/>
              <a:t>audiencia</a:t>
            </a:r>
            <a:endParaRPr lang="es-ES" sz="2600" noProof="0" dirty="0"/>
          </a:p>
          <a:p>
            <a:pPr lvl="1"/>
            <a:r>
              <a:rPr lang="es-ES" sz="2400" noProof="0" dirty="0"/>
              <a:t>¿Qué saben ya acerca del tema? </a:t>
            </a:r>
          </a:p>
          <a:p>
            <a:pPr lvl="1"/>
            <a:r>
              <a:rPr lang="es-ES" sz="2400" noProof="0" dirty="0"/>
              <a:t>¿Necesitan </a:t>
            </a:r>
            <a:r>
              <a:rPr lang="es-ES" sz="2400" dirty="0"/>
              <a:t>un panorama</a:t>
            </a:r>
            <a:r>
              <a:rPr lang="es-ES" sz="2400" noProof="0" dirty="0"/>
              <a:t> general o muchos detalles?</a:t>
            </a:r>
          </a:p>
          <a:p>
            <a:pPr lvl="2"/>
            <a:endParaRPr lang="es-ES" sz="800"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189180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normAutofit/>
          </a:bodyPr>
          <a:lstStyle/>
          <a:p>
            <a:r>
              <a:rPr lang="es-ES" noProof="0"/>
              <a:t>¿Qué son los datos?</a:t>
            </a:r>
          </a:p>
        </p:txBody>
      </p:sp>
      <p:sp>
        <p:nvSpPr>
          <p:cNvPr id="3" name="Content Placeholder 2"/>
          <p:cNvSpPr>
            <a:spLocks noGrp="1"/>
          </p:cNvSpPr>
          <p:nvPr>
            <p:ph idx="1"/>
          </p:nvPr>
        </p:nvSpPr>
        <p:spPr>
          <a:xfrm>
            <a:off x="4648200" y="1954925"/>
            <a:ext cx="4269624" cy="3607676"/>
          </a:xfrm>
        </p:spPr>
        <p:txBody>
          <a:bodyPr>
            <a:normAutofit lnSpcReduction="10000"/>
          </a:bodyPr>
          <a:lstStyle/>
          <a:p>
            <a:pPr marL="68580" indent="0">
              <a:buNone/>
            </a:pPr>
            <a:r>
              <a:rPr lang="es-ES" sz="2600" noProof="0" dirty="0"/>
              <a:t>Datos…</a:t>
            </a:r>
          </a:p>
          <a:p>
            <a:r>
              <a:rPr lang="es-ES" dirty="0"/>
              <a:t>Es información basada en hechos</a:t>
            </a:r>
            <a:endParaRPr lang="es-ES" noProof="0" dirty="0"/>
          </a:p>
          <a:p>
            <a:r>
              <a:rPr lang="es-ES" noProof="0" dirty="0"/>
              <a:t>Ayudan a los grupos a tomar decisiones</a:t>
            </a:r>
          </a:p>
          <a:p>
            <a:r>
              <a:rPr lang="es-ES" noProof="0" dirty="0"/>
              <a:t>Deben ser: </a:t>
            </a:r>
          </a:p>
          <a:p>
            <a:pPr lvl="1"/>
            <a:r>
              <a:rPr lang="es-ES" noProof="0" dirty="0"/>
              <a:t>Confiables</a:t>
            </a:r>
          </a:p>
          <a:p>
            <a:pPr lvl="1"/>
            <a:r>
              <a:rPr lang="es-ES" noProof="0" dirty="0"/>
              <a:t>Válidos</a:t>
            </a:r>
          </a:p>
          <a:p>
            <a:pPr lvl="1"/>
            <a:r>
              <a:rPr lang="es-ES" noProof="0" dirty="0"/>
              <a:t>Accesibles</a:t>
            </a:r>
          </a:p>
          <a:p>
            <a:pPr lvl="1"/>
            <a:endParaRPr lang="es-ES" noProof="0" dirty="0"/>
          </a:p>
          <a:p>
            <a:pPr marL="68580" indent="0">
              <a:buNone/>
            </a:pP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3" descr="C:\Users\ebraunel\AppData\Local\Microsoft\Windows\Temporary Internet Files\Content.IE5\UGDPX98L\MP9004090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766" y="1981200"/>
            <a:ext cx="3229303" cy="32293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1994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59" y="711538"/>
            <a:ext cx="7411633" cy="685800"/>
          </a:xfrm>
        </p:spPr>
        <p:txBody>
          <a:bodyPr>
            <a:normAutofit fontScale="90000"/>
          </a:bodyPr>
          <a:lstStyle/>
          <a:p>
            <a:r>
              <a:rPr lang="es-ES" sz="3200" dirty="0"/>
              <a:t>Fase</a:t>
            </a:r>
            <a:r>
              <a:rPr lang="es-ES" sz="3200" noProof="0" dirty="0"/>
              <a:t> 7: Presentación y difusión de los resultados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3" name="Content Placeholder 2"/>
          <p:cNvSpPr>
            <a:spLocks noGrp="1"/>
          </p:cNvSpPr>
          <p:nvPr>
            <p:ph sz="quarter" idx="13"/>
          </p:nvPr>
        </p:nvSpPr>
        <p:spPr>
          <a:xfrm>
            <a:off x="691055" y="1861810"/>
            <a:ext cx="3886200" cy="3825240"/>
          </a:xfrm>
        </p:spPr>
        <p:txBody>
          <a:bodyPr>
            <a:normAutofit/>
          </a:bodyPr>
          <a:lstStyle/>
          <a:p>
            <a:pPr marL="68580" indent="0">
              <a:buNone/>
            </a:pPr>
            <a:r>
              <a:rPr lang="es-ES" noProof="0" dirty="0"/>
              <a:t>Matemáticas sociales</a:t>
            </a:r>
          </a:p>
          <a:p>
            <a:pPr marL="623888" lvl="1" indent="-269875">
              <a:buFont typeface="Wingdings" panose="05000000000000000000" pitchFamily="2" charset="2"/>
              <a:buChar char="§"/>
            </a:pPr>
            <a:r>
              <a:rPr lang="es-ES" noProof="0" dirty="0"/>
              <a:t>Relaciona los números de los datos con lo que es familiar y concreto para la audiencia.</a:t>
            </a:r>
          </a:p>
        </p:txBody>
      </p:sp>
      <p:sp>
        <p:nvSpPr>
          <p:cNvPr id="5" name="Content Placeholder 4"/>
          <p:cNvSpPr>
            <a:spLocks noGrp="1"/>
          </p:cNvSpPr>
          <p:nvPr>
            <p:ph sz="quarter" idx="14"/>
          </p:nvPr>
        </p:nvSpPr>
        <p:spPr>
          <a:xfrm>
            <a:off x="4645151" y="2133601"/>
            <a:ext cx="3886200" cy="3505200"/>
          </a:xfrm>
        </p:spPr>
        <p:txBody>
          <a:bodyPr>
            <a:normAutofit/>
          </a:bodyPr>
          <a:lstStyle/>
          <a:p>
            <a:pPr marL="68580" indent="0">
              <a:buNone/>
            </a:pPr>
            <a:r>
              <a:rPr lang="es-ES" sz="2600" noProof="0" dirty="0"/>
              <a:t>Historias de los datos</a:t>
            </a:r>
          </a:p>
          <a:p>
            <a:pPr lvl="1">
              <a:buFont typeface="Wingdings" panose="05000000000000000000" pitchFamily="2" charset="2"/>
              <a:buChar char="§"/>
            </a:pPr>
            <a:r>
              <a:rPr lang="es-ES" noProof="0" dirty="0"/>
              <a:t>Narrativa </a:t>
            </a:r>
            <a:r>
              <a:rPr lang="es-ES" dirty="0"/>
              <a:t>convincente</a:t>
            </a:r>
            <a:endParaRPr lang="es-ES" noProof="0" dirty="0"/>
          </a:p>
          <a:p>
            <a:pPr lvl="1">
              <a:buFont typeface="Wingdings" panose="05000000000000000000" pitchFamily="2" charset="2"/>
              <a:buChar char="§"/>
            </a:pPr>
            <a:r>
              <a:rPr lang="es-ES" noProof="0" dirty="0"/>
              <a:t>Específica para la audiencia</a:t>
            </a:r>
          </a:p>
          <a:p>
            <a:pPr lvl="1">
              <a:buFont typeface="Wingdings" panose="05000000000000000000" pitchFamily="2" charset="2"/>
              <a:buChar char="§"/>
            </a:pPr>
            <a:r>
              <a:rPr lang="es-ES" noProof="0" dirty="0"/>
              <a:t>Sea objetivo </a:t>
            </a:r>
          </a:p>
          <a:p>
            <a:pPr lvl="1">
              <a:buFont typeface="Wingdings" panose="05000000000000000000" pitchFamily="2" charset="2"/>
              <a:buChar char="§"/>
            </a:pPr>
            <a:r>
              <a:rPr lang="es-ES" noProof="0" dirty="0"/>
              <a:t>No censure</a:t>
            </a:r>
          </a:p>
          <a:p>
            <a:pPr lvl="1">
              <a:buFont typeface="Wingdings" panose="05000000000000000000" pitchFamily="2" charset="2"/>
              <a:buChar char="§"/>
            </a:pPr>
            <a:r>
              <a:rPr lang="es-ES" noProof="0" dirty="0"/>
              <a:t>Explique los datos</a:t>
            </a:r>
          </a:p>
          <a:p>
            <a:endParaRPr lang="es-ES" noProof="0" dirty="0"/>
          </a:p>
        </p:txBody>
      </p:sp>
      <p:sp>
        <p:nvSpPr>
          <p:cNvPr id="6" name="TextBox 5"/>
          <p:cNvSpPr txBox="1"/>
          <p:nvPr/>
        </p:nvSpPr>
        <p:spPr>
          <a:xfrm>
            <a:off x="796159" y="1338590"/>
            <a:ext cx="6324600" cy="523220"/>
          </a:xfrm>
          <a:prstGeom prst="rect">
            <a:avLst/>
          </a:prstGeom>
          <a:noFill/>
        </p:spPr>
        <p:txBody>
          <a:bodyPr wrap="square" rtlCol="0">
            <a:spAutoFit/>
          </a:bodyPr>
          <a:lstStyle/>
          <a:p>
            <a:r>
              <a:rPr lang="es-ES" sz="2800" b="1" dirty="0">
                <a:solidFill>
                  <a:schemeClr val="tx2"/>
                </a:solidFill>
              </a:rPr>
              <a:t>Haga que los datos cobren vida</a:t>
            </a:r>
          </a:p>
        </p:txBody>
      </p:sp>
      <p:pic>
        <p:nvPicPr>
          <p:cNvPr id="8" name="Picture 7">
            <a:extLst>
              <a:ext uri="{FF2B5EF4-FFF2-40B4-BE49-F238E27FC236}">
                <a16:creationId xmlns:a16="http://schemas.microsoft.com/office/drawing/2014/main" id="{FCFBB1AA-1F6D-55A8-CD75-F76720D76329}"/>
              </a:ext>
            </a:extLst>
          </p:cNvPr>
          <p:cNvPicPr>
            <a:picLocks noChangeAspect="1"/>
          </p:cNvPicPr>
          <p:nvPr/>
        </p:nvPicPr>
        <p:blipFill>
          <a:blip r:embed="rId4"/>
          <a:stretch>
            <a:fillRect/>
          </a:stretch>
        </p:blipFill>
        <p:spPr>
          <a:xfrm>
            <a:off x="691055" y="4147246"/>
            <a:ext cx="3354006" cy="2252983"/>
          </a:xfrm>
          <a:prstGeom prst="rect">
            <a:avLst/>
          </a:prstGeom>
        </p:spPr>
      </p:pic>
    </p:spTree>
    <p:custDataLst>
      <p:tags r:id="rId1"/>
    </p:custDataLst>
    <p:extLst>
      <p:ext uri="{BB962C8B-B14F-4D97-AF65-F5344CB8AC3E}">
        <p14:creationId xmlns:p14="http://schemas.microsoft.com/office/powerpoint/2010/main" val="320970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529" y="626338"/>
            <a:ext cx="7024744" cy="722864"/>
          </a:xfrm>
        </p:spPr>
        <p:txBody>
          <a:bodyPr>
            <a:normAutofit/>
          </a:bodyPr>
          <a:lstStyle/>
          <a:p>
            <a:r>
              <a:rPr lang="es-ES" dirty="0"/>
              <a:t>Fases del uso</a:t>
            </a:r>
            <a:r>
              <a:rPr lang="es-ES"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Content Placeholder 4"/>
          <p:cNvSpPr>
            <a:spLocks noGrp="1"/>
          </p:cNvSpPr>
          <p:nvPr>
            <p:ph sz="quarter" idx="13"/>
          </p:nvPr>
        </p:nvSpPr>
        <p:spPr>
          <a:xfrm>
            <a:off x="594429" y="1676400"/>
            <a:ext cx="3776472" cy="4648200"/>
          </a:xfrm>
        </p:spPr>
        <p:txBody>
          <a:bodyPr>
            <a:normAutofit fontScale="85000" lnSpcReduction="2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dirty="0">
                <a:ea typeface="Tahoma" panose="020B0604030504040204" pitchFamily="34" charset="0"/>
                <a:cs typeface="Tahoma" panose="020B0604030504040204" pitchFamily="34" charset="0"/>
              </a:rPr>
              <a:t>Desarrollo</a:t>
            </a:r>
            <a:r>
              <a:rPr lang="es-ES"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b="1" dirty="0">
                <a:solidFill>
                  <a:srgbClr val="C00000"/>
                </a:solidFill>
                <a:ea typeface="Tahoma" panose="020B0604030504040204" pitchFamily="34" charset="0"/>
                <a:cs typeface="Tahoma" panose="020B0604030504040204" pitchFamily="34" charset="0"/>
              </a:rPr>
              <a:t>Seguimiento</a:t>
            </a:r>
            <a:r>
              <a:rPr lang="es-ES" b="1" noProof="0" dirty="0">
                <a:solidFill>
                  <a:srgbClr val="C00000"/>
                </a:solidFill>
                <a:ea typeface="Tahoma" panose="020B0604030504040204" pitchFamily="34" charset="0"/>
                <a:cs typeface="Tahoma" panose="020B0604030504040204" pitchFamily="34" charset="0"/>
              </a:rPr>
              <a:t> continuo del </a:t>
            </a:r>
            <a:r>
              <a:rPr lang="es-ES" b="1" dirty="0">
                <a:solidFill>
                  <a:srgbClr val="C00000"/>
                </a:solidFill>
                <a:ea typeface="Tahoma" panose="020B0604030504040204" pitchFamily="34" charset="0"/>
                <a:cs typeface="Tahoma" panose="020B0604030504040204" pitchFamily="34" charset="0"/>
              </a:rPr>
              <a:t>progreso</a:t>
            </a:r>
            <a:r>
              <a:rPr lang="es-ES" b="1" noProof="0" dirty="0">
                <a:solidFill>
                  <a:srgbClr val="C00000"/>
                </a:solidFill>
                <a:ea typeface="Tahoma" panose="020B0604030504040204" pitchFamily="34" charset="0"/>
                <a:cs typeface="Tahoma" panose="020B0604030504040204" pitchFamily="34" charset="0"/>
              </a:rPr>
              <a:t> y </a:t>
            </a:r>
            <a:r>
              <a:rPr lang="es-ES" b="1" dirty="0">
                <a:solidFill>
                  <a:srgbClr val="C00000"/>
                </a:solidFill>
                <a:ea typeface="Tahoma" panose="020B0604030504040204" pitchFamily="34" charset="0"/>
                <a:cs typeface="Tahoma" panose="020B0604030504040204" pitchFamily="34" charset="0"/>
              </a:rPr>
              <a:t>mejoras</a:t>
            </a:r>
            <a:endParaRPr lang="es-ES" b="1" noProof="0" dirty="0">
              <a:solidFill>
                <a:srgbClr val="C00000"/>
              </a:solidFill>
              <a:ea typeface="Tahoma" panose="020B0604030504040204" pitchFamily="34" charset="0"/>
              <a:cs typeface="Tahoma" panose="020B0604030504040204" pitchFamily="34" charset="0"/>
            </a:endParaRPr>
          </a:p>
          <a:p>
            <a:pPr marL="354013" indent="-354013">
              <a:spcAft>
                <a:spcPts val="500"/>
              </a:spcAft>
              <a:buFont typeface="+mj-lt"/>
              <a:buAutoNum type="arabicPeriod"/>
            </a:pPr>
            <a:endParaRPr lang="es-ES" b="1" noProof="0" dirty="0">
              <a:solidFill>
                <a:srgbClr val="C00000"/>
              </a:solidFill>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48AA7C7E-081E-9EEC-0449-FF4FBF31BD62}"/>
              </a:ext>
            </a:extLst>
          </p:cNvPr>
          <p:cNvPicPr>
            <a:picLocks noChangeAspect="1"/>
          </p:cNvPicPr>
          <p:nvPr/>
        </p:nvPicPr>
        <p:blipFill>
          <a:blip r:embed="rId4"/>
          <a:stretch>
            <a:fillRect/>
          </a:stretch>
        </p:blipFill>
        <p:spPr>
          <a:xfrm>
            <a:off x="4403327" y="1646172"/>
            <a:ext cx="4011361" cy="3565655"/>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CD1DF505-2690-A68B-D7E1-D7534299A5B2}"/>
              </a:ext>
            </a:extLst>
          </p:cNvPr>
          <p:cNvSpPr/>
          <p:nvPr/>
        </p:nvSpPr>
        <p:spPr>
          <a:xfrm>
            <a:off x="4724400" y="2019762"/>
            <a:ext cx="1447800" cy="7234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57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77144" cy="1143000"/>
          </a:xfrm>
        </p:spPr>
        <p:txBody>
          <a:bodyPr>
            <a:normAutofit/>
          </a:bodyPr>
          <a:lstStyle/>
          <a:p>
            <a:r>
              <a:rPr lang="es-ES" sz="3200" dirty="0"/>
              <a:t>Fase</a:t>
            </a:r>
            <a:r>
              <a:rPr lang="es-ES" sz="3200" noProof="0" dirty="0"/>
              <a:t> 8: </a:t>
            </a:r>
            <a:r>
              <a:rPr lang="es-ES" sz="3200" dirty="0"/>
              <a:t>Seguimiento</a:t>
            </a:r>
            <a:r>
              <a:rPr lang="es-ES" sz="3200" noProof="0" dirty="0"/>
              <a:t> continuo del </a:t>
            </a:r>
            <a:r>
              <a:rPr lang="es-ES" sz="3200" dirty="0"/>
              <a:t>progreso</a:t>
            </a:r>
            <a:r>
              <a:rPr lang="es-ES" sz="3200" noProof="0" dirty="0"/>
              <a:t> y </a:t>
            </a:r>
            <a:r>
              <a:rPr lang="es-ES" sz="3200" dirty="0"/>
              <a:t>mejoras</a:t>
            </a:r>
            <a:endParaRPr lang="es-ES" sz="3200" noProof="0" dirty="0"/>
          </a:p>
        </p:txBody>
      </p:sp>
      <p:sp>
        <p:nvSpPr>
          <p:cNvPr id="3" name="Content Placeholder 2"/>
          <p:cNvSpPr>
            <a:spLocks noGrp="1"/>
          </p:cNvSpPr>
          <p:nvPr>
            <p:ph idx="1"/>
          </p:nvPr>
        </p:nvSpPr>
        <p:spPr>
          <a:xfrm>
            <a:off x="1043492" y="2187574"/>
            <a:ext cx="7109908" cy="3645055"/>
          </a:xfrm>
        </p:spPr>
        <p:txBody>
          <a:bodyPr>
            <a:normAutofit/>
          </a:bodyPr>
          <a:lstStyle/>
          <a:p>
            <a:pPr marL="68580" indent="0" algn="r">
              <a:buNone/>
            </a:pPr>
            <a:r>
              <a:rPr lang="es-ES" b="1" noProof="0" dirty="0"/>
              <a:t>Revise su trabajo</a:t>
            </a:r>
          </a:p>
          <a:p>
            <a:pPr lvl="1" algn="r">
              <a:buFont typeface="Wingdings" panose="05000000000000000000" pitchFamily="2" charset="2"/>
              <a:buChar char="§"/>
            </a:pPr>
            <a:r>
              <a:rPr lang="es-ES" noProof="0" dirty="0"/>
              <a:t>Repase regularmente el plan</a:t>
            </a:r>
          </a:p>
          <a:p>
            <a:pPr lvl="1" algn="r">
              <a:buFont typeface="Wingdings" panose="05000000000000000000" pitchFamily="2" charset="2"/>
              <a:buChar char="§"/>
            </a:pPr>
            <a:r>
              <a:rPr lang="es-ES" noProof="0" dirty="0"/>
              <a:t>Identifique los retos</a:t>
            </a:r>
          </a:p>
          <a:p>
            <a:pPr lvl="1" algn="r">
              <a:buFont typeface="Wingdings" panose="05000000000000000000" pitchFamily="2" charset="2"/>
              <a:buChar char="§"/>
            </a:pPr>
            <a:r>
              <a:rPr lang="es-ES" noProof="0" dirty="0"/>
              <a:t>Haga los cambios necesarios</a:t>
            </a:r>
          </a:p>
          <a:p>
            <a:endParaRPr lang="es-ES" b="1" noProof="0" dirty="0"/>
          </a:p>
          <a:p>
            <a:pPr marL="68580" indent="0">
              <a:buNone/>
            </a:pPr>
            <a:r>
              <a:rPr lang="es-ES" b="1" noProof="0" dirty="0"/>
              <a:t>Evalúe el plan de acción</a:t>
            </a:r>
          </a:p>
          <a:p>
            <a:pPr lvl="1">
              <a:buFont typeface="Wingdings" panose="05000000000000000000" pitchFamily="2" charset="2"/>
              <a:buChar char="§"/>
            </a:pPr>
            <a:r>
              <a:rPr lang="es-ES" noProof="0" dirty="0"/>
              <a:t>Recolecte el mismo </a:t>
            </a:r>
            <a:r>
              <a:rPr lang="es-ES" dirty="0"/>
              <a:t>TIPO</a:t>
            </a:r>
            <a:r>
              <a:rPr lang="es-ES" noProof="0" dirty="0"/>
              <a:t> de datos</a:t>
            </a:r>
          </a:p>
          <a:p>
            <a:pPr marL="457200" lvl="1" indent="0">
              <a:buNone/>
            </a:pPr>
            <a:r>
              <a:rPr lang="es-ES" noProof="0" dirty="0"/>
              <a:t>   de la misma FUENTE</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8038"/>
            <a:ext cx="3151187"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8560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a:bodyPr>
          <a:lstStyle/>
          <a:p>
            <a:r>
              <a:rPr lang="es-ES" sz="3200" dirty="0"/>
              <a:t>Fase</a:t>
            </a:r>
            <a:r>
              <a:rPr lang="es-ES" sz="3200" noProof="0" dirty="0"/>
              <a:t> 8: </a:t>
            </a:r>
            <a:r>
              <a:rPr lang="es-ES" sz="3200" dirty="0"/>
              <a:t>Seguimiento</a:t>
            </a:r>
            <a:r>
              <a:rPr lang="es-ES" sz="3200" noProof="0" dirty="0"/>
              <a:t> continuo del </a:t>
            </a:r>
            <a:r>
              <a:rPr lang="es-ES" sz="3200" dirty="0"/>
              <a:t>progreso y mejoras</a:t>
            </a:r>
            <a:endParaRPr lang="es-ES" sz="3200" noProof="0" dirty="0"/>
          </a:p>
        </p:txBody>
      </p:sp>
      <p:sp>
        <p:nvSpPr>
          <p:cNvPr id="3" name="Content Placeholder 2"/>
          <p:cNvSpPr>
            <a:spLocks noGrp="1"/>
          </p:cNvSpPr>
          <p:nvPr>
            <p:ph idx="1"/>
          </p:nvPr>
        </p:nvSpPr>
        <p:spPr>
          <a:xfrm>
            <a:off x="1043492" y="1981200"/>
            <a:ext cx="7262308" cy="3851429"/>
          </a:xfrm>
        </p:spPr>
        <p:txBody>
          <a:bodyPr>
            <a:normAutofit/>
          </a:bodyPr>
          <a:lstStyle/>
          <a:p>
            <a:pPr marL="0" indent="0">
              <a:buNone/>
            </a:pPr>
            <a:r>
              <a:rPr lang="es-ES" b="1" noProof="0" dirty="0"/>
              <a:t>El proceso </a:t>
            </a:r>
            <a:r>
              <a:rPr lang="es-ES" b="1" dirty="0"/>
              <a:t>inicia</a:t>
            </a:r>
            <a:r>
              <a:rPr lang="es-ES" b="1" noProof="0" dirty="0"/>
              <a:t> de nuevo</a:t>
            </a:r>
          </a:p>
          <a:p>
            <a:pPr marL="0" indent="0">
              <a:buNone/>
            </a:pPr>
            <a:endParaRPr lang="es-ES" sz="800" b="1" noProof="0" dirty="0"/>
          </a:p>
          <a:p>
            <a:pPr marL="0" indent="0">
              <a:buNone/>
            </a:pPr>
            <a:r>
              <a:rPr lang="es-ES" noProof="0" dirty="0"/>
              <a:t>Pregúntese:</a:t>
            </a:r>
          </a:p>
          <a:p>
            <a:pPr lvl="1">
              <a:buFont typeface="Wingdings" panose="05000000000000000000" pitchFamily="2" charset="2"/>
              <a:buChar char="§"/>
            </a:pPr>
            <a:r>
              <a:rPr lang="es-ES" noProof="0" dirty="0"/>
              <a:t>¿Hasta qué punto se ha respondido la pregunta inicial? </a:t>
            </a:r>
          </a:p>
          <a:p>
            <a:pPr lvl="1">
              <a:buFont typeface="Wingdings" panose="05000000000000000000" pitchFamily="2" charset="2"/>
              <a:buChar char="§"/>
            </a:pPr>
            <a:r>
              <a:rPr lang="es-ES" noProof="0" dirty="0"/>
              <a:t>¿Qué nuevas </a:t>
            </a:r>
            <a:r>
              <a:rPr lang="es-ES" dirty="0"/>
              <a:t>preocupaciones</a:t>
            </a:r>
            <a:r>
              <a:rPr lang="es-ES" noProof="0" dirty="0"/>
              <a:t> o preguntas han surgido? </a:t>
            </a:r>
          </a:p>
          <a:p>
            <a:pPr lvl="1">
              <a:buFont typeface="Wingdings" panose="05000000000000000000" pitchFamily="2" charset="2"/>
              <a:buChar char="§"/>
            </a:pPr>
            <a:r>
              <a:rPr lang="es-ES" noProof="0" dirty="0"/>
              <a:t>¿</a:t>
            </a:r>
            <a:r>
              <a:rPr lang="es-ES" dirty="0"/>
              <a:t>Qué</a:t>
            </a:r>
            <a:r>
              <a:rPr lang="es-ES" noProof="0" dirty="0"/>
              <a:t> factores se entienden claramente y cuáles necesitan más datos? </a:t>
            </a:r>
          </a:p>
          <a:p>
            <a:pPr lvl="1">
              <a:buFont typeface="Wingdings" panose="05000000000000000000" pitchFamily="2" charset="2"/>
              <a:buChar char="§"/>
            </a:pPr>
            <a:r>
              <a:rPr lang="es-ES" b="1" i="1" noProof="0" dirty="0"/>
              <a:t>¿La situación ha mejorado?</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333382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65" y="457200"/>
            <a:ext cx="7024744" cy="713509"/>
          </a:xfrm>
        </p:spPr>
        <p:txBody>
          <a:bodyPr>
            <a:normAutofit/>
          </a:bodyPr>
          <a:lstStyle/>
          <a:p>
            <a:r>
              <a:rPr lang="es-ES" noProof="0"/>
              <a:t>Revisión</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3" name="Picture 12">
            <a:extLst>
              <a:ext uri="{FF2B5EF4-FFF2-40B4-BE49-F238E27FC236}">
                <a16:creationId xmlns:a16="http://schemas.microsoft.com/office/drawing/2014/main" id="{CE7AF565-BCEA-7AD1-287A-D36212B2175F}"/>
              </a:ext>
            </a:extLst>
          </p:cNvPr>
          <p:cNvPicPr>
            <a:picLocks noChangeAspect="1"/>
          </p:cNvPicPr>
          <p:nvPr/>
        </p:nvPicPr>
        <p:blipFill>
          <a:blip r:embed="rId4"/>
          <a:stretch>
            <a:fillRect/>
          </a:stretch>
        </p:blipFill>
        <p:spPr>
          <a:xfrm>
            <a:off x="2131219" y="1223432"/>
            <a:ext cx="4881562" cy="4339168"/>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9253E60D-98DD-A1C8-C16D-F1D001BA1510}"/>
              </a:ext>
            </a:extLst>
          </p:cNvPr>
          <p:cNvSpPr/>
          <p:nvPr/>
        </p:nvSpPr>
        <p:spPr>
          <a:xfrm>
            <a:off x="3810000" y="1295400"/>
            <a:ext cx="1371600"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a:extLst>
              <a:ext uri="{FF2B5EF4-FFF2-40B4-BE49-F238E27FC236}">
                <a16:creationId xmlns:a16="http://schemas.microsoft.com/office/drawing/2014/main" id="{3592CE7C-FF9E-5302-B868-E0DFD40C262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983807" y="1778687"/>
            <a:ext cx="152399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extLst>
              <a:ext uri="{FF2B5EF4-FFF2-40B4-BE49-F238E27FC236}">
                <a16:creationId xmlns:a16="http://schemas.microsoft.com/office/drawing/2014/main" id="{306F9D31-1DAE-1AED-A95C-8A732339BF1D}"/>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562600" y="2895600"/>
            <a:ext cx="1450181"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94C42347-36F6-4CD1-627D-7BFF04CC1AA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313874" y="4042067"/>
            <a:ext cx="1391726"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a:extLst>
              <a:ext uri="{FF2B5EF4-FFF2-40B4-BE49-F238E27FC236}">
                <a16:creationId xmlns:a16="http://schemas.microsoft.com/office/drawing/2014/main" id="{7813D11C-CFF2-9675-CDD5-EE2339218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631849"/>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a:extLst>
              <a:ext uri="{FF2B5EF4-FFF2-40B4-BE49-F238E27FC236}">
                <a16:creationId xmlns:a16="http://schemas.microsoft.com/office/drawing/2014/main" id="{1E289C01-4F9C-313A-5CA2-33E3181BA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908" y="4042066"/>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
            <a:extLst>
              <a:ext uri="{FF2B5EF4-FFF2-40B4-BE49-F238E27FC236}">
                <a16:creationId xmlns:a16="http://schemas.microsoft.com/office/drawing/2014/main" id="{53C63F56-CAF7-CF58-7F3E-F6991D4057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1" y="2931067"/>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a:extLst>
              <a:ext uri="{FF2B5EF4-FFF2-40B4-BE49-F238E27FC236}">
                <a16:creationId xmlns:a16="http://schemas.microsoft.com/office/drawing/2014/main" id="{2FE40859-B08F-CEF6-5CB5-5C454F931162}"/>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649595" y="1820068"/>
            <a:ext cx="1371601"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30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21"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21" presetClass="entr" presetSubtype="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21" presetClass="entr" presetSubtype="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21" presetClass="entr" presetSubtype="1"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nodeType="clickEffect">
                                  <p:stCondLst>
                                    <p:cond delay="0"/>
                                  </p:stCondLst>
                                  <p:childTnLst>
                                    <p:animEffect transition="out" filter="barn(inVertical)">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21" presetClass="entr" presetSubtype="1"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21" presetClass="entr" presetSubtype="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nodeType="clickEffect">
                                  <p:stCondLst>
                                    <p:cond delay="0"/>
                                  </p:stCondLst>
                                  <p:childTnLst>
                                    <p:animEffect transition="out" filter="barn(inVertical)">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640715"/>
          </a:xfrm>
        </p:spPr>
        <p:txBody>
          <a:bodyPr>
            <a:normAutofit fontScale="90000"/>
          </a:bodyPr>
          <a:lstStyle/>
          <a:p>
            <a:r>
              <a:rPr lang="es-ES" noProof="0" dirty="0"/>
              <a:t>Herramientas para </a:t>
            </a:r>
            <a:r>
              <a:rPr lang="es-ES" dirty="0"/>
              <a:t>el uso</a:t>
            </a:r>
            <a:r>
              <a:rPr lang="es-ES"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1" name="Picture 10" descr="Table&#10;&#10;Description automatically generated with medium confidence">
            <a:extLst>
              <a:ext uri="{FF2B5EF4-FFF2-40B4-BE49-F238E27FC236}">
                <a16:creationId xmlns:a16="http://schemas.microsoft.com/office/drawing/2014/main" id="{33E13746-7D20-41DF-2E01-EFB12807EE71}"/>
              </a:ext>
            </a:extLst>
          </p:cNvPr>
          <p:cNvPicPr>
            <a:picLocks noChangeAspect="1"/>
          </p:cNvPicPr>
          <p:nvPr/>
        </p:nvPicPr>
        <p:blipFill>
          <a:blip r:embed="rId4"/>
          <a:stretch>
            <a:fillRect/>
          </a:stretch>
        </p:blipFill>
        <p:spPr>
          <a:xfrm rot="402132">
            <a:off x="4400277" y="1597046"/>
            <a:ext cx="2880284" cy="3754961"/>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3C80E668-A99D-9831-2E6F-C234898D6FCE}"/>
              </a:ext>
            </a:extLst>
          </p:cNvPr>
          <p:cNvPicPr>
            <a:picLocks noChangeAspect="1"/>
          </p:cNvPicPr>
          <p:nvPr/>
        </p:nvPicPr>
        <p:blipFill>
          <a:blip r:embed="rId5"/>
          <a:stretch>
            <a:fillRect/>
          </a:stretch>
        </p:blipFill>
        <p:spPr>
          <a:xfrm rot="21172695">
            <a:off x="1443150" y="1626522"/>
            <a:ext cx="2849270" cy="3773229"/>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456567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E7CE-DDD9-829A-B5CB-C81770959179}"/>
              </a:ext>
            </a:extLst>
          </p:cNvPr>
          <p:cNvSpPr>
            <a:spLocks noGrp="1"/>
          </p:cNvSpPr>
          <p:nvPr>
            <p:ph type="title"/>
          </p:nvPr>
        </p:nvSpPr>
        <p:spPr/>
        <p:txBody>
          <a:bodyPr/>
          <a:lstStyle/>
          <a:p>
            <a:r>
              <a:rPr lang="es-ES" noProof="0" dirty="0"/>
              <a:t>Sección 6 Recursos</a:t>
            </a:r>
            <a:endParaRPr lang="en-US" dirty="0"/>
          </a:p>
        </p:txBody>
      </p:sp>
      <p:sp>
        <p:nvSpPr>
          <p:cNvPr id="3" name="Content Placeholder 2">
            <a:extLst>
              <a:ext uri="{FF2B5EF4-FFF2-40B4-BE49-F238E27FC236}">
                <a16:creationId xmlns:a16="http://schemas.microsoft.com/office/drawing/2014/main" id="{CB7690E9-6380-34A5-30B6-D540C5398557}"/>
              </a:ext>
            </a:extLst>
          </p:cNvPr>
          <p:cNvSpPr>
            <a:spLocks noGrp="1"/>
          </p:cNvSpPr>
          <p:nvPr>
            <p:ph idx="1"/>
          </p:nvPr>
        </p:nvSpPr>
        <p:spPr/>
        <p:txBody>
          <a:bodyPr>
            <a:normAutofit fontScale="55000" lnSpcReduction="20000"/>
          </a:bodyPr>
          <a:lstStyle/>
          <a:p>
            <a:pPr marL="68580" indent="0">
              <a:buNone/>
            </a:pPr>
            <a:r>
              <a:rPr lang="es-ES" noProof="0" dirty="0"/>
              <a:t>Guía sobre la toma de decisiones basadas en datos</a:t>
            </a:r>
          </a:p>
          <a:p>
            <a:pPr marL="68580" indent="0">
              <a:buNone/>
            </a:pPr>
            <a:r>
              <a:rPr lang="es-ES" noProof="0" dirty="0">
                <a:hlinkClick r:id="rId3"/>
              </a:rPr>
              <a:t>https://asana.com/es/resources/data-driven-decision-making</a:t>
            </a:r>
            <a:endParaRPr lang="es-ES" noProof="0" dirty="0"/>
          </a:p>
          <a:p>
            <a:pPr marL="68580" indent="0">
              <a:buNone/>
            </a:pPr>
            <a:r>
              <a:rPr lang="es-ES" dirty="0"/>
              <a:t>Datos Agregados: Qué son y cuál es su importancia</a:t>
            </a:r>
          </a:p>
          <a:p>
            <a:pPr marL="68580" indent="0">
              <a:buNone/>
            </a:pPr>
            <a:r>
              <a:rPr lang="es-ES" noProof="0" dirty="0">
                <a:hlinkClick r:id="rId4"/>
              </a:rPr>
              <a:t>https://www.questionpro.com/blog/es/datos-desagregados/</a:t>
            </a:r>
            <a:endParaRPr lang="es-ES" noProof="0" dirty="0"/>
          </a:p>
          <a:p>
            <a:pPr marL="68580" indent="0">
              <a:buNone/>
            </a:pPr>
            <a:r>
              <a:rPr lang="es-ES" b="0" i="0" dirty="0">
                <a:effectLst/>
                <a:latin typeface="+mj-lt"/>
              </a:rPr>
              <a:t>WISEdash: Panel de Datos del Sistema de Información para la Educación de Wisconsin</a:t>
            </a:r>
          </a:p>
          <a:p>
            <a:pPr marL="68580" indent="0">
              <a:buNone/>
            </a:pPr>
            <a:r>
              <a:rPr lang="en-US" dirty="0">
                <a:latin typeface="+mj-lt"/>
                <a:hlinkClick r:id="rId5"/>
              </a:rPr>
              <a:t>https://dpi.wi.gov/wisedash</a:t>
            </a:r>
            <a:endParaRPr lang="en-US" dirty="0">
              <a:latin typeface="+mj-lt"/>
            </a:endParaRPr>
          </a:p>
          <a:p>
            <a:pPr marL="68580" indent="0">
              <a:buNone/>
            </a:pPr>
            <a:r>
              <a:rPr lang="es-ES" b="0" i="0" dirty="0">
                <a:effectLst/>
                <a:latin typeface="+mj-lt"/>
              </a:rPr>
              <a:t>WISEdash - Acerca de los datos: Inicio</a:t>
            </a:r>
          </a:p>
          <a:p>
            <a:pPr marL="68580" indent="0">
              <a:buNone/>
            </a:pPr>
            <a:r>
              <a:rPr lang="en-US" dirty="0">
                <a:latin typeface="+mj-lt"/>
                <a:hlinkClick r:id="rId6"/>
              </a:rPr>
              <a:t>https://dpi.wi.gov/wisedash/about-data</a:t>
            </a:r>
            <a:endParaRPr lang="en-US" dirty="0">
              <a:latin typeface="+mj-lt"/>
            </a:endParaRPr>
          </a:p>
          <a:p>
            <a:pPr marL="68580" indent="0">
              <a:buNone/>
            </a:pPr>
            <a:r>
              <a:rPr lang="en-US" dirty="0"/>
              <a:t>DPI: Datos sabios</a:t>
            </a:r>
          </a:p>
          <a:p>
            <a:pPr marL="68580" indent="0">
              <a:buNone/>
            </a:pPr>
            <a:r>
              <a:rPr lang="en-US" dirty="0">
                <a:hlinkClick r:id="rId7"/>
              </a:rPr>
              <a:t>https://dpi.wi.gov/wisedata#What%20Is%20WISEdata?</a:t>
            </a:r>
            <a:endParaRPr lang="en-US" dirty="0"/>
          </a:p>
          <a:p>
            <a:pPr marL="68580" indent="0">
              <a:buNone/>
            </a:pPr>
            <a:r>
              <a:rPr lang="en-US" dirty="0"/>
              <a:t>Qué son los datos demográficos en una escuela</a:t>
            </a:r>
          </a:p>
          <a:p>
            <a:pPr marL="68580" indent="0">
              <a:buNone/>
            </a:pPr>
            <a:r>
              <a:rPr lang="en-US" dirty="0">
                <a:hlinkClick r:id="rId8"/>
              </a:rPr>
              <a:t>http://servingongroups.org/sites/default/files/uploads/Section_6_Resources_Qu%C3%A9%20son%20los%20datos%20demogr%C3%A1ficos%20de%20una%20escuela.pdf</a:t>
            </a:r>
            <a:endParaRPr lang="en-US" dirty="0"/>
          </a:p>
          <a:p>
            <a:pPr marL="68580" indent="0">
              <a:buNone/>
            </a:pPr>
            <a:r>
              <a:rPr lang="en-US" dirty="0"/>
              <a:t>Los datos deben hablar</a:t>
            </a:r>
          </a:p>
          <a:p>
            <a:pPr marL="68580" indent="0">
              <a:buNone/>
            </a:pPr>
            <a:r>
              <a:rPr lang="en-US" dirty="0">
                <a:hlinkClick r:id="rId9"/>
              </a:rPr>
              <a:t>https://learningportal.iiep.unesco.org/es/blog/como-podemos-utilizar-los-datos-para-revolucionar-la-educacion#La%20Iniciativa%20%22Los%20Datos%20Deben%20hablar%22</a:t>
            </a:r>
            <a:endParaRPr lang="en-US" dirty="0"/>
          </a:p>
          <a:p>
            <a:pPr marL="68580" indent="0">
              <a:buNone/>
            </a:pPr>
            <a:r>
              <a:rPr lang="en-US" dirty="0"/>
              <a:t>Modelo del uso de datos para el mejoramiento escolar</a:t>
            </a:r>
          </a:p>
          <a:p>
            <a:pPr marL="68580" indent="0">
              <a:buNone/>
            </a:pPr>
            <a:r>
              <a:rPr lang="en-US" dirty="0">
                <a:hlinkClick r:id="rId10"/>
              </a:rPr>
              <a:t>https://www.agenciaeducacion.cl/modelo-de-uso-de-datos-para-el-mejoramiento-escolar/</a:t>
            </a:r>
            <a:endParaRPr lang="en-US" dirty="0"/>
          </a:p>
        </p:txBody>
      </p:sp>
      <p:sp>
        <p:nvSpPr>
          <p:cNvPr id="4" name="Footer Placeholder 3">
            <a:extLst>
              <a:ext uri="{FF2B5EF4-FFF2-40B4-BE49-F238E27FC236}">
                <a16:creationId xmlns:a16="http://schemas.microsoft.com/office/drawing/2014/main" id="{45ED4B57-0611-2217-D80D-3BF33E232A11}"/>
              </a:ext>
            </a:extLst>
          </p:cNvPr>
          <p:cNvSpPr>
            <a:spLocks noGrp="1"/>
          </p:cNvSpPr>
          <p:nvPr>
            <p:ph type="ftr" sz="quarter" idx="11"/>
          </p:nvPr>
        </p:nvSpPr>
        <p:spPr/>
        <p:txBody>
          <a:bodyPr/>
          <a:lstStyle/>
          <a:p>
            <a:r>
              <a:rPr lang="es-ES"/>
              <a:t>Servir en grupos que toman decisiones</a:t>
            </a:r>
            <a:endParaRPr lang="en-US" dirty="0"/>
          </a:p>
        </p:txBody>
      </p:sp>
    </p:spTree>
    <p:extLst>
      <p:ext uri="{BB962C8B-B14F-4D97-AF65-F5344CB8AC3E}">
        <p14:creationId xmlns:p14="http://schemas.microsoft.com/office/powerpoint/2010/main" val="275324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lstStyle/>
          <a:p>
            <a:r>
              <a:rPr lang="es-ES" noProof="0"/>
              <a:t>Confidencialidad</a:t>
            </a:r>
          </a:p>
        </p:txBody>
      </p:sp>
      <p:sp>
        <p:nvSpPr>
          <p:cNvPr id="3" name="Content Placeholder 2"/>
          <p:cNvSpPr>
            <a:spLocks noGrp="1"/>
          </p:cNvSpPr>
          <p:nvPr>
            <p:ph idx="1"/>
          </p:nvPr>
        </p:nvSpPr>
        <p:spPr>
          <a:xfrm>
            <a:off x="1043492" y="1676400"/>
            <a:ext cx="4519108" cy="4156229"/>
          </a:xfrm>
        </p:spPr>
        <p:txBody>
          <a:bodyPr>
            <a:normAutofit fontScale="92500" lnSpcReduction="20000"/>
          </a:bodyPr>
          <a:lstStyle/>
          <a:p>
            <a:r>
              <a:rPr lang="es-ES" noProof="0" dirty="0"/>
              <a:t>Conjunto de reglas o una promesa</a:t>
            </a:r>
          </a:p>
          <a:p>
            <a:endParaRPr lang="es-ES" noProof="0" dirty="0"/>
          </a:p>
          <a:p>
            <a:r>
              <a:rPr lang="es-ES" noProof="0" dirty="0"/>
              <a:t>Limita el acceso o impone restricciones a ciertos tipos de información</a:t>
            </a:r>
          </a:p>
          <a:p>
            <a:endParaRPr lang="es-ES" noProof="0" dirty="0"/>
          </a:p>
          <a:p>
            <a:r>
              <a:rPr lang="es-ES" noProof="0" dirty="0"/>
              <a:t>Cuando se trabaja con datos </a:t>
            </a:r>
            <a:r>
              <a:rPr lang="es-ES" dirty="0"/>
              <a:t>como</a:t>
            </a:r>
            <a:r>
              <a:rPr lang="es-ES" noProof="0" dirty="0"/>
              <a:t> grupo, es importante aclarar si cierta información no </a:t>
            </a:r>
            <a:r>
              <a:rPr lang="es-ES" dirty="0"/>
              <a:t>debe compartirse </a:t>
            </a:r>
            <a:r>
              <a:rPr lang="es-ES" noProof="0" dirty="0"/>
              <a:t>con personas ajenas al grupo.</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027" name="Picture 3" descr="C:\Users\ebraunel\AppData\Local\Microsoft\Windows\Temporary Internet Files\Content.IE5\UGDPX98L\folder-lock-portabl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3192265" cy="24899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136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a:t>Formas de datos</a:t>
            </a:r>
          </a:p>
        </p:txBody>
      </p:sp>
      <p:sp>
        <p:nvSpPr>
          <p:cNvPr id="3" name="Content Placeholder 2"/>
          <p:cNvSpPr>
            <a:spLocks noGrp="1"/>
          </p:cNvSpPr>
          <p:nvPr>
            <p:ph idx="1"/>
          </p:nvPr>
        </p:nvSpPr>
        <p:spPr>
          <a:xfrm>
            <a:off x="2895600" y="1524114"/>
            <a:ext cx="5181600" cy="4343286"/>
          </a:xfrm>
        </p:spPr>
        <p:txBody>
          <a:bodyPr>
            <a:normAutofit fontScale="92500"/>
          </a:bodyPr>
          <a:lstStyle/>
          <a:p>
            <a:pPr lvl="0">
              <a:buClr>
                <a:srgbClr val="8A8AD8"/>
              </a:buClr>
              <a:buSzPct val="65000"/>
              <a:buNone/>
              <a:defRPr/>
            </a:pPr>
            <a:r>
              <a:rPr lang="es-ES" sz="2600" noProof="0" dirty="0"/>
              <a:t>Datos cuantitativos</a:t>
            </a:r>
          </a:p>
          <a:p>
            <a:pPr>
              <a:buClr>
                <a:srgbClr val="8A8AD8"/>
              </a:buClr>
              <a:buSzPct val="65000"/>
              <a:defRPr/>
            </a:pPr>
            <a:r>
              <a:rPr lang="es-ES" noProof="0" dirty="0"/>
              <a:t>Normalmente son números</a:t>
            </a:r>
          </a:p>
          <a:p>
            <a:pPr>
              <a:buClr>
                <a:srgbClr val="8A8AD8"/>
              </a:buClr>
              <a:buSzPct val="65000"/>
              <a:defRPr/>
            </a:pPr>
            <a:r>
              <a:rPr lang="es-ES" noProof="0" dirty="0"/>
              <a:t>Responden a las preguntas:</a:t>
            </a:r>
          </a:p>
          <a:p>
            <a:pPr lvl="1">
              <a:spcAft>
                <a:spcPts val="600"/>
              </a:spcAft>
              <a:buClr>
                <a:srgbClr val="8A8AD8"/>
              </a:buClr>
              <a:buSzPct val="65000"/>
              <a:defRPr/>
            </a:pPr>
            <a:r>
              <a:rPr lang="es-ES" noProof="0" dirty="0"/>
              <a:t>¿Cuánto? ¿Con qué frecuencia? ¿Cuándo? ¿Dónde? </a:t>
            </a:r>
          </a:p>
          <a:p>
            <a:pPr lvl="1">
              <a:spcAft>
                <a:spcPts val="600"/>
              </a:spcAft>
              <a:buClr>
                <a:srgbClr val="8A8AD8"/>
              </a:buClr>
              <a:buSzPct val="65000"/>
              <a:defRPr/>
            </a:pPr>
            <a:endParaRPr lang="es-ES" sz="1100" noProof="0" dirty="0"/>
          </a:p>
          <a:p>
            <a:pPr lvl="0">
              <a:buClr>
                <a:srgbClr val="8A8AD8"/>
              </a:buClr>
              <a:buSzPct val="65000"/>
              <a:buNone/>
              <a:defRPr/>
            </a:pPr>
            <a:r>
              <a:rPr lang="es-ES" sz="2600" noProof="0" dirty="0"/>
              <a:t>Datos cualitativos</a:t>
            </a:r>
          </a:p>
          <a:p>
            <a:pPr>
              <a:buClr>
                <a:srgbClr val="8A8AD8"/>
              </a:buClr>
              <a:buSzPct val="65000"/>
              <a:defRPr/>
            </a:pPr>
            <a:r>
              <a:rPr lang="es-ES" dirty="0"/>
              <a:t>Gener</a:t>
            </a:r>
            <a:r>
              <a:rPr lang="es-ES" noProof="0" dirty="0" err="1"/>
              <a:t>almente</a:t>
            </a:r>
            <a:r>
              <a:rPr lang="es-ES" noProof="0" dirty="0"/>
              <a:t> son descripciones</a:t>
            </a:r>
          </a:p>
          <a:p>
            <a:pPr>
              <a:buClr>
                <a:srgbClr val="8A8AD8"/>
              </a:buClr>
              <a:buSzPct val="65000"/>
              <a:defRPr/>
            </a:pPr>
            <a:r>
              <a:rPr lang="es-ES" noProof="0" dirty="0"/>
              <a:t>Responden a las preguntas:</a:t>
            </a:r>
          </a:p>
          <a:p>
            <a:pPr lvl="1">
              <a:buClr>
                <a:srgbClr val="8A8AD8"/>
              </a:buClr>
              <a:buSzPct val="65000"/>
              <a:defRPr/>
            </a:pPr>
            <a:r>
              <a:rPr lang="es-ES" noProof="0" dirty="0"/>
              <a:t>¿Cómo es?  ¿Qué observa al respecto?</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2" descr="C:\Users\user\AppData\Local\Microsoft\Windows\Temporary Internet Files\Content.IE5\2L3ETD7J\MC9004315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1676172" cy="1676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AppData\Local\Microsoft\Windows\Temporary Internet Files\Content.IE5\R3REPWN3\MC900366654[1].wm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52487" y="4191000"/>
            <a:ext cx="1504798" cy="1297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116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799064"/>
          </a:xfrm>
        </p:spPr>
        <p:txBody>
          <a:bodyPr>
            <a:normAutofit/>
          </a:bodyPr>
          <a:lstStyle/>
          <a:p>
            <a:r>
              <a:rPr lang="es-ES" sz="3000" dirty="0"/>
              <a:t>Fases del uso</a:t>
            </a:r>
            <a:r>
              <a:rPr lang="es-ES" sz="3000"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3" name="Content Placeholder 2"/>
          <p:cNvSpPr>
            <a:spLocks noGrp="1"/>
          </p:cNvSpPr>
          <p:nvPr>
            <p:ph sz="quarter" idx="13"/>
          </p:nvPr>
        </p:nvSpPr>
        <p:spPr>
          <a:xfrm>
            <a:off x="762000" y="1524000"/>
            <a:ext cx="3962400" cy="4648200"/>
          </a:xfrm>
        </p:spPr>
        <p:txBody>
          <a:bodyPr>
            <a:normAutofit fontScale="85000" lnSpcReduction="10000"/>
          </a:bodyPr>
          <a:lstStyle/>
          <a:p>
            <a:pPr marL="347663" indent="-347663">
              <a:spcAft>
                <a:spcPts val="500"/>
              </a:spcAft>
              <a:buFont typeface="+mj-lt"/>
              <a:buAutoNum type="arabicPeriod"/>
            </a:pPr>
            <a:r>
              <a:rPr lang="es-ES" noProof="0" dirty="0">
                <a:ea typeface="Tahoma" panose="020B0604030504040204" pitchFamily="34" charset="0"/>
                <a:cs typeface="Tahoma" panose="020B0604030504040204" pitchFamily="34" charset="0"/>
              </a:rPr>
              <a:t>Planificación y preparación para </a:t>
            </a:r>
            <a:r>
              <a:rPr lang="es-ES" dirty="0">
                <a:ea typeface="Tahoma" panose="020B0604030504040204" pitchFamily="34" charset="0"/>
                <a:cs typeface="Tahoma" panose="020B0604030504040204" pitchFamily="34" charset="0"/>
              </a:rPr>
              <a:t>el</a:t>
            </a:r>
            <a:r>
              <a:rPr lang="es-ES" noProof="0" dirty="0">
                <a:ea typeface="Tahoma" panose="020B0604030504040204" pitchFamily="34" charset="0"/>
                <a:cs typeface="Tahoma" panose="020B0604030504040204" pitchFamily="34" charset="0"/>
              </a:rPr>
              <a:t> uso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dirty="0">
                <a:ea typeface="Tahoma" panose="020B0604030504040204" pitchFamily="34" charset="0"/>
                <a:cs typeface="Tahoma" panose="020B0604030504040204" pitchFamily="34" charset="0"/>
              </a:rPr>
              <a:t>Desarrollo</a:t>
            </a:r>
            <a:r>
              <a:rPr lang="es-ES"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dirty="0">
                <a:ea typeface="Tahoma" panose="020B0604030504040204" pitchFamily="34" charset="0"/>
                <a:cs typeface="Tahoma" panose="020B0604030504040204" pitchFamily="34" charset="0"/>
              </a:rPr>
              <a:t>Seguimiento</a:t>
            </a:r>
            <a:r>
              <a:rPr lang="es-ES" noProof="0" dirty="0">
                <a:ea typeface="Tahoma" panose="020B0604030504040204" pitchFamily="34" charset="0"/>
                <a:cs typeface="Tahoma" panose="020B0604030504040204" pitchFamily="34" charset="0"/>
              </a:rPr>
              <a:t> continuo del </a:t>
            </a:r>
            <a:r>
              <a:rPr lang="es-ES" dirty="0">
                <a:ea typeface="Tahoma" panose="020B0604030504040204" pitchFamily="34" charset="0"/>
                <a:cs typeface="Tahoma" panose="020B0604030504040204" pitchFamily="34" charset="0"/>
              </a:rPr>
              <a:t>progreso</a:t>
            </a:r>
            <a:r>
              <a:rPr lang="es-ES" noProof="0" dirty="0">
                <a:ea typeface="Tahoma" panose="020B0604030504040204" pitchFamily="34" charset="0"/>
                <a:cs typeface="Tahoma" panose="020B0604030504040204" pitchFamily="34" charset="0"/>
              </a:rPr>
              <a:t> y </a:t>
            </a:r>
            <a:r>
              <a:rPr lang="es-ES"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F2207790-B6B8-8FEB-041F-304FE89E0063}"/>
              </a:ext>
            </a:extLst>
          </p:cNvPr>
          <p:cNvPicPr>
            <a:picLocks noChangeAspect="1"/>
          </p:cNvPicPr>
          <p:nvPr/>
        </p:nvPicPr>
        <p:blipFill>
          <a:blip r:embed="rId4"/>
          <a:stretch>
            <a:fillRect/>
          </a:stretch>
        </p:blipFill>
        <p:spPr>
          <a:xfrm>
            <a:off x="4714773" y="1981199"/>
            <a:ext cx="3836325" cy="34100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1302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9628" y="662486"/>
            <a:ext cx="7024744" cy="609600"/>
          </a:xfrm>
        </p:spPr>
        <p:txBody>
          <a:bodyPr>
            <a:normAutofit/>
          </a:bodyPr>
          <a:lstStyle/>
          <a:p>
            <a:r>
              <a:rPr lang="es-ES" sz="3000" dirty="0"/>
              <a:t>Fases del uso</a:t>
            </a:r>
            <a:r>
              <a:rPr lang="es-ES" sz="3000" noProof="0" dirty="0"/>
              <a:t> de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6" name="Content Placeholder 5"/>
          <p:cNvSpPr>
            <a:spLocks noGrp="1"/>
          </p:cNvSpPr>
          <p:nvPr>
            <p:ph sz="quarter" idx="13"/>
          </p:nvPr>
        </p:nvSpPr>
        <p:spPr>
          <a:xfrm>
            <a:off x="685800" y="1683327"/>
            <a:ext cx="3776472" cy="4565073"/>
          </a:xfrm>
        </p:spPr>
        <p:txBody>
          <a:bodyPr>
            <a:noAutofit/>
          </a:bodyPr>
          <a:lstStyle/>
          <a:p>
            <a:pPr marL="395288" indent="-395288">
              <a:spcAft>
                <a:spcPts val="500"/>
              </a:spcAft>
              <a:buFont typeface="+mj-lt"/>
              <a:buAutoNum type="arabicPeriod"/>
            </a:pPr>
            <a:r>
              <a:rPr lang="es-ES" sz="1800" b="1" noProof="0" dirty="0">
                <a:solidFill>
                  <a:srgbClr val="C00000"/>
                </a:solidFill>
                <a:ea typeface="Tahoma" panose="020B0604030504040204" pitchFamily="34" charset="0"/>
                <a:cs typeface="Tahoma" panose="020B0604030504040204" pitchFamily="34" charset="0"/>
              </a:rPr>
              <a:t>Planificación y preparación para </a:t>
            </a:r>
            <a:r>
              <a:rPr lang="es-ES" sz="1800" b="1" dirty="0">
                <a:solidFill>
                  <a:srgbClr val="C00000"/>
                </a:solidFill>
                <a:ea typeface="Tahoma" panose="020B0604030504040204" pitchFamily="34" charset="0"/>
                <a:cs typeface="Tahoma" panose="020B0604030504040204" pitchFamily="34" charset="0"/>
              </a:rPr>
              <a:t>el uso</a:t>
            </a:r>
            <a:r>
              <a:rPr lang="es-ES" sz="1800" b="1" noProof="0" dirty="0">
                <a:solidFill>
                  <a:srgbClr val="C00000"/>
                </a:solidFill>
                <a:ea typeface="Tahoma" panose="020B0604030504040204" pitchFamily="34" charset="0"/>
                <a:cs typeface="Tahoma" panose="020B0604030504040204" pitchFamily="34" charset="0"/>
              </a:rPr>
              <a:t> de datos</a:t>
            </a:r>
          </a:p>
          <a:p>
            <a:pPr indent="-342900">
              <a:spcAft>
                <a:spcPts val="500"/>
              </a:spcAft>
              <a:buAutoNum type="arabicPeriod"/>
            </a:pPr>
            <a:r>
              <a:rPr lang="es-ES" sz="1800" noProof="0" dirty="0">
                <a:ea typeface="Tahoma" panose="020B0604030504040204" pitchFamily="34" charset="0"/>
                <a:cs typeface="Tahoma" panose="020B0604030504040204" pitchFamily="34" charset="0"/>
              </a:rPr>
              <a:t>Recolección de datos</a:t>
            </a:r>
          </a:p>
          <a:p>
            <a:pPr indent="-342900">
              <a:spcAft>
                <a:spcPts val="500"/>
              </a:spcAft>
              <a:buAutoNum type="arabicPeriod"/>
            </a:pPr>
            <a:r>
              <a:rPr lang="es-ES" sz="1800"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sz="1800"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sz="1800" dirty="0">
                <a:ea typeface="Tahoma" panose="020B0604030504040204" pitchFamily="34" charset="0"/>
                <a:cs typeface="Tahoma" panose="020B0604030504040204" pitchFamily="34" charset="0"/>
              </a:rPr>
              <a:t>Desarrollo</a:t>
            </a:r>
            <a:r>
              <a:rPr lang="es-ES" sz="1800"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sz="1800"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sz="1800"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sz="1800" dirty="0">
                <a:ea typeface="Tahoma" panose="020B0604030504040204" pitchFamily="34" charset="0"/>
                <a:cs typeface="Tahoma" panose="020B0604030504040204" pitchFamily="34" charset="0"/>
              </a:rPr>
              <a:t>Seguimiento</a:t>
            </a:r>
            <a:r>
              <a:rPr lang="es-ES" sz="1800" noProof="0" dirty="0">
                <a:ea typeface="Tahoma" panose="020B0604030504040204" pitchFamily="34" charset="0"/>
                <a:cs typeface="Tahoma" panose="020B0604030504040204" pitchFamily="34" charset="0"/>
              </a:rPr>
              <a:t> continuo del </a:t>
            </a:r>
            <a:r>
              <a:rPr lang="es-ES" sz="1800" dirty="0">
                <a:ea typeface="Tahoma" panose="020B0604030504040204" pitchFamily="34" charset="0"/>
                <a:cs typeface="Tahoma" panose="020B0604030504040204" pitchFamily="34" charset="0"/>
              </a:rPr>
              <a:t>progreso y mejoras</a:t>
            </a:r>
            <a:endParaRPr lang="es-ES" sz="1800" noProof="0" dirty="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2D91AB6-4D16-6D98-BF88-4D93958FEACE}"/>
              </a:ext>
            </a:extLst>
          </p:cNvPr>
          <p:cNvPicPr>
            <a:picLocks noChangeAspect="1"/>
          </p:cNvPicPr>
          <p:nvPr/>
        </p:nvPicPr>
        <p:blipFill>
          <a:blip r:embed="rId4"/>
          <a:stretch>
            <a:fillRect/>
          </a:stretch>
        </p:blipFill>
        <p:spPr>
          <a:xfrm>
            <a:off x="4462272" y="1828800"/>
            <a:ext cx="4011361" cy="3565655"/>
          </a:xfrm>
          <a:prstGeom prst="rect">
            <a:avLst/>
          </a:prstGeom>
          <a:ln>
            <a:noFill/>
          </a:ln>
          <a:effectLst>
            <a:outerShdw blurRad="292100" dist="139700" dir="2700000" algn="tl" rotWithShape="0">
              <a:srgbClr val="333333">
                <a:alpha val="65000"/>
              </a:srgbClr>
            </a:outerShdw>
          </a:effectLst>
        </p:spPr>
      </p:pic>
      <p:pic>
        <p:nvPicPr>
          <p:cNvPr id="10" name="Picture 5">
            <a:extLst>
              <a:ext uri="{FF2B5EF4-FFF2-40B4-BE49-F238E27FC236}">
                <a16:creationId xmlns:a16="http://schemas.microsoft.com/office/drawing/2014/main" id="{E8759643-5A0B-B284-D20C-858D97F26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782" y="1828801"/>
            <a:ext cx="14701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43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1066800"/>
          </a:xfrm>
        </p:spPr>
        <p:txBody>
          <a:bodyPr>
            <a:normAutofit fontScale="90000"/>
          </a:bodyPr>
          <a:lstStyle/>
          <a:p>
            <a:br>
              <a:rPr lang="es-ES" noProof="0" dirty="0"/>
            </a:br>
            <a:r>
              <a:rPr lang="es-ES" noProof="0" dirty="0"/>
              <a:t>F</a:t>
            </a:r>
            <a:r>
              <a:rPr lang="es-ES" dirty="0"/>
              <a:t>ase</a:t>
            </a:r>
            <a:r>
              <a:rPr lang="es-ES" noProof="0" dirty="0"/>
              <a:t> 1: </a:t>
            </a:r>
            <a:br>
              <a:rPr lang="es-ES" noProof="0" dirty="0"/>
            </a:br>
            <a:r>
              <a:rPr lang="es-ES" noProof="0" dirty="0"/>
              <a:t>Planificación y preparación para </a:t>
            </a:r>
            <a:r>
              <a:rPr lang="es-ES" dirty="0"/>
              <a:t>el uso</a:t>
            </a:r>
            <a:r>
              <a:rPr lang="es-ES" noProof="0" dirty="0"/>
              <a:t> de datos</a:t>
            </a:r>
          </a:p>
        </p:txBody>
      </p:sp>
      <p:pic>
        <p:nvPicPr>
          <p:cNvPr id="2050" name="Picture 2" descr="C:\Users\ebraunel\AppData\Local\Microsoft\Windows\Temporary Internet Files\Content.IE5\L3GY044O\question_1[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858000" y="1728354"/>
            <a:ext cx="1780309"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2362200"/>
            <a:ext cx="6695208" cy="3470429"/>
          </a:xfrm>
        </p:spPr>
        <p:txBody>
          <a:bodyPr>
            <a:normAutofit/>
          </a:bodyPr>
          <a:lstStyle/>
          <a:p>
            <a:pPr marL="68580" indent="0">
              <a:buNone/>
            </a:pPr>
            <a:r>
              <a:rPr lang="es-ES" sz="2600" b="1" noProof="0" dirty="0"/>
              <a:t>¿Qué queremos saber?</a:t>
            </a:r>
          </a:p>
          <a:p>
            <a:pPr marL="68580" indent="0">
              <a:buNone/>
            </a:pPr>
            <a:endParaRPr lang="es-ES" sz="800" noProof="0" dirty="0"/>
          </a:p>
          <a:p>
            <a:pPr marL="68580" indent="0">
              <a:buNone/>
            </a:pPr>
            <a:r>
              <a:rPr lang="es-ES" sz="2600" noProof="0" dirty="0"/>
              <a:t>Consejos</a:t>
            </a:r>
          </a:p>
          <a:p>
            <a:pPr lvl="1">
              <a:spcBef>
                <a:spcPts val="0"/>
              </a:spcBef>
              <a:buFont typeface="Wingdings" panose="05000000000000000000" pitchFamily="2" charset="2"/>
              <a:buChar char="§"/>
            </a:pPr>
            <a:r>
              <a:rPr lang="es-ES" noProof="0" dirty="0"/>
              <a:t>Haga preguntas definidas</a:t>
            </a:r>
          </a:p>
          <a:p>
            <a:pPr lvl="1">
              <a:buFont typeface="Wingdings" panose="05000000000000000000" pitchFamily="2" charset="2"/>
              <a:buChar char="§"/>
            </a:pPr>
            <a:r>
              <a:rPr lang="es-ES" noProof="0" dirty="0"/>
              <a:t>Use métodos y fuentes variados</a:t>
            </a:r>
          </a:p>
          <a:p>
            <a:pPr lvl="1">
              <a:buFont typeface="Wingdings" panose="05000000000000000000" pitchFamily="2" charset="2"/>
              <a:buChar char="§"/>
            </a:pPr>
            <a:r>
              <a:rPr lang="es-ES" noProof="0" dirty="0"/>
              <a:t>Busque datos existentes – </a:t>
            </a:r>
            <a:r>
              <a:rPr lang="es-ES" dirty="0"/>
              <a:t>Punto de partida</a:t>
            </a:r>
            <a:endParaRPr lang="es-ES" noProof="0" dirty="0"/>
          </a:p>
          <a:p>
            <a:pPr lvl="1">
              <a:buFont typeface="Wingdings" panose="05000000000000000000" pitchFamily="2" charset="2"/>
              <a:buChar char="§"/>
            </a:pPr>
            <a:r>
              <a:rPr lang="es-ES" noProof="0" dirty="0"/>
              <a:t>Trate de encontrar los vacíos</a:t>
            </a:r>
          </a:p>
          <a:p>
            <a:pPr lvl="1">
              <a:buFont typeface="Wingdings" panose="05000000000000000000" pitchFamily="2" charset="2"/>
              <a:buChar char="§"/>
            </a:pPr>
            <a:r>
              <a:rPr lang="es-ES" noProof="0" dirty="0"/>
              <a:t>Identifique posibles obstáculos</a:t>
            </a:r>
          </a:p>
          <a:p>
            <a:pPr lvl="1">
              <a:buFont typeface="Wingdings" panose="05000000000000000000" pitchFamily="2" charset="2"/>
              <a:buChar char="§"/>
            </a:pPr>
            <a:r>
              <a:rPr lang="es-ES" noProof="0" dirty="0"/>
              <a:t>Pregunte a quienes conocen los datos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60080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609600"/>
            <a:ext cx="7024744" cy="799064"/>
          </a:xfrm>
        </p:spPr>
        <p:txBody>
          <a:bodyPr>
            <a:normAutofit/>
          </a:bodyPr>
          <a:lstStyle/>
          <a:p>
            <a:r>
              <a:rPr lang="es-ES" sz="3600" dirty="0"/>
              <a:t>Fases del uso</a:t>
            </a:r>
            <a:r>
              <a:rPr lang="es-ES" sz="3600" noProof="0" dirty="0"/>
              <a:t> de datos</a:t>
            </a: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6" name="Content Placeholder 5"/>
          <p:cNvSpPr>
            <a:spLocks noGrp="1"/>
          </p:cNvSpPr>
          <p:nvPr>
            <p:ph sz="quarter" idx="13"/>
          </p:nvPr>
        </p:nvSpPr>
        <p:spPr>
          <a:xfrm>
            <a:off x="685800" y="1676400"/>
            <a:ext cx="3886200" cy="4419600"/>
          </a:xfrm>
        </p:spPr>
        <p:txBody>
          <a:bodyPr>
            <a:normAutofit fontScale="92500" lnSpcReduction="10000"/>
          </a:bodyPr>
          <a:lstStyle/>
          <a:p>
            <a:pPr marL="346075" indent="-346075">
              <a:spcAft>
                <a:spcPts val="500"/>
              </a:spcAft>
              <a:buFont typeface="+mj-lt"/>
              <a:buAutoNum type="arabicPeriod"/>
            </a:pPr>
            <a:r>
              <a:rPr lang="es-ES" sz="2100" noProof="0" dirty="0">
                <a:ea typeface="Tahoma" panose="020B0604030504040204" pitchFamily="34" charset="0"/>
                <a:cs typeface="Tahoma" panose="020B0604030504040204" pitchFamily="34" charset="0"/>
              </a:rPr>
              <a:t>Planificación y preparación para </a:t>
            </a:r>
            <a:r>
              <a:rPr lang="es-ES" sz="2100" dirty="0">
                <a:ea typeface="Tahoma" panose="020B0604030504040204" pitchFamily="34" charset="0"/>
                <a:cs typeface="Tahoma" panose="020B0604030504040204" pitchFamily="34" charset="0"/>
              </a:rPr>
              <a:t>el uso </a:t>
            </a:r>
            <a:r>
              <a:rPr lang="es-ES" sz="2100" noProof="0" dirty="0">
                <a:ea typeface="Tahoma" panose="020B0604030504040204" pitchFamily="34" charset="0"/>
                <a:cs typeface="Tahoma" panose="020B0604030504040204" pitchFamily="34" charset="0"/>
              </a:rPr>
              <a:t>de datos</a:t>
            </a:r>
          </a:p>
          <a:p>
            <a:pPr indent="-342900">
              <a:spcAft>
                <a:spcPts val="500"/>
              </a:spcAft>
              <a:buAutoNum type="arabicPeriod"/>
            </a:pPr>
            <a:r>
              <a:rPr lang="es-ES" sz="2100" b="1" noProof="0" dirty="0">
                <a:solidFill>
                  <a:srgbClr val="C00000"/>
                </a:solidFill>
                <a:ea typeface="Tahoma" panose="020B0604030504040204" pitchFamily="34" charset="0"/>
                <a:cs typeface="Tahoma" panose="020B0604030504040204" pitchFamily="34" charset="0"/>
              </a:rPr>
              <a:t>Recolección de datos</a:t>
            </a:r>
          </a:p>
          <a:p>
            <a:pPr indent="-342900">
              <a:spcAft>
                <a:spcPts val="500"/>
              </a:spcAft>
              <a:buAutoNum type="arabicPeriod"/>
            </a:pPr>
            <a:r>
              <a:rPr lang="es-ES" sz="2100" noProof="0" dirty="0">
                <a:ea typeface="Tahoma" panose="020B0604030504040204" pitchFamily="34" charset="0"/>
                <a:cs typeface="Tahoma" panose="020B0604030504040204" pitchFamily="34" charset="0"/>
              </a:rPr>
              <a:t>Organización de  datos</a:t>
            </a:r>
          </a:p>
          <a:p>
            <a:pPr indent="-342900">
              <a:spcAft>
                <a:spcPts val="500"/>
              </a:spcAft>
              <a:buAutoNum type="arabicPeriod"/>
            </a:pPr>
            <a:r>
              <a:rPr lang="es-ES" sz="2100" noProof="0" dirty="0">
                <a:ea typeface="Tahoma" panose="020B0604030504040204" pitchFamily="34" charset="0"/>
                <a:cs typeface="Tahoma" panose="020B0604030504040204" pitchFamily="34" charset="0"/>
              </a:rPr>
              <a:t>Análisis de datos</a:t>
            </a:r>
          </a:p>
          <a:p>
            <a:pPr indent="-342900">
              <a:spcAft>
                <a:spcPts val="500"/>
              </a:spcAft>
              <a:buAutoNum type="arabicPeriod"/>
            </a:pPr>
            <a:r>
              <a:rPr lang="es-ES" sz="2100" dirty="0">
                <a:ea typeface="Tahoma" panose="020B0604030504040204" pitchFamily="34" charset="0"/>
                <a:cs typeface="Tahoma" panose="020B0604030504040204" pitchFamily="34" charset="0"/>
              </a:rPr>
              <a:t>Desarrollo</a:t>
            </a:r>
            <a:r>
              <a:rPr lang="es-ES" sz="2100" noProof="0" dirty="0">
                <a:ea typeface="Tahoma" panose="020B0604030504040204" pitchFamily="34" charset="0"/>
                <a:cs typeface="Tahoma" panose="020B0604030504040204" pitchFamily="34" charset="0"/>
              </a:rPr>
              <a:t> de hipótesis y hacer recomendaciones</a:t>
            </a:r>
          </a:p>
          <a:p>
            <a:pPr indent="-342900">
              <a:spcAft>
                <a:spcPts val="600"/>
              </a:spcAft>
              <a:buAutoNum type="arabicPeriod"/>
            </a:pPr>
            <a:r>
              <a:rPr lang="es-ES" sz="2100" noProof="0" dirty="0">
                <a:ea typeface="Tahoma" panose="020B0604030504040204" pitchFamily="34" charset="0"/>
                <a:cs typeface="Tahoma" panose="020B0604030504040204" pitchFamily="34" charset="0"/>
              </a:rPr>
              <a:t>Creación de un plan de acción</a:t>
            </a:r>
          </a:p>
          <a:p>
            <a:pPr indent="-342900">
              <a:spcAft>
                <a:spcPts val="500"/>
              </a:spcAft>
              <a:buAutoNum type="arabicPeriod"/>
            </a:pPr>
            <a:r>
              <a:rPr lang="es-ES" sz="2100" noProof="0" dirty="0">
                <a:ea typeface="Tahoma" panose="020B0604030504040204" pitchFamily="34" charset="0"/>
                <a:cs typeface="Tahoma" panose="020B0604030504040204" pitchFamily="34" charset="0"/>
              </a:rPr>
              <a:t>Presentación y difusión de  resultados</a:t>
            </a:r>
          </a:p>
          <a:p>
            <a:pPr indent="-342900">
              <a:spcAft>
                <a:spcPts val="500"/>
              </a:spcAft>
              <a:buAutoNum type="arabicPeriod"/>
            </a:pPr>
            <a:r>
              <a:rPr lang="es-ES" sz="2100" dirty="0">
                <a:ea typeface="Tahoma" panose="020B0604030504040204" pitchFamily="34" charset="0"/>
                <a:cs typeface="Tahoma" panose="020B0604030504040204" pitchFamily="34" charset="0"/>
              </a:rPr>
              <a:t>Seguimiento</a:t>
            </a:r>
            <a:r>
              <a:rPr lang="es-ES" sz="2100" noProof="0" dirty="0">
                <a:ea typeface="Tahoma" panose="020B0604030504040204" pitchFamily="34" charset="0"/>
                <a:cs typeface="Tahoma" panose="020B0604030504040204" pitchFamily="34" charset="0"/>
              </a:rPr>
              <a:t> continuo del </a:t>
            </a:r>
            <a:r>
              <a:rPr lang="es-ES" sz="2100" dirty="0">
                <a:ea typeface="Tahoma" panose="020B0604030504040204" pitchFamily="34" charset="0"/>
                <a:cs typeface="Tahoma" panose="020B0604030504040204" pitchFamily="34" charset="0"/>
              </a:rPr>
              <a:t>progreso</a:t>
            </a:r>
            <a:r>
              <a:rPr lang="es-ES" sz="2100" noProof="0" dirty="0">
                <a:ea typeface="Tahoma" panose="020B0604030504040204" pitchFamily="34" charset="0"/>
                <a:cs typeface="Tahoma" panose="020B0604030504040204" pitchFamily="34" charset="0"/>
              </a:rPr>
              <a:t> y </a:t>
            </a:r>
            <a:r>
              <a:rPr lang="es-ES" sz="2100" dirty="0">
                <a:ea typeface="Tahoma" panose="020B0604030504040204" pitchFamily="34" charset="0"/>
                <a:cs typeface="Tahoma" panose="020B0604030504040204" pitchFamily="34" charset="0"/>
              </a:rPr>
              <a:t>mejoras</a:t>
            </a:r>
            <a:endParaRPr lang="es-ES" noProof="0" dirty="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CBD483A5-969E-96B2-1829-34EEF5AB6889}"/>
              </a:ext>
            </a:extLst>
          </p:cNvPr>
          <p:cNvPicPr>
            <a:picLocks noChangeAspect="1"/>
          </p:cNvPicPr>
          <p:nvPr/>
        </p:nvPicPr>
        <p:blipFill>
          <a:blip r:embed="rId4"/>
          <a:stretch>
            <a:fillRect/>
          </a:stretch>
        </p:blipFill>
        <p:spPr>
          <a:xfrm>
            <a:off x="4446839" y="2116810"/>
            <a:ext cx="4011361" cy="3565655"/>
          </a:xfrm>
          <a:prstGeom prst="rect">
            <a:avLst/>
          </a:prstGeom>
          <a:ln>
            <a:noFill/>
          </a:ln>
          <a:effectLst>
            <a:outerShdw blurRad="292100" dist="139700" dir="2700000" algn="tl" rotWithShape="0">
              <a:srgbClr val="333333">
                <a:alpha val="65000"/>
              </a:srgbClr>
            </a:outerShdw>
          </a:effectLst>
        </p:spPr>
      </p:pic>
      <p:pic>
        <p:nvPicPr>
          <p:cNvPr id="8" name="Picture 4">
            <a:extLst>
              <a:ext uri="{FF2B5EF4-FFF2-40B4-BE49-F238E27FC236}">
                <a16:creationId xmlns:a16="http://schemas.microsoft.com/office/drawing/2014/main" id="{326622B5-484A-6819-44CF-A1FC8F729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385" y="2514600"/>
            <a:ext cx="1377842" cy="70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747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59902</TotalTime>
  <Words>9100</Words>
  <Application>Microsoft Office PowerPoint</Application>
  <PresentationFormat>On-screen Show (4:3)</PresentationFormat>
  <Paragraphs>962</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Roboto</vt:lpstr>
      <vt:lpstr>Source Sans Pro</vt:lpstr>
      <vt:lpstr>Wingdings</vt:lpstr>
      <vt:lpstr>Wingdings 2</vt:lpstr>
      <vt:lpstr>ServingOnGroups</vt:lpstr>
      <vt:lpstr>Prestar Servicio en grupos que toman decisiones:  Guía para las familias</vt:lpstr>
      <vt:lpstr>Sección 6: Entendiendo los datos como información</vt:lpstr>
      <vt:lpstr>¿Qué son los datos?</vt:lpstr>
      <vt:lpstr>Confidencialidad</vt:lpstr>
      <vt:lpstr>Formas de datos</vt:lpstr>
      <vt:lpstr>Fases del uso de datos</vt:lpstr>
      <vt:lpstr>Fases del uso de datos</vt:lpstr>
      <vt:lpstr> Fase 1:  Planificación y preparación para el uso de datos</vt:lpstr>
      <vt:lpstr>Fases del uso de datos</vt:lpstr>
      <vt:lpstr>Fase 2: Recolección de datos</vt:lpstr>
      <vt:lpstr>Fases del uso de datos</vt:lpstr>
      <vt:lpstr>Fase 3: Organización de datos</vt:lpstr>
      <vt:lpstr>Fase 3: Organización de datos</vt:lpstr>
      <vt:lpstr>Fase 3: Organización de datos</vt:lpstr>
      <vt:lpstr>Fase 3: Organización de datos</vt:lpstr>
      <vt:lpstr>Fase 3: Organización de datos</vt:lpstr>
      <vt:lpstr>Fase 3: Organización de datos</vt:lpstr>
      <vt:lpstr>Fase 3: Organización de datos</vt:lpstr>
      <vt:lpstr>Fases del uso de datos</vt:lpstr>
      <vt:lpstr>Fase 4: Análisis de datos</vt:lpstr>
      <vt:lpstr>Fase 4: Análisis de datos</vt:lpstr>
      <vt:lpstr>Etapa 4: Análisis de datos</vt:lpstr>
      <vt:lpstr>Fases del uso de datos</vt:lpstr>
      <vt:lpstr>Fase 5: Desarrollo de hipótesis y hacer recomendaciones</vt:lpstr>
      <vt:lpstr>Fases del uso de datos</vt:lpstr>
      <vt:lpstr>Fase 6:  Creación de un plan de acción</vt:lpstr>
      <vt:lpstr>Fases del uso de datos</vt:lpstr>
      <vt:lpstr>Fase 7: Presentación y difusión de los resultados</vt:lpstr>
      <vt:lpstr>Fase 7: Presentación y difusión de los resultados</vt:lpstr>
      <vt:lpstr>Fase 7: Presentación y difusión de los resultados</vt:lpstr>
      <vt:lpstr>Fases del uso de datos</vt:lpstr>
      <vt:lpstr>Fase 8: Seguimiento continuo del progreso y mejoras</vt:lpstr>
      <vt:lpstr>Fase 8: Seguimiento continuo del progreso y mejoras</vt:lpstr>
      <vt:lpstr>Revisión</vt:lpstr>
      <vt:lpstr>Herramientas para el uso de datos</vt:lpstr>
      <vt:lpstr>Sección 6 Recursos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Alejandra Loeza</cp:lastModifiedBy>
  <cp:revision>1824</cp:revision>
  <cp:lastPrinted>2023-01-24T15:59:25Z</cp:lastPrinted>
  <dcterms:created xsi:type="dcterms:W3CDTF">2014-10-24T19:08:48Z</dcterms:created>
  <dcterms:modified xsi:type="dcterms:W3CDTF">2023-05-16T17:34:41Z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