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5" saveSubsetFonts="1">
  <p:sldMasterIdLst>
    <p:sldMasterId id="2147483708" r:id="rId1"/>
    <p:sldMasterId id="2147483721" r:id="rId2"/>
  </p:sldMasterIdLst>
  <p:notesMasterIdLst>
    <p:notesMasterId r:id="rId17"/>
  </p:notesMasterIdLst>
  <p:sldIdLst>
    <p:sldId id="378" r:id="rId3"/>
    <p:sldId id="342" r:id="rId4"/>
    <p:sldId id="344" r:id="rId5"/>
    <p:sldId id="345" r:id="rId6"/>
    <p:sldId id="362" r:id="rId7"/>
    <p:sldId id="346" r:id="rId8"/>
    <p:sldId id="348" r:id="rId9"/>
    <p:sldId id="350" r:id="rId10"/>
    <p:sldId id="352" r:id="rId11"/>
    <p:sldId id="354" r:id="rId12"/>
    <p:sldId id="356" r:id="rId13"/>
    <p:sldId id="358" r:id="rId14"/>
    <p:sldId id="377" r:id="rId15"/>
    <p:sldId id="379" r:id="rId16"/>
  </p:sldIdLst>
  <p:sldSz cx="9144000" cy="6858000" type="screen4x3"/>
  <p:notesSz cx="7077075" cy="902811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05A92-80A3-4354-89C5-3736F45ACD76}" v="1" dt="2024-11-08T20:46:18.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73357" autoAdjust="0"/>
  </p:normalViewPr>
  <p:slideViewPr>
    <p:cSldViewPr>
      <p:cViewPr varScale="1">
        <p:scale>
          <a:sx n="60" d="100"/>
          <a:sy n="60" d="100"/>
        </p:scale>
        <p:origin x="178"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42"/>
    </p:cViewPr>
  </p:sorterViewPr>
  <p:notesViewPr>
    <p:cSldViewPr>
      <p:cViewPr>
        <p:scale>
          <a:sx n="50" d="100"/>
          <a:sy n="50" d="100"/>
        </p:scale>
        <p:origin x="-1776" y="-162"/>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Voegeli" userId="cc286581-e797-462e-a2d6-a607d323bfce" providerId="ADAL" clId="{C0B05A92-80A3-4354-89C5-3736F45ACD76}"/>
    <pc:docChg chg="custSel modSld sldOrd replTag delTag">
      <pc:chgData name="Melissa Voegeli" userId="cc286581-e797-462e-a2d6-a607d323bfce" providerId="ADAL" clId="{C0B05A92-80A3-4354-89C5-3736F45ACD76}" dt="2024-11-08T20:52:00.149" v="80"/>
      <pc:docMkLst>
        <pc:docMk/>
      </pc:docMkLst>
      <pc:sldChg chg="modSp mod ord replTag delTag modNotesTx">
        <pc:chgData name="Melissa Voegeli" userId="cc286581-e797-462e-a2d6-a607d323bfce" providerId="ADAL" clId="{C0B05A92-80A3-4354-89C5-3736F45ACD76}" dt="2024-11-08T20:52:00.149" v="80"/>
        <pc:sldMkLst>
          <pc:docMk/>
          <pc:sldMk cId="304678674" sldId="377"/>
        </pc:sldMkLst>
        <pc:spChg chg="mod">
          <ac:chgData name="Melissa Voegeli" userId="cc286581-e797-462e-a2d6-a607d323bfce" providerId="ADAL" clId="{C0B05A92-80A3-4354-89C5-3736F45ACD76}" dt="2024-11-08T20:46:31.060" v="31" actId="20577"/>
          <ac:spMkLst>
            <pc:docMk/>
            <pc:sldMk cId="304678674" sldId="377"/>
            <ac:spMk id="3" creationId="{00000000-0000-0000-0000-000000000000}"/>
          </ac:spMkLst>
        </pc:spChg>
      </pc:sldChg>
      <pc:sldChg chg="replTag delTag">
        <pc:chgData name="Melissa Voegeli" userId="cc286581-e797-462e-a2d6-a607d323bfce" providerId="ADAL" clId="{C0B05A92-80A3-4354-89C5-3736F45ACD76}" dt="2024-11-08T20:40:49.666" v="9"/>
        <pc:sldMkLst>
          <pc:docMk/>
          <pc:sldMk cId="4030321496" sldId="378"/>
        </pc:sldMkLst>
      </pc:sldChg>
      <pc:sldChg chg="modSp mod replTag delTag modNotesTx">
        <pc:chgData name="Melissa Voegeli" userId="cc286581-e797-462e-a2d6-a607d323bfce" providerId="ADAL" clId="{C0B05A92-80A3-4354-89C5-3736F45ACD76}" dt="2024-11-08T20:51:55.435" v="76"/>
        <pc:sldMkLst>
          <pc:docMk/>
          <pc:sldMk cId="3273238356" sldId="379"/>
        </pc:sldMkLst>
        <pc:spChg chg="mod">
          <ac:chgData name="Melissa Voegeli" userId="cc286581-e797-462e-a2d6-a607d323bfce" providerId="ADAL" clId="{C0B05A92-80A3-4354-89C5-3736F45ACD76}" dt="2024-11-08T20:49:57.957" v="73" actId="14100"/>
          <ac:spMkLst>
            <pc:docMk/>
            <pc:sldMk cId="3273238356" sldId="37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03B5E-9B66-4028-864F-828E025C653C}"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D50D9CE-17DE-4F19-A54E-DDCF9878129F}">
      <dgm:prSet phldrT="[Text]" custT="1"/>
      <dgm:spPr>
        <a:xfrm>
          <a:off x="2" y="839491"/>
          <a:ext cx="1307176" cy="448635"/>
        </a:xfrm>
      </dgm:spPr>
      <dgm:t>
        <a:bodyPr/>
        <a:lstStyle/>
        <a:p>
          <a:r>
            <a:rPr lang="en-US" sz="2000" b="1">
              <a:solidFill>
                <a:sysClr val="windowText" lastClr="000000"/>
              </a:solidFill>
              <a:latin typeface="Tahoma"/>
              <a:ea typeface="+mn-ea"/>
              <a:cs typeface="Arial"/>
            </a:rPr>
            <a:t>Governing</a:t>
          </a:r>
          <a:endParaRPr lang="en-US" sz="2000" b="1" dirty="0">
            <a:solidFill>
              <a:sysClr val="windowText" lastClr="000000"/>
            </a:solidFill>
            <a:latin typeface="Tahoma"/>
            <a:ea typeface="+mn-ea"/>
            <a:cs typeface="Arial"/>
          </a:endParaRPr>
        </a:p>
      </dgm:t>
    </dgm:pt>
    <dgm:pt modelId="{9A71FAB6-5678-45EB-B808-CE7B92E9C817}" type="parTrans" cxnId="{BB05D2A5-E336-44F3-B3FD-E345B778FE03}">
      <dgm:prSet/>
      <dgm:spPr/>
      <dgm:t>
        <a:bodyPr/>
        <a:lstStyle/>
        <a:p>
          <a:endParaRPr lang="en-US">
            <a:solidFill>
              <a:sysClr val="windowText" lastClr="000000"/>
            </a:solidFill>
          </a:endParaRPr>
        </a:p>
      </dgm:t>
    </dgm:pt>
    <dgm:pt modelId="{7CE08FDE-1073-4883-A575-21C44EA9087A}" type="sibTrans" cxnId="{BB05D2A5-E336-44F3-B3FD-E345B778FE03}">
      <dgm:prSet/>
      <dgm:spPr/>
      <dgm:t>
        <a:bodyPr/>
        <a:lstStyle/>
        <a:p>
          <a:endParaRPr lang="en-US">
            <a:solidFill>
              <a:sysClr val="windowText" lastClr="000000"/>
            </a:solidFill>
          </a:endParaRPr>
        </a:p>
      </dgm:t>
    </dgm:pt>
    <dgm:pt modelId="{A222E6DC-5B43-4F3C-85EC-6A9F87386A19}">
      <dgm:prSet phldrT="[Text]" custT="1"/>
      <dgm:spPr>
        <a:xfrm>
          <a:off x="1524000" y="1307476"/>
          <a:ext cx="1307176" cy="448635"/>
        </a:xfrm>
      </dgm:spPr>
      <dgm:t>
        <a:bodyPr/>
        <a:lstStyle/>
        <a:p>
          <a:r>
            <a:rPr lang="en-US" sz="2000" b="1">
              <a:solidFill>
                <a:sysClr val="windowText" lastClr="000000"/>
              </a:solidFill>
              <a:latin typeface="Tahoma"/>
              <a:ea typeface="+mn-ea"/>
              <a:cs typeface="Arial"/>
            </a:rPr>
            <a:t>Advisory</a:t>
          </a:r>
          <a:endParaRPr lang="en-US" sz="2000" b="1" dirty="0">
            <a:solidFill>
              <a:sysClr val="windowText" lastClr="000000"/>
            </a:solidFill>
            <a:latin typeface="Tahoma"/>
            <a:ea typeface="+mn-ea"/>
            <a:cs typeface="Arial"/>
          </a:endParaRPr>
        </a:p>
      </dgm:t>
    </dgm:pt>
    <dgm:pt modelId="{CD9A9B56-8DEA-4E9F-8D1C-B4B5F83FC02A}" type="parTrans" cxnId="{A57404D8-E750-4EE2-A4CD-5A3C4E7DF8A4}">
      <dgm:prSet/>
      <dgm:spPr/>
      <dgm:t>
        <a:bodyPr/>
        <a:lstStyle/>
        <a:p>
          <a:endParaRPr lang="en-US">
            <a:solidFill>
              <a:sysClr val="windowText" lastClr="000000"/>
            </a:solidFill>
          </a:endParaRPr>
        </a:p>
      </dgm:t>
    </dgm:pt>
    <dgm:pt modelId="{D5CF4DEE-9085-401B-AE0E-C8F13C3B8435}" type="sibTrans" cxnId="{A57404D8-E750-4EE2-A4CD-5A3C4E7DF8A4}">
      <dgm:prSet/>
      <dgm:spPr/>
      <dgm:t>
        <a:bodyPr/>
        <a:lstStyle/>
        <a:p>
          <a:endParaRPr lang="en-US">
            <a:solidFill>
              <a:sysClr val="windowText" lastClr="000000"/>
            </a:solidFill>
          </a:endParaRPr>
        </a:p>
      </dgm:t>
    </dgm:pt>
    <dgm:pt modelId="{940101BF-1B61-4DEE-A149-16267BB09DD5}">
      <dgm:prSet phldrT="[Text]" custT="1"/>
      <dgm:spPr>
        <a:xfrm>
          <a:off x="2971802" y="839491"/>
          <a:ext cx="1307176" cy="448635"/>
        </a:xfrm>
      </dgm:spPr>
      <dgm:t>
        <a:bodyPr/>
        <a:lstStyle/>
        <a:p>
          <a:r>
            <a:rPr lang="en-US" sz="2000" b="1">
              <a:solidFill>
                <a:sysClr val="windowText" lastClr="000000"/>
              </a:solidFill>
              <a:latin typeface="Tahoma"/>
              <a:ea typeface="+mn-ea"/>
              <a:cs typeface="Arial"/>
            </a:rPr>
            <a:t>Leadership</a:t>
          </a:r>
          <a:endParaRPr lang="en-US" sz="2000" b="1" dirty="0">
            <a:solidFill>
              <a:sysClr val="windowText" lastClr="000000"/>
            </a:solidFill>
            <a:latin typeface="Tahoma"/>
            <a:ea typeface="+mn-ea"/>
            <a:cs typeface="Arial"/>
          </a:endParaRPr>
        </a:p>
      </dgm:t>
    </dgm:pt>
    <dgm:pt modelId="{B313E457-6696-4FA1-AFF1-50D2E911E33A}" type="parTrans" cxnId="{F0A0CA16-A25B-4BE9-A42F-932823FF5258}">
      <dgm:prSet/>
      <dgm:spPr/>
      <dgm:t>
        <a:bodyPr/>
        <a:lstStyle/>
        <a:p>
          <a:endParaRPr lang="en-US">
            <a:solidFill>
              <a:sysClr val="windowText" lastClr="000000"/>
            </a:solidFill>
          </a:endParaRPr>
        </a:p>
      </dgm:t>
    </dgm:pt>
    <dgm:pt modelId="{E4A0F3C3-EAF1-4850-B57B-C20D8257FFEE}" type="sibTrans" cxnId="{F0A0CA16-A25B-4BE9-A42F-932823FF5258}">
      <dgm:prSet/>
      <dgm:spPr/>
      <dgm:t>
        <a:bodyPr/>
        <a:lstStyle/>
        <a:p>
          <a:endParaRPr lang="en-US">
            <a:solidFill>
              <a:sysClr val="windowText" lastClr="000000"/>
            </a:solidFill>
          </a:endParaRPr>
        </a:p>
      </dgm:t>
    </dgm:pt>
    <dgm:pt modelId="{D7A9EE3C-4BCE-4353-8316-349D226BB9E4}">
      <dgm:prSet custT="1"/>
      <dgm:spPr>
        <a:xfrm>
          <a:off x="4495799" y="1307472"/>
          <a:ext cx="1307176" cy="448635"/>
        </a:xfrm>
      </dgm:spPr>
      <dgm:t>
        <a:bodyPr/>
        <a:lstStyle/>
        <a:p>
          <a:r>
            <a:rPr lang="en-US" sz="2000" b="1">
              <a:solidFill>
                <a:sysClr val="windowText" lastClr="000000"/>
              </a:solidFill>
              <a:latin typeface="Tahoma"/>
              <a:ea typeface="+mn-ea"/>
              <a:cs typeface="Arial"/>
            </a:rPr>
            <a:t>Planning</a:t>
          </a:r>
          <a:endParaRPr lang="en-US" sz="2000" b="1" dirty="0">
            <a:solidFill>
              <a:sysClr val="windowText" lastClr="000000"/>
            </a:solidFill>
            <a:latin typeface="Tahoma"/>
            <a:ea typeface="+mn-ea"/>
            <a:cs typeface="Arial"/>
          </a:endParaRPr>
        </a:p>
      </dgm:t>
    </dgm:pt>
    <dgm:pt modelId="{6D83F0EB-4CA6-4BBD-9A78-B956220C5234}" type="parTrans" cxnId="{0C96F676-1CAC-4C4D-AF22-CEA17D5225BC}">
      <dgm:prSet/>
      <dgm:spPr/>
      <dgm:t>
        <a:bodyPr/>
        <a:lstStyle/>
        <a:p>
          <a:endParaRPr lang="en-US">
            <a:solidFill>
              <a:sysClr val="windowText" lastClr="000000"/>
            </a:solidFill>
          </a:endParaRPr>
        </a:p>
      </dgm:t>
    </dgm:pt>
    <dgm:pt modelId="{4A18C247-4FB2-4F0C-A313-54D32B5347E5}" type="sibTrans" cxnId="{0C96F676-1CAC-4C4D-AF22-CEA17D5225BC}">
      <dgm:prSet/>
      <dgm:spPr/>
      <dgm:t>
        <a:bodyPr/>
        <a:lstStyle/>
        <a:p>
          <a:endParaRPr lang="en-US">
            <a:solidFill>
              <a:sysClr val="windowText" lastClr="000000"/>
            </a:solidFill>
          </a:endParaRPr>
        </a:p>
      </dgm:t>
    </dgm:pt>
    <dgm:pt modelId="{83D0D594-A7AE-4DF0-A109-185D2AF95693}">
      <dgm:prSet custT="1"/>
      <dgm:spPr>
        <a:xfrm>
          <a:off x="5963182" y="829132"/>
          <a:ext cx="1307176" cy="448635"/>
        </a:xfrm>
      </dgm:spPr>
      <dgm:t>
        <a:bodyPr/>
        <a:lstStyle/>
        <a:p>
          <a:r>
            <a:rPr lang="en-US" sz="2000" b="1">
              <a:solidFill>
                <a:sysClr val="windowText" lastClr="000000"/>
              </a:solidFill>
              <a:latin typeface="Tahoma"/>
              <a:ea typeface="+mn-ea"/>
              <a:cs typeface="Arial"/>
            </a:rPr>
            <a:t>Evaluation</a:t>
          </a:r>
          <a:endParaRPr lang="en-US" sz="2000" b="1" dirty="0">
            <a:solidFill>
              <a:sysClr val="windowText" lastClr="000000"/>
            </a:solidFill>
            <a:latin typeface="Tahoma"/>
            <a:ea typeface="+mn-ea"/>
            <a:cs typeface="Arial"/>
          </a:endParaRPr>
        </a:p>
      </dgm:t>
    </dgm:pt>
    <dgm:pt modelId="{87F3C03F-9FE3-4387-9E9D-D285638351E0}" type="parTrans" cxnId="{5889F57F-9CC2-4B77-A085-FBCBAB472F22}">
      <dgm:prSet/>
      <dgm:spPr/>
      <dgm:t>
        <a:bodyPr/>
        <a:lstStyle/>
        <a:p>
          <a:endParaRPr lang="en-US">
            <a:solidFill>
              <a:sysClr val="windowText" lastClr="000000"/>
            </a:solidFill>
          </a:endParaRPr>
        </a:p>
      </dgm:t>
    </dgm:pt>
    <dgm:pt modelId="{FB40651A-BA2B-4044-8AA7-453712E19E2E}" type="sibTrans" cxnId="{5889F57F-9CC2-4B77-A085-FBCBAB472F22}">
      <dgm:prSet/>
      <dgm:spPr/>
      <dgm:t>
        <a:bodyPr/>
        <a:lstStyle/>
        <a:p>
          <a:endParaRPr lang="en-US">
            <a:solidFill>
              <a:sysClr val="windowText" lastClr="000000"/>
            </a:solidFill>
          </a:endParaRPr>
        </a:p>
      </dgm:t>
    </dgm:pt>
    <dgm:pt modelId="{79B6E07F-1C84-4266-824D-BFD03D5C248A}">
      <dgm:prSet custT="1"/>
      <dgm:spPr>
        <a:xfrm>
          <a:off x="7455823" y="1307472"/>
          <a:ext cx="1307176" cy="448635"/>
        </a:xfrm>
      </dgm:spPr>
      <dgm:t>
        <a:bodyPr/>
        <a:lstStyle/>
        <a:p>
          <a:r>
            <a:rPr lang="en-US" sz="2000" b="1">
              <a:solidFill>
                <a:sysClr val="windowText" lastClr="000000"/>
              </a:solidFill>
              <a:latin typeface="Tahoma"/>
              <a:ea typeface="+mn-ea"/>
              <a:cs typeface="Arial"/>
            </a:rPr>
            <a:t>Practice</a:t>
          </a:r>
          <a:endParaRPr lang="en-US" sz="2000" b="1" dirty="0">
            <a:solidFill>
              <a:sysClr val="windowText" lastClr="000000"/>
            </a:solidFill>
            <a:latin typeface="Tahoma"/>
            <a:ea typeface="+mn-ea"/>
            <a:cs typeface="Arial"/>
          </a:endParaRPr>
        </a:p>
      </dgm:t>
    </dgm:pt>
    <dgm:pt modelId="{CEC05F39-F67F-4375-9008-1209B0F8D7DE}" type="parTrans" cxnId="{29EF4C6F-54F7-4150-BE66-083EF24E5B6E}">
      <dgm:prSet/>
      <dgm:spPr/>
      <dgm:t>
        <a:bodyPr/>
        <a:lstStyle/>
        <a:p>
          <a:endParaRPr lang="en-US">
            <a:solidFill>
              <a:sysClr val="windowText" lastClr="000000"/>
            </a:solidFill>
          </a:endParaRPr>
        </a:p>
      </dgm:t>
    </dgm:pt>
    <dgm:pt modelId="{40DFCD50-46C5-47EB-832A-B32A13B7559A}" type="sibTrans" cxnId="{29EF4C6F-54F7-4150-BE66-083EF24E5B6E}">
      <dgm:prSet/>
      <dgm:spPr/>
      <dgm:t>
        <a:bodyPr/>
        <a:lstStyle/>
        <a:p>
          <a:endParaRPr lang="en-US">
            <a:solidFill>
              <a:sysClr val="windowText" lastClr="000000"/>
            </a:solidFill>
          </a:endParaRPr>
        </a:p>
      </dgm:t>
    </dgm:pt>
    <dgm:pt modelId="{EAA9CA81-D7A1-49A8-92B3-79B7A2A5E7A9}" type="pres">
      <dgm:prSet presAssocID="{46C03B5E-9B66-4028-864F-828E025C653C}" presName="diagram" presStyleCnt="0">
        <dgm:presLayoutVars>
          <dgm:dir/>
          <dgm:resizeHandles val="exact"/>
        </dgm:presLayoutVars>
      </dgm:prSet>
      <dgm:spPr/>
    </dgm:pt>
    <dgm:pt modelId="{CE2A9BB8-B2F4-4B92-8323-7861BA8B4E23}" type="pres">
      <dgm:prSet presAssocID="{CD50D9CE-17DE-4F19-A54E-DDCF9878129F}" presName="node" presStyleLbl="node1" presStyleIdx="0" presStyleCnt="6" custLinFactNeighborX="1368" custLinFactNeighborY="-23575">
        <dgm:presLayoutVars>
          <dgm:bulletEnabled val="1"/>
        </dgm:presLayoutVars>
      </dgm:prSet>
      <dgm:spPr/>
    </dgm:pt>
    <dgm:pt modelId="{63C8F380-A20B-4DFD-A98F-E0EECED009D4}" type="pres">
      <dgm:prSet presAssocID="{7CE08FDE-1073-4883-A575-21C44EA9087A}" presName="sibTrans" presStyleCnt="0"/>
      <dgm:spPr/>
    </dgm:pt>
    <dgm:pt modelId="{9391B6F8-6DC6-490D-9D2E-3ED174A5F077}" type="pres">
      <dgm:prSet presAssocID="{A222E6DC-5B43-4F3C-85EC-6A9F87386A19}" presName="node" presStyleLbl="node1" presStyleIdx="1" presStyleCnt="6">
        <dgm:presLayoutVars>
          <dgm:bulletEnabled val="1"/>
        </dgm:presLayoutVars>
      </dgm:prSet>
      <dgm:spPr/>
    </dgm:pt>
    <dgm:pt modelId="{4E0007E9-83B0-4DBA-8AED-7DAE938AE87D}" type="pres">
      <dgm:prSet presAssocID="{D5CF4DEE-9085-401B-AE0E-C8F13C3B8435}" presName="sibTrans" presStyleCnt="0"/>
      <dgm:spPr/>
    </dgm:pt>
    <dgm:pt modelId="{B211A3EA-5245-49EA-9BA6-57BE2FACD62E}" type="pres">
      <dgm:prSet presAssocID="{940101BF-1B61-4DEE-A149-16267BB09DD5}" presName="node" presStyleLbl="node1" presStyleIdx="2" presStyleCnt="6" custLinFactNeighborX="-3451" custLinFactNeighborY="-23860">
        <dgm:presLayoutVars>
          <dgm:bulletEnabled val="1"/>
        </dgm:presLayoutVars>
      </dgm:prSet>
      <dgm:spPr/>
    </dgm:pt>
    <dgm:pt modelId="{0016CDB1-BE58-4229-BBD6-D52A06507DEB}" type="pres">
      <dgm:prSet presAssocID="{E4A0F3C3-EAF1-4850-B57B-C20D8257FFEE}" presName="sibTrans" presStyleCnt="0"/>
      <dgm:spPr/>
    </dgm:pt>
    <dgm:pt modelId="{0AC0F409-A4E6-4ED9-9D4F-D986E72794BC}" type="pres">
      <dgm:prSet presAssocID="{D7A9EE3C-4BCE-4353-8316-349D226BB9E4}" presName="node" presStyleLbl="node1" presStyleIdx="3" presStyleCnt="6" custLinFactNeighborX="1368" custLinFactNeighborY="-17450">
        <dgm:presLayoutVars>
          <dgm:bulletEnabled val="1"/>
        </dgm:presLayoutVars>
      </dgm:prSet>
      <dgm:spPr/>
    </dgm:pt>
    <dgm:pt modelId="{75C29E38-EE04-45CD-8006-145AFDC09D8D}" type="pres">
      <dgm:prSet presAssocID="{4A18C247-4FB2-4F0C-A313-54D32B5347E5}" presName="sibTrans" presStyleCnt="0"/>
      <dgm:spPr/>
    </dgm:pt>
    <dgm:pt modelId="{00FF0D70-7554-4843-81E1-392A2673DFCC}" type="pres">
      <dgm:prSet presAssocID="{83D0D594-A7AE-4DF0-A109-185D2AF95693}" presName="node" presStyleLbl="node1" presStyleIdx="4" presStyleCnt="6">
        <dgm:presLayoutVars>
          <dgm:bulletEnabled val="1"/>
        </dgm:presLayoutVars>
      </dgm:prSet>
      <dgm:spPr/>
    </dgm:pt>
    <dgm:pt modelId="{51EEC716-1DDC-41FC-97C5-000100487665}" type="pres">
      <dgm:prSet presAssocID="{FB40651A-BA2B-4044-8AA7-453712E19E2E}" presName="sibTrans" presStyleCnt="0"/>
      <dgm:spPr/>
    </dgm:pt>
    <dgm:pt modelId="{EE6BA16B-A62E-4E01-AB7A-CE6574276BA4}" type="pres">
      <dgm:prSet presAssocID="{79B6E07F-1C84-4266-824D-BFD03D5C248A}" presName="node" presStyleLbl="node1" presStyleIdx="5" presStyleCnt="6" custLinFactNeighborX="-2564" custLinFactNeighborY="-22009">
        <dgm:presLayoutVars>
          <dgm:bulletEnabled val="1"/>
        </dgm:presLayoutVars>
      </dgm:prSet>
      <dgm:spPr/>
    </dgm:pt>
  </dgm:ptLst>
  <dgm:cxnLst>
    <dgm:cxn modelId="{F0A0CA16-A25B-4BE9-A42F-932823FF5258}" srcId="{46C03B5E-9B66-4028-864F-828E025C653C}" destId="{940101BF-1B61-4DEE-A149-16267BB09DD5}" srcOrd="2" destOrd="0" parTransId="{B313E457-6696-4FA1-AFF1-50D2E911E33A}" sibTransId="{E4A0F3C3-EAF1-4850-B57B-C20D8257FFEE}"/>
    <dgm:cxn modelId="{57DF8023-E1F3-408A-8675-3FEA4DE31C2B}" type="presOf" srcId="{D7A9EE3C-4BCE-4353-8316-349D226BB9E4}" destId="{0AC0F409-A4E6-4ED9-9D4F-D986E72794BC}" srcOrd="0" destOrd="0" presId="urn:microsoft.com/office/officeart/2005/8/layout/default"/>
    <dgm:cxn modelId="{9DA45125-2ADE-482B-92CA-34D309DB2325}" type="presOf" srcId="{46C03B5E-9B66-4028-864F-828E025C653C}" destId="{EAA9CA81-D7A1-49A8-92B3-79B7A2A5E7A9}" srcOrd="0" destOrd="0" presId="urn:microsoft.com/office/officeart/2005/8/layout/default"/>
    <dgm:cxn modelId="{A1F89B3B-2AB0-4360-86A4-12A3943D10AD}" type="presOf" srcId="{940101BF-1B61-4DEE-A149-16267BB09DD5}" destId="{B211A3EA-5245-49EA-9BA6-57BE2FACD62E}" srcOrd="0" destOrd="0" presId="urn:microsoft.com/office/officeart/2005/8/layout/default"/>
    <dgm:cxn modelId="{29EF4C6F-54F7-4150-BE66-083EF24E5B6E}" srcId="{46C03B5E-9B66-4028-864F-828E025C653C}" destId="{79B6E07F-1C84-4266-824D-BFD03D5C248A}" srcOrd="5" destOrd="0" parTransId="{CEC05F39-F67F-4375-9008-1209B0F8D7DE}" sibTransId="{40DFCD50-46C5-47EB-832A-B32A13B7559A}"/>
    <dgm:cxn modelId="{0C96F676-1CAC-4C4D-AF22-CEA17D5225BC}" srcId="{46C03B5E-9B66-4028-864F-828E025C653C}" destId="{D7A9EE3C-4BCE-4353-8316-349D226BB9E4}" srcOrd="3" destOrd="0" parTransId="{6D83F0EB-4CA6-4BBD-9A78-B956220C5234}" sibTransId="{4A18C247-4FB2-4F0C-A313-54D32B5347E5}"/>
    <dgm:cxn modelId="{5889F57F-9CC2-4B77-A085-FBCBAB472F22}" srcId="{46C03B5E-9B66-4028-864F-828E025C653C}" destId="{83D0D594-A7AE-4DF0-A109-185D2AF95693}" srcOrd="4" destOrd="0" parTransId="{87F3C03F-9FE3-4387-9E9D-D285638351E0}" sibTransId="{FB40651A-BA2B-4044-8AA7-453712E19E2E}"/>
    <dgm:cxn modelId="{D5EB5D83-72BA-4F80-B48A-53C7E7C51C10}" type="presOf" srcId="{79B6E07F-1C84-4266-824D-BFD03D5C248A}" destId="{EE6BA16B-A62E-4E01-AB7A-CE6574276BA4}" srcOrd="0" destOrd="0" presId="urn:microsoft.com/office/officeart/2005/8/layout/default"/>
    <dgm:cxn modelId="{6B6B9C91-B5B4-4E39-8AE9-B6CC1B256A30}" type="presOf" srcId="{83D0D594-A7AE-4DF0-A109-185D2AF95693}" destId="{00FF0D70-7554-4843-81E1-392A2673DFCC}" srcOrd="0" destOrd="0" presId="urn:microsoft.com/office/officeart/2005/8/layout/default"/>
    <dgm:cxn modelId="{BB05D2A5-E336-44F3-B3FD-E345B778FE03}" srcId="{46C03B5E-9B66-4028-864F-828E025C653C}" destId="{CD50D9CE-17DE-4F19-A54E-DDCF9878129F}" srcOrd="0" destOrd="0" parTransId="{9A71FAB6-5678-45EB-B808-CE7B92E9C817}" sibTransId="{7CE08FDE-1073-4883-A575-21C44EA9087A}"/>
    <dgm:cxn modelId="{03C0EDB8-8FE9-4EF9-A97C-A777F6ACFFBC}" type="presOf" srcId="{A222E6DC-5B43-4F3C-85EC-6A9F87386A19}" destId="{9391B6F8-6DC6-490D-9D2E-3ED174A5F077}" srcOrd="0" destOrd="0" presId="urn:microsoft.com/office/officeart/2005/8/layout/default"/>
    <dgm:cxn modelId="{D7E2B2D5-DCEC-4AEC-A899-4D62FE73E489}" type="presOf" srcId="{CD50D9CE-17DE-4F19-A54E-DDCF9878129F}" destId="{CE2A9BB8-B2F4-4B92-8323-7861BA8B4E23}" srcOrd="0" destOrd="0" presId="urn:microsoft.com/office/officeart/2005/8/layout/default"/>
    <dgm:cxn modelId="{A57404D8-E750-4EE2-A4CD-5A3C4E7DF8A4}" srcId="{46C03B5E-9B66-4028-864F-828E025C653C}" destId="{A222E6DC-5B43-4F3C-85EC-6A9F87386A19}" srcOrd="1" destOrd="0" parTransId="{CD9A9B56-8DEA-4E9F-8D1C-B4B5F83FC02A}" sibTransId="{D5CF4DEE-9085-401B-AE0E-C8F13C3B8435}"/>
    <dgm:cxn modelId="{69C01C21-B330-4240-8EF2-2FD0077CE2E2}" type="presParOf" srcId="{EAA9CA81-D7A1-49A8-92B3-79B7A2A5E7A9}" destId="{CE2A9BB8-B2F4-4B92-8323-7861BA8B4E23}" srcOrd="0" destOrd="0" presId="urn:microsoft.com/office/officeart/2005/8/layout/default"/>
    <dgm:cxn modelId="{77F331F4-162E-48E6-87EE-EC238E8DCA58}" type="presParOf" srcId="{EAA9CA81-D7A1-49A8-92B3-79B7A2A5E7A9}" destId="{63C8F380-A20B-4DFD-A98F-E0EECED009D4}" srcOrd="1" destOrd="0" presId="urn:microsoft.com/office/officeart/2005/8/layout/default"/>
    <dgm:cxn modelId="{1DDD68B6-39C7-4D9D-87B0-3B3C3EDB4075}" type="presParOf" srcId="{EAA9CA81-D7A1-49A8-92B3-79B7A2A5E7A9}" destId="{9391B6F8-6DC6-490D-9D2E-3ED174A5F077}" srcOrd="2" destOrd="0" presId="urn:microsoft.com/office/officeart/2005/8/layout/default"/>
    <dgm:cxn modelId="{B8E376BF-1A12-450C-96B6-346AC72B71FE}" type="presParOf" srcId="{EAA9CA81-D7A1-49A8-92B3-79B7A2A5E7A9}" destId="{4E0007E9-83B0-4DBA-8AED-7DAE938AE87D}" srcOrd="3" destOrd="0" presId="urn:microsoft.com/office/officeart/2005/8/layout/default"/>
    <dgm:cxn modelId="{26C6794B-4648-402F-9A4B-6CCDFC671BB1}" type="presParOf" srcId="{EAA9CA81-D7A1-49A8-92B3-79B7A2A5E7A9}" destId="{B211A3EA-5245-49EA-9BA6-57BE2FACD62E}" srcOrd="4" destOrd="0" presId="urn:microsoft.com/office/officeart/2005/8/layout/default"/>
    <dgm:cxn modelId="{A0295DB9-4EDC-411E-B946-5F0560EB1C67}" type="presParOf" srcId="{EAA9CA81-D7A1-49A8-92B3-79B7A2A5E7A9}" destId="{0016CDB1-BE58-4229-BBD6-D52A06507DEB}" srcOrd="5" destOrd="0" presId="urn:microsoft.com/office/officeart/2005/8/layout/default"/>
    <dgm:cxn modelId="{B37BFC78-A2B8-4D19-A9F7-FB387416F835}" type="presParOf" srcId="{EAA9CA81-D7A1-49A8-92B3-79B7A2A5E7A9}" destId="{0AC0F409-A4E6-4ED9-9D4F-D986E72794BC}" srcOrd="6" destOrd="0" presId="urn:microsoft.com/office/officeart/2005/8/layout/default"/>
    <dgm:cxn modelId="{D23434B3-4974-44CF-A4A9-E0D980DE99D9}" type="presParOf" srcId="{EAA9CA81-D7A1-49A8-92B3-79B7A2A5E7A9}" destId="{75C29E38-EE04-45CD-8006-145AFDC09D8D}" srcOrd="7" destOrd="0" presId="urn:microsoft.com/office/officeart/2005/8/layout/default"/>
    <dgm:cxn modelId="{BBC4FC3F-D530-4A07-9C23-E317F4E52E05}" type="presParOf" srcId="{EAA9CA81-D7A1-49A8-92B3-79B7A2A5E7A9}" destId="{00FF0D70-7554-4843-81E1-392A2673DFCC}" srcOrd="8" destOrd="0" presId="urn:microsoft.com/office/officeart/2005/8/layout/default"/>
    <dgm:cxn modelId="{A0B285C1-8786-4675-93BB-620F2AE25E46}" type="presParOf" srcId="{EAA9CA81-D7A1-49A8-92B3-79B7A2A5E7A9}" destId="{51EEC716-1DDC-41FC-97C5-000100487665}" srcOrd="9" destOrd="0" presId="urn:microsoft.com/office/officeart/2005/8/layout/default"/>
    <dgm:cxn modelId="{B134FE5B-4CB8-4EAA-AFEF-3C197F1ADC9F}" type="presParOf" srcId="{EAA9CA81-D7A1-49A8-92B3-79B7A2A5E7A9}" destId="{EE6BA16B-A62E-4E01-AB7A-CE6574276BA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9BB8-B2F4-4B92-8323-7861BA8B4E23}">
      <dsp:nvSpPr>
        <dsp:cNvPr id="0" name=""/>
        <dsp:cNvSpPr/>
      </dsp:nvSpPr>
      <dsp:spPr>
        <a:xfrm>
          <a:off x="34204" y="22965"/>
          <a:ext cx="2500312" cy="1500187"/>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Governing</a:t>
          </a:r>
          <a:endParaRPr lang="en-US" sz="2000" b="1" kern="1200" dirty="0">
            <a:solidFill>
              <a:sysClr val="windowText" lastClr="000000"/>
            </a:solidFill>
            <a:latin typeface="Tahoma"/>
            <a:ea typeface="+mn-ea"/>
            <a:cs typeface="Arial"/>
          </a:endParaRPr>
        </a:p>
      </dsp:txBody>
      <dsp:txXfrm>
        <a:off x="34204" y="22965"/>
        <a:ext cx="2500312" cy="1500187"/>
      </dsp:txXfrm>
    </dsp:sp>
    <dsp:sp modelId="{9391B6F8-6DC6-490D-9D2E-3ED174A5F077}">
      <dsp:nvSpPr>
        <dsp:cNvPr id="0" name=""/>
        <dsp:cNvSpPr/>
      </dsp:nvSpPr>
      <dsp:spPr>
        <a:xfrm>
          <a:off x="2750343" y="376634"/>
          <a:ext cx="2500312" cy="1500187"/>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Advisory</a:t>
          </a:r>
          <a:endParaRPr lang="en-US" sz="2000" b="1" kern="1200" dirty="0">
            <a:solidFill>
              <a:sysClr val="windowText" lastClr="000000"/>
            </a:solidFill>
            <a:latin typeface="Tahoma"/>
            <a:ea typeface="+mn-ea"/>
            <a:cs typeface="Arial"/>
          </a:endParaRPr>
        </a:p>
      </dsp:txBody>
      <dsp:txXfrm>
        <a:off x="2750343" y="376634"/>
        <a:ext cx="2500312" cy="1500187"/>
      </dsp:txXfrm>
    </dsp:sp>
    <dsp:sp modelId="{B211A3EA-5245-49EA-9BA6-57BE2FACD62E}">
      <dsp:nvSpPr>
        <dsp:cNvPr id="0" name=""/>
        <dsp:cNvSpPr/>
      </dsp:nvSpPr>
      <dsp:spPr>
        <a:xfrm>
          <a:off x="5414401" y="18689"/>
          <a:ext cx="2500312" cy="1500187"/>
        </a:xfrm>
        <a:prstGeom prst="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Leadership</a:t>
          </a:r>
          <a:endParaRPr lang="en-US" sz="2000" b="1" kern="1200" dirty="0">
            <a:solidFill>
              <a:sysClr val="windowText" lastClr="000000"/>
            </a:solidFill>
            <a:latin typeface="Tahoma"/>
            <a:ea typeface="+mn-ea"/>
            <a:cs typeface="Arial"/>
          </a:endParaRPr>
        </a:p>
      </dsp:txBody>
      <dsp:txXfrm>
        <a:off x="5414401" y="18689"/>
        <a:ext cx="2500312" cy="1500187"/>
      </dsp:txXfrm>
    </dsp:sp>
    <dsp:sp modelId="{0AC0F409-A4E6-4ED9-9D4F-D986E72794BC}">
      <dsp:nvSpPr>
        <dsp:cNvPr id="0" name=""/>
        <dsp:cNvSpPr/>
      </dsp:nvSpPr>
      <dsp:spPr>
        <a:xfrm>
          <a:off x="34204" y="1865070"/>
          <a:ext cx="2500312" cy="1500187"/>
        </a:xfrm>
        <a:prstGeom prst="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Planning</a:t>
          </a:r>
          <a:endParaRPr lang="en-US" sz="2000" b="1" kern="1200" dirty="0">
            <a:solidFill>
              <a:sysClr val="windowText" lastClr="000000"/>
            </a:solidFill>
            <a:latin typeface="Tahoma"/>
            <a:ea typeface="+mn-ea"/>
            <a:cs typeface="Arial"/>
          </a:endParaRPr>
        </a:p>
      </dsp:txBody>
      <dsp:txXfrm>
        <a:off x="34204" y="1865070"/>
        <a:ext cx="2500312" cy="1500187"/>
      </dsp:txXfrm>
    </dsp:sp>
    <dsp:sp modelId="{00FF0D70-7554-4843-81E1-392A2673DFCC}">
      <dsp:nvSpPr>
        <dsp:cNvPr id="0" name=""/>
        <dsp:cNvSpPr/>
      </dsp:nvSpPr>
      <dsp:spPr>
        <a:xfrm>
          <a:off x="2750343" y="2126853"/>
          <a:ext cx="2500312" cy="1500187"/>
        </a:xfrm>
        <a:prstGeom prst="rect">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Evaluation</a:t>
          </a:r>
          <a:endParaRPr lang="en-US" sz="2000" b="1" kern="1200" dirty="0">
            <a:solidFill>
              <a:sysClr val="windowText" lastClr="000000"/>
            </a:solidFill>
            <a:latin typeface="Tahoma"/>
            <a:ea typeface="+mn-ea"/>
            <a:cs typeface="Arial"/>
          </a:endParaRPr>
        </a:p>
      </dsp:txBody>
      <dsp:txXfrm>
        <a:off x="2750343" y="2126853"/>
        <a:ext cx="2500312" cy="1500187"/>
      </dsp:txXfrm>
    </dsp:sp>
    <dsp:sp modelId="{EE6BA16B-A62E-4E01-AB7A-CE6574276BA4}">
      <dsp:nvSpPr>
        <dsp:cNvPr id="0" name=""/>
        <dsp:cNvSpPr/>
      </dsp:nvSpPr>
      <dsp:spPr>
        <a:xfrm>
          <a:off x="5436579" y="1796676"/>
          <a:ext cx="2500312" cy="1500187"/>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Practice</a:t>
          </a:r>
          <a:endParaRPr lang="en-US" sz="2000" b="1" kern="1200" dirty="0">
            <a:solidFill>
              <a:sysClr val="windowText" lastClr="000000"/>
            </a:solidFill>
            <a:latin typeface="Tahoma"/>
            <a:ea typeface="+mn-ea"/>
            <a:cs typeface="Arial"/>
          </a:endParaRPr>
        </a:p>
      </dsp:txBody>
      <dsp:txXfrm>
        <a:off x="5436579" y="1796676"/>
        <a:ext cx="2500312" cy="15001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uncilofnonprofits.org/resources/governance-and-leadership" TargetMode="External"/><Relationship Id="rId7" Type="http://schemas.openxmlformats.org/officeDocument/2006/relationships/hyperlink" Target="https://leaders.com/articles/leadership/shared-leadership"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leducation.org/resources/guidelines-for-leadership-teams" TargetMode="External"/><Relationship Id="rId5" Type="http://schemas.openxmlformats.org/officeDocument/2006/relationships/hyperlink" Target="https://www.aucd.org/docs/Guidelines%20for%20Family%20Advisory%20Boards.pdf" TargetMode="External"/><Relationship Id="rId4" Type="http://schemas.openxmlformats.org/officeDocument/2006/relationships/hyperlink" Target="https://sepacguide.parentcenterhub.org/"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youtube.com/watch?v=Rdp3bL7fwCE" TargetMode="External"/><Relationship Id="rId3" Type="http://schemas.openxmlformats.org/officeDocument/2006/relationships/hyperlink" Target="https://www.youtube.com/watch?v=7F2-4zy_hj0" TargetMode="External"/><Relationship Id="rId7" Type="http://schemas.openxmlformats.org/officeDocument/2006/relationships/hyperlink" Target="https://www.lawinsider.com/dictionary/evaluation-committe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tccgrp.com/resource/ten-keys-to-successful-strategic-planning-for-nonprofit-and-foundation-leader/" TargetMode="External"/><Relationship Id="rId5" Type="http://schemas.openxmlformats.org/officeDocument/2006/relationships/hyperlink" Target="https://www.minnesotanonprofits.org/resources-tools/principles-practices-for-nonprofit-excellence/planning" TargetMode="External"/><Relationship Id="rId4" Type="http://schemas.openxmlformats.org/officeDocument/2006/relationships/hyperlink" Target="https://www.boardeffect.com/blog/what-is-a-strategic-planning-committee/" TargetMode="External"/><Relationship Id="rId9" Type="http://schemas.openxmlformats.org/officeDocument/2006/relationships/hyperlink" Target="https://www.minnesotanonprofits.org/resources-tools/resources-by-topic/evaluation-plann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#25: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6963" y="557213"/>
            <a:ext cx="2403475" cy="1801812"/>
          </a:xfrm>
        </p:spPr>
      </p:sp>
      <p:sp>
        <p:nvSpPr>
          <p:cNvPr id="3" name="Notes Placeholder 2"/>
          <p:cNvSpPr>
            <a:spLocks noGrp="1"/>
          </p:cNvSpPr>
          <p:nvPr>
            <p:ph type="body" idx="1"/>
          </p:nvPr>
        </p:nvSpPr>
        <p:spPr>
          <a:xfrm>
            <a:off x="425510" y="2462351"/>
            <a:ext cx="6226054" cy="6081840"/>
          </a:xfrm>
        </p:spPr>
        <p:txBody>
          <a:bodyPr/>
          <a:lstStyle/>
          <a:p>
            <a:r>
              <a:rPr lang="en-US" b="1" dirty="0"/>
              <a:t>Slide #34:  </a:t>
            </a:r>
            <a:r>
              <a:rPr lang="en-US" b="0" dirty="0"/>
              <a:t>Planning</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If participants have a copy of the Guidebook, guide them to the appropriate page.</a:t>
            </a:r>
          </a:p>
          <a:p>
            <a:pPr marL="223251" indent="-223251" defTabSz="893003">
              <a:buFont typeface="+mj-lt"/>
              <a:buAutoNum type="arabicPeriod"/>
              <a:defRPr/>
            </a:pPr>
            <a:r>
              <a:rPr lang="en-US" dirty="0"/>
              <a:t>Read the written scenario or share a personal example.</a:t>
            </a:r>
          </a:p>
          <a:p>
            <a:endParaRPr lang="en-US" dirty="0"/>
          </a:p>
          <a:p>
            <a:r>
              <a:rPr lang="en-US" b="1" dirty="0"/>
              <a:t>Presenter Notes:</a:t>
            </a:r>
          </a:p>
          <a:p>
            <a:pPr marL="167438" indent="-167438" fontAlgn="base">
              <a:buFont typeface="Arial" panose="020B0604020202020204" pitchFamily="34" charset="0"/>
              <a:buChar char="•"/>
            </a:pPr>
            <a:r>
              <a:rPr lang="en-US" dirty="0"/>
              <a:t>The 4</a:t>
            </a:r>
            <a:r>
              <a:rPr lang="en-US" baseline="30000" dirty="0"/>
              <a:t>th</a:t>
            </a:r>
            <a:r>
              <a:rPr lang="en-US" dirty="0"/>
              <a:t> group is the </a:t>
            </a:r>
            <a:r>
              <a:rPr lang="en-US" b="1" dirty="0"/>
              <a:t>Planning Group</a:t>
            </a:r>
            <a:r>
              <a:rPr lang="en-US" dirty="0"/>
              <a:t>.  </a:t>
            </a:r>
          </a:p>
          <a:p>
            <a:pPr marL="167438" indent="-167438" fontAlgn="base">
              <a:buFont typeface="Arial" panose="020B0604020202020204" pitchFamily="34" charset="0"/>
              <a:buChar char="•"/>
            </a:pPr>
            <a:r>
              <a:rPr lang="en-US" dirty="0"/>
              <a:t>Planning groups deal with a specific issue and their job is to plan and carry out an activity, usually designated by a more formal group.  </a:t>
            </a:r>
          </a:p>
          <a:p>
            <a:pPr marL="167438" indent="-167438" fontAlgn="base">
              <a:buFont typeface="Arial" panose="020B0604020202020204" pitchFamily="34" charset="0"/>
              <a:buChar char="•"/>
            </a:pPr>
            <a:r>
              <a:rPr lang="en-US" dirty="0">
                <a:cs typeface="Arial"/>
              </a:rPr>
              <a:t>Tasks include:</a:t>
            </a:r>
          </a:p>
          <a:p>
            <a:pPr marL="613940" lvl="1" indent="-167438" fontAlgn="base">
              <a:buFont typeface="Arial" panose="020B0604020202020204" pitchFamily="34" charset="0"/>
              <a:buChar char="•"/>
            </a:pPr>
            <a:r>
              <a:rPr lang="en-US" dirty="0">
                <a:cs typeface="Arial"/>
              </a:rPr>
              <a:t>Dealing with a specific issue</a:t>
            </a:r>
          </a:p>
          <a:p>
            <a:pPr marL="613940" lvl="1" indent="-167438" fontAlgn="base">
              <a:buFont typeface="Arial" panose="020B0604020202020204" pitchFamily="34" charset="0"/>
              <a:buChar char="•"/>
            </a:pPr>
            <a:r>
              <a:rPr lang="en-US" dirty="0">
                <a:cs typeface="Arial"/>
              </a:rPr>
              <a:t>Plan and carry out an activity</a:t>
            </a:r>
          </a:p>
          <a:p>
            <a:pPr marL="613940" lvl="1" indent="-167438" fontAlgn="base">
              <a:buFont typeface="Arial" panose="020B0604020202020204" pitchFamily="34" charset="0"/>
              <a:buChar char="•"/>
            </a:pPr>
            <a:r>
              <a:rPr lang="en-US" dirty="0">
                <a:cs typeface="Arial"/>
              </a:rPr>
              <a:t>Design information and conduct trainings about relevant topics</a:t>
            </a:r>
          </a:p>
          <a:p>
            <a:pPr marL="613940" lvl="1" indent="-167438" fontAlgn="base">
              <a:buFont typeface="Arial" panose="020B0604020202020204" pitchFamily="34" charset="0"/>
              <a:buChar char="•"/>
            </a:pPr>
            <a:r>
              <a:rPr lang="en-US" dirty="0">
                <a:cs typeface="Arial"/>
              </a:rPr>
              <a:t>Develop or select a curriculum</a:t>
            </a:r>
          </a:p>
          <a:p>
            <a:pPr marL="613940" lvl="1" indent="-167438" fontAlgn="base">
              <a:buFont typeface="Arial" panose="020B0604020202020204" pitchFamily="34" charset="0"/>
              <a:buChar char="•"/>
            </a:pPr>
            <a:r>
              <a:rPr lang="en-US" dirty="0">
                <a:cs typeface="Arial"/>
              </a:rPr>
              <a:t>Assess needs and develop priorities</a:t>
            </a:r>
          </a:p>
          <a:p>
            <a:pPr marL="613940" lvl="1" indent="-167438" fontAlgn="base">
              <a:buFont typeface="Arial" panose="020B0604020202020204" pitchFamily="34" charset="0"/>
              <a:buChar char="•"/>
            </a:pPr>
            <a:endParaRPr lang="en-US" dirty="0">
              <a:cs typeface="Arial"/>
            </a:endParaRPr>
          </a:p>
          <a:p>
            <a:pPr marL="156740" lvl="0" indent="-167438" fontAlgn="base">
              <a:buFont typeface="Arial" panose="020B0604020202020204" pitchFamily="34" charset="0"/>
              <a:buChar char="•"/>
            </a:pPr>
            <a:r>
              <a:rPr lang="en-US" dirty="0">
                <a:cs typeface="Arial"/>
              </a:rPr>
              <a:t>IFSP = Individual Family Service Plan</a:t>
            </a:r>
          </a:p>
          <a:p>
            <a:pPr marL="156740" lvl="0" indent="-167438" fontAlgn="base">
              <a:buFont typeface="Arial" panose="020B0604020202020204" pitchFamily="34" charset="0"/>
              <a:buChar char="•"/>
            </a:pPr>
            <a:r>
              <a:rPr lang="en-US" dirty="0">
                <a:cs typeface="Arial"/>
              </a:rPr>
              <a:t>IEP – Individualized Education Program</a:t>
            </a:r>
          </a:p>
          <a:p>
            <a:pPr marL="167438" indent="-167438">
              <a:buFont typeface="Arial" panose="020B0604020202020204" pitchFamily="34" charset="0"/>
              <a:buChar char="•"/>
            </a:pPr>
            <a:endParaRPr lang="en-US" b="1" dirty="0"/>
          </a:p>
          <a:p>
            <a:pPr marL="167438" indent="-167438">
              <a:buFont typeface="Arial" panose="020B0604020202020204" pitchFamily="34" charset="0"/>
              <a:buChar char="•"/>
            </a:pPr>
            <a:r>
              <a:rPr lang="en-US" b="1" dirty="0"/>
              <a:t>Scenario - Planning Groups:</a:t>
            </a:r>
            <a:r>
              <a:rPr lang="en-US" dirty="0"/>
              <a:t>   An IEP team is an example of a planning group.  John’s daughter’s IEP team is comprised of John and his wife, the English teacher, her special education teacher, the speech therapist, occupational therapist, school guidance counselor, psychologist, and the principal.  John’s daughter was invited to the IEP meeting too.  The IEP team will review how well John’s daughter did this last year in working toward her IEP goals.  The team will take into account her strengths, interests, and challenges, parent concerns, and baseline data on academic achievement and functional performance. Based on the data and information in the present level, annual goals are created, and services and supports will be determined.  The team meets on an annual basis to review the plan and revise it for the next year as long as the student still qualifies.</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34</a:t>
            </a:fld>
            <a:endParaRPr lang="en-US"/>
          </a:p>
        </p:txBody>
      </p:sp>
    </p:spTree>
    <p:extLst>
      <p:ext uri="{BB962C8B-B14F-4D97-AF65-F5344CB8AC3E}">
        <p14:creationId xmlns:p14="http://schemas.microsoft.com/office/powerpoint/2010/main" val="59341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#35:  </a:t>
            </a:r>
            <a:r>
              <a:rPr lang="en-US" b="0" dirty="0"/>
              <a:t>Evaluation</a:t>
            </a:r>
            <a:r>
              <a:rPr lang="en-US" dirty="0"/>
              <a:t> </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If participants have a copy of the Guidebook, guide them to the appropriate page.</a:t>
            </a:r>
          </a:p>
          <a:p>
            <a:pPr marL="223251" indent="-223251" defTabSz="893003">
              <a:buFont typeface="+mj-lt"/>
              <a:buAutoNum type="arabicPeriod"/>
              <a:defRPr/>
            </a:pPr>
            <a:r>
              <a:rPr lang="en-US" dirty="0"/>
              <a:t>Read the written scenario or share a personal example.</a:t>
            </a:r>
          </a:p>
          <a:p>
            <a:endParaRPr lang="en-US" dirty="0"/>
          </a:p>
          <a:p>
            <a:r>
              <a:rPr lang="en-US" b="1" dirty="0"/>
              <a:t>Presenter Notes:</a:t>
            </a:r>
          </a:p>
          <a:p>
            <a:pPr marL="167438" indent="-167438" fontAlgn="base">
              <a:buFont typeface="Arial" panose="020B0604020202020204" pitchFamily="34" charset="0"/>
              <a:buChar char="•"/>
            </a:pPr>
            <a:r>
              <a:rPr lang="en-US" dirty="0"/>
              <a:t>The 5</a:t>
            </a:r>
            <a:r>
              <a:rPr lang="en-US" baseline="30000" dirty="0"/>
              <a:t>th</a:t>
            </a:r>
            <a:r>
              <a:rPr lang="en-US" dirty="0"/>
              <a:t> group is the </a:t>
            </a:r>
            <a:r>
              <a:rPr lang="en-US" b="1" dirty="0"/>
              <a:t>Evaluation Group</a:t>
            </a:r>
            <a:r>
              <a:rPr lang="en-US" dirty="0"/>
              <a:t>.  </a:t>
            </a:r>
          </a:p>
          <a:p>
            <a:pPr marL="167438" indent="-167438" fontAlgn="base">
              <a:buFont typeface="Arial" panose="020B0604020202020204" pitchFamily="34" charset="0"/>
              <a:buChar char="•"/>
            </a:pPr>
            <a:r>
              <a:rPr lang="en-US" dirty="0"/>
              <a:t>This group evaluates the work of others by measuring the work of large organizations, publicly funded agencies, or large projects.</a:t>
            </a:r>
          </a:p>
          <a:p>
            <a:pPr marL="167438" indent="-167438" fontAlgn="base">
              <a:buFont typeface="Arial" panose="020B0604020202020204" pitchFamily="34" charset="0"/>
              <a:buChar char="•"/>
            </a:pPr>
            <a:r>
              <a:rPr lang="en-US" dirty="0">
                <a:cs typeface="Arial"/>
              </a:rPr>
              <a:t>Tasks include:</a:t>
            </a:r>
          </a:p>
          <a:p>
            <a:pPr marL="613940" lvl="1" indent="-167438" fontAlgn="base">
              <a:buFont typeface="Arial" panose="020B0604020202020204" pitchFamily="34" charset="0"/>
              <a:buChar char="•"/>
            </a:pPr>
            <a:r>
              <a:rPr lang="en-US" dirty="0">
                <a:cs typeface="Arial"/>
              </a:rPr>
              <a:t>Evaluate the work of others</a:t>
            </a:r>
          </a:p>
          <a:p>
            <a:pPr marL="613940" lvl="1" indent="-167438" fontAlgn="base">
              <a:buFont typeface="Arial" panose="020B0604020202020204" pitchFamily="34" charset="0"/>
              <a:buChar char="•"/>
            </a:pPr>
            <a:r>
              <a:rPr lang="en-US" dirty="0">
                <a:cs typeface="Arial"/>
              </a:rPr>
              <a:t>Measure the work of large organizations, publicly funded agencies, or large projects</a:t>
            </a:r>
          </a:p>
          <a:p>
            <a:pPr marL="613940" lvl="1" indent="-167438" fontAlgn="base">
              <a:buFont typeface="Arial" panose="020B0604020202020204" pitchFamily="34" charset="0"/>
              <a:buChar char="•"/>
            </a:pPr>
            <a:r>
              <a:rPr lang="en-US" dirty="0">
                <a:cs typeface="Arial"/>
              </a:rPr>
              <a:t>Work with the stages of data use (plan, collect, organize, analyze, make recommendations, create a plan, share results, monitor for progress)</a:t>
            </a:r>
          </a:p>
          <a:p>
            <a:pPr marL="167438" indent="-167438" defTabSz="920239">
              <a:buFont typeface="Arial" panose="020B0604020202020204" pitchFamily="34" charset="0"/>
              <a:buChar char="•"/>
              <a:defRPr/>
            </a:pPr>
            <a:endParaRPr lang="en-US" b="1" dirty="0"/>
          </a:p>
          <a:p>
            <a:pPr marL="167438" indent="-167438" defTabSz="920239">
              <a:buFont typeface="Arial" panose="020B0604020202020204" pitchFamily="34" charset="0"/>
              <a:buChar char="•"/>
              <a:defRPr/>
            </a:pPr>
            <a:r>
              <a:rPr lang="en-US" b="1" dirty="0"/>
              <a:t>Scenario - Evaluation Group:</a:t>
            </a:r>
            <a:r>
              <a:rPr lang="en-US" dirty="0"/>
              <a:t>  The school district implemented a new high school class schedule one year ago.  The school board appointed a group of people to evaluate the implementation of the new schedule.  The group was made up of administrators, school staff, parents, and students.  Some of the activities the High School Schedule Review Group did were to survey teachers, parents, and students, conduct focus groups, and review data on overall student achievement.  They analyzed the results, compiled a report, and presented their findings to the school board for their information and to consider is there’s a reason to change or modify the schedule.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35</a:t>
            </a:fld>
            <a:endParaRPr lang="en-US"/>
          </a:p>
        </p:txBody>
      </p:sp>
    </p:spTree>
    <p:extLst>
      <p:ext uri="{BB962C8B-B14F-4D97-AF65-F5344CB8AC3E}">
        <p14:creationId xmlns:p14="http://schemas.microsoft.com/office/powerpoint/2010/main" val="372307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6538" y="411163"/>
            <a:ext cx="1917700" cy="1438275"/>
          </a:xfrm>
        </p:spPr>
      </p:sp>
      <p:sp>
        <p:nvSpPr>
          <p:cNvPr id="3" name="Notes Placeholder 2"/>
          <p:cNvSpPr>
            <a:spLocks noGrp="1"/>
          </p:cNvSpPr>
          <p:nvPr>
            <p:ph type="body" idx="1"/>
          </p:nvPr>
        </p:nvSpPr>
        <p:spPr>
          <a:xfrm>
            <a:off x="425510" y="1923256"/>
            <a:ext cx="6226054" cy="6767485"/>
          </a:xfrm>
        </p:spPr>
        <p:txBody>
          <a:bodyPr/>
          <a:lstStyle/>
          <a:p>
            <a:r>
              <a:rPr lang="en-US" b="1" dirty="0"/>
              <a:t>Slide #36:  </a:t>
            </a:r>
            <a:r>
              <a:rPr lang="en-US" b="0" dirty="0"/>
              <a:t>Practice</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a:buFont typeface="+mj-lt"/>
              <a:buAutoNum type="arabicPeriod"/>
              <a:defRPr/>
            </a:pPr>
            <a:r>
              <a:rPr lang="en-US" dirty="0"/>
              <a:t>If participants have a copy of the Guidebook, guide them to the appropriate page.</a:t>
            </a:r>
          </a:p>
          <a:p>
            <a:pPr marL="223251" indent="-223251">
              <a:buFont typeface="+mj-lt"/>
              <a:buAutoNum type="arabicPeriod"/>
              <a:defRPr/>
            </a:pPr>
            <a:r>
              <a:rPr lang="en-US" dirty="0"/>
              <a:t>Read the written scenario or share a personal example.</a:t>
            </a:r>
          </a:p>
          <a:p>
            <a:pPr marL="223251" indent="-223251">
              <a:buFont typeface="+mj-lt"/>
              <a:buAutoNum type="arabicPeriod"/>
              <a:defRPr/>
            </a:pPr>
            <a:r>
              <a:rPr lang="en-US" dirty="0"/>
              <a:t>Lead suggested activity.</a:t>
            </a:r>
          </a:p>
          <a:p>
            <a:endParaRPr lang="en-US" dirty="0"/>
          </a:p>
          <a:p>
            <a:r>
              <a:rPr lang="en-US" b="1" dirty="0"/>
              <a:t>Presenter Notes:</a:t>
            </a:r>
          </a:p>
          <a:p>
            <a:pPr marL="167438" indent="-167438" fontAlgn="base">
              <a:buFont typeface="Arial" panose="020B0604020202020204" pitchFamily="34" charset="0"/>
              <a:buChar char="•"/>
            </a:pPr>
            <a:r>
              <a:rPr lang="en-US" dirty="0"/>
              <a:t>The last group is the </a:t>
            </a:r>
            <a:r>
              <a:rPr lang="en-US" b="1" dirty="0"/>
              <a:t>Practice Group</a:t>
            </a:r>
            <a:r>
              <a:rPr lang="en-US" dirty="0"/>
              <a:t>.  </a:t>
            </a:r>
          </a:p>
          <a:p>
            <a:pPr marL="167438" indent="-167438" fontAlgn="base">
              <a:buFont typeface="Arial" panose="020B0604020202020204" pitchFamily="34" charset="0"/>
              <a:buChar char="•"/>
            </a:pPr>
            <a:r>
              <a:rPr lang="en-US" dirty="0"/>
              <a:t>A practice group provides a structure for communication, learning and action.  </a:t>
            </a:r>
          </a:p>
          <a:p>
            <a:pPr marL="167438" indent="-167438" fontAlgn="base">
              <a:buFont typeface="Arial" panose="020B0604020202020204" pitchFamily="34" charset="0"/>
              <a:buChar char="•"/>
            </a:pPr>
            <a:r>
              <a:rPr lang="en-US" dirty="0"/>
              <a:t>Members agree to meet regularly to promote interagency and stakeholder connections.   </a:t>
            </a:r>
          </a:p>
          <a:p>
            <a:pPr marL="167438" indent="-167438" fontAlgn="base">
              <a:buFont typeface="Arial" panose="020B0604020202020204" pitchFamily="34" charset="0"/>
              <a:buChar char="•"/>
            </a:pPr>
            <a:r>
              <a:rPr lang="en-US" dirty="0"/>
              <a:t>Tasks include:</a:t>
            </a:r>
          </a:p>
          <a:p>
            <a:pPr marL="613940" lvl="1" indent="-167438" fontAlgn="base">
              <a:buFont typeface="Arial" panose="020B0604020202020204" pitchFamily="34" charset="0"/>
              <a:buChar char="•"/>
            </a:pPr>
            <a:r>
              <a:rPr lang="en-US" dirty="0">
                <a:cs typeface="Arial"/>
              </a:rPr>
              <a:t>Provide a structure to communicate, learn, and take action.</a:t>
            </a:r>
          </a:p>
          <a:p>
            <a:pPr marL="613940" lvl="1" indent="-167438" fontAlgn="base">
              <a:buFont typeface="Arial" panose="020B0604020202020204" pitchFamily="34" charset="0"/>
              <a:buChar char="•"/>
            </a:pPr>
            <a:r>
              <a:rPr lang="en-US" dirty="0">
                <a:cs typeface="Arial"/>
              </a:rPr>
              <a:t>Promote interagency/stakeholder connections and ‘shared work’.</a:t>
            </a:r>
          </a:p>
          <a:p>
            <a:pPr marL="613940" lvl="1" indent="-167438" fontAlgn="base">
              <a:buFont typeface="Arial" panose="020B0604020202020204" pitchFamily="34" charset="0"/>
              <a:buChar char="•"/>
            </a:pPr>
            <a:r>
              <a:rPr lang="en-US" dirty="0">
                <a:cs typeface="Arial"/>
              </a:rPr>
              <a:t>Seek and exchange information and solutions</a:t>
            </a:r>
          </a:p>
          <a:p>
            <a:pPr marL="613940" lvl="1" indent="-167438" fontAlgn="base">
              <a:buFont typeface="Arial" panose="020B0604020202020204" pitchFamily="34" charset="0"/>
              <a:buChar char="•"/>
            </a:pPr>
            <a:r>
              <a:rPr lang="en-US" dirty="0">
                <a:cs typeface="Arial"/>
              </a:rPr>
              <a:t>Promote the spread of best practices</a:t>
            </a:r>
          </a:p>
          <a:p>
            <a:pPr marL="613940" lvl="1" indent="-167438" fontAlgn="base">
              <a:buFont typeface="Arial" panose="020B0604020202020204" pitchFamily="34" charset="0"/>
              <a:buChar char="•"/>
            </a:pPr>
            <a:r>
              <a:rPr lang="en-US" dirty="0">
                <a:cs typeface="Arial"/>
              </a:rPr>
              <a:t>Continually reach out</a:t>
            </a:r>
          </a:p>
          <a:p>
            <a:pPr marL="613940" lvl="1" indent="-167438" fontAlgn="base">
              <a:buFont typeface="Arial" panose="020B0604020202020204" pitchFamily="34" charset="0"/>
              <a:buChar char="•"/>
            </a:pPr>
            <a:r>
              <a:rPr lang="en-US" dirty="0">
                <a:cs typeface="Arial"/>
              </a:rPr>
              <a:t>Sense emerging or systemic issues</a:t>
            </a:r>
            <a:endParaRPr lang="en-US" b="1" dirty="0"/>
          </a:p>
          <a:p>
            <a:pPr marL="167438" indent="-167438">
              <a:buFont typeface="Arial" panose="020B0604020202020204" pitchFamily="34" charset="0"/>
              <a:buChar char="•"/>
            </a:pPr>
            <a:r>
              <a:rPr lang="en-US" b="1" dirty="0"/>
              <a:t>Scenario - Practice Group:</a:t>
            </a:r>
            <a:r>
              <a:rPr lang="en-US" dirty="0"/>
              <a:t>   John and Laura live in Wilson County.  The Wilson County Community on Transition (C-</a:t>
            </a:r>
            <a:r>
              <a:rPr lang="en-US" dirty="0" err="1"/>
              <a:t>CoT</a:t>
            </a:r>
            <a:r>
              <a:rPr lang="en-US" dirty="0"/>
              <a:t>) meets each month during the school year.  The C-</a:t>
            </a:r>
            <a:r>
              <a:rPr lang="en-US" dirty="0" err="1"/>
              <a:t>CoT</a:t>
            </a:r>
            <a:r>
              <a:rPr lang="en-US" dirty="0"/>
              <a:t> membership includes school district staff, adult service agency staff, parents, and students.  The team learns together, shares information, and discusses issues and concerns around transitioning students with disabilities from high school to the adult world.  They share experiences on best practices, work together on creating solutions, and schedule learning opportunities for students and their families. </a:t>
            </a:r>
          </a:p>
          <a:p>
            <a:pPr marL="167438" indent="-167438">
              <a:buFont typeface="Arial" panose="020B0604020202020204" pitchFamily="34" charset="0"/>
              <a:buChar char="•"/>
            </a:pPr>
            <a:r>
              <a:rPr lang="en-US" dirty="0"/>
              <a:t>Each year the C-</a:t>
            </a:r>
            <a:r>
              <a:rPr lang="en-US" dirty="0" err="1"/>
              <a:t>CoT</a:t>
            </a:r>
            <a:r>
              <a:rPr lang="en-US" dirty="0"/>
              <a:t> plans a student conference for high school students from all the high schools in the county.  The focus of the conference is on preparing for college and living on your own.  This is just one of the ways the C-</a:t>
            </a:r>
            <a:r>
              <a:rPr lang="en-US" dirty="0" err="1"/>
              <a:t>CoT</a:t>
            </a:r>
            <a:r>
              <a:rPr lang="en-US" dirty="0"/>
              <a:t> expands their learning community by engaging more people in a transition activity.</a:t>
            </a:r>
          </a:p>
          <a:p>
            <a:pPr marL="167438" indent="-167438">
              <a:buFont typeface="Arial" panose="020B0604020202020204" pitchFamily="34" charset="0"/>
              <a:buChar char="•"/>
            </a:pPr>
            <a:endParaRPr lang="en-US" dirty="0"/>
          </a:p>
          <a:p>
            <a:r>
              <a:rPr lang="en-US" b="1" dirty="0"/>
              <a:t>Activities  </a:t>
            </a:r>
            <a:endParaRPr lang="en-US" dirty="0"/>
          </a:p>
          <a:p>
            <a:pPr defTabSz="893003">
              <a:defRPr/>
            </a:pPr>
            <a:r>
              <a:rPr lang="en-US" dirty="0"/>
              <a:t>Activity:</a:t>
            </a:r>
            <a:r>
              <a:rPr lang="en-US" baseline="0" dirty="0"/>
              <a:t> </a:t>
            </a:r>
            <a:r>
              <a:rPr lang="en-US" dirty="0"/>
              <a:t>Types of Groups</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36</a:t>
            </a:fld>
            <a:endParaRPr lang="en-US"/>
          </a:p>
        </p:txBody>
      </p:sp>
    </p:spTree>
    <p:extLst>
      <p:ext uri="{BB962C8B-B14F-4D97-AF65-F5344CB8AC3E}">
        <p14:creationId xmlns:p14="http://schemas.microsoft.com/office/powerpoint/2010/main" val="400948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#37:  </a:t>
            </a:r>
            <a:r>
              <a:rPr lang="en-US" dirty="0"/>
              <a:t>Section 2 Resources</a:t>
            </a:r>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National Nonprofit Association Tools &amp; Resources </a:t>
            </a:r>
            <a:r>
              <a:rPr lang="en-US" sz="1200" dirty="0">
                <a:hlinkClick r:id="rId3"/>
              </a:rPr>
              <a:t>https://www.councilofnonprofits.org/resources/governance-and-leadership</a:t>
            </a:r>
            <a:endParaRPr lang="en-US" sz="1200" dirty="0"/>
          </a:p>
          <a:p>
            <a:pPr marL="393192" indent="-342900">
              <a:lnSpc>
                <a:spcPct val="120000"/>
              </a:lnSpc>
              <a:spcBef>
                <a:spcPts val="0"/>
              </a:spcBef>
            </a:pPr>
            <a:r>
              <a:rPr lang="en-US" sz="1200" b="1" dirty="0"/>
              <a:t>Advocacy in Action: Parent Advisory Councils </a:t>
            </a:r>
            <a:r>
              <a:rPr lang="en-US" sz="1200" dirty="0">
                <a:hlinkClick r:id="rId4"/>
              </a:rPr>
              <a:t>https://sepacguide.parentcenterhub.org/</a:t>
            </a:r>
            <a:endParaRPr lang="en-US" sz="1200" dirty="0"/>
          </a:p>
          <a:p>
            <a:pPr marL="393192" indent="-342900">
              <a:lnSpc>
                <a:spcPct val="120000"/>
              </a:lnSpc>
              <a:spcBef>
                <a:spcPts val="0"/>
              </a:spcBef>
            </a:pPr>
            <a:r>
              <a:rPr lang="en-US" sz="1200" b="1" dirty="0"/>
              <a:t>Guidelines for Establishing Family Advisory Boards </a:t>
            </a:r>
            <a:r>
              <a:rPr lang="en-US" sz="1200" dirty="0">
                <a:hlinkClick r:id="rId5"/>
              </a:rPr>
              <a:t>https://www.aucd.org/docs/Guidelines%20for%20Family%20Advisory%20Boards.pdf </a:t>
            </a:r>
            <a:endParaRPr lang="en-US" sz="1200" dirty="0"/>
          </a:p>
          <a:p>
            <a:pPr marL="393192" indent="-342900">
              <a:lnSpc>
                <a:spcPct val="120000"/>
              </a:lnSpc>
              <a:spcBef>
                <a:spcPts val="0"/>
              </a:spcBef>
            </a:pPr>
            <a:r>
              <a:rPr lang="en-US" sz="1200" b="1" dirty="0"/>
              <a:t>Guidelines for Leadership Teams </a:t>
            </a:r>
            <a:r>
              <a:rPr lang="en-US" sz="1200" dirty="0">
                <a:hlinkClick r:id="rId6"/>
              </a:rPr>
              <a:t>https://eleducation.org/resources/guidelines-for-leadership-teams</a:t>
            </a:r>
            <a:endParaRPr lang="en-US" sz="1200" dirty="0"/>
          </a:p>
          <a:p>
            <a:pPr marL="393192" indent="-342900">
              <a:lnSpc>
                <a:spcPct val="120000"/>
              </a:lnSpc>
              <a:spcBef>
                <a:spcPts val="0"/>
              </a:spcBef>
            </a:pPr>
            <a:r>
              <a:rPr lang="en-US" sz="1200" b="1" dirty="0"/>
              <a:t>Unleash the Power of the Team with Shared Leadership </a:t>
            </a:r>
            <a:r>
              <a:rPr lang="en-US" sz="1200" dirty="0">
                <a:hlinkClick r:id="rId7"/>
              </a:rPr>
              <a:t>https://leaders.com/articles/leadership/shared-leadership</a:t>
            </a:r>
            <a:r>
              <a:rPr lang="en-US" sz="1200" dirty="0"/>
              <a:t> </a:t>
            </a:r>
          </a:p>
          <a:p>
            <a:endParaRPr lang="en-US"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37</a:t>
            </a:fld>
            <a:endParaRPr lang="en-US"/>
          </a:p>
        </p:txBody>
      </p:sp>
    </p:spTree>
    <p:extLst>
      <p:ext uri="{BB962C8B-B14F-4D97-AF65-F5344CB8AC3E}">
        <p14:creationId xmlns:p14="http://schemas.microsoft.com/office/powerpoint/2010/main" val="175746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#37:  </a:t>
            </a:r>
            <a:r>
              <a:rPr lang="en-US" dirty="0"/>
              <a:t>Section 2 Resources</a:t>
            </a:r>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Strategic Planning Committee (</a:t>
            </a:r>
            <a:r>
              <a:rPr lang="en-US" sz="1200" dirty="0">
                <a:latin typeface="Calibri" panose="020F0502020204030204" pitchFamily="34" charset="0"/>
                <a:cs typeface="Calibri" panose="020F0502020204030204" pitchFamily="34" charset="0"/>
              </a:rPr>
              <a:t>video 4:11)</a:t>
            </a:r>
            <a:r>
              <a:rPr lang="en-US" sz="1200" dirty="0">
                <a:latin typeface="Calibri" panose="020F0502020204030204" pitchFamily="34" charset="0"/>
                <a:cs typeface="Calibri" panose="020F0502020204030204" pitchFamily="34" charset="0"/>
                <a:hlinkClick r:id="rId3"/>
              </a:rPr>
              <a:t> https://www.youtube.com/watch?v=7F2-4zy_hj0</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Board Effect - Strategic Planning Committee </a:t>
            </a:r>
            <a:r>
              <a:rPr lang="en-US" sz="1200" dirty="0">
                <a:latin typeface="Calibri" panose="020F0502020204030204" pitchFamily="34" charset="0"/>
                <a:cs typeface="Calibri" panose="020F0502020204030204" pitchFamily="34" charset="0"/>
                <a:hlinkClick r:id="rId4"/>
              </a:rPr>
              <a:t>https://www.boardeffect.com/blog/what-is-a-strategic-planning-committee/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Planning </a:t>
            </a:r>
            <a:r>
              <a:rPr lang="en-US" sz="1200" dirty="0">
                <a:latin typeface="Calibri" panose="020F0502020204030204" pitchFamily="34" charset="0"/>
                <a:cs typeface="Calibri" panose="020F0502020204030204" pitchFamily="34" charset="0"/>
                <a:hlinkClick r:id="rId5"/>
              </a:rPr>
              <a:t>https://www.minnesotanonprofits.org/resources-tools/principles-practices-for-nonprofit-excellence/planning</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10 Keys to Successful Strategic Planning </a:t>
            </a:r>
            <a:r>
              <a:rPr lang="en-US" sz="1200" dirty="0">
                <a:latin typeface="Calibri" panose="020F0502020204030204" pitchFamily="34" charset="0"/>
                <a:cs typeface="Calibri" panose="020F0502020204030204" pitchFamily="34" charset="0"/>
                <a:hlinkClick r:id="rId6"/>
              </a:rPr>
              <a:t>https://www.tccgrp.com/resource/ten-keys-to-successful-strategic-planning-for-nonprofit-and-foundation-leader/</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Definition of Evaluation Committee </a:t>
            </a:r>
            <a:r>
              <a:rPr lang="en-US" sz="1200" dirty="0">
                <a:latin typeface="Calibri" panose="020F0502020204030204" pitchFamily="34" charset="0"/>
                <a:cs typeface="Calibri" panose="020F0502020204030204" pitchFamily="34" charset="0"/>
                <a:hlinkClick r:id="rId7"/>
              </a:rPr>
              <a:t>https://www.lawinsider.com/dictionary/evaluation-committee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School Board Program Evaluation Committee </a:t>
            </a:r>
            <a:r>
              <a:rPr lang="en-US" sz="1200" dirty="0">
                <a:latin typeface="Calibri" panose="020F0502020204030204" pitchFamily="34" charset="0"/>
                <a:cs typeface="Calibri" panose="020F0502020204030204" pitchFamily="34" charset="0"/>
              </a:rPr>
              <a:t>(video 8:18) </a:t>
            </a:r>
            <a:r>
              <a:rPr lang="en-US" sz="1200" dirty="0">
                <a:latin typeface="Calibri" panose="020F0502020204030204" pitchFamily="34" charset="0"/>
                <a:cs typeface="Calibri" panose="020F0502020204030204" pitchFamily="34" charset="0"/>
                <a:hlinkClick r:id="rId8"/>
              </a:rPr>
              <a:t>https://www.youtube.com/watch?v=Rdp3bL7fwCE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Evaluation and Planning Resources</a:t>
            </a:r>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hlinkClick r:id="rId9"/>
              </a:rPr>
              <a:t>https://www.minnesotanonprofits.org/resources-tools/resources-by-topic/evaluation-planning</a:t>
            </a:r>
            <a:endParaRPr lang="en-US" sz="1200" dirty="0">
              <a:latin typeface="Calibri" panose="020F0502020204030204" pitchFamily="34" charset="0"/>
              <a:cs typeface="Calibri" panose="020F0502020204030204" pitchFamily="34" charset="0"/>
            </a:endParaRPr>
          </a:p>
          <a:p>
            <a:endParaRPr lang="en-US"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38</a:t>
            </a:fld>
            <a:endParaRPr lang="en-US"/>
          </a:p>
        </p:txBody>
      </p:sp>
    </p:spTree>
    <p:extLst>
      <p:ext uri="{BB962C8B-B14F-4D97-AF65-F5344CB8AC3E}">
        <p14:creationId xmlns:p14="http://schemas.microsoft.com/office/powerpoint/2010/main" val="97452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#26:  </a:t>
            </a:r>
            <a:r>
              <a:rPr lang="en-US" dirty="0"/>
              <a:t>Section 2 Introduction </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defTabSz="893003">
              <a:defRPr/>
            </a:pPr>
            <a:r>
              <a:rPr lang="en-US" dirty="0">
                <a:solidFill>
                  <a:srgbClr val="000000"/>
                </a:solidFill>
                <a:ea typeface="Times New Roman"/>
                <a:cs typeface="Calibri"/>
              </a:rPr>
              <a:t>There are many different types of groups that have different functions and who have members that perform a variety of roles.  Some of these groups may be new to you.  </a:t>
            </a:r>
          </a:p>
          <a:p>
            <a:pPr defTabSz="893003">
              <a:defRPr/>
            </a:pPr>
            <a:r>
              <a:rPr lang="en-US" dirty="0">
                <a:solidFill>
                  <a:srgbClr val="000000"/>
                </a:solidFill>
                <a:ea typeface="Times New Roman"/>
                <a:cs typeface="Calibri"/>
              </a:rPr>
              <a:t>In this section, we will explain each group in detail and describe common functions and roles of each.</a:t>
            </a:r>
            <a:endParaRPr lang="en-US" dirty="0"/>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26</a:t>
            </a:fld>
            <a:endParaRPr lang="en-US"/>
          </a:p>
        </p:txBody>
      </p:sp>
    </p:spTree>
    <p:extLst>
      <p:ext uri="{BB962C8B-B14F-4D97-AF65-F5344CB8AC3E}">
        <p14:creationId xmlns:p14="http://schemas.microsoft.com/office/powerpoint/2010/main" val="393295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1738" y="557213"/>
            <a:ext cx="2290762" cy="1717675"/>
          </a:xfrm>
        </p:spPr>
      </p:sp>
      <p:sp>
        <p:nvSpPr>
          <p:cNvPr id="3" name="Notes Placeholder 2"/>
          <p:cNvSpPr>
            <a:spLocks noGrp="1"/>
          </p:cNvSpPr>
          <p:nvPr>
            <p:ph type="body" idx="1"/>
          </p:nvPr>
        </p:nvSpPr>
        <p:spPr>
          <a:xfrm>
            <a:off x="425510" y="2380457"/>
            <a:ext cx="6226054" cy="6310286"/>
          </a:xfrm>
        </p:spPr>
        <p:txBody>
          <a:bodyPr/>
          <a:lstStyle/>
          <a:p>
            <a:r>
              <a:rPr lang="en-US" b="1" dirty="0"/>
              <a:t>Slide #27:  </a:t>
            </a:r>
            <a:r>
              <a:rPr lang="en-US" dirty="0"/>
              <a:t>What Makes Groups Unique?</a:t>
            </a:r>
          </a:p>
          <a:p>
            <a:r>
              <a:rPr lang="en-US" dirty="0"/>
              <a:t>  </a:t>
            </a:r>
          </a:p>
          <a:p>
            <a:r>
              <a:rPr lang="en-US" b="1" dirty="0"/>
              <a:t>Procedural Directions:</a:t>
            </a:r>
            <a:endParaRPr lang="en-US" dirty="0"/>
          </a:p>
          <a:p>
            <a:pPr marL="223251" indent="-223251" fontAlgn="base">
              <a:buFont typeface="+mj-lt"/>
              <a:buAutoNum type="arabicPeriod"/>
            </a:pPr>
            <a:r>
              <a:rPr lang="en-US" dirty="0"/>
              <a:t>*Slide contains animation.  Click for each section to appear.</a:t>
            </a:r>
          </a:p>
          <a:p>
            <a:pPr marL="223251" indent="-223251" fontAlgn="base">
              <a:buFont typeface="+mj-lt"/>
              <a:buAutoNum type="arabicPeriod"/>
            </a:pPr>
            <a:r>
              <a:rPr lang="en-US" dirty="0"/>
              <a:t>Share information from presenter notes.</a:t>
            </a:r>
          </a:p>
          <a:p>
            <a:pPr fontAlgn="base"/>
            <a:endParaRPr lang="en-US" dirty="0"/>
          </a:p>
          <a:p>
            <a:pPr fontAlgn="base"/>
            <a:r>
              <a:rPr lang="en-US" b="1" dirty="0"/>
              <a:t>Presenter Notes:</a:t>
            </a:r>
          </a:p>
          <a:p>
            <a:pPr marL="167438" indent="-167438" fontAlgn="base">
              <a:buFont typeface="Arial" panose="020B0604020202020204" pitchFamily="34" charset="0"/>
              <a:buChar char="•"/>
            </a:pPr>
            <a:r>
              <a:rPr lang="en-US" dirty="0"/>
              <a:t>Decision making groups can take on a lot of different forms </a:t>
            </a:r>
          </a:p>
          <a:p>
            <a:pPr marL="624638" lvl="1" indent="-167438" fontAlgn="base">
              <a:buFont typeface="Arial" panose="020B0604020202020204" pitchFamily="34" charset="0"/>
              <a:buChar char="•"/>
            </a:pPr>
            <a:r>
              <a:rPr lang="en-US" dirty="0"/>
              <a:t>from a formal group, like a State Advisory committee providing input and feedback related to statewide issues; </a:t>
            </a:r>
          </a:p>
          <a:p>
            <a:pPr marL="624638" lvl="1" indent="-167438" fontAlgn="base">
              <a:buFont typeface="Arial" panose="020B0604020202020204" pitchFamily="34" charset="0"/>
              <a:buChar char="•"/>
            </a:pPr>
            <a:r>
              <a:rPr lang="en-US" dirty="0"/>
              <a:t>to an informal group, an event committee for a local church.  </a:t>
            </a:r>
          </a:p>
          <a:p>
            <a:pPr marL="167438" lvl="0" indent="-167438" fontAlgn="base">
              <a:buFont typeface="Arial" panose="020B0604020202020204" pitchFamily="34" charset="0"/>
              <a:buChar char="•"/>
            </a:pPr>
            <a:r>
              <a:rPr lang="en-US" dirty="0"/>
              <a:t>Decision-making groups do important work, no matter their structure, issue, or size, and insuring that people are prepared to fulfill their role is important. </a:t>
            </a:r>
          </a:p>
          <a:p>
            <a:pPr marL="167438" indent="-167438">
              <a:lnSpc>
                <a:spcPct val="80000"/>
              </a:lnSpc>
              <a:buClr>
                <a:srgbClr val="8A8AD8"/>
              </a:buClr>
              <a:buSzPct val="65000"/>
              <a:buFont typeface="Arial" panose="020B0604020202020204" pitchFamily="34" charset="0"/>
              <a:buChar char="•"/>
            </a:pPr>
            <a:r>
              <a:rPr lang="en-US" dirty="0">
                <a:solidFill>
                  <a:srgbClr val="000000"/>
                </a:solidFill>
              </a:rPr>
              <a:t>“Ad hoc” groups form for a specific purpose and are usually temporary</a:t>
            </a:r>
          </a:p>
          <a:p>
            <a:pPr marL="167438" indent="-167438">
              <a:lnSpc>
                <a:spcPct val="80000"/>
              </a:lnSpc>
              <a:buClr>
                <a:srgbClr val="8A8AD8"/>
              </a:buClr>
              <a:buSzPct val="65000"/>
              <a:buFont typeface="Arial" panose="020B0604020202020204" pitchFamily="34" charset="0"/>
              <a:buChar char="•"/>
            </a:pPr>
            <a:r>
              <a:rPr lang="en-US" dirty="0">
                <a:solidFill>
                  <a:srgbClr val="000000"/>
                </a:solidFill>
              </a:rPr>
              <a:t>“Standing committees” are permanent and usually study issues and report or advise groups based on findings</a:t>
            </a:r>
            <a:endParaRPr lang="en-US" dirty="0"/>
          </a:p>
          <a:p>
            <a:pPr marL="167438" indent="-167438" fontAlgn="base">
              <a:buFont typeface="Arial" panose="020B0604020202020204" pitchFamily="34" charset="0"/>
              <a:buChar char="•"/>
            </a:pPr>
            <a:r>
              <a:rPr lang="en-US" dirty="0"/>
              <a:t>Some groups meet for years and their membership changes over time.  Others meet for an agreed-upon amount of time or until their work together is complete.  </a:t>
            </a:r>
          </a:p>
          <a:p>
            <a:pPr marL="167438" indent="-167438">
              <a:buClr>
                <a:schemeClr val="tx2"/>
              </a:buClr>
              <a:buSzPct val="65000"/>
              <a:buFont typeface="Arial" panose="020B0604020202020204" pitchFamily="34" charset="0"/>
              <a:buChar char="•"/>
            </a:pPr>
            <a:r>
              <a:rPr lang="en-US" dirty="0">
                <a:solidFill>
                  <a:srgbClr val="000000"/>
                </a:solidFill>
              </a:rPr>
              <a:t>Each decision-making group is unique.  Here are some variables that differentiate groups from one another.</a:t>
            </a:r>
          </a:p>
          <a:p>
            <a:pPr marL="613940" lvl="1" indent="-167438">
              <a:buClr>
                <a:schemeClr val="tx2"/>
              </a:buClr>
              <a:buSzPct val="65000"/>
              <a:buFont typeface="Arial" panose="020B0604020202020204" pitchFamily="34" charset="0"/>
              <a:buChar char="•"/>
            </a:pPr>
            <a:r>
              <a:rPr lang="en-US" dirty="0">
                <a:solidFill>
                  <a:srgbClr val="000000"/>
                </a:solidFill>
              </a:rPr>
              <a:t>Their decision-making authority</a:t>
            </a:r>
          </a:p>
          <a:p>
            <a:pPr marL="613940" lvl="1" indent="-167438">
              <a:buClr>
                <a:schemeClr val="tx2"/>
              </a:buClr>
              <a:buSzPct val="65000"/>
              <a:buFont typeface="Arial" panose="020B0604020202020204" pitchFamily="34" charset="0"/>
              <a:buChar char="•"/>
            </a:pPr>
            <a:r>
              <a:rPr lang="en-US" dirty="0">
                <a:solidFill>
                  <a:srgbClr val="000000"/>
                </a:solidFill>
              </a:rPr>
              <a:t>The issues they are working on</a:t>
            </a:r>
          </a:p>
          <a:p>
            <a:pPr marL="613940" lvl="1" indent="-167438">
              <a:buClr>
                <a:schemeClr val="tx2"/>
              </a:buClr>
              <a:buSzPct val="65000"/>
              <a:buFont typeface="Arial" panose="020B0604020202020204" pitchFamily="34" charset="0"/>
              <a:buChar char="•"/>
            </a:pPr>
            <a:r>
              <a:rPr lang="en-US" dirty="0">
                <a:solidFill>
                  <a:srgbClr val="000000"/>
                </a:solidFill>
              </a:rPr>
              <a:t>The meeting structure they choose</a:t>
            </a:r>
          </a:p>
          <a:p>
            <a:pPr marL="613940" lvl="1" indent="-167438">
              <a:buClr>
                <a:schemeClr val="tx2"/>
              </a:buClr>
              <a:buSzPct val="65000"/>
              <a:buFont typeface="Arial" panose="020B0604020202020204" pitchFamily="34" charset="0"/>
              <a:buChar char="•"/>
            </a:pPr>
            <a:r>
              <a:rPr lang="en-US" dirty="0">
                <a:solidFill>
                  <a:srgbClr val="000000"/>
                </a:solidFill>
              </a:rPr>
              <a:t>The data they use</a:t>
            </a:r>
          </a:p>
          <a:p>
            <a:pPr marL="613940" lvl="1" indent="-167438">
              <a:buClr>
                <a:schemeClr val="tx2"/>
              </a:buClr>
              <a:buSzPct val="65000"/>
              <a:buFont typeface="Arial" panose="020B0604020202020204" pitchFamily="34" charset="0"/>
              <a:buChar char="•"/>
            </a:pPr>
            <a:r>
              <a:rPr lang="en-US" dirty="0">
                <a:solidFill>
                  <a:srgbClr val="000000"/>
                </a:solidFill>
              </a:rPr>
              <a:t>The input and feedback they collect</a:t>
            </a:r>
          </a:p>
          <a:p>
            <a:pPr marL="613940" lvl="1" indent="-167438">
              <a:buClr>
                <a:schemeClr val="tx2"/>
              </a:buClr>
              <a:buSzPct val="65000"/>
              <a:buFont typeface="Arial" panose="020B0604020202020204" pitchFamily="34" charset="0"/>
              <a:buChar char="•"/>
            </a:pPr>
            <a:r>
              <a:rPr lang="en-US" dirty="0">
                <a:solidFill>
                  <a:srgbClr val="000000"/>
                </a:solidFill>
              </a:rPr>
              <a:t>The processes they use</a:t>
            </a:r>
          </a:p>
          <a:p>
            <a:pPr marL="613940" lvl="1" indent="-167438">
              <a:buClr>
                <a:schemeClr val="tx2"/>
              </a:buClr>
              <a:buSzPct val="65000"/>
              <a:buFont typeface="Arial" panose="020B0604020202020204" pitchFamily="34" charset="0"/>
              <a:buChar char="•"/>
            </a:pPr>
            <a:r>
              <a:rPr lang="en-US" dirty="0">
                <a:solidFill>
                  <a:srgbClr val="000000"/>
                </a:solidFill>
              </a:rPr>
              <a:t>Their membership</a:t>
            </a:r>
          </a:p>
          <a:p>
            <a:pPr marL="613940" lvl="1" indent="-167438">
              <a:buClr>
                <a:schemeClr val="tx2"/>
              </a:buClr>
              <a:buSzPct val="65000"/>
              <a:buFont typeface="Arial" panose="020B0604020202020204" pitchFamily="34" charset="0"/>
              <a:buChar char="•"/>
            </a:pPr>
            <a:r>
              <a:rPr lang="en-US" dirty="0">
                <a:solidFill>
                  <a:srgbClr val="000000"/>
                </a:solidFill>
              </a:rPr>
              <a:t>Their history</a:t>
            </a:r>
          </a:p>
          <a:p>
            <a:pPr marL="613940" lvl="1" indent="-167438">
              <a:buClr>
                <a:schemeClr val="tx2"/>
              </a:buClr>
              <a:buSzPct val="65000"/>
              <a:buFont typeface="Arial" panose="020B0604020202020204" pitchFamily="34" charset="0"/>
              <a:buChar char="•"/>
            </a:pPr>
            <a:r>
              <a:rPr lang="en-US" dirty="0">
                <a:solidFill>
                  <a:srgbClr val="000000"/>
                </a:solidFill>
              </a:rPr>
              <a:t>The length of time since formation</a:t>
            </a:r>
          </a:p>
          <a:p>
            <a:pPr marL="613940" lvl="1" indent="-167438">
              <a:buClr>
                <a:schemeClr val="tx2"/>
              </a:buClr>
              <a:buSzPct val="65000"/>
              <a:buFont typeface="Arial" panose="020B0604020202020204" pitchFamily="34" charset="0"/>
              <a:buChar char="•"/>
            </a:pPr>
            <a:r>
              <a:rPr lang="en-US" dirty="0">
                <a:solidFill>
                  <a:srgbClr val="000000"/>
                </a:solidFill>
              </a:rPr>
              <a:t>The diversity</a:t>
            </a:r>
            <a:r>
              <a:rPr lang="en-US" baseline="0" dirty="0">
                <a:solidFill>
                  <a:srgbClr val="000000"/>
                </a:solidFill>
              </a:rPr>
              <a:t> of perspectives represented</a:t>
            </a:r>
            <a:endParaRPr lang="en-US" dirty="0">
              <a:solidFill>
                <a:srgbClr val="000000"/>
              </a:solidFill>
            </a:endParaRP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27</a:t>
            </a:fld>
            <a:endParaRPr lang="en-US"/>
          </a:p>
        </p:txBody>
      </p:sp>
    </p:spTree>
    <p:extLst>
      <p:ext uri="{BB962C8B-B14F-4D97-AF65-F5344CB8AC3E}">
        <p14:creationId xmlns:p14="http://schemas.microsoft.com/office/powerpoint/2010/main" val="128745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#28:  </a:t>
            </a:r>
            <a:r>
              <a:rPr lang="en-US" dirty="0"/>
              <a:t>Member Roles</a:t>
            </a:r>
          </a:p>
          <a:p>
            <a:r>
              <a:rPr lang="en-US" dirty="0"/>
              <a:t>   </a:t>
            </a:r>
          </a:p>
          <a:p>
            <a:r>
              <a:rPr lang="en-US" b="1" dirty="0"/>
              <a:t>Procedural Directions:</a:t>
            </a:r>
            <a:endParaRPr lang="en-US" dirty="0"/>
          </a:p>
          <a:p>
            <a:pPr marL="223251" indent="-223251">
              <a:buFont typeface="+mj-lt"/>
              <a:buAutoNum type="arabicPeriod"/>
            </a:pPr>
            <a:r>
              <a:rPr lang="en-US" dirty="0"/>
              <a:t>Watch</a:t>
            </a:r>
            <a:r>
              <a:rPr lang="en-US" baseline="0" dirty="0"/>
              <a:t> video clip.  Make</a:t>
            </a:r>
            <a:r>
              <a:rPr lang="en-US" dirty="0"/>
              <a:t> your computer is connected to speakers or an audio system. </a:t>
            </a:r>
            <a:endParaRPr lang="en-US" baseline="0" dirty="0"/>
          </a:p>
          <a:p>
            <a:pPr marL="223251" indent="-223251">
              <a:buFont typeface="+mj-lt"/>
              <a:buAutoNum type="arabicPeriod"/>
            </a:pPr>
            <a:r>
              <a:rPr lang="en-US" baseline="0" dirty="0"/>
              <a:t>Present information.</a:t>
            </a:r>
            <a:r>
              <a:rPr lang="en-US" dirty="0"/>
              <a:t> </a:t>
            </a:r>
          </a:p>
          <a:p>
            <a:pPr marL="223251" indent="-223251">
              <a:buFont typeface="+mj-lt"/>
              <a:buAutoNum type="arabicPeriod"/>
            </a:pPr>
            <a:r>
              <a:rPr lang="en-US" dirty="0"/>
              <a:t>Ask suggested activity questions. </a:t>
            </a:r>
          </a:p>
          <a:p>
            <a:endParaRPr lang="en-US" dirty="0"/>
          </a:p>
          <a:p>
            <a:r>
              <a:rPr lang="en-US" b="1" dirty="0"/>
              <a:t>Presenter</a:t>
            </a:r>
            <a:r>
              <a:rPr lang="en-US" b="1" baseline="0" dirty="0"/>
              <a:t> Notes:</a:t>
            </a:r>
            <a:endParaRPr lang="en-US" b="1" dirty="0"/>
          </a:p>
          <a:p>
            <a:pPr marL="167438" indent="-167438" defTabSz="893003">
              <a:buFont typeface="Arial" panose="020B0604020202020204" pitchFamily="34" charset="0"/>
              <a:buChar char="•"/>
              <a:defRPr/>
            </a:pPr>
            <a:r>
              <a:rPr lang="en-US" dirty="0">
                <a:solidFill>
                  <a:srgbClr val="000000"/>
                </a:solidFill>
                <a:ea typeface="Times New Roman"/>
                <a:cs typeface="Calibri"/>
              </a:rPr>
              <a:t>Member roles vary from group to group depending upon the type and function of the group. </a:t>
            </a:r>
          </a:p>
          <a:p>
            <a:pPr marL="167438" indent="-167438" defTabSz="893003">
              <a:buFont typeface="Arial" panose="020B0604020202020204" pitchFamily="34" charset="0"/>
              <a:buChar char="•"/>
              <a:defRPr/>
            </a:pPr>
            <a:r>
              <a:rPr lang="en-US" dirty="0"/>
              <a:t>Insuring that people are prepared to fulfill their role is important. </a:t>
            </a:r>
          </a:p>
          <a:p>
            <a:pPr marL="167438" indent="-167438" fontAlgn="base">
              <a:buFont typeface="Arial" panose="020B0604020202020204" pitchFamily="34" charset="0"/>
              <a:buChar char="•"/>
            </a:pPr>
            <a:r>
              <a:rPr lang="en-US" dirty="0"/>
              <a:t>Find out what types of roles there are for members of the group.  Is there a leader? A facilitator?  A</a:t>
            </a:r>
            <a:r>
              <a:rPr lang="en-US" baseline="0" dirty="0"/>
              <a:t> chairperson?</a:t>
            </a:r>
            <a:endParaRPr lang="en-US" dirty="0"/>
          </a:p>
          <a:p>
            <a:pPr marL="167438" indent="-167438" fontAlgn="base">
              <a:buFont typeface="Arial" panose="020B0604020202020204" pitchFamily="34" charset="0"/>
              <a:buChar char="•"/>
            </a:pPr>
            <a:r>
              <a:rPr lang="en-US" dirty="0"/>
              <a:t>Make sure you understand the role you are considering BEFORE you agree to</a:t>
            </a:r>
            <a:r>
              <a:rPr lang="en-US" baseline="0" dirty="0"/>
              <a:t> commit to a role</a:t>
            </a:r>
            <a:r>
              <a:rPr lang="en-US" dirty="0"/>
              <a:t>. </a:t>
            </a:r>
          </a:p>
          <a:p>
            <a:endParaRPr lang="en-US" dirty="0"/>
          </a:p>
          <a:p>
            <a:r>
              <a:rPr lang="en-US" b="1" dirty="0"/>
              <a:t>Activities  </a:t>
            </a:r>
            <a:endParaRPr lang="en-US" dirty="0"/>
          </a:p>
          <a:p>
            <a:r>
              <a:rPr lang="en-US" dirty="0"/>
              <a:t>Question: Are there other member roles you might see in a group?</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28</a:t>
            </a:fld>
            <a:endParaRPr lang="en-US"/>
          </a:p>
        </p:txBody>
      </p:sp>
    </p:spTree>
    <p:extLst>
      <p:ext uri="{BB962C8B-B14F-4D97-AF65-F5344CB8AC3E}">
        <p14:creationId xmlns:p14="http://schemas.microsoft.com/office/powerpoint/2010/main" val="23824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a:xfrm>
            <a:off x="646830" y="3486466"/>
            <a:ext cx="5783416" cy="4075589"/>
          </a:xfrm>
        </p:spPr>
        <p:txBody>
          <a:bodyPr/>
          <a:lstStyle/>
          <a:p>
            <a:r>
              <a:rPr lang="en-US" b="1" dirty="0"/>
              <a:t>Slide #29:  </a:t>
            </a:r>
            <a:r>
              <a:rPr lang="en-US" dirty="0"/>
              <a:t>Section 2 Sample Page</a:t>
            </a:r>
          </a:p>
          <a:p>
            <a:r>
              <a:rPr lang="en-US" dirty="0"/>
              <a:t> </a:t>
            </a:r>
          </a:p>
          <a:p>
            <a:r>
              <a:rPr lang="en-US" b="1" dirty="0"/>
              <a:t>Procedural Directions:</a:t>
            </a:r>
            <a:endParaRPr lang="en-US" dirty="0"/>
          </a:p>
          <a:p>
            <a:pPr marL="223251" indent="-223251">
              <a:buFont typeface="+mj-lt"/>
              <a:buAutoNum type="arabicPeriod"/>
            </a:pPr>
            <a:r>
              <a:rPr lang="en-US" dirty="0"/>
              <a:t>*Slide contains animation.  Click for each section to appear. </a:t>
            </a:r>
          </a:p>
          <a:p>
            <a:pPr marL="223251" indent="-223251">
              <a:buFont typeface="+mj-lt"/>
              <a:buAutoNum type="arabicPeriod"/>
            </a:pPr>
            <a:r>
              <a:rPr lang="en-US" dirty="0"/>
              <a:t>Comment on each highlighted section.</a:t>
            </a:r>
          </a:p>
          <a:p>
            <a:endParaRPr lang="en-US" dirty="0"/>
          </a:p>
          <a:p>
            <a:r>
              <a:rPr lang="en-US" b="1" dirty="0"/>
              <a:t>Presenter</a:t>
            </a:r>
            <a:r>
              <a:rPr lang="en-US" b="1" baseline="0" dirty="0"/>
              <a:t> Notes:</a:t>
            </a:r>
            <a:endParaRPr lang="en-US" b="1" dirty="0"/>
          </a:p>
          <a:p>
            <a:pPr marL="167438" indent="-167438" fontAlgn="base">
              <a:buFont typeface="Arial" panose="020B0604020202020204" pitchFamily="34" charset="0"/>
              <a:buChar char="•"/>
            </a:pPr>
            <a:r>
              <a:rPr lang="en-US" dirty="0"/>
              <a:t>The Guidebook highlights 6 different types of decision making groups.  </a:t>
            </a:r>
          </a:p>
          <a:p>
            <a:pPr marL="167438" indent="-167438" fontAlgn="base">
              <a:buFont typeface="Arial" panose="020B0604020202020204" pitchFamily="34" charset="0"/>
              <a:buChar char="•"/>
            </a:pPr>
            <a:r>
              <a:rPr lang="en-US" dirty="0"/>
              <a:t>Here is a sample page from the Guidebook. </a:t>
            </a:r>
          </a:p>
          <a:p>
            <a:pPr marL="624638" lvl="1" indent="-167438" fontAlgn="base">
              <a:buFont typeface="Arial" panose="020B0604020202020204" pitchFamily="34" charset="0"/>
              <a:buChar char="•"/>
            </a:pPr>
            <a:r>
              <a:rPr lang="en-US" dirty="0"/>
              <a:t>There is a Definition of the group at the top of each page. </a:t>
            </a:r>
          </a:p>
          <a:p>
            <a:pPr marL="624638" lvl="1" indent="-167438" fontAlgn="base">
              <a:buFont typeface="Arial" panose="020B0604020202020204" pitchFamily="34" charset="0"/>
              <a:buChar char="•"/>
            </a:pPr>
            <a:r>
              <a:rPr lang="en-US" dirty="0"/>
              <a:t>Activities</a:t>
            </a:r>
            <a:r>
              <a:rPr lang="en-US" baseline="0" dirty="0"/>
              <a:t> and </a:t>
            </a:r>
            <a:r>
              <a:rPr lang="en-US" dirty="0"/>
              <a:t>Examples of the group are listed on the left side of the page.  </a:t>
            </a:r>
          </a:p>
          <a:p>
            <a:pPr marL="624638" lvl="1" indent="-167438" fontAlgn="base">
              <a:buFont typeface="Arial" panose="020B0604020202020204" pitchFamily="34" charset="0"/>
              <a:buChar char="•"/>
            </a:pPr>
            <a:r>
              <a:rPr lang="en-US" dirty="0"/>
              <a:t>On the right side of the page, it gives leadership roles in the group, other member roles in the group, the typical length of service, and a</a:t>
            </a:r>
            <a:r>
              <a:rPr lang="en-US" baseline="0" dirty="0"/>
              <a:t> scenario called “Putting It Into Action”</a:t>
            </a:r>
            <a:r>
              <a:rPr lang="en-US" dirty="0"/>
              <a:t>.</a:t>
            </a:r>
          </a:p>
          <a:p>
            <a:r>
              <a:rPr lang="en-US" dirty="0"/>
              <a:t>  </a:t>
            </a:r>
          </a:p>
          <a:p>
            <a:r>
              <a:rPr lang="en-US" b="1" dirty="0"/>
              <a:t>Activities  </a:t>
            </a:r>
            <a:endParaRPr lang="en-US" dirty="0">
              <a:solidFill>
                <a:srgbClr val="000000"/>
              </a:solidFill>
              <a:latin typeface="Arial" charset="0"/>
              <a:cs typeface="Arial" charset="0"/>
            </a:endParaRPr>
          </a:p>
          <a:p>
            <a:pPr defTabSz="920198" fontAlgn="base">
              <a:spcBef>
                <a:spcPct val="30000"/>
              </a:spcBef>
              <a:spcAft>
                <a:spcPct val="0"/>
              </a:spcAft>
              <a:defRPr/>
            </a:pPr>
            <a:endParaRPr lang="en-US" dirty="0">
              <a:solidFill>
                <a:srgbClr val="000000"/>
              </a:solidFill>
              <a:latin typeface="Arial" charset="0"/>
              <a:cs typeface="Arial" charset="0"/>
            </a:endParaRPr>
          </a:p>
          <a:p>
            <a:endParaRPr lang="en-US" dirty="0"/>
          </a:p>
        </p:txBody>
      </p:sp>
      <p:sp>
        <p:nvSpPr>
          <p:cNvPr id="4" name="Slide Number Placeholder 3"/>
          <p:cNvSpPr>
            <a:spLocks noGrp="1"/>
          </p:cNvSpPr>
          <p:nvPr>
            <p:ph type="sldNum" sz="quarter" idx="10"/>
          </p:nvPr>
        </p:nvSpPr>
        <p:spPr>
          <a:xfrm>
            <a:off x="4008705" y="8575140"/>
            <a:ext cx="3066732" cy="451406"/>
          </a:xfrm>
          <a:prstGeom prst="rect">
            <a:avLst/>
          </a:prstGeom>
        </p:spPr>
        <p:txBody>
          <a:bodyPr/>
          <a:lstStyle/>
          <a:p>
            <a:fld id="{9E11DDAA-A1F5-4E1C-B954-0239D65EACA8}" type="slidenum">
              <a:rPr lang="en-US" smtClean="0"/>
              <a:t>29</a:t>
            </a:fld>
            <a:endParaRPr lang="en-US"/>
          </a:p>
        </p:txBody>
      </p:sp>
    </p:spTree>
    <p:extLst>
      <p:ext uri="{BB962C8B-B14F-4D97-AF65-F5344CB8AC3E}">
        <p14:creationId xmlns:p14="http://schemas.microsoft.com/office/powerpoint/2010/main" val="81146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#30:  </a:t>
            </a:r>
            <a:r>
              <a:rPr lang="en-US" b="0" dirty="0"/>
              <a:t>Functions of Groups</a:t>
            </a:r>
            <a:endParaRPr lang="en-US" b="1" dirty="0"/>
          </a:p>
          <a:p>
            <a:r>
              <a:rPr lang="en-US" dirty="0"/>
              <a:t> </a:t>
            </a:r>
          </a:p>
          <a:p>
            <a:r>
              <a:rPr lang="en-US" b="1" dirty="0"/>
              <a:t>Procedural Directions:</a:t>
            </a:r>
            <a:endParaRPr lang="en-US" dirty="0"/>
          </a:p>
          <a:p>
            <a:pPr marL="223251" indent="-223251">
              <a:buFont typeface="+mj-lt"/>
              <a:buAutoNum type="arabicPeriod"/>
            </a:pPr>
            <a:r>
              <a:rPr lang="en-US" dirty="0"/>
              <a:t>*Slide contains animation.  Click once for sections to appear. </a:t>
            </a:r>
          </a:p>
          <a:p>
            <a:pPr marL="223251" indent="-223251">
              <a:buFont typeface="+mj-lt"/>
              <a:buAutoNum type="arabicPeriod"/>
            </a:pPr>
            <a:r>
              <a:rPr lang="en-US" dirty="0"/>
              <a:t>Share</a:t>
            </a:r>
            <a:r>
              <a:rPr lang="en-US" baseline="0" dirty="0"/>
              <a:t> information from presenter notes</a:t>
            </a:r>
            <a:r>
              <a:rPr lang="en-US" dirty="0"/>
              <a:t>.</a:t>
            </a:r>
          </a:p>
          <a:p>
            <a:pPr fontAlgn="base"/>
            <a:endParaRPr lang="en-US" b="1" dirty="0"/>
          </a:p>
          <a:p>
            <a:pPr fontAlgn="base"/>
            <a:r>
              <a:rPr lang="en-US" b="1" dirty="0"/>
              <a:t>Presenter Notes:</a:t>
            </a:r>
            <a:endParaRPr lang="en-US" dirty="0"/>
          </a:p>
          <a:p>
            <a:pPr marL="167438" indent="-167438">
              <a:buFont typeface="Arial" panose="020B0604020202020204" pitchFamily="34" charset="0"/>
              <a:buChar char="•"/>
            </a:pPr>
            <a:r>
              <a:rPr lang="en-US" dirty="0"/>
              <a:t>There are six unique functions of groups and some groups may serve more than one of these functions.	</a:t>
            </a:r>
          </a:p>
          <a:p>
            <a:pPr marL="613940" lvl="1" indent="-167438">
              <a:buFont typeface="Arial" panose="020B0604020202020204" pitchFamily="34" charset="0"/>
              <a:buChar char="•"/>
            </a:pPr>
            <a:r>
              <a:rPr lang="en-US" dirty="0"/>
              <a:t>Governing  </a:t>
            </a:r>
          </a:p>
          <a:p>
            <a:pPr marL="613940" lvl="1" indent="-167438">
              <a:buFont typeface="Arial" panose="020B0604020202020204" pitchFamily="34" charset="0"/>
              <a:buChar char="•"/>
            </a:pPr>
            <a:r>
              <a:rPr lang="en-US" dirty="0"/>
              <a:t>Advisory </a:t>
            </a:r>
          </a:p>
          <a:p>
            <a:pPr marL="613940" lvl="1" indent="-167438">
              <a:buFont typeface="Arial" panose="020B0604020202020204" pitchFamily="34" charset="0"/>
              <a:buChar char="•"/>
            </a:pPr>
            <a:r>
              <a:rPr lang="en-US" dirty="0"/>
              <a:t>Leadership</a:t>
            </a:r>
          </a:p>
          <a:p>
            <a:pPr marL="613940" lvl="1" indent="-167438">
              <a:buFont typeface="Arial" panose="020B0604020202020204" pitchFamily="34" charset="0"/>
              <a:buChar char="•"/>
            </a:pPr>
            <a:r>
              <a:rPr lang="en-US" dirty="0"/>
              <a:t>Planning </a:t>
            </a:r>
          </a:p>
          <a:p>
            <a:pPr marL="613940" lvl="1" indent="-167438">
              <a:buFont typeface="Arial" panose="020B0604020202020204" pitchFamily="34" charset="0"/>
              <a:buChar char="•"/>
            </a:pPr>
            <a:r>
              <a:rPr lang="en-US" dirty="0"/>
              <a:t>Evaluation</a:t>
            </a:r>
          </a:p>
          <a:p>
            <a:pPr marL="613940" lvl="1" indent="-167438">
              <a:buFont typeface="Arial" panose="020B0604020202020204" pitchFamily="34" charset="0"/>
              <a:buChar char="•"/>
            </a:pPr>
            <a:r>
              <a:rPr lang="en-US" dirty="0"/>
              <a:t>Practice</a:t>
            </a:r>
          </a:p>
          <a:p>
            <a:pPr marL="167438" indent="-167438" fontAlgn="base">
              <a:buFont typeface="Arial" panose="020B0604020202020204" pitchFamily="34" charset="0"/>
              <a:buChar char="•"/>
            </a:pPr>
            <a:r>
              <a:rPr lang="en-US" dirty="0"/>
              <a:t>Remember groups can look very similar while having very different purposes.  Let’s look a little more closely at each group.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30</a:t>
            </a:fld>
            <a:endParaRPr lang="en-US"/>
          </a:p>
        </p:txBody>
      </p:sp>
    </p:spTree>
    <p:extLst>
      <p:ext uri="{BB962C8B-B14F-4D97-AF65-F5344CB8AC3E}">
        <p14:creationId xmlns:p14="http://schemas.microsoft.com/office/powerpoint/2010/main" val="123838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#31:  </a:t>
            </a:r>
            <a:r>
              <a:rPr lang="en-US" dirty="0"/>
              <a:t>Governing</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endParaRPr lang="en-US" dirty="0"/>
          </a:p>
          <a:p>
            <a:r>
              <a:rPr lang="en-US" b="1" dirty="0"/>
              <a:t>Presenter Notes:</a:t>
            </a:r>
          </a:p>
          <a:p>
            <a:pPr marL="167438" indent="-167438" fontAlgn="base">
              <a:buFont typeface="Arial" panose="020B0604020202020204" pitchFamily="34" charset="0"/>
              <a:buChar char="•"/>
            </a:pPr>
            <a:r>
              <a:rPr lang="en-US" dirty="0"/>
              <a:t>The first type of group mentioned in the Guidebook is the </a:t>
            </a:r>
            <a:r>
              <a:rPr lang="en-US" b="1" dirty="0"/>
              <a:t>Governing Group</a:t>
            </a:r>
            <a:r>
              <a:rPr lang="en-US" dirty="0"/>
              <a:t>.  </a:t>
            </a:r>
          </a:p>
          <a:p>
            <a:pPr marL="167438" indent="-167438" fontAlgn="base">
              <a:buFont typeface="Arial" panose="020B0604020202020204" pitchFamily="34" charset="0"/>
              <a:buChar char="•"/>
            </a:pPr>
            <a:r>
              <a:rPr lang="en-US" dirty="0"/>
              <a:t>This is one of the more formal groups where members are usually appointed or elected to a position.  </a:t>
            </a:r>
          </a:p>
          <a:p>
            <a:pPr marL="167438" indent="-167438" fontAlgn="base">
              <a:buFont typeface="Arial" panose="020B0604020202020204" pitchFamily="34" charset="0"/>
              <a:buChar char="•"/>
            </a:pPr>
            <a:r>
              <a:rPr lang="en-US" dirty="0"/>
              <a:t>Their purpose is to govern an organization and set policy.</a:t>
            </a:r>
            <a:endParaRPr lang="en-US" b="1" dirty="0"/>
          </a:p>
          <a:p>
            <a:pPr marL="167438" indent="-167438" defTabSz="920239">
              <a:buFont typeface="Arial" panose="020B0604020202020204" pitchFamily="34" charset="0"/>
              <a:buChar char="•"/>
              <a:defRPr/>
            </a:pPr>
            <a:endParaRPr lang="en-US" b="1" dirty="0"/>
          </a:p>
          <a:p>
            <a:pPr marL="167438" indent="-167438" defTabSz="920239">
              <a:buFont typeface="Arial" panose="020B0604020202020204" pitchFamily="34" charset="0"/>
              <a:buChar char="•"/>
              <a:defRPr/>
            </a:pPr>
            <a:r>
              <a:rPr lang="en-US" b="1" dirty="0"/>
              <a:t>Scenario - Governing Groups:</a:t>
            </a:r>
            <a:r>
              <a:rPr lang="en-US" dirty="0"/>
              <a:t>  In school districts across the state, the best known example of a governing group is the school board.  The school board is an elected body which develops and adopts policies that align to state and federal laws, employs and evaluates administrators, negotiates staff contracts, and provides oversight on the budget.   Board members are elected by the taxpayers and are accountable to everyone.   </a:t>
            </a:r>
          </a:p>
          <a:p>
            <a:endParaRPr lang="en-US" dirty="0"/>
          </a:p>
          <a:p>
            <a:r>
              <a:rPr lang="en-US" b="1" dirty="0"/>
              <a:t>Activities  </a:t>
            </a:r>
            <a:endParaRPr lang="en-US" dirty="0"/>
          </a:p>
          <a:p>
            <a:pPr lvl="0" fontAlgn="base"/>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31</a:t>
            </a:fld>
            <a:endParaRPr lang="en-US"/>
          </a:p>
        </p:txBody>
      </p:sp>
    </p:spTree>
    <p:extLst>
      <p:ext uri="{BB962C8B-B14F-4D97-AF65-F5344CB8AC3E}">
        <p14:creationId xmlns:p14="http://schemas.microsoft.com/office/powerpoint/2010/main" val="205023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411163"/>
            <a:ext cx="2143125" cy="1608137"/>
          </a:xfrm>
        </p:spPr>
      </p:sp>
      <p:sp>
        <p:nvSpPr>
          <p:cNvPr id="3" name="Notes Placeholder 2"/>
          <p:cNvSpPr>
            <a:spLocks noGrp="1"/>
          </p:cNvSpPr>
          <p:nvPr>
            <p:ph type="body" idx="1"/>
          </p:nvPr>
        </p:nvSpPr>
        <p:spPr>
          <a:xfrm>
            <a:off x="425510" y="2075656"/>
            <a:ext cx="6226054" cy="6615085"/>
          </a:xfrm>
        </p:spPr>
        <p:txBody>
          <a:bodyPr/>
          <a:lstStyle/>
          <a:p>
            <a:r>
              <a:rPr lang="en-US" b="1" dirty="0"/>
              <a:t>Slide #32:  </a:t>
            </a:r>
            <a:r>
              <a:rPr lang="en-US" b="0" dirty="0"/>
              <a:t>Advisory</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pPr defTabSz="946466" fontAlgn="base">
              <a:lnSpc>
                <a:spcPct val="90000"/>
              </a:lnSpc>
              <a:spcAft>
                <a:spcPct val="0"/>
              </a:spcAft>
              <a:defRPr/>
            </a:pPr>
            <a:endParaRPr lang="en-US" b="1" dirty="0">
              <a:solidFill>
                <a:srgbClr val="000000"/>
              </a:solidFill>
              <a:cs typeface="Arial" charset="0"/>
            </a:endParaRPr>
          </a:p>
          <a:p>
            <a:pPr defTabSz="946466" fontAlgn="base">
              <a:lnSpc>
                <a:spcPct val="90000"/>
              </a:lnSpc>
              <a:spcAft>
                <a:spcPct val="0"/>
              </a:spcAft>
              <a:defRPr/>
            </a:pPr>
            <a:r>
              <a:rPr lang="en-US" b="1" dirty="0">
                <a:solidFill>
                  <a:srgbClr val="000000"/>
                </a:solidFill>
                <a:cs typeface="Arial" charset="0"/>
              </a:rPr>
              <a:t>Presenter Notes:</a:t>
            </a:r>
          </a:p>
          <a:p>
            <a:pPr marL="162788" indent="-162788" fontAlgn="base">
              <a:buFont typeface="Arial" panose="020B0604020202020204" pitchFamily="34" charset="0"/>
              <a:buChar char="•"/>
            </a:pPr>
            <a:r>
              <a:rPr lang="en-US" dirty="0"/>
              <a:t>The 2</a:t>
            </a:r>
            <a:r>
              <a:rPr lang="en-US" baseline="30000" dirty="0"/>
              <a:t>nd</a:t>
            </a:r>
            <a:r>
              <a:rPr lang="en-US" dirty="0"/>
              <a:t> group is the </a:t>
            </a:r>
            <a:r>
              <a:rPr lang="en-US" b="1" dirty="0"/>
              <a:t>Advisory Group</a:t>
            </a:r>
            <a:r>
              <a:rPr lang="en-US" dirty="0"/>
              <a:t>.  </a:t>
            </a:r>
          </a:p>
          <a:p>
            <a:pPr marL="162788" indent="-162788" fontAlgn="base">
              <a:buFont typeface="Arial" panose="020B0604020202020204" pitchFamily="34" charset="0"/>
              <a:buChar char="•"/>
            </a:pPr>
            <a:r>
              <a:rPr lang="en-US" dirty="0"/>
              <a:t>This is a group usually concerned with a single issue and membership is composed of individuals who are representative of a broader group of people affected by an issue and who have expertise in the issue.</a:t>
            </a:r>
            <a:endParaRPr lang="en-US" dirty="0">
              <a:solidFill>
                <a:srgbClr val="000000"/>
              </a:solidFill>
              <a:cs typeface="Arial" charset="0"/>
            </a:endParaRP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Unlike the governing board, the advisory group does not have fiscal or legal responsibility. </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Advisory councils typically have their authority limited to giving advice or counsel to the board of the organization, the CEO or executive director, or members of the staff who are responsible for specific programs.</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Examples of advisory group actions are: </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making recommendations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providing background for board decisions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furnishing pros and cons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listing questions that are appropriate for a situation</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The board will review and approve all recommendations from advisory groups, though it is not obligated to follow the advice.</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Unlike committees, advisory groups are usually composed of individuals outside of the board (although they might include one or two board members as well). </a:t>
            </a:r>
          </a:p>
          <a:p>
            <a:pPr marL="162788" indent="-162788" defTabSz="920239">
              <a:buFont typeface="Arial" panose="020B0604020202020204" pitchFamily="34" charset="0"/>
              <a:buChar char="•"/>
              <a:defRPr/>
            </a:pPr>
            <a:r>
              <a:rPr lang="en-US" b="1" dirty="0"/>
              <a:t>Scenario - Advisory Groups:</a:t>
            </a:r>
            <a:r>
              <a:rPr lang="en-US" dirty="0"/>
              <a:t>  The district’s Special Education Advisory Group is comprised of parent and teacher representatives from each school in the district.  The Special Education Director and a parent co-facilitate the group’s meetings.  The focus of the group’s work is to discuss current initiatives and provide feedback on how those initiatives affect students with disabilities.  The group provides input on the needs of families and may help assist with coordination of activities and events for families in the school or district.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32</a:t>
            </a:fld>
            <a:endParaRPr lang="en-US"/>
          </a:p>
        </p:txBody>
      </p:sp>
    </p:spTree>
    <p:extLst>
      <p:ext uri="{BB962C8B-B14F-4D97-AF65-F5344CB8AC3E}">
        <p14:creationId xmlns:p14="http://schemas.microsoft.com/office/powerpoint/2010/main" val="22808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411163"/>
            <a:ext cx="2143125" cy="1608137"/>
          </a:xfrm>
        </p:spPr>
      </p:sp>
      <p:sp>
        <p:nvSpPr>
          <p:cNvPr id="3" name="Notes Placeholder 2"/>
          <p:cNvSpPr>
            <a:spLocks noGrp="1"/>
          </p:cNvSpPr>
          <p:nvPr>
            <p:ph type="body" idx="1"/>
          </p:nvPr>
        </p:nvSpPr>
        <p:spPr>
          <a:xfrm>
            <a:off x="425510" y="2075656"/>
            <a:ext cx="6226054" cy="6468535"/>
          </a:xfrm>
        </p:spPr>
        <p:txBody>
          <a:bodyPr/>
          <a:lstStyle/>
          <a:p>
            <a:r>
              <a:rPr lang="en-US" b="1" dirty="0"/>
              <a:t>Slide #33:  </a:t>
            </a:r>
            <a:r>
              <a:rPr lang="en-US" b="0" dirty="0"/>
              <a:t>Leadership</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endParaRPr lang="en-US" dirty="0"/>
          </a:p>
          <a:p>
            <a:pPr defTabSz="946466" fontAlgn="base">
              <a:lnSpc>
                <a:spcPct val="90000"/>
              </a:lnSpc>
              <a:spcAft>
                <a:spcPct val="0"/>
              </a:spcAft>
              <a:defRPr/>
            </a:pPr>
            <a:r>
              <a:rPr lang="en-US" b="1" dirty="0">
                <a:solidFill>
                  <a:srgbClr val="000000"/>
                </a:solidFill>
                <a:cs typeface="Arial" charset="0"/>
              </a:rPr>
              <a:t>Presenter Notes:</a:t>
            </a:r>
          </a:p>
          <a:p>
            <a:pPr marL="334876" indent="-334876" fontAlgn="base">
              <a:buFont typeface="Arial" panose="020B0604020202020204" pitchFamily="34" charset="0"/>
              <a:buChar char="•"/>
            </a:pPr>
            <a:r>
              <a:rPr lang="en-US" dirty="0"/>
              <a:t>The 3</a:t>
            </a:r>
            <a:r>
              <a:rPr lang="en-US" baseline="30000" dirty="0"/>
              <a:t>rd</a:t>
            </a:r>
            <a:r>
              <a:rPr lang="en-US" dirty="0"/>
              <a:t> group is the </a:t>
            </a:r>
            <a:r>
              <a:rPr lang="en-US" b="1" dirty="0"/>
              <a:t>Leadership Group</a:t>
            </a:r>
            <a:r>
              <a:rPr lang="en-US" dirty="0"/>
              <a:t>.  </a:t>
            </a:r>
          </a:p>
          <a:p>
            <a:pPr marL="334876" indent="-334876" fontAlgn="base">
              <a:buFont typeface="Arial" panose="020B0604020202020204" pitchFamily="34" charset="0"/>
              <a:buChar char="•"/>
            </a:pPr>
            <a:r>
              <a:rPr lang="en-US" dirty="0"/>
              <a:t>This group can provide important direction for state lawmakers  at a national level and for district administrators at a local level.</a:t>
            </a:r>
          </a:p>
          <a:p>
            <a:pPr marL="334876" indent="-334876" fontAlgn="base">
              <a:buFont typeface="Arial" panose="020B0604020202020204" pitchFamily="34" charset="0"/>
              <a:buChar char="•"/>
            </a:pPr>
            <a:r>
              <a:rPr lang="en-US" dirty="0"/>
              <a:t>Membership can include any combination of family members, youth, community members, policymakers, and professionals.   </a:t>
            </a:r>
            <a:endParaRPr lang="en-US" dirty="0">
              <a:solidFill>
                <a:srgbClr val="000000"/>
              </a:solidFill>
              <a:cs typeface="Arial" charset="0"/>
            </a:endParaRP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Specific roles and responsibilities of a leadership team may vary widely from school to school or district to district.</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A leadership team is typically a group of administrators, teachers, and other staff members who make important governance decisions in a school and/or who lead and coordinate school-improvement initiatives. </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Participants may volunteer for a leadership team, or they may be recruited by administrators.</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In recent decades, leadership teams have evolved into a form of shared leadership—the practice of expanding the number of people involved in making important decisions related to the organization, operation, and academics of a school. </a:t>
            </a:r>
          </a:p>
          <a:p>
            <a:pPr marL="334876" indent="-334876" defTabSz="946466" fontAlgn="base">
              <a:lnSpc>
                <a:spcPct val="90000"/>
              </a:lnSpc>
              <a:spcAft>
                <a:spcPct val="0"/>
              </a:spcAft>
              <a:buFont typeface="Arial" panose="020B0604020202020204" pitchFamily="34" charset="0"/>
              <a:buChar char="•"/>
              <a:defRPr/>
            </a:pPr>
            <a:r>
              <a:rPr lang="en-US" b="1" dirty="0"/>
              <a:t>Scenario - Leadership Groups:</a:t>
            </a:r>
            <a:r>
              <a:rPr lang="en-US" dirty="0"/>
              <a:t>   A school’s </a:t>
            </a:r>
            <a:r>
              <a:rPr lang="en-US" dirty="0" err="1"/>
              <a:t>RtI</a:t>
            </a:r>
            <a:r>
              <a:rPr lang="en-US" dirty="0"/>
              <a:t> &amp; PBIS Leadership Team is an example of a leadership group.  This group is comprised of various staff members and parents and / or community members.   The leadership team looks at systemic issues such as student learning and outcomes.  In this case, the school’s </a:t>
            </a:r>
            <a:r>
              <a:rPr lang="en-US" dirty="0" err="1"/>
              <a:t>RtI</a:t>
            </a:r>
            <a:r>
              <a:rPr lang="en-US" dirty="0"/>
              <a:t> and PBIS Leadership team would look at academic data as well as behavior data in the form of in-school suspensions and office referrals.  The team looks at data and creates plans to implement strategies for addressing an identified need.  They meet on a regular basis to monitor progress and suggest necessary changes if needed.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33</a:t>
            </a:fld>
            <a:endParaRPr lang="en-US"/>
          </a:p>
        </p:txBody>
      </p:sp>
    </p:spTree>
    <p:extLst>
      <p:ext uri="{BB962C8B-B14F-4D97-AF65-F5344CB8AC3E}">
        <p14:creationId xmlns:p14="http://schemas.microsoft.com/office/powerpoint/2010/main" val="1862297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9270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391828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284661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32763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custDataLst>
      <p:tags r:id="rId1"/>
    </p:custDataLst>
    <p:extLst>
      <p:ext uri="{BB962C8B-B14F-4D97-AF65-F5344CB8AC3E}">
        <p14:creationId xmlns:p14="http://schemas.microsoft.com/office/powerpoint/2010/main" val="81497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custDataLst>
      <p:tags r:id="rId1"/>
    </p:custDataLst>
    <p:extLst>
      <p:ext uri="{BB962C8B-B14F-4D97-AF65-F5344CB8AC3E}">
        <p14:creationId xmlns:p14="http://schemas.microsoft.com/office/powerpoint/2010/main" val="1821470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custDataLst>
      <p:tags r:id="rId1"/>
    </p:custDataLst>
    <p:extLst>
      <p:ext uri="{BB962C8B-B14F-4D97-AF65-F5344CB8AC3E}">
        <p14:creationId xmlns:p14="http://schemas.microsoft.com/office/powerpoint/2010/main" val="19770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209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4031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2381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6751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208594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93801"/>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70474"/>
            <a:ext cx="323088" cy="316992"/>
          </a:xfrm>
          <a:prstGeom prst="rect">
            <a:avLst/>
          </a:prstGeom>
        </p:spPr>
      </p:pic>
    </p:spTree>
    <p:custDataLst>
      <p:tags r:id="rId14"/>
    </p:custDataLst>
    <p:extLst>
      <p:ext uri="{BB962C8B-B14F-4D97-AF65-F5344CB8AC3E}">
        <p14:creationId xmlns:p14="http://schemas.microsoft.com/office/powerpoint/2010/main" val="41851736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1.xml"/><Relationship Id="rId5" Type="http://schemas.microsoft.com/office/2007/relationships/hdphoto" Target="../media/hdphoto1.wdp"/><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hyperlink" Target="https://leaders.com/articles/leadership/shared-leadership" TargetMode="External"/><Relationship Id="rId3" Type="http://schemas.openxmlformats.org/officeDocument/2006/relationships/notesSlide" Target="../notesSlides/notesSlide13.xml"/><Relationship Id="rId7" Type="http://schemas.openxmlformats.org/officeDocument/2006/relationships/hyperlink" Target="https://eleducation.org/resources/guidelines-for-leadership-teams"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aucd.org/docs/Guidelines%20for%20Family%20Advisory%20Boards.pdf" TargetMode="External"/><Relationship Id="rId5" Type="http://schemas.openxmlformats.org/officeDocument/2006/relationships/hyperlink" Target="https://sepacguide.parentcenterhub.org/" TargetMode="External"/><Relationship Id="rId4" Type="http://schemas.openxmlformats.org/officeDocument/2006/relationships/hyperlink" Target="https://www.councilofnonprofits.org/resources/governance-and-leadershi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lawinsider.com/dictionary/evaluation-committee" TargetMode="External"/><Relationship Id="rId3" Type="http://schemas.openxmlformats.org/officeDocument/2006/relationships/notesSlide" Target="../notesSlides/notesSlide14.xml"/><Relationship Id="rId7" Type="http://schemas.openxmlformats.org/officeDocument/2006/relationships/hyperlink" Target="https://www.tccgrp.com/resource/ten-keys-to-successful-strategic-planning-for-nonprofit-and-foundation-leader/"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s://www.minnesotanonprofits.org/resources-tools/principles-practices-for-nonprofit-excellence/planning" TargetMode="External"/><Relationship Id="rId5" Type="http://schemas.openxmlformats.org/officeDocument/2006/relationships/hyperlink" Target="https://www.boardeffect.com/blog/what-is-a-strategic-planning-committee/" TargetMode="External"/><Relationship Id="rId10" Type="http://schemas.openxmlformats.org/officeDocument/2006/relationships/hyperlink" Target="https://www.minnesotanonprofits.org/resources-tools/resources-by-topic/evaluation-planning" TargetMode="External"/><Relationship Id="rId4" Type="http://schemas.openxmlformats.org/officeDocument/2006/relationships/hyperlink" Target="https://www.youtube.com/watch?v=7F2-4zy_hj0" TargetMode="External"/><Relationship Id="rId9" Type="http://schemas.openxmlformats.org/officeDocument/2006/relationships/hyperlink" Target="https://www.youtube.com/watch?v=Rdp3bL7fwC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9.png"/><Relationship Id="rId4" Type="http://schemas.openxmlformats.org/officeDocument/2006/relationships/hyperlink" Target="https://youtu.be/LmWiBnGkWww"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3032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
          </p:nvPr>
        </p:nvSpPr>
        <p:spPr>
          <a:xfrm>
            <a:off x="1043492" y="1524000"/>
            <a:ext cx="7033708" cy="4876800"/>
          </a:xfrm>
        </p:spPr>
        <p:txBody>
          <a:bodyPr>
            <a:normAutofit fontScale="85000" lnSpcReduction="20000"/>
          </a:bodyPr>
          <a:lstStyle/>
          <a:p>
            <a:pPr marL="68580" indent="0">
              <a:buNone/>
            </a:pPr>
            <a:r>
              <a:rPr lang="en-US" sz="2800" dirty="0"/>
              <a:t>Activities</a:t>
            </a:r>
          </a:p>
          <a:p>
            <a:pPr marL="630238" lvl="0" indent="-284163"/>
            <a:r>
              <a:rPr lang="en-US" sz="2600" dirty="0">
                <a:cs typeface="Arial"/>
              </a:rPr>
              <a:t>Research and study a specific issue</a:t>
            </a:r>
          </a:p>
          <a:p>
            <a:pPr marL="630238" indent="-284163"/>
            <a:r>
              <a:rPr lang="en-US" sz="2600" dirty="0">
                <a:cs typeface="Arial"/>
              </a:rPr>
              <a:t>Assess needs and develop priorities</a:t>
            </a:r>
          </a:p>
          <a:p>
            <a:pPr marL="630238" indent="-284163"/>
            <a:r>
              <a:rPr lang="en-US" sz="2600" dirty="0">
                <a:cs typeface="Arial"/>
              </a:rPr>
              <a:t>Make recommendations</a:t>
            </a:r>
          </a:p>
          <a:p>
            <a:pPr marL="630238" lvl="0" indent="-284163"/>
            <a:r>
              <a:rPr lang="en-US" sz="2600" dirty="0">
                <a:cs typeface="Arial"/>
              </a:rPr>
              <a:t>Design information and conduct training </a:t>
            </a:r>
          </a:p>
          <a:p>
            <a:pPr marL="630238" lvl="0" indent="-284163"/>
            <a:r>
              <a:rPr lang="en-US" sz="2600" dirty="0">
                <a:cs typeface="Arial"/>
              </a:rPr>
              <a:t>Develop or select a curriculum</a:t>
            </a:r>
          </a:p>
          <a:p>
            <a:pPr marL="630238" indent="-284163"/>
            <a:r>
              <a:rPr lang="en-US" sz="2600" dirty="0">
                <a:cs typeface="Arial"/>
              </a:rPr>
              <a:t>A channel for communication and feedback</a:t>
            </a:r>
          </a:p>
          <a:p>
            <a:pPr marL="630238" indent="-284163"/>
            <a:r>
              <a:rPr lang="en-US" sz="2600" dirty="0">
                <a:cs typeface="Arial"/>
              </a:rPr>
              <a:t>Plan and carry out an activity</a:t>
            </a:r>
          </a:p>
          <a:p>
            <a:pPr marL="630238" indent="-284163"/>
            <a:endParaRPr lang="en-US" sz="1400" dirty="0">
              <a:cs typeface="Arial"/>
            </a:endParaRPr>
          </a:p>
          <a:p>
            <a:pPr marL="68580" indent="0">
              <a:buNone/>
            </a:pPr>
            <a:r>
              <a:rPr lang="en-US" sz="2800" dirty="0"/>
              <a:t>Examples</a:t>
            </a:r>
          </a:p>
          <a:p>
            <a:pPr lvl="1"/>
            <a:r>
              <a:rPr lang="en-US" sz="2600" dirty="0"/>
              <a:t>Committee</a:t>
            </a:r>
          </a:p>
          <a:p>
            <a:pPr lvl="1"/>
            <a:r>
              <a:rPr lang="en-US" sz="2600" dirty="0"/>
              <a:t>Workgroup</a:t>
            </a:r>
          </a:p>
          <a:p>
            <a:pPr lvl="1"/>
            <a:r>
              <a:rPr lang="en-US" sz="2600" dirty="0"/>
              <a:t>Action team</a:t>
            </a:r>
          </a:p>
          <a:p>
            <a:pPr lvl="1"/>
            <a:r>
              <a:rPr lang="en-US" sz="2600" dirty="0"/>
              <a:t>IFSP/IEP team</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4098" name="Picture 2" descr="C:\Users\ebraunel\AppData\Local\Microsoft\Windows\Temporary Internet Files\Content.IE5\3TCUR3KB\meeting-leader-at-whiteboard[1].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943600" y="4267200"/>
            <a:ext cx="2286002" cy="1499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058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1043492" y="1447800"/>
            <a:ext cx="7033708" cy="4572000"/>
          </a:xfrm>
        </p:spPr>
        <p:txBody>
          <a:bodyPr>
            <a:normAutofit/>
          </a:bodyPr>
          <a:lstStyle/>
          <a:p>
            <a:pPr marL="68580" indent="0">
              <a:buNone/>
            </a:pPr>
            <a:r>
              <a:rPr lang="en-US" dirty="0"/>
              <a:t>Activities</a:t>
            </a:r>
          </a:p>
          <a:p>
            <a:pPr marL="630238" lvl="0" indent="-284163">
              <a:spcBef>
                <a:spcPts val="0"/>
              </a:spcBef>
            </a:pPr>
            <a:r>
              <a:rPr lang="en-US" sz="2200" dirty="0">
                <a:cs typeface="Arial"/>
              </a:rPr>
              <a:t>Create an action plan</a:t>
            </a:r>
          </a:p>
          <a:p>
            <a:pPr marL="630238" lvl="0" indent="-284163">
              <a:spcBef>
                <a:spcPts val="0"/>
              </a:spcBef>
            </a:pPr>
            <a:r>
              <a:rPr lang="en-US" sz="2200" dirty="0">
                <a:cs typeface="Arial"/>
              </a:rPr>
              <a:t>Collect, display, and analyze data</a:t>
            </a:r>
          </a:p>
          <a:p>
            <a:pPr marL="630238" lvl="0" indent="-284163">
              <a:spcBef>
                <a:spcPts val="0"/>
              </a:spcBef>
            </a:pPr>
            <a:r>
              <a:rPr lang="en-US" sz="2200" dirty="0">
                <a:cs typeface="Arial"/>
              </a:rPr>
              <a:t>Report results</a:t>
            </a:r>
          </a:p>
          <a:p>
            <a:pPr marL="630238" lvl="0" indent="-284163">
              <a:spcBef>
                <a:spcPts val="0"/>
              </a:spcBef>
            </a:pPr>
            <a:r>
              <a:rPr lang="en-US" sz="2200" dirty="0">
                <a:cs typeface="Arial"/>
              </a:rPr>
              <a:t>Continuous monitoring for progress and improvement</a:t>
            </a:r>
          </a:p>
          <a:p>
            <a:pPr marL="630238" lvl="0" indent="-284163">
              <a:spcBef>
                <a:spcPts val="0"/>
              </a:spcBef>
            </a:pPr>
            <a:endParaRPr lang="en-US" sz="1200" dirty="0">
              <a:cs typeface="Arial"/>
            </a:endParaRPr>
          </a:p>
          <a:p>
            <a:pPr marL="68580" indent="0">
              <a:spcBef>
                <a:spcPts val="0"/>
              </a:spcBef>
              <a:buNone/>
            </a:pPr>
            <a:r>
              <a:rPr lang="en-US" dirty="0"/>
              <a:t>Examples</a:t>
            </a:r>
          </a:p>
          <a:p>
            <a:pPr lvl="1">
              <a:spcBef>
                <a:spcPts val="0"/>
              </a:spcBef>
            </a:pPr>
            <a:r>
              <a:rPr lang="en-US" dirty="0"/>
              <a:t>Formal stakeholder groups</a:t>
            </a:r>
          </a:p>
          <a:p>
            <a:pPr lvl="1">
              <a:spcBef>
                <a:spcPts val="0"/>
              </a:spcBef>
            </a:pPr>
            <a:r>
              <a:rPr lang="en-US" dirty="0"/>
              <a:t>Service improvement teams</a:t>
            </a:r>
          </a:p>
          <a:p>
            <a:pPr lvl="1">
              <a:spcBef>
                <a:spcPts val="0"/>
              </a:spcBef>
            </a:pPr>
            <a:r>
              <a:rPr lang="en-US" dirty="0"/>
              <a:t>Focused monitoring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122" name="Picture 2" descr="C:\Users\ebraunel\AppData\Local\Microsoft\Windows\Temporary Internet Files\Content.IE5\QLDRIC43\videomeetingcooperation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733800"/>
            <a:ext cx="2340990" cy="15769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503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685800"/>
          </a:xfrm>
        </p:spPr>
        <p:txBody>
          <a:bodyPr/>
          <a:lstStyle/>
          <a:p>
            <a:r>
              <a:rPr lang="en-US" dirty="0"/>
              <a:t>Practice</a:t>
            </a:r>
          </a:p>
        </p:txBody>
      </p:sp>
      <p:sp>
        <p:nvSpPr>
          <p:cNvPr id="3" name="Content Placeholder 2"/>
          <p:cNvSpPr>
            <a:spLocks noGrp="1"/>
          </p:cNvSpPr>
          <p:nvPr>
            <p:ph idx="1"/>
          </p:nvPr>
        </p:nvSpPr>
        <p:spPr>
          <a:xfrm>
            <a:off x="1043492" y="1295400"/>
            <a:ext cx="7033708" cy="4953000"/>
          </a:xfrm>
        </p:spPr>
        <p:txBody>
          <a:bodyPr>
            <a:normAutofit fontScale="70000" lnSpcReduction="20000"/>
          </a:bodyPr>
          <a:lstStyle/>
          <a:p>
            <a:pPr marL="68580" indent="0">
              <a:buNone/>
            </a:pPr>
            <a:r>
              <a:rPr lang="en-US" sz="3400" dirty="0"/>
              <a:t>Activities</a:t>
            </a:r>
          </a:p>
          <a:p>
            <a:pPr marL="630238" indent="-284163"/>
            <a:r>
              <a:rPr lang="en-US" sz="3100" dirty="0">
                <a:cs typeface="Arial"/>
              </a:rPr>
              <a:t>Provide a structure to communicate, learn, &amp; act</a:t>
            </a:r>
          </a:p>
          <a:p>
            <a:pPr marL="630238" indent="-284163"/>
            <a:r>
              <a:rPr lang="en-US" sz="3100" dirty="0">
                <a:cs typeface="Arial"/>
              </a:rPr>
              <a:t>Continually reach out to others</a:t>
            </a:r>
          </a:p>
          <a:p>
            <a:pPr marL="630238" lvl="0" indent="-284163"/>
            <a:r>
              <a:rPr lang="en-US" sz="3100" dirty="0">
                <a:cs typeface="Arial"/>
              </a:rPr>
              <a:t>Create opportunities for networking &amp; sharing</a:t>
            </a:r>
          </a:p>
          <a:p>
            <a:pPr marL="630238" lvl="0" indent="-284163"/>
            <a:r>
              <a:rPr lang="en-US" sz="3100" dirty="0">
                <a:cs typeface="Arial"/>
              </a:rPr>
              <a:t>Enhance participation and connections</a:t>
            </a:r>
          </a:p>
          <a:p>
            <a:pPr marL="630238" indent="-284163"/>
            <a:r>
              <a:rPr lang="en-US" sz="3100" dirty="0">
                <a:cs typeface="Arial"/>
              </a:rPr>
              <a:t>Discuss emerging or systemic issues</a:t>
            </a:r>
          </a:p>
          <a:p>
            <a:pPr marL="630238" lvl="0" indent="-284163"/>
            <a:r>
              <a:rPr lang="en-US" sz="3100" dirty="0">
                <a:cs typeface="Arial"/>
              </a:rPr>
              <a:t>Promote interagency connections</a:t>
            </a:r>
          </a:p>
          <a:p>
            <a:pPr marL="630238" lvl="0" indent="-284163"/>
            <a:r>
              <a:rPr lang="en-US" sz="3100" dirty="0">
                <a:cs typeface="Arial"/>
              </a:rPr>
              <a:t>Share information and solutions</a:t>
            </a:r>
          </a:p>
          <a:p>
            <a:pPr marL="630238" lvl="0" indent="-284163"/>
            <a:r>
              <a:rPr lang="en-US" sz="3100" dirty="0">
                <a:cs typeface="Arial"/>
              </a:rPr>
              <a:t>Promote the spread of best practices</a:t>
            </a:r>
          </a:p>
          <a:p>
            <a:pPr marL="630238" lvl="0" indent="-284163"/>
            <a:endParaRPr lang="en-US" sz="1300" dirty="0">
              <a:cs typeface="Arial"/>
            </a:endParaRPr>
          </a:p>
          <a:p>
            <a:pPr marL="68580" indent="0">
              <a:buNone/>
            </a:pPr>
            <a:r>
              <a:rPr lang="en-US" sz="3400" dirty="0"/>
              <a:t>Examples</a:t>
            </a:r>
          </a:p>
          <a:p>
            <a:pPr lvl="1"/>
            <a:r>
              <a:rPr lang="en-US" sz="3100" dirty="0"/>
              <a:t>A learning circle</a:t>
            </a:r>
          </a:p>
          <a:p>
            <a:pPr lvl="1"/>
            <a:r>
              <a:rPr lang="en-US" sz="3100" dirty="0"/>
              <a:t>A community of practice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147" name="Picture 3" descr="C:\Users\ebraunel\AppData\Local\Microsoft\Windows\Temporary Internet Files\Content.IE5\RLR6GKQI\113856040_9aa67dca33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39057"/>
            <a:ext cx="1528231" cy="11437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679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2 Resources</a:t>
            </a:r>
          </a:p>
        </p:txBody>
      </p:sp>
      <p:sp>
        <p:nvSpPr>
          <p:cNvPr id="3" name="Content Placeholder 2"/>
          <p:cNvSpPr>
            <a:spLocks noGrp="1"/>
          </p:cNvSpPr>
          <p:nvPr>
            <p:ph idx="1"/>
          </p:nvPr>
        </p:nvSpPr>
        <p:spPr/>
        <p:txBody>
          <a:bodyPr>
            <a:normAutofit fontScale="77500" lnSpcReduction="20000"/>
          </a:bodyPr>
          <a:lstStyle/>
          <a:p>
            <a:pPr marL="393192" indent="-342900">
              <a:lnSpc>
                <a:spcPct val="120000"/>
              </a:lnSpc>
              <a:spcBef>
                <a:spcPts val="0"/>
              </a:spcBef>
            </a:pPr>
            <a:r>
              <a:rPr lang="en-US" sz="2400" b="1" dirty="0"/>
              <a:t>National Nonprofit Association Tools &amp; Resources </a:t>
            </a:r>
            <a:r>
              <a:rPr lang="en-US" sz="2400" dirty="0">
                <a:hlinkClick r:id="rId4"/>
              </a:rPr>
              <a:t>https://www.councilofnonprofits.org/resources/governance-and-leadership</a:t>
            </a:r>
            <a:endParaRPr lang="en-US" sz="2400" dirty="0"/>
          </a:p>
          <a:p>
            <a:pPr marL="393192" indent="-342900">
              <a:lnSpc>
                <a:spcPct val="120000"/>
              </a:lnSpc>
              <a:spcBef>
                <a:spcPts val="0"/>
              </a:spcBef>
            </a:pPr>
            <a:r>
              <a:rPr lang="en-US" sz="2400" b="1" dirty="0"/>
              <a:t>Advocacy in Action: Parent Advisory Councils </a:t>
            </a:r>
            <a:r>
              <a:rPr lang="en-US" sz="2400" dirty="0">
                <a:hlinkClick r:id="rId5"/>
              </a:rPr>
              <a:t>https://sepacguide.parentcenterhub.org/</a:t>
            </a:r>
            <a:endParaRPr lang="en-US" sz="2400" dirty="0"/>
          </a:p>
          <a:p>
            <a:pPr marL="393192" indent="-342900">
              <a:lnSpc>
                <a:spcPct val="120000"/>
              </a:lnSpc>
              <a:spcBef>
                <a:spcPts val="0"/>
              </a:spcBef>
            </a:pPr>
            <a:r>
              <a:rPr lang="en-US" sz="2400" b="1" dirty="0"/>
              <a:t>Guidelines for Establishing Family Advisory Boards </a:t>
            </a:r>
            <a:r>
              <a:rPr lang="en-US" sz="2400" dirty="0">
                <a:hlinkClick r:id="rId6"/>
              </a:rPr>
              <a:t>https://www.aucd.org/docs/Guidelines%20for%20Family%20Advisory%20Boards.pdf </a:t>
            </a:r>
            <a:endParaRPr lang="en-US" sz="2400" dirty="0"/>
          </a:p>
          <a:p>
            <a:pPr marL="393192" indent="-342900">
              <a:lnSpc>
                <a:spcPct val="120000"/>
              </a:lnSpc>
              <a:spcBef>
                <a:spcPts val="0"/>
              </a:spcBef>
            </a:pPr>
            <a:r>
              <a:rPr lang="en-US" sz="2400" b="1" dirty="0"/>
              <a:t>Guidelines for Leadership Teams </a:t>
            </a:r>
            <a:r>
              <a:rPr lang="en-US" sz="2400" dirty="0">
                <a:hlinkClick r:id="rId7"/>
              </a:rPr>
              <a:t>https://eleducation.org/resources/guidelines-for-leadership-teams</a:t>
            </a:r>
            <a:endParaRPr lang="en-US" sz="2400" dirty="0"/>
          </a:p>
          <a:p>
            <a:pPr marL="393192" indent="-342900">
              <a:lnSpc>
                <a:spcPct val="120000"/>
              </a:lnSpc>
              <a:spcBef>
                <a:spcPts val="0"/>
              </a:spcBef>
            </a:pPr>
            <a:r>
              <a:rPr lang="en-US" sz="2400" b="1" dirty="0"/>
              <a:t>Unleash the Power of the Team with Shared Leadership </a:t>
            </a:r>
            <a:r>
              <a:rPr lang="en-US" sz="2400" dirty="0">
                <a:hlinkClick r:id="rId8"/>
              </a:rPr>
              <a:t>https://leaders.com/articles/leadership/shared-leadership</a:t>
            </a:r>
            <a:r>
              <a:rPr lang="en-US" sz="2400" dirty="0"/>
              <a:t> </a:t>
            </a:r>
          </a:p>
          <a:p>
            <a:pPr marL="393192" indent="-342900">
              <a:lnSpc>
                <a:spcPct val="120000"/>
              </a:lnSpc>
              <a:spcBef>
                <a:spcPts val="0"/>
              </a:spcBef>
            </a:pPr>
            <a:endParaRPr lang="en-US" sz="24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0467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2 Resources</a:t>
            </a:r>
          </a:p>
        </p:txBody>
      </p:sp>
      <p:sp>
        <p:nvSpPr>
          <p:cNvPr id="3" name="Content Placeholder 2"/>
          <p:cNvSpPr>
            <a:spLocks noGrp="1"/>
          </p:cNvSpPr>
          <p:nvPr>
            <p:ph idx="1"/>
          </p:nvPr>
        </p:nvSpPr>
        <p:spPr>
          <a:xfrm>
            <a:off x="838200" y="1676400"/>
            <a:ext cx="7620000" cy="4156229"/>
          </a:xfrm>
        </p:spPr>
        <p:txBody>
          <a:bodyPr>
            <a:noAutofit/>
          </a:bodyPr>
          <a:lstStyle/>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Strategic Planning Committee (</a:t>
            </a:r>
            <a:r>
              <a:rPr lang="en-US" sz="1600" dirty="0">
                <a:latin typeface="Calibri" panose="020F0502020204030204" pitchFamily="34" charset="0"/>
                <a:cs typeface="Calibri" panose="020F0502020204030204" pitchFamily="34" charset="0"/>
              </a:rPr>
              <a:t>video 4:11)</a:t>
            </a:r>
            <a:r>
              <a:rPr lang="en-US" sz="1600" dirty="0">
                <a:latin typeface="Calibri" panose="020F0502020204030204" pitchFamily="34" charset="0"/>
                <a:cs typeface="Calibri" panose="020F0502020204030204" pitchFamily="34" charset="0"/>
                <a:hlinkClick r:id="rId4"/>
              </a:rPr>
              <a:t> https://www.youtube.com/watch?v=7F2-4zy_hj0</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Board Effect - Strategic Planning Committee </a:t>
            </a:r>
            <a:r>
              <a:rPr lang="en-US" sz="1600" dirty="0">
                <a:latin typeface="Calibri" panose="020F0502020204030204" pitchFamily="34" charset="0"/>
                <a:cs typeface="Calibri" panose="020F0502020204030204" pitchFamily="34" charset="0"/>
                <a:hlinkClick r:id="rId5"/>
              </a:rPr>
              <a:t>https://www.boardeffect.com/blog/what-is-a-strategic-planning-committee/</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Planning </a:t>
            </a:r>
            <a:r>
              <a:rPr lang="en-US" sz="1600" dirty="0">
                <a:latin typeface="Calibri" panose="020F0502020204030204" pitchFamily="34" charset="0"/>
                <a:cs typeface="Calibri" panose="020F0502020204030204" pitchFamily="34" charset="0"/>
                <a:hlinkClick r:id="rId6"/>
              </a:rPr>
              <a:t>https://www.minnesotanonprofits.org/resources-tools/principles-practices-for-nonprofit-excellence/planning</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10 Keys to Successful Strategic Planning </a:t>
            </a:r>
            <a:r>
              <a:rPr lang="en-US" sz="1600" dirty="0">
                <a:latin typeface="Calibri" panose="020F0502020204030204" pitchFamily="34" charset="0"/>
                <a:cs typeface="Calibri" panose="020F0502020204030204" pitchFamily="34" charset="0"/>
                <a:hlinkClick r:id="rId7"/>
              </a:rPr>
              <a:t>https://www.tccgrp.com/resource/ten-keys-to-successful-strategic-planning-for-nonprofit-and-foundation-leader/</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Definition of Evaluation Committee </a:t>
            </a:r>
            <a:r>
              <a:rPr lang="en-US" sz="1600" dirty="0">
                <a:latin typeface="Calibri" panose="020F0502020204030204" pitchFamily="34" charset="0"/>
                <a:cs typeface="Calibri" panose="020F0502020204030204" pitchFamily="34" charset="0"/>
                <a:hlinkClick r:id="rId8"/>
              </a:rPr>
              <a:t>https://www.lawinsider.com/dictionary/evaluation-committee</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School Board Program Evaluation Committee </a:t>
            </a:r>
            <a:r>
              <a:rPr lang="en-US" sz="1600" dirty="0">
                <a:latin typeface="Calibri" panose="020F0502020204030204" pitchFamily="34" charset="0"/>
                <a:cs typeface="Calibri" panose="020F0502020204030204" pitchFamily="34" charset="0"/>
              </a:rPr>
              <a:t>(video 8:18) </a:t>
            </a:r>
            <a:r>
              <a:rPr lang="en-US" sz="1600" dirty="0">
                <a:latin typeface="Calibri" panose="020F0502020204030204" pitchFamily="34" charset="0"/>
                <a:cs typeface="Calibri" panose="020F0502020204030204" pitchFamily="34" charset="0"/>
                <a:hlinkClick r:id="rId9"/>
              </a:rPr>
              <a:t>https://www.youtube.com/watch?v=Rdp3bL7fwCE</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Evaluation and Planning Resources</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10"/>
              </a:rPr>
              <a:t>https://www.minnesotanonprofits.org/resources-tools/resources-by-topic/evaluation-planning</a:t>
            </a:r>
            <a:endParaRPr lang="en-US" sz="16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27323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637468" cy="680571"/>
          </a:xfrm>
        </p:spPr>
        <p:txBody>
          <a:bodyPr/>
          <a:lstStyle/>
          <a:p>
            <a:r>
              <a:rPr lang="en-US" dirty="0"/>
              <a:t>Section 2:  Types of Groups</a:t>
            </a:r>
          </a:p>
        </p:txBody>
      </p:sp>
      <p:sp>
        <p:nvSpPr>
          <p:cNvPr id="3" name="Text Placeholder 2"/>
          <p:cNvSpPr>
            <a:spLocks noGrp="1"/>
          </p:cNvSpPr>
          <p:nvPr>
            <p:ph type="body" idx="1"/>
          </p:nvPr>
        </p:nvSpPr>
        <p:spPr>
          <a:xfrm>
            <a:off x="1258645" y="1600200"/>
            <a:ext cx="6637467" cy="4187413"/>
          </a:xfrm>
        </p:spPr>
        <p:txBody>
          <a:bodyPr>
            <a:normAutofit/>
          </a:bodyPr>
          <a:lstStyle/>
          <a:p>
            <a:r>
              <a:rPr lang="en-US" dirty="0"/>
              <a:t>Questions</a:t>
            </a:r>
          </a:p>
          <a:p>
            <a:pPr marL="800100" lvl="1" indent="-342900">
              <a:buFont typeface="Arial" panose="020B0604020202020204" pitchFamily="34" charset="0"/>
              <a:buChar char="•"/>
            </a:pPr>
            <a:r>
              <a:rPr lang="en-US" sz="2000" dirty="0">
                <a:solidFill>
                  <a:schemeClr val="tx2"/>
                </a:solidFill>
              </a:rPr>
              <a:t>What are the different functions of groups and member roles?</a:t>
            </a:r>
          </a:p>
          <a:p>
            <a:pPr marL="800100" lvl="1" indent="-342900">
              <a:buFont typeface="Arial" panose="020B0604020202020204" pitchFamily="34" charset="0"/>
              <a:buChar char="•"/>
            </a:pPr>
            <a:r>
              <a:rPr lang="en-US" sz="2000" dirty="0">
                <a:solidFill>
                  <a:schemeClr val="tx2"/>
                </a:solidFill>
              </a:rPr>
              <a:t>What is a…</a:t>
            </a:r>
          </a:p>
          <a:p>
            <a:pPr marL="1257300" lvl="2" indent="-342900">
              <a:buFont typeface="Arial" panose="020B0604020202020204" pitchFamily="34" charset="0"/>
              <a:buChar char="•"/>
            </a:pPr>
            <a:r>
              <a:rPr lang="en-US" sz="2000" dirty="0">
                <a:solidFill>
                  <a:schemeClr val="tx2"/>
                </a:solidFill>
              </a:rPr>
              <a:t>Governing group?</a:t>
            </a:r>
          </a:p>
          <a:p>
            <a:pPr marL="1257300" lvl="2" indent="-342900">
              <a:buFont typeface="Arial" panose="020B0604020202020204" pitchFamily="34" charset="0"/>
              <a:buChar char="•"/>
            </a:pPr>
            <a:r>
              <a:rPr lang="en-US" sz="2000" dirty="0">
                <a:solidFill>
                  <a:schemeClr val="tx2"/>
                </a:solidFill>
              </a:rPr>
              <a:t>Advisory group?</a:t>
            </a:r>
          </a:p>
          <a:p>
            <a:pPr marL="1257300" lvl="2" indent="-342900">
              <a:buFont typeface="Arial" panose="020B0604020202020204" pitchFamily="34" charset="0"/>
              <a:buChar char="•"/>
            </a:pPr>
            <a:r>
              <a:rPr lang="en-US" sz="2000" dirty="0">
                <a:solidFill>
                  <a:schemeClr val="tx2"/>
                </a:solidFill>
              </a:rPr>
              <a:t>Leadership group?</a:t>
            </a:r>
          </a:p>
          <a:p>
            <a:pPr marL="1257300" lvl="2" indent="-342900">
              <a:buFont typeface="Arial" panose="020B0604020202020204" pitchFamily="34" charset="0"/>
              <a:buChar char="•"/>
            </a:pPr>
            <a:r>
              <a:rPr lang="en-US" sz="2000" dirty="0">
                <a:solidFill>
                  <a:schemeClr val="tx2"/>
                </a:solidFill>
              </a:rPr>
              <a:t>Planning group?</a:t>
            </a:r>
          </a:p>
          <a:p>
            <a:pPr marL="1257300" lvl="2" indent="-342900">
              <a:buFont typeface="Arial" panose="020B0604020202020204" pitchFamily="34" charset="0"/>
              <a:buChar char="•"/>
            </a:pPr>
            <a:r>
              <a:rPr lang="en-US" sz="2000" dirty="0">
                <a:solidFill>
                  <a:schemeClr val="tx2"/>
                </a:solidFill>
              </a:rPr>
              <a:t>Evaluation group?</a:t>
            </a:r>
          </a:p>
          <a:p>
            <a:pPr marL="1257300" lvl="2" indent="-342900">
              <a:buFont typeface="Arial" panose="020B0604020202020204" pitchFamily="34" charset="0"/>
              <a:buChar char="•"/>
            </a:pPr>
            <a:r>
              <a:rPr lang="en-US" sz="2000" dirty="0">
                <a:solidFill>
                  <a:schemeClr val="tx2"/>
                </a:solidFill>
              </a:rPr>
              <a:t>Practice group?</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5028620" y="4484852"/>
            <a:ext cx="2537876" cy="1451124"/>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145826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fontScale="90000"/>
          </a:bodyPr>
          <a:lstStyle/>
          <a:p>
            <a:r>
              <a:rPr lang="en-US" dirty="0"/>
              <a:t>What Makes Decision-Making Groups </a:t>
            </a:r>
            <a:r>
              <a:rPr lang="en-US" dirty="0">
                <a:latin typeface="MV Boli" panose="02000500030200090000" pitchFamily="2" charset="0"/>
                <a:cs typeface="MV Boli" panose="02000500030200090000" pitchFamily="2" charset="0"/>
              </a:rPr>
              <a:t>Unique</a:t>
            </a:r>
            <a:r>
              <a:rPr lang="en-US" dirty="0"/>
              <a:t>?</a:t>
            </a:r>
          </a:p>
        </p:txBody>
      </p:sp>
      <p:sp>
        <p:nvSpPr>
          <p:cNvPr id="3" name="Content Placeholder 2"/>
          <p:cNvSpPr>
            <a:spLocks noGrp="1"/>
          </p:cNvSpPr>
          <p:nvPr>
            <p:ph idx="1"/>
          </p:nvPr>
        </p:nvSpPr>
        <p:spPr>
          <a:xfrm>
            <a:off x="2362200" y="1714500"/>
            <a:ext cx="5867400" cy="4191000"/>
          </a:xfrm>
        </p:spPr>
        <p:txBody>
          <a:bodyPr>
            <a:normAutofit fontScale="85000" lnSpcReduction="20000"/>
          </a:bodyPr>
          <a:lstStyle/>
          <a:p>
            <a:pPr lvl="2">
              <a:buClr>
                <a:schemeClr val="tx2"/>
              </a:buClr>
              <a:buSzPct val="65000"/>
              <a:buFont typeface="Arial" panose="020B0604020202020204" pitchFamily="34" charset="0"/>
              <a:buChar char="•"/>
            </a:pPr>
            <a:r>
              <a:rPr lang="en-US" sz="3200" dirty="0"/>
              <a:t>Decision-making authority</a:t>
            </a:r>
          </a:p>
          <a:p>
            <a:pPr lvl="2">
              <a:buClr>
                <a:schemeClr val="tx2"/>
              </a:buClr>
              <a:buSzPct val="65000"/>
              <a:buFont typeface="Arial" panose="020B0604020202020204" pitchFamily="34" charset="0"/>
              <a:buChar char="•"/>
            </a:pPr>
            <a:r>
              <a:rPr lang="en-US" sz="3200" dirty="0"/>
              <a:t>Issues</a:t>
            </a:r>
          </a:p>
          <a:p>
            <a:pPr lvl="2">
              <a:buClr>
                <a:schemeClr val="tx2"/>
              </a:buClr>
              <a:buSzPct val="65000"/>
              <a:buFont typeface="Arial" panose="020B0604020202020204" pitchFamily="34" charset="0"/>
              <a:buChar char="•"/>
            </a:pPr>
            <a:r>
              <a:rPr lang="en-US" sz="3200" dirty="0"/>
              <a:t>Meeting structure </a:t>
            </a:r>
          </a:p>
          <a:p>
            <a:pPr lvl="2">
              <a:buClr>
                <a:schemeClr val="tx2"/>
              </a:buClr>
              <a:buSzPct val="65000"/>
              <a:buFont typeface="Arial" panose="020B0604020202020204" pitchFamily="34" charset="0"/>
              <a:buChar char="•"/>
            </a:pPr>
            <a:r>
              <a:rPr lang="en-US" sz="3200" dirty="0"/>
              <a:t>Data used</a:t>
            </a:r>
          </a:p>
          <a:p>
            <a:pPr lvl="2">
              <a:buClr>
                <a:schemeClr val="tx2"/>
              </a:buClr>
              <a:buSzPct val="65000"/>
              <a:buFont typeface="Arial" panose="020B0604020202020204" pitchFamily="34" charset="0"/>
              <a:buChar char="•"/>
            </a:pPr>
            <a:r>
              <a:rPr lang="en-US" sz="3200" dirty="0"/>
              <a:t>Input and feedback </a:t>
            </a:r>
          </a:p>
          <a:p>
            <a:pPr lvl="2">
              <a:buClr>
                <a:schemeClr val="tx2"/>
              </a:buClr>
              <a:buSzPct val="65000"/>
              <a:buFont typeface="Arial" panose="020B0604020202020204" pitchFamily="34" charset="0"/>
              <a:buChar char="•"/>
            </a:pPr>
            <a:r>
              <a:rPr lang="en-US" sz="3200" dirty="0"/>
              <a:t>Processes</a:t>
            </a:r>
          </a:p>
          <a:p>
            <a:pPr lvl="2">
              <a:buClr>
                <a:schemeClr val="tx2"/>
              </a:buClr>
              <a:buSzPct val="65000"/>
              <a:buFont typeface="Arial" panose="020B0604020202020204" pitchFamily="34" charset="0"/>
              <a:buChar char="•"/>
            </a:pPr>
            <a:r>
              <a:rPr lang="en-US" sz="3200" dirty="0"/>
              <a:t>Membership</a:t>
            </a:r>
          </a:p>
          <a:p>
            <a:pPr lvl="2">
              <a:buClr>
                <a:schemeClr val="tx2"/>
              </a:buClr>
              <a:buSzPct val="65000"/>
              <a:buFont typeface="Arial" panose="020B0604020202020204" pitchFamily="34" charset="0"/>
              <a:buChar char="•"/>
            </a:pPr>
            <a:r>
              <a:rPr lang="en-US" sz="3200" dirty="0"/>
              <a:t>History</a:t>
            </a:r>
          </a:p>
          <a:p>
            <a:pPr lvl="2">
              <a:buClr>
                <a:schemeClr val="tx2"/>
              </a:buClr>
              <a:buSzPct val="65000"/>
              <a:buFont typeface="Arial" panose="020B0604020202020204" pitchFamily="34" charset="0"/>
              <a:buChar char="•"/>
            </a:pPr>
            <a:r>
              <a:rPr lang="en-US" sz="3200" dirty="0"/>
              <a:t>Time since formation</a:t>
            </a:r>
          </a:p>
          <a:p>
            <a:pPr lvl="2"/>
            <a:r>
              <a:rPr lang="en-US" sz="3200" dirty="0"/>
              <a:t>Diversity of perspectives</a:t>
            </a:r>
          </a:p>
          <a:p>
            <a:pPr lvl="2"/>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2400" r="39660"/>
          <a:stretch/>
        </p:blipFill>
        <p:spPr>
          <a:xfrm>
            <a:off x="983204" y="1905000"/>
            <a:ext cx="1888803" cy="3733800"/>
          </a:xfrm>
          <a:prstGeom prst="rect">
            <a:avLst/>
          </a:prstGeom>
        </p:spPr>
      </p:pic>
    </p:spTree>
    <p:custDataLst>
      <p:tags r:id="rId1"/>
    </p:custDataLst>
    <p:extLst>
      <p:ext uri="{BB962C8B-B14F-4D97-AF65-F5344CB8AC3E}">
        <p14:creationId xmlns:p14="http://schemas.microsoft.com/office/powerpoint/2010/main" val="381779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86600" cy="1143000"/>
          </a:xfrm>
        </p:spPr>
        <p:txBody>
          <a:bodyPr/>
          <a:lstStyle/>
          <a:p>
            <a:r>
              <a:rPr lang="en-US" dirty="0"/>
              <a:t>Member Roles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TextBox 4"/>
          <p:cNvSpPr txBox="1"/>
          <p:nvPr/>
        </p:nvSpPr>
        <p:spPr>
          <a:xfrm>
            <a:off x="1714500" y="4983306"/>
            <a:ext cx="6134100" cy="954107"/>
          </a:xfrm>
          <a:prstGeom prst="rect">
            <a:avLst/>
          </a:prstGeom>
          <a:noFill/>
        </p:spPr>
        <p:txBody>
          <a:bodyPr wrap="square" rtlCol="0">
            <a:spAutoFit/>
          </a:bodyPr>
          <a:lstStyle/>
          <a:p>
            <a:r>
              <a:rPr lang="en-US" sz="2800" dirty="0">
                <a:hlinkClick r:id="rId4"/>
              </a:rPr>
              <a:t>https://youtu.be/LmWiBnGkWww</a:t>
            </a:r>
            <a:endParaRPr lang="en-US" sz="2800" dirty="0"/>
          </a:p>
          <a:p>
            <a:endParaRPr lang="en-US" sz="2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1862137"/>
            <a:ext cx="5715000" cy="3133725"/>
          </a:xfrm>
          <a:prstGeom prst="rect">
            <a:avLst/>
          </a:prstGeom>
        </p:spPr>
      </p:pic>
    </p:spTree>
    <p:custDataLst>
      <p:tags r:id="rId1"/>
    </p:custDataLst>
    <p:extLst>
      <p:ext uri="{BB962C8B-B14F-4D97-AF65-F5344CB8AC3E}">
        <p14:creationId xmlns:p14="http://schemas.microsoft.com/office/powerpoint/2010/main" val="379242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2493" y="1447800"/>
            <a:ext cx="3279014" cy="4243430"/>
          </a:xfrm>
          <a:prstGeom prst="rect">
            <a:avLst/>
          </a:prstGeom>
          <a:ln w="3175">
            <a:solidFill>
              <a:schemeClr val="tx1"/>
            </a:solidFill>
          </a:ln>
          <a:effectLst>
            <a:outerShdw blurRad="76200" dir="18900000" sy="23000" kx="-1200000" algn="bl" rotWithShape="0">
              <a:prstClr val="black">
                <a:alpha val="20000"/>
              </a:prstClr>
            </a:outerShdw>
          </a:effectLst>
        </p:spPr>
      </p:pic>
      <p:sp>
        <p:nvSpPr>
          <p:cNvPr id="2052" name="Text Box 4"/>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 name="Line Callout 1 4"/>
          <p:cNvSpPr/>
          <p:nvPr/>
        </p:nvSpPr>
        <p:spPr>
          <a:xfrm>
            <a:off x="753810" y="4757688"/>
            <a:ext cx="1524000" cy="781050"/>
          </a:xfrm>
          <a:prstGeom prst="borderCallout1">
            <a:avLst>
              <a:gd name="adj1" fmla="val -27939"/>
              <a:gd name="adj2" fmla="val 163217"/>
              <a:gd name="adj3" fmla="val 34282"/>
              <a:gd name="adj4" fmla="val 100723"/>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Examples</a:t>
            </a:r>
          </a:p>
        </p:txBody>
      </p:sp>
      <p:sp>
        <p:nvSpPr>
          <p:cNvPr id="6" name="Line Callout 1 5"/>
          <p:cNvSpPr/>
          <p:nvPr/>
        </p:nvSpPr>
        <p:spPr>
          <a:xfrm flipH="1">
            <a:off x="798407" y="1924050"/>
            <a:ext cx="1414917" cy="971550"/>
          </a:xfrm>
          <a:prstGeom prst="borderCallout1">
            <a:avLst>
              <a:gd name="adj1" fmla="val 22130"/>
              <a:gd name="adj2" fmla="val -319"/>
              <a:gd name="adj3" fmla="val 7077"/>
              <a:gd name="adj4" fmla="val -67119"/>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Definition</a:t>
            </a:r>
          </a:p>
        </p:txBody>
      </p:sp>
      <p:sp>
        <p:nvSpPr>
          <p:cNvPr id="7" name="Line Callout 1 6"/>
          <p:cNvSpPr/>
          <p:nvPr/>
        </p:nvSpPr>
        <p:spPr>
          <a:xfrm flipH="1">
            <a:off x="1143000" y="3345557"/>
            <a:ext cx="1273742" cy="820351"/>
          </a:xfrm>
          <a:prstGeom prst="borderCallout1">
            <a:avLst>
              <a:gd name="adj1" fmla="val 20673"/>
              <a:gd name="adj2" fmla="val -2777"/>
              <a:gd name="adj3" fmla="val -90211"/>
              <a:gd name="adj4" fmla="val -86733"/>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Activities</a:t>
            </a:r>
          </a:p>
        </p:txBody>
      </p:sp>
      <p:sp>
        <p:nvSpPr>
          <p:cNvPr id="8" name="Line Callout 1 7"/>
          <p:cNvSpPr/>
          <p:nvPr/>
        </p:nvSpPr>
        <p:spPr>
          <a:xfrm>
            <a:off x="6881473" y="1600200"/>
            <a:ext cx="1457722" cy="914400"/>
          </a:xfrm>
          <a:prstGeom prst="borderCallout1">
            <a:avLst>
              <a:gd name="adj1" fmla="val 43254"/>
              <a:gd name="adj2" fmla="val -865"/>
              <a:gd name="adj3" fmla="val 108291"/>
              <a:gd name="adj4" fmla="val -114182"/>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Leadership Roles</a:t>
            </a:r>
          </a:p>
        </p:txBody>
      </p:sp>
      <p:sp>
        <p:nvSpPr>
          <p:cNvPr id="11" name="Line Callout 1 10"/>
          <p:cNvSpPr/>
          <p:nvPr/>
        </p:nvSpPr>
        <p:spPr>
          <a:xfrm>
            <a:off x="6881473" y="2723966"/>
            <a:ext cx="1195727" cy="825382"/>
          </a:xfrm>
          <a:prstGeom prst="borderCallout1">
            <a:avLst>
              <a:gd name="adj1" fmla="val 51123"/>
              <a:gd name="adj2" fmla="val 6"/>
              <a:gd name="adj3" fmla="val 20595"/>
              <a:gd name="adj4" fmla="val -142448"/>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Other Roles</a:t>
            </a:r>
          </a:p>
        </p:txBody>
      </p:sp>
      <p:sp>
        <p:nvSpPr>
          <p:cNvPr id="12" name="Line Callout 1 11"/>
          <p:cNvSpPr/>
          <p:nvPr/>
        </p:nvSpPr>
        <p:spPr>
          <a:xfrm>
            <a:off x="6896560" y="3767618"/>
            <a:ext cx="1396914" cy="885606"/>
          </a:xfrm>
          <a:prstGeom prst="borderCallout1">
            <a:avLst>
              <a:gd name="adj1" fmla="val 2880"/>
              <a:gd name="adj2" fmla="val 1374"/>
              <a:gd name="adj3" fmla="val -62222"/>
              <a:gd name="adj4" fmla="val -128401"/>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Length of Service</a:t>
            </a:r>
          </a:p>
        </p:txBody>
      </p:sp>
      <p:sp>
        <p:nvSpPr>
          <p:cNvPr id="13" name="TextBox 12"/>
          <p:cNvSpPr txBox="1"/>
          <p:nvPr/>
        </p:nvSpPr>
        <p:spPr>
          <a:xfrm>
            <a:off x="4572000" y="3180016"/>
            <a:ext cx="1981200" cy="369332"/>
          </a:xfrm>
          <a:prstGeom prst="rect">
            <a:avLst/>
          </a:prstGeom>
          <a:solidFill>
            <a:srgbClr val="FFC000">
              <a:alpha val="0"/>
            </a:srgbClr>
          </a:solidFill>
        </p:spPr>
        <p:txBody>
          <a:bodyPr wrap="square" rtlCol="0">
            <a:spAutoFit/>
          </a:bodyPr>
          <a:lstStyle/>
          <a:p>
            <a:endParaRPr lang="en-US" dirty="0"/>
          </a:p>
        </p:txBody>
      </p:sp>
      <p:sp>
        <p:nvSpPr>
          <p:cNvPr id="14" name="Slide Number Placeholder 13"/>
          <p:cNvSpPr>
            <a:spLocks noGrp="1"/>
          </p:cNvSpPr>
          <p:nvPr>
            <p:ph type="sldNum" sz="quarter" idx="12"/>
          </p:nvPr>
        </p:nvSpPr>
        <p:spPr/>
        <p:txBody>
          <a:bodyPr/>
          <a:lstStyle/>
          <a:p>
            <a:fld id="{2607D70F-4731-47B7-BF1B-F405D07FC07D}" type="slidenum">
              <a:rPr lang="en-US" smtClean="0"/>
              <a:pPr/>
              <a:t>29</a:t>
            </a:fld>
            <a:endParaRPr lang="en-US"/>
          </a:p>
        </p:txBody>
      </p:sp>
      <p:sp>
        <p:nvSpPr>
          <p:cNvPr id="10" name="Title 9"/>
          <p:cNvSpPr>
            <a:spLocks noGrp="1"/>
          </p:cNvSpPr>
          <p:nvPr>
            <p:ph type="title"/>
          </p:nvPr>
        </p:nvSpPr>
        <p:spPr>
          <a:effectLst>
            <a:outerShdw blurRad="76200" dir="18900000" sy="23000" kx="-1200000" algn="bl" rotWithShape="0">
              <a:prstClr val="black">
                <a:alpha val="20000"/>
              </a:prstClr>
            </a:outerShdw>
          </a:effectLst>
        </p:spPr>
        <p:txBody>
          <a:bodyPr/>
          <a:lstStyle/>
          <a:p>
            <a:r>
              <a:rPr lang="en-US" dirty="0"/>
              <a:t>Sample Page</a:t>
            </a:r>
            <a:endParaRPr lang="en-US" b="1" dirty="0"/>
          </a:p>
        </p:txBody>
      </p:sp>
      <p:sp>
        <p:nvSpPr>
          <p:cNvPr id="3" name="Footer Placeholder 2"/>
          <p:cNvSpPr>
            <a:spLocks noGrp="1"/>
          </p:cNvSpPr>
          <p:nvPr>
            <p:ph type="ftr" sz="quarter" idx="11"/>
          </p:nvPr>
        </p:nvSpPr>
        <p:spPr/>
        <p:txBody>
          <a:bodyPr/>
          <a:lstStyle/>
          <a:p>
            <a:r>
              <a:rPr lang="en-US"/>
              <a:t>Serving on Groups That Make Decisions</a:t>
            </a:r>
            <a:endParaRPr lang="en-US" dirty="0"/>
          </a:p>
        </p:txBody>
      </p:sp>
      <p:sp>
        <p:nvSpPr>
          <p:cNvPr id="15" name="Line Callout 1 14"/>
          <p:cNvSpPr/>
          <p:nvPr/>
        </p:nvSpPr>
        <p:spPr>
          <a:xfrm>
            <a:off x="6847489" y="4935164"/>
            <a:ext cx="1403769" cy="814430"/>
          </a:xfrm>
          <a:prstGeom prst="borderCallout1">
            <a:avLst>
              <a:gd name="adj1" fmla="val 2880"/>
              <a:gd name="adj2" fmla="val 1374"/>
              <a:gd name="adj3" fmla="val -128156"/>
              <a:gd name="adj4" fmla="val -125107"/>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Putting It Into Action</a:t>
            </a:r>
          </a:p>
        </p:txBody>
      </p:sp>
    </p:spTree>
    <p:custDataLst>
      <p:tags r:id="rId1"/>
    </p:custDataLst>
    <p:extLst>
      <p:ext uri="{BB962C8B-B14F-4D97-AF65-F5344CB8AC3E}">
        <p14:creationId xmlns:p14="http://schemas.microsoft.com/office/powerpoint/2010/main" val="32349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lstStyle/>
          <a:p>
            <a:r>
              <a:rPr lang="en-US" dirty="0"/>
              <a:t>Functions of Groups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6164955"/>
              </p:ext>
            </p:extLst>
          </p:nvPr>
        </p:nvGraphicFramePr>
        <p:xfrm>
          <a:off x="609600" y="1828800"/>
          <a:ext cx="8001000" cy="4003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44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a:t>
            </a:r>
          </a:p>
        </p:txBody>
      </p:sp>
      <p:sp>
        <p:nvSpPr>
          <p:cNvPr id="3" name="Content Placeholder 2"/>
          <p:cNvSpPr>
            <a:spLocks noGrp="1"/>
          </p:cNvSpPr>
          <p:nvPr>
            <p:ph idx="1"/>
          </p:nvPr>
        </p:nvSpPr>
        <p:spPr>
          <a:xfrm>
            <a:off x="1043492" y="1524000"/>
            <a:ext cx="7033708" cy="4308629"/>
          </a:xfrm>
        </p:spPr>
        <p:txBody>
          <a:bodyPr>
            <a:normAutofit fontScale="85000" lnSpcReduction="20000"/>
          </a:bodyPr>
          <a:lstStyle/>
          <a:p>
            <a:pPr marL="68580" indent="0">
              <a:buNone/>
            </a:pPr>
            <a:r>
              <a:rPr lang="en-US" sz="2800" dirty="0"/>
              <a:t>Activities</a:t>
            </a:r>
          </a:p>
          <a:p>
            <a:pPr lvl="1"/>
            <a:r>
              <a:rPr lang="en-US" sz="2400" dirty="0"/>
              <a:t>Establish by-laws</a:t>
            </a:r>
          </a:p>
          <a:p>
            <a:pPr marL="636588" lvl="0" indent="-293688"/>
            <a:r>
              <a:rPr lang="en-US" dirty="0">
                <a:cs typeface="Arial"/>
              </a:rPr>
              <a:t>Govern an organization </a:t>
            </a:r>
          </a:p>
          <a:p>
            <a:pPr marL="636588" lvl="0" indent="-293688"/>
            <a:r>
              <a:rPr lang="en-US" dirty="0">
                <a:cs typeface="Arial"/>
              </a:rPr>
              <a:t>Develop policies</a:t>
            </a:r>
          </a:p>
          <a:p>
            <a:pPr marL="636588" lvl="0" indent="-293688"/>
            <a:r>
              <a:rPr lang="en-US" dirty="0">
                <a:cs typeface="Arial"/>
              </a:rPr>
              <a:t>Establish goals</a:t>
            </a:r>
          </a:p>
          <a:p>
            <a:pPr marL="636588" lvl="0" indent="-293688"/>
            <a:r>
              <a:rPr lang="en-US" dirty="0">
                <a:cs typeface="Arial"/>
              </a:rPr>
              <a:t>Communicate with the public &amp; funding sources </a:t>
            </a:r>
          </a:p>
          <a:p>
            <a:pPr marL="636588" lvl="0" indent="-293688"/>
            <a:r>
              <a:rPr lang="en-US" dirty="0">
                <a:cs typeface="Arial"/>
              </a:rPr>
              <a:t>Employ &amp; evaluate executives</a:t>
            </a:r>
          </a:p>
          <a:p>
            <a:pPr marL="636588" lvl="0" indent="-293688"/>
            <a:r>
              <a:rPr lang="en-US" dirty="0">
                <a:cs typeface="Arial"/>
              </a:rPr>
              <a:t>Negotiate with employee groups</a:t>
            </a:r>
          </a:p>
          <a:p>
            <a:pPr marL="636588" lvl="0" indent="-293688"/>
            <a:r>
              <a:rPr lang="en-US" dirty="0">
                <a:cs typeface="Arial"/>
              </a:rPr>
              <a:t>Allow for community participation</a:t>
            </a:r>
          </a:p>
          <a:p>
            <a:pPr lvl="1"/>
            <a:endParaRPr lang="en-US" dirty="0"/>
          </a:p>
          <a:p>
            <a:pPr marL="68580" indent="0">
              <a:buNone/>
            </a:pPr>
            <a:r>
              <a:rPr lang="en-US" sz="2800" dirty="0"/>
              <a:t>Examples</a:t>
            </a:r>
          </a:p>
          <a:p>
            <a:pPr lvl="1"/>
            <a:r>
              <a:rPr lang="en-US" sz="2400" dirty="0"/>
              <a:t>School Board</a:t>
            </a:r>
          </a:p>
          <a:p>
            <a:pPr lvl="1"/>
            <a:r>
              <a:rPr lang="en-US" sz="2400" dirty="0"/>
              <a:t>City Council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6" name="Picture 2" descr="C:\Users\ebraunel\AppData\Local\Microsoft\Windows\Temporary Internet Files\Content.IE5\RLR6GKQI\business-meeting-india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488" y="914400"/>
            <a:ext cx="2587732"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572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Advisory</a:t>
            </a:r>
          </a:p>
        </p:txBody>
      </p:sp>
      <p:sp>
        <p:nvSpPr>
          <p:cNvPr id="3" name="Content Placeholder 2"/>
          <p:cNvSpPr>
            <a:spLocks noGrp="1"/>
          </p:cNvSpPr>
          <p:nvPr>
            <p:ph idx="1"/>
          </p:nvPr>
        </p:nvSpPr>
        <p:spPr>
          <a:xfrm>
            <a:off x="1043492" y="1447800"/>
            <a:ext cx="7033708" cy="4572000"/>
          </a:xfrm>
        </p:spPr>
        <p:txBody>
          <a:bodyPr>
            <a:normAutofit fontScale="92500" lnSpcReduction="10000"/>
          </a:bodyPr>
          <a:lstStyle/>
          <a:p>
            <a:pPr marL="68580" indent="0">
              <a:buNone/>
            </a:pPr>
            <a:r>
              <a:rPr lang="en-US" sz="2600" dirty="0"/>
              <a:t>Activities</a:t>
            </a:r>
          </a:p>
          <a:p>
            <a:pPr marL="623888" lvl="0" indent="-276225"/>
            <a:r>
              <a:rPr lang="en-US" dirty="0">
                <a:cs typeface="Arial"/>
              </a:rPr>
              <a:t>Represent a broader group of people</a:t>
            </a:r>
          </a:p>
          <a:p>
            <a:pPr marL="921068" lvl="1" indent="-276225"/>
            <a:r>
              <a:rPr lang="en-US" dirty="0">
                <a:cs typeface="Arial"/>
              </a:rPr>
              <a:t>Seek out the views of those affected</a:t>
            </a:r>
          </a:p>
          <a:p>
            <a:pPr marL="623888" lvl="0" indent="-276225"/>
            <a:r>
              <a:rPr lang="en-US" dirty="0">
                <a:cs typeface="Arial"/>
              </a:rPr>
              <a:t>Advise on needs</a:t>
            </a:r>
          </a:p>
          <a:p>
            <a:pPr marL="623888" lvl="0" indent="-276225"/>
            <a:r>
              <a:rPr lang="en-US" dirty="0">
                <a:cs typeface="Arial"/>
              </a:rPr>
              <a:t>Bring awareness to issues</a:t>
            </a:r>
          </a:p>
          <a:p>
            <a:pPr marL="623888" lvl="0" indent="-276225"/>
            <a:r>
              <a:rPr lang="en-US" dirty="0">
                <a:cs typeface="Arial"/>
              </a:rPr>
              <a:t>Help develop action plans</a:t>
            </a:r>
          </a:p>
          <a:p>
            <a:pPr marL="623888" lvl="0" indent="-276225"/>
            <a:r>
              <a:rPr lang="en-US" dirty="0">
                <a:cs typeface="Arial"/>
              </a:rPr>
              <a:t>Make recommendations</a:t>
            </a:r>
          </a:p>
          <a:p>
            <a:pPr marL="623888" indent="-276225"/>
            <a:r>
              <a:rPr lang="en-US" dirty="0">
                <a:cs typeface="Arial"/>
              </a:rPr>
              <a:t>Serve as a resource </a:t>
            </a:r>
          </a:p>
          <a:p>
            <a:pPr marL="347663" lvl="0" indent="0">
              <a:buNone/>
            </a:pPr>
            <a:endParaRPr lang="en-US" sz="900" dirty="0">
              <a:cs typeface="Arial"/>
            </a:endParaRPr>
          </a:p>
          <a:p>
            <a:pPr marL="68580" indent="0">
              <a:buNone/>
            </a:pPr>
            <a:r>
              <a:rPr lang="en-US" sz="2600" dirty="0"/>
              <a:t>Examples</a:t>
            </a:r>
          </a:p>
          <a:p>
            <a:pPr lvl="1"/>
            <a:r>
              <a:rPr lang="en-US" dirty="0"/>
              <a:t>Committee</a:t>
            </a:r>
          </a:p>
          <a:p>
            <a:pPr lvl="1"/>
            <a:r>
              <a:rPr lang="en-US" dirty="0"/>
              <a:t>Panel</a:t>
            </a:r>
          </a:p>
          <a:p>
            <a:pPr lvl="1"/>
            <a:r>
              <a:rPr lang="en-US" dirty="0"/>
              <a:t>Focus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descr="C:\Users\ebraunel\AppData\Local\Microsoft\Windows\Temporary Internet Files\Content.IE5\3TCUR3KB\6917221556_a797e844a8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916204"/>
            <a:ext cx="2566679" cy="16723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0576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a:t>
            </a:r>
          </a:p>
        </p:txBody>
      </p:sp>
      <p:sp>
        <p:nvSpPr>
          <p:cNvPr id="3" name="Content Placeholder 2"/>
          <p:cNvSpPr>
            <a:spLocks noGrp="1"/>
          </p:cNvSpPr>
          <p:nvPr>
            <p:ph idx="1"/>
          </p:nvPr>
        </p:nvSpPr>
        <p:spPr>
          <a:xfrm>
            <a:off x="1043492" y="1600200"/>
            <a:ext cx="7033708" cy="4648200"/>
          </a:xfrm>
        </p:spPr>
        <p:txBody>
          <a:bodyPr>
            <a:normAutofit fontScale="77500" lnSpcReduction="20000"/>
          </a:bodyPr>
          <a:lstStyle/>
          <a:p>
            <a:pPr marL="68580" indent="0">
              <a:buNone/>
            </a:pPr>
            <a:r>
              <a:rPr lang="en-US" sz="3100" dirty="0"/>
              <a:t>Activities</a:t>
            </a:r>
          </a:p>
          <a:p>
            <a:pPr marL="633413" lvl="0" indent="-234950"/>
            <a:r>
              <a:rPr lang="en-US" sz="2800" dirty="0">
                <a:cs typeface="Arial"/>
              </a:rPr>
              <a:t>Initiate awareness of an emerging or systemic issue</a:t>
            </a:r>
          </a:p>
          <a:p>
            <a:pPr marL="633413" lvl="0" indent="-234950"/>
            <a:r>
              <a:rPr lang="en-US" sz="2800" dirty="0">
                <a:cs typeface="Arial"/>
              </a:rPr>
              <a:t>Collectively work on targeted issues</a:t>
            </a:r>
          </a:p>
          <a:p>
            <a:pPr marL="633413" indent="-234950"/>
            <a:r>
              <a:rPr lang="en-US" sz="2800" dirty="0">
                <a:cs typeface="Arial"/>
              </a:rPr>
              <a:t>Conduct listening sessions and public forums</a:t>
            </a:r>
          </a:p>
          <a:p>
            <a:pPr marL="633413" lvl="0" indent="-234950"/>
            <a:r>
              <a:rPr lang="en-US" sz="2800" dirty="0">
                <a:cs typeface="Arial"/>
              </a:rPr>
              <a:t>Actively plan and implement strategies </a:t>
            </a:r>
          </a:p>
          <a:p>
            <a:pPr marL="633413" indent="-234950"/>
            <a:r>
              <a:rPr lang="en-US" sz="2800" dirty="0">
                <a:cs typeface="Arial"/>
              </a:rPr>
              <a:t>Attract a collective voice</a:t>
            </a:r>
          </a:p>
          <a:p>
            <a:pPr marL="633413" indent="-234950"/>
            <a:r>
              <a:rPr lang="en-US" sz="2800" dirty="0">
                <a:cs typeface="Arial"/>
              </a:rPr>
              <a:t>Monitoring entities (watchdog)</a:t>
            </a:r>
          </a:p>
          <a:p>
            <a:pPr lvl="0">
              <a:spcBef>
                <a:spcPts val="0"/>
              </a:spcBef>
            </a:pPr>
            <a:endParaRPr lang="en-US" sz="2900" dirty="0">
              <a:cs typeface="Arial"/>
            </a:endParaRPr>
          </a:p>
          <a:p>
            <a:pPr marL="68580" indent="0">
              <a:spcBef>
                <a:spcPts val="0"/>
              </a:spcBef>
              <a:buNone/>
            </a:pPr>
            <a:r>
              <a:rPr lang="en-US" sz="3100" dirty="0"/>
              <a:t>Examples</a:t>
            </a:r>
          </a:p>
          <a:p>
            <a:pPr lvl="1"/>
            <a:r>
              <a:rPr lang="en-US" sz="2900" dirty="0"/>
              <a:t>Associations/Organizations/Coalitions</a:t>
            </a:r>
          </a:p>
          <a:p>
            <a:pPr lvl="1"/>
            <a:r>
              <a:rPr lang="en-US" sz="2900" dirty="0"/>
              <a:t>School improvement teams</a:t>
            </a:r>
          </a:p>
          <a:p>
            <a:pPr lvl="1"/>
            <a:r>
              <a:rPr lang="en-US" sz="2900" dirty="0"/>
              <a:t>Initiatives/Grants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3074" name="Picture 2" descr="C:\Users\ebraunel\AppData\Local\Microsoft\Windows\Temporary Internet Files\Content.IE5\RLR6GKQI\meeting-of-the-minds[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196"/>
          <a:stretch/>
        </p:blipFill>
        <p:spPr bwMode="auto">
          <a:xfrm>
            <a:off x="6694252" y="498650"/>
            <a:ext cx="1723662" cy="14063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722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24864</TotalTime>
  <Words>3403</Words>
  <Application>Microsoft Office PowerPoint</Application>
  <PresentationFormat>On-screen Show (4:3)</PresentationFormat>
  <Paragraphs>417</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Century Gothic</vt:lpstr>
      <vt:lpstr>MV Boli</vt:lpstr>
      <vt:lpstr>Tahoma</vt:lpstr>
      <vt:lpstr>Wingdings</vt:lpstr>
      <vt:lpstr>Wingdings 2</vt:lpstr>
      <vt:lpstr>ServingOnGroups</vt:lpstr>
      <vt:lpstr>1_ServingOnGroups</vt:lpstr>
      <vt:lpstr>Serving on Groups  That Make Decisions:  A Guide for Families</vt:lpstr>
      <vt:lpstr>Section 2:  Types of Groups</vt:lpstr>
      <vt:lpstr>What Makes Decision-Making Groups Unique?</vt:lpstr>
      <vt:lpstr>Member Roles</vt:lpstr>
      <vt:lpstr>Sample Page</vt:lpstr>
      <vt:lpstr>Functions of Groups</vt:lpstr>
      <vt:lpstr>Governing</vt:lpstr>
      <vt:lpstr>Advisory</vt:lpstr>
      <vt:lpstr>Leadership </vt:lpstr>
      <vt:lpstr>Planning</vt:lpstr>
      <vt:lpstr>Evaluation</vt:lpstr>
      <vt:lpstr>Practice</vt:lpstr>
      <vt:lpstr>Section 2 Resources</vt:lpstr>
      <vt:lpstr>Section 2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512</cp:revision>
  <cp:lastPrinted>2015-08-03T05:26:53Z</cp:lastPrinted>
  <dcterms:created xsi:type="dcterms:W3CDTF">2014-10-24T19:08:48Z</dcterms:created>
  <dcterms:modified xsi:type="dcterms:W3CDTF">2024-11-08T20:52:01Z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